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1" d="100"/>
          <a:sy n="71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3F9B-E4E4-4A20-8D8B-FDCFC6775EA3}" type="datetimeFigureOut">
              <a:rPr lang="pt-BR" smtClean="0"/>
              <a:pPr/>
              <a:t>24/08/2014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B8224-0906-443A-9E88-23F6D7BC26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4</a:t>
            </a:r>
            <a:br>
              <a:rPr lang="pt-BR" dirty="0" smtClean="0"/>
            </a:br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Profa</a:t>
            </a:r>
            <a:r>
              <a:rPr lang="pt-BR" dirty="0" smtClean="0"/>
              <a:t>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Raízes no Liberalismo clássico em oposição ao Estado em suas formas de intervenção → cerceamento das liberdades individuais</a:t>
            </a:r>
          </a:p>
          <a:p>
            <a:r>
              <a:rPr lang="pt-BR" dirty="0" smtClean="0"/>
              <a:t>Nasce logo no pós-guerra (EUA e Europa) – texto fundador “</a:t>
            </a:r>
            <a:r>
              <a:rPr lang="pt-BR" i="1" dirty="0" err="1" smtClean="0"/>
              <a:t>The</a:t>
            </a:r>
            <a:r>
              <a:rPr lang="pt-BR" i="1" dirty="0" smtClean="0"/>
              <a:t> </a:t>
            </a:r>
            <a:r>
              <a:rPr lang="pt-BR" i="1" dirty="0" err="1" smtClean="0"/>
              <a:t>road</a:t>
            </a:r>
            <a:r>
              <a:rPr lang="pt-BR" i="1" dirty="0" smtClean="0"/>
              <a:t> to </a:t>
            </a:r>
            <a:r>
              <a:rPr lang="pt-BR" i="1" dirty="0" err="1" smtClean="0"/>
              <a:t>serfdom</a:t>
            </a:r>
            <a:r>
              <a:rPr lang="pt-BR" dirty="0" smtClean="0"/>
              <a:t>” de F. Hayek (Inglaterra 1944)</a:t>
            </a:r>
          </a:p>
          <a:p>
            <a:r>
              <a:rPr lang="pt-BR" dirty="0" smtClean="0"/>
              <a:t>Vésperas das eleições de 1945 → alvo Partido Trabalhista social democrata (defensor do Estado de Bem Estar Social)</a:t>
            </a:r>
          </a:p>
          <a:p>
            <a:r>
              <a:rPr lang="pt-BR" dirty="0" smtClean="0"/>
              <a:t>Passou a articular a oposição: fundou-se a Associação </a:t>
            </a:r>
            <a:r>
              <a:rPr lang="pt-BR" dirty="0" err="1" smtClean="0"/>
              <a:t>Mont</a:t>
            </a:r>
            <a:r>
              <a:rPr lang="pt-BR" dirty="0" smtClean="0"/>
              <a:t> </a:t>
            </a:r>
            <a:r>
              <a:rPr lang="pt-BR" dirty="0" err="1" smtClean="0"/>
              <a:t>Pèlerin</a:t>
            </a:r>
            <a:r>
              <a:rPr lang="pt-BR" dirty="0" smtClean="0"/>
              <a:t> (Suíça)  Friedman, Popper, Lionel Robbins, </a:t>
            </a:r>
            <a:r>
              <a:rPr lang="pt-BR" dirty="0" err="1" smtClean="0"/>
              <a:t>Mises</a:t>
            </a:r>
            <a:r>
              <a:rPr lang="pt-BR" dirty="0" smtClean="0"/>
              <a:t>, Michel Polanyi, entre outros</a:t>
            </a:r>
          </a:p>
          <a:p>
            <a:r>
              <a:rPr lang="pt-BR" dirty="0" smtClean="0"/>
              <a:t>Combater o </a:t>
            </a:r>
            <a:r>
              <a:rPr lang="pt-BR" dirty="0" err="1" smtClean="0"/>
              <a:t>solidarismo</a:t>
            </a:r>
            <a:r>
              <a:rPr lang="pt-BR" dirty="0" smtClean="0"/>
              <a:t> → contramão da conjuntura da “Era de Ouro” patrocinada pelo intervencionismo e avanço das conquistas trabalhistas → </a:t>
            </a:r>
            <a:r>
              <a:rPr lang="pt-BR" b="1" dirty="0" smtClean="0"/>
              <a:t>padrão </a:t>
            </a:r>
            <a:r>
              <a:rPr lang="pt-BR" b="1" dirty="0" err="1" smtClean="0"/>
              <a:t>fordista-taylorista</a:t>
            </a:r>
            <a:r>
              <a:rPr lang="pt-BR" b="1" dirty="0" smtClean="0"/>
              <a:t>    </a:t>
            </a:r>
            <a:endParaRPr lang="pt-B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Ideia central “igualitarismo” destruía a liberdade e a vitalidade da concorrência; em seu lugar defendiam a desigualdade como valor positivo (?)</a:t>
            </a:r>
          </a:p>
          <a:p>
            <a:r>
              <a:rPr lang="pt-BR" dirty="0" smtClean="0"/>
              <a:t>1970 marca seu avanço – estagflação</a:t>
            </a:r>
          </a:p>
          <a:p>
            <a:r>
              <a:rPr lang="pt-BR" dirty="0" smtClean="0"/>
              <a:t> 5 facetas da crise: fiscal do Estado, do </a:t>
            </a:r>
            <a:r>
              <a:rPr lang="pt-BR" dirty="0" err="1" smtClean="0"/>
              <a:t>keynesianismo</a:t>
            </a:r>
            <a:r>
              <a:rPr lang="pt-BR" dirty="0" smtClean="0"/>
              <a:t>, do petróleo, dos juros, da ordem bipolar</a:t>
            </a:r>
          </a:p>
          <a:p>
            <a:r>
              <a:rPr lang="pt-BR" dirty="0" smtClean="0"/>
              <a:t>Raízes da crise na pressão sindical que corroia os lucros e ↑ gastos estatais!! </a:t>
            </a:r>
          </a:p>
          <a:p>
            <a:r>
              <a:rPr lang="pt-BR" dirty="0" smtClean="0"/>
              <a:t>Remédio: “</a:t>
            </a:r>
            <a:r>
              <a:rPr lang="pt-BR" dirty="0"/>
              <a:t>O remédio, então, era claro: manter um Estado forte, sim, em sua capacidade de romper o poder dos sindicatos e no controle do dinheiro, mas parco em todos os gastos sociais e nas intervenções econômicas</a:t>
            </a:r>
            <a:r>
              <a:rPr lang="pt-BR" dirty="0" smtClean="0"/>
              <a:t>.”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Medidas: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disciplina </a:t>
            </a:r>
            <a:r>
              <a:rPr lang="pt-BR" dirty="0"/>
              <a:t>orçamentária, com a contenção dos gastos com bem-estar, 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</a:t>
            </a:r>
            <a:r>
              <a:rPr lang="pt-BR" dirty="0"/>
              <a:t>restauração da taxa “natural” de desemprego, </a:t>
            </a:r>
            <a:r>
              <a:rPr lang="pt-BR" dirty="0" smtClean="0"/>
              <a:t>para </a:t>
            </a:r>
            <a:r>
              <a:rPr lang="pt-BR" dirty="0"/>
              <a:t>quebrar os sindicatos. 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reformas </a:t>
            </a:r>
            <a:r>
              <a:rPr lang="pt-BR" dirty="0"/>
              <a:t>fiscais </a:t>
            </a:r>
            <a:r>
              <a:rPr lang="pt-BR" dirty="0" smtClean="0"/>
              <a:t>para </a:t>
            </a:r>
            <a:r>
              <a:rPr lang="pt-BR" dirty="0"/>
              <a:t>incentivar os agentes </a:t>
            </a:r>
            <a:r>
              <a:rPr lang="pt-BR" dirty="0" smtClean="0"/>
              <a:t>econômicos → reduções </a:t>
            </a:r>
            <a:r>
              <a:rPr lang="pt-BR" dirty="0"/>
              <a:t>de impostos sobre os rendimentos mais altos e sobre as </a:t>
            </a:r>
            <a:r>
              <a:rPr lang="pt-BR" dirty="0" smtClean="0"/>
              <a:t>rendas;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Ou seja, reestabelecer uma </a:t>
            </a:r>
            <a:r>
              <a:rPr lang="pt-BR" dirty="0"/>
              <a:t>nova e saudável desigualdade </a:t>
            </a:r>
            <a:r>
              <a:rPr lang="pt-BR" dirty="0" smtClean="0"/>
              <a:t>para dinamizar </a:t>
            </a:r>
            <a:r>
              <a:rPr lang="pt-BR" dirty="0"/>
              <a:t>as economias </a:t>
            </a:r>
            <a:r>
              <a:rPr lang="pt-BR" dirty="0" smtClean="0"/>
              <a:t>avançadas.</a:t>
            </a:r>
          </a:p>
          <a:p>
            <a:pPr>
              <a:buNone/>
            </a:pPr>
            <a:r>
              <a:rPr lang="pt-BR" dirty="0" smtClean="0"/>
              <a:t>	suma: O </a:t>
            </a:r>
            <a:r>
              <a:rPr lang="pt-BR" dirty="0"/>
              <a:t>crescimento retornaria quando a estabilidade monetária e os incentivos essenciais houvessem sido restituídos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 oportunidade para o avanço desse pensamento vem com o trio Thatcher (1979), Reagan (1980) e </a:t>
            </a:r>
            <a:r>
              <a:rPr lang="pt-BR" dirty="0" err="1" smtClean="0"/>
              <a:t>Khol</a:t>
            </a:r>
            <a:r>
              <a:rPr lang="pt-BR" dirty="0" smtClean="0"/>
              <a:t> (1983) e se espalha pela Europa, na América Chile: </a:t>
            </a:r>
            <a:r>
              <a:rPr lang="pt-BR" dirty="0" smtClean="0">
                <a:solidFill>
                  <a:srgbClr val="FF0000"/>
                </a:solidFill>
              </a:rPr>
              <a:t>como ganha força(?)</a:t>
            </a:r>
          </a:p>
          <a:p>
            <a:r>
              <a:rPr lang="pt-BR" b="1" dirty="0" smtClean="0"/>
              <a:t>Hayek</a:t>
            </a:r>
            <a:r>
              <a:rPr lang="pt-BR" dirty="0" smtClean="0"/>
              <a:t> Premio Nobel de Economia (1974), destacado economista da Escola Austríaca; adepto da </a:t>
            </a:r>
            <a:r>
              <a:rPr lang="pt-BR" b="1" dirty="0" smtClean="0"/>
              <a:t>evolução espontânea </a:t>
            </a:r>
            <a:r>
              <a:rPr lang="pt-BR" dirty="0" smtClean="0"/>
              <a:t>da economia, opunha-se ao planejamento e dirigismo estatais → </a:t>
            </a:r>
            <a:r>
              <a:rPr lang="pt-BR" dirty="0" err="1" smtClean="0"/>
              <a:t>debilitamento</a:t>
            </a:r>
            <a:r>
              <a:rPr lang="pt-BR" dirty="0" smtClean="0"/>
              <a:t> do engenho humano → pobreza e servidão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Individualismo</a:t>
            </a:r>
            <a:r>
              <a:rPr lang="pt-BR" dirty="0" smtClean="0"/>
              <a:t>: responsável pelo desenvolvimento da ciência, da economia, resultado da liberdade política </a:t>
            </a:r>
            <a:r>
              <a:rPr lang="pt-BR" dirty="0" smtClean="0"/>
              <a:t> </a:t>
            </a:r>
            <a:r>
              <a:rPr lang="pt-BR" dirty="0" smtClean="0"/>
              <a:t>→ satisfação das necessidades → felicidade</a:t>
            </a:r>
          </a:p>
          <a:p>
            <a:r>
              <a:rPr lang="pt-BR" dirty="0" smtClean="0"/>
              <a:t>Luta intelectual para resgatar o liberalismo condenado pela obstinação em preservar o </a:t>
            </a:r>
            <a:r>
              <a:rPr lang="pt-BR" i="1" dirty="0" smtClean="0"/>
              <a:t>laissez-faire</a:t>
            </a:r>
            <a:r>
              <a:rPr lang="pt-BR" dirty="0" smtClean="0"/>
              <a:t>, admitia a importância do Estado na regulamentação dos monopólios e dos sindicatos (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institucionalista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às</a:t>
            </a:r>
            <a:r>
              <a:rPr lang="pt-BR" dirty="0" smtClean="0"/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avessas</a:t>
            </a:r>
            <a:r>
              <a:rPr lang="pt-BR" dirty="0" smtClean="0"/>
              <a:t>) 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Oposição ao planejamento e ao socialismo </a:t>
            </a:r>
            <a:r>
              <a:rPr lang="pt-BR" dirty="0" smtClean="0"/>
              <a:t>→ supressão das liberdades individuais e da democracia?</a:t>
            </a:r>
          </a:p>
          <a:p>
            <a:r>
              <a:rPr lang="pt-BR" dirty="0" smtClean="0"/>
              <a:t>Defesa da concorrência como a melhor maneira de decidir sobre a alocação de recursos escassos → requer uma estrutura legal → correção das falhas de mercado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Liberdade individual X coletivismo</a:t>
            </a:r>
            <a:r>
              <a:rPr lang="pt-BR" dirty="0" smtClean="0"/>
              <a:t>:  “bem comum” </a:t>
            </a:r>
          </a:p>
          <a:p>
            <a:r>
              <a:rPr lang="pt-BR" b="1" dirty="0" smtClean="0"/>
              <a:t>Estado de direito X planificação</a:t>
            </a:r>
            <a:r>
              <a:rPr lang="pt-BR" dirty="0" smtClean="0"/>
              <a:t>: incompatíveis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Escola Neoclássica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Friedman</a:t>
            </a:r>
            <a:r>
              <a:rPr lang="pt-BR" dirty="0" smtClean="0"/>
              <a:t> (Escola de Chicago) influenciou a política econômica adotada no Chile de Pinochet dos anos 70! </a:t>
            </a:r>
          </a:p>
          <a:p>
            <a:r>
              <a:rPr lang="pt-BR" dirty="0" smtClean="0"/>
              <a:t>Capitalismo e Liberdade → defensor da </a:t>
            </a:r>
            <a:r>
              <a:rPr lang="pt-BR" b="1" dirty="0" smtClean="0"/>
              <a:t>liberdade</a:t>
            </a:r>
            <a:r>
              <a:rPr lang="pt-BR" dirty="0" smtClean="0"/>
              <a:t> </a:t>
            </a:r>
            <a:r>
              <a:rPr lang="pt-BR" b="1" dirty="0" smtClean="0"/>
              <a:t>econômica</a:t>
            </a:r>
            <a:r>
              <a:rPr lang="pt-BR" dirty="0" smtClean="0"/>
              <a:t> </a:t>
            </a:r>
          </a:p>
          <a:p>
            <a:r>
              <a:rPr lang="pt-BR" dirty="0" smtClean="0"/>
              <a:t>Maior expressão do </a:t>
            </a:r>
            <a:r>
              <a:rPr lang="pt-BR" b="1" dirty="0" smtClean="0"/>
              <a:t>monetarismo</a:t>
            </a:r>
            <a:r>
              <a:rPr lang="pt-BR" dirty="0" smtClean="0"/>
              <a:t> → teoria da inflação: fenômeno monetário originado fundamentalmente no  descontrole dos gastos do governo (influência Eugenio </a:t>
            </a:r>
            <a:r>
              <a:rPr lang="pt-BR" dirty="0" err="1" smtClean="0"/>
              <a:t>Gudin</a:t>
            </a:r>
            <a:r>
              <a:rPr lang="pt-BR" dirty="0" smtClean="0"/>
              <a:t>)</a:t>
            </a:r>
          </a:p>
          <a:p>
            <a:r>
              <a:rPr lang="pt-BR" dirty="0" smtClean="0"/>
              <a:t>Daí a recomendação da estabilidade monetária como vetor para atrair os “fluxos de investimento” </a:t>
            </a:r>
          </a:p>
          <a:p>
            <a:r>
              <a:rPr lang="pt-BR" dirty="0" smtClean="0"/>
              <a:t>Daí o </a:t>
            </a:r>
            <a:r>
              <a:rPr lang="pt-BR" b="1" dirty="0" smtClean="0"/>
              <a:t>receituário do famoso Consenso de Washington </a:t>
            </a:r>
            <a:r>
              <a:rPr lang="pt-BR" dirty="0" smtClean="0"/>
              <a:t>para vencer a crise e promover o desenvolvimento: disciplina fiscal, estabilização monetária, desregulamentação dos mercados de trabalho e capital, privatizações, definição precisa do direito de propriedade física e intelectual etc.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605</Words>
  <Application>Microsoft Office PowerPoint</Application>
  <PresentationFormat>Apresentação na tela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Aula 4 Escola Neoliberal</vt:lpstr>
      <vt:lpstr>Escola Neoliberal</vt:lpstr>
      <vt:lpstr>Escola Neoliberal</vt:lpstr>
      <vt:lpstr>Escola Neoliberal</vt:lpstr>
      <vt:lpstr>Escola Neoliberal</vt:lpstr>
      <vt:lpstr>Escola Neoliberal</vt:lpstr>
      <vt:lpstr>Escola Neoclássica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 Escola Neoliberal</dc:title>
  <dc:creator>Eliana</dc:creator>
  <cp:lastModifiedBy>CLIENTE</cp:lastModifiedBy>
  <cp:revision>31</cp:revision>
  <dcterms:created xsi:type="dcterms:W3CDTF">2012-09-11T21:25:28Z</dcterms:created>
  <dcterms:modified xsi:type="dcterms:W3CDTF">2014-08-24T23:10:47Z</dcterms:modified>
</cp:coreProperties>
</file>