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</p:sldMasterIdLst>
  <p:notesMasterIdLst>
    <p:notesMasterId r:id="rId53"/>
  </p:notesMasterIdLst>
  <p:handoutMasterIdLst>
    <p:handoutMasterId r:id="rId54"/>
  </p:handoutMasterIdLst>
  <p:sldIdLst>
    <p:sldId id="302" r:id="rId2"/>
    <p:sldId id="314" r:id="rId3"/>
    <p:sldId id="468" r:id="rId4"/>
    <p:sldId id="511" r:id="rId5"/>
    <p:sldId id="514" r:id="rId6"/>
    <p:sldId id="516" r:id="rId7"/>
    <p:sldId id="515" r:id="rId8"/>
    <p:sldId id="512" r:id="rId9"/>
    <p:sldId id="518" r:id="rId10"/>
    <p:sldId id="519" r:id="rId11"/>
    <p:sldId id="521" r:id="rId12"/>
    <p:sldId id="522" r:id="rId13"/>
    <p:sldId id="523" r:id="rId14"/>
    <p:sldId id="524" r:id="rId15"/>
    <p:sldId id="525" r:id="rId16"/>
    <p:sldId id="526" r:id="rId17"/>
    <p:sldId id="549" r:id="rId18"/>
    <p:sldId id="527" r:id="rId19"/>
    <p:sldId id="534" r:id="rId20"/>
    <p:sldId id="535" r:id="rId21"/>
    <p:sldId id="536" r:id="rId22"/>
    <p:sldId id="545" r:id="rId23"/>
    <p:sldId id="529" r:id="rId24"/>
    <p:sldId id="508" r:id="rId25"/>
    <p:sldId id="538" r:id="rId26"/>
    <p:sldId id="537" r:id="rId27"/>
    <p:sldId id="539" r:id="rId28"/>
    <p:sldId id="540" r:id="rId29"/>
    <p:sldId id="541" r:id="rId30"/>
    <p:sldId id="543" r:id="rId31"/>
    <p:sldId id="542" r:id="rId32"/>
    <p:sldId id="544" r:id="rId33"/>
    <p:sldId id="546" r:id="rId34"/>
    <p:sldId id="547" r:id="rId35"/>
    <p:sldId id="548" r:id="rId36"/>
    <p:sldId id="550" r:id="rId37"/>
    <p:sldId id="528" r:id="rId38"/>
    <p:sldId id="530" r:id="rId39"/>
    <p:sldId id="531" r:id="rId40"/>
    <p:sldId id="533" r:id="rId41"/>
    <p:sldId id="532" r:id="rId42"/>
    <p:sldId id="517" r:id="rId43"/>
    <p:sldId id="472" r:id="rId44"/>
    <p:sldId id="474" r:id="rId45"/>
    <p:sldId id="469" r:id="rId46"/>
    <p:sldId id="470" r:id="rId47"/>
    <p:sldId id="551" r:id="rId48"/>
    <p:sldId id="552" r:id="rId49"/>
    <p:sldId id="553" r:id="rId50"/>
    <p:sldId id="554" r:id="rId51"/>
    <p:sldId id="471" r:id="rId52"/>
  </p:sldIdLst>
  <p:sldSz cx="10080625" cy="7559675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CC00CC"/>
    <a:srgbClr val="E28C05"/>
    <a:srgbClr val="F79709"/>
    <a:srgbClr val="006663"/>
    <a:srgbClr val="1763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27" autoAdjust="0"/>
    <p:restoredTop sz="94660" autoAdjust="0"/>
  </p:normalViewPr>
  <p:slideViewPr>
    <p:cSldViewPr>
      <p:cViewPr varScale="1">
        <p:scale>
          <a:sx n="107" d="100"/>
          <a:sy n="107" d="100"/>
        </p:scale>
        <p:origin x="-1470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2682" y="-1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8A7BB-2BE1-407A-BB6C-46C4549501F5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FE612-1277-4808-B889-FD4B3A5FCD6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45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endParaRPr lang="pt-BR" altLang="en-US" smtClean="0"/>
          </a:p>
        </p:txBody>
      </p:sp>
      <p:sp>
        <p:nvSpPr>
          <p:cNvPr id="38915" name="AutoShape 2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endParaRPr lang="pt-BR" altLang="en-US" smtClean="0"/>
          </a:p>
        </p:txBody>
      </p:sp>
      <p:sp>
        <p:nvSpPr>
          <p:cNvPr id="38916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4225" cy="34464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2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4010127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 userDrawn="1"/>
        </p:nvSpPr>
        <p:spPr>
          <a:xfrm>
            <a:off x="-72257" y="96491"/>
            <a:ext cx="10152881" cy="746318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Arredondar Retângulo em um Canto Diagonal 13"/>
          <p:cNvSpPr/>
          <p:nvPr userDrawn="1"/>
        </p:nvSpPr>
        <p:spPr>
          <a:xfrm flipV="1">
            <a:off x="-72256" y="1979637"/>
            <a:ext cx="8635993" cy="55800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 userDrawn="1"/>
        </p:nvSpPr>
        <p:spPr>
          <a:xfrm>
            <a:off x="-72256" y="1"/>
            <a:ext cx="10153127" cy="52739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 userDrawn="1">
            <p:ph type="ctrTitle"/>
          </p:nvPr>
        </p:nvSpPr>
        <p:spPr>
          <a:xfrm>
            <a:off x="287784" y="533150"/>
            <a:ext cx="9505056" cy="1446487"/>
          </a:xfrm>
        </p:spPr>
        <p:txBody>
          <a:bodyPr/>
          <a:lstStyle>
            <a:lvl1pPr algn="l">
              <a:defRPr/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 userDrawn="1">
            <p:ph type="subTitle" idx="1"/>
          </p:nvPr>
        </p:nvSpPr>
        <p:spPr>
          <a:xfrm>
            <a:off x="287784" y="2411685"/>
            <a:ext cx="8172822" cy="193191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pic>
        <p:nvPicPr>
          <p:cNvPr id="78851" name="Picture 3" descr="E:\Usuarios\Elpellini\Desktop\SEMOP\MakingOf\minerva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9" y="6084093"/>
            <a:ext cx="1081895" cy="111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61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96491"/>
            <a:ext cx="10080872" cy="752427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Arredondar Retângulo em um Canto Diagonal 10"/>
          <p:cNvSpPr/>
          <p:nvPr userDrawn="1"/>
        </p:nvSpPr>
        <p:spPr>
          <a:xfrm flipV="1">
            <a:off x="0" y="780009"/>
            <a:ext cx="9787873" cy="6840760"/>
          </a:xfrm>
          <a:prstGeom prst="round2DiagRect">
            <a:avLst>
              <a:gd name="adj1" fmla="val 13669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 userDrawn="1"/>
        </p:nvSpPr>
        <p:spPr>
          <a:xfrm>
            <a:off x="0" y="6588149"/>
            <a:ext cx="9719458" cy="1032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ângulo 8"/>
          <p:cNvSpPr/>
          <p:nvPr userDrawn="1"/>
        </p:nvSpPr>
        <p:spPr>
          <a:xfrm>
            <a:off x="0" y="1"/>
            <a:ext cx="10080871" cy="52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3" descr="E:\Usuarios\Elpellini\Desktop\SEMOP\MakingOf\minerva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" y="53801"/>
            <a:ext cx="405584" cy="41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 userDrawn="1">
            <p:ph type="title"/>
          </p:nvPr>
        </p:nvSpPr>
        <p:spPr>
          <a:xfrm>
            <a:off x="358650" y="780009"/>
            <a:ext cx="9074150" cy="983604"/>
          </a:xfrm>
        </p:spPr>
        <p:txBody>
          <a:bodyPr/>
          <a:lstStyle>
            <a:lvl1pPr algn="l">
              <a:defRPr sz="40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 userDrawn="1">
            <p:ph idx="1"/>
          </p:nvPr>
        </p:nvSpPr>
        <p:spPr>
          <a:xfrm>
            <a:off x="359792" y="1907629"/>
            <a:ext cx="9074150" cy="4733606"/>
          </a:xfrm>
        </p:spPr>
        <p:txBody>
          <a:bodyPr/>
          <a:lstStyle>
            <a:lvl1pPr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4" name="Retângulo 13"/>
          <p:cNvSpPr/>
          <p:nvPr userDrawn="1"/>
        </p:nvSpPr>
        <p:spPr>
          <a:xfrm>
            <a:off x="-246" y="527399"/>
            <a:ext cx="100808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spaço Reservado para Número de Slide 5"/>
          <p:cNvSpPr txBox="1">
            <a:spLocks/>
          </p:cNvSpPr>
          <p:nvPr userDrawn="1"/>
        </p:nvSpPr>
        <p:spPr>
          <a:xfrm rot="16200000">
            <a:off x="9228083" y="6743472"/>
            <a:ext cx="1412578" cy="292999"/>
          </a:xfrm>
          <a:prstGeom prst="rect">
            <a:avLst/>
          </a:prstGeom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fld id="{517131AB-5B2B-4F2E-A2EF-D59A8F730202}" type="slidenum">
              <a:rPr lang="en-US" altLang="en-US" sz="12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‹nº›</a:t>
            </a:fld>
            <a:endParaRPr lang="en-US" altLang="en-US" sz="1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7958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0" y="1"/>
            <a:ext cx="10080871" cy="52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3" descr="E:\Usuarios\Elpellini\Desktop\SEMOP\MakingOf\minerva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" y="53801"/>
            <a:ext cx="405584" cy="41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 userDrawn="1">
            <p:ph type="title"/>
          </p:nvPr>
        </p:nvSpPr>
        <p:spPr>
          <a:xfrm>
            <a:off x="358650" y="780009"/>
            <a:ext cx="9074150" cy="983604"/>
          </a:xfrm>
        </p:spPr>
        <p:txBody>
          <a:bodyPr/>
          <a:lstStyle>
            <a:lvl1pPr algn="l">
              <a:defRPr sz="40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 userDrawn="1">
            <p:ph idx="1"/>
          </p:nvPr>
        </p:nvSpPr>
        <p:spPr>
          <a:xfrm>
            <a:off x="359792" y="1907629"/>
            <a:ext cx="9074150" cy="4733606"/>
          </a:xfrm>
        </p:spPr>
        <p:txBody>
          <a:bodyPr/>
          <a:lstStyle>
            <a:lvl1pPr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4" name="Retângulo 13"/>
          <p:cNvSpPr/>
          <p:nvPr userDrawn="1"/>
        </p:nvSpPr>
        <p:spPr>
          <a:xfrm>
            <a:off x="-246" y="527399"/>
            <a:ext cx="100808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spaço Reservado para Número de Slide 5"/>
          <p:cNvSpPr txBox="1">
            <a:spLocks/>
          </p:cNvSpPr>
          <p:nvPr userDrawn="1"/>
        </p:nvSpPr>
        <p:spPr>
          <a:xfrm rot="16200000">
            <a:off x="9228083" y="6743472"/>
            <a:ext cx="1412578" cy="292999"/>
          </a:xfrm>
          <a:prstGeom prst="rect">
            <a:avLst/>
          </a:prstGeom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fld id="{517131AB-5B2B-4F2E-A2EF-D59A8F730202}" type="slidenum">
              <a:rPr lang="en-US" altLang="en-US" sz="12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‹nº›</a:t>
            </a:fld>
            <a:endParaRPr lang="en-US" altLang="en-US" sz="1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317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503238" y="303213"/>
            <a:ext cx="9074150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503808" y="1651723"/>
            <a:ext cx="9074150" cy="49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texto mestre</a:t>
            </a:r>
          </a:p>
          <a:p>
            <a:pPr lvl="1"/>
            <a:r>
              <a:rPr lang="pt-BR" altLang="en-US" smtClean="0"/>
              <a:t>Segundo nível</a:t>
            </a:r>
          </a:p>
          <a:p>
            <a:pPr lvl="2"/>
            <a:r>
              <a:rPr lang="pt-BR" altLang="en-US" smtClean="0"/>
              <a:t>Terceiro nível</a:t>
            </a:r>
          </a:p>
          <a:p>
            <a:pPr lvl="3"/>
            <a:r>
              <a:rPr lang="pt-BR" altLang="en-US" smtClean="0"/>
              <a:t>Quarto nível</a:t>
            </a:r>
          </a:p>
          <a:p>
            <a:pPr lvl="4"/>
            <a:r>
              <a:rPr lang="pt-BR" altLang="en-US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43768" y="7020197"/>
            <a:ext cx="2352675" cy="401638"/>
          </a:xfrm>
          <a:prstGeom prst="rect">
            <a:avLst/>
          </a:prstGeom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>
            <a:lvl1pPr>
              <a:defRPr sz="13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8108D8C-83F9-4384-8997-A9B5AFDC0E20}" type="datetime1">
              <a:rPr lang="en-US" altLang="en-US"/>
              <a:pPr>
                <a:defRPr/>
              </a:pPr>
              <a:t>10/5/2018</a:t>
            </a:fld>
            <a:endParaRPr lang="en-US" alt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569794" y="7020197"/>
            <a:ext cx="2352675" cy="401638"/>
          </a:xfrm>
          <a:prstGeom prst="rect">
            <a:avLst/>
          </a:prstGeom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>
            <a:lvl1pPr algn="r">
              <a:defRPr sz="13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E1A4ABC-DAF9-41AB-80B4-8546B932D6A2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54" r:id="rId2"/>
    <p:sldLayoutId id="2147483855" r:id="rId3"/>
  </p:sldLayoutIdLst>
  <p:txStyles>
    <p:titleStyle>
      <a:lvl1pPr algn="ctr" defTabSz="1006475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4572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9144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3716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18288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77825" indent="-377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7563" indent="-3143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713" indent="-250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0" indent="-250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557" indent="-251960" algn="l" defTabSz="100783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476" indent="-251960" algn="l" defTabSz="100783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395" indent="-251960" algn="l" defTabSz="100783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314" indent="-251960" algn="l" defTabSz="100783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1.wdp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microsoft.com/office/2007/relationships/hdphoto" Target="../media/hdphoto12.wdp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microsoft.com/office/2007/relationships/hdphoto" Target="../media/hdphoto1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lnmh9ip6v2uc.cloudfront.net/assets/f/5/b/e/b/525ee354757b7fc92d8b456c.gif" TargetMode="External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cbheaven.com/wikipages/images/howbrushlessmotorswork_1269519619.png" TargetMode="External"/><Relationship Id="rId4" Type="http://schemas.openxmlformats.org/officeDocument/2006/relationships/image" Target="../media/image49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15.wdp"/><Relationship Id="rId7" Type="http://schemas.microsoft.com/office/2007/relationships/hdphoto" Target="../media/hdphoto1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neilorme.com/pics/RelayAnimated2.gif" TargetMode="External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3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16.wdp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.com/resource/en/datasheet/stm32f072rb.pdf" TargetMode="External"/><Relationship Id="rId2" Type="http://schemas.openxmlformats.org/officeDocument/2006/relationships/hyperlink" Target="http://mbed.org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microsoft.com/office/2007/relationships/hdphoto" Target="../media/hdphoto8.wdp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31800" y="683493"/>
            <a:ext cx="9217024" cy="1152128"/>
          </a:xfrm>
        </p:spPr>
        <p:txBody>
          <a:bodyPr/>
          <a:lstStyle/>
          <a:p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Introdução a Engenharia Elétrica - 323100</a:t>
            </a:r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08741" y="5147989"/>
            <a:ext cx="7056363" cy="2232248"/>
          </a:xfrm>
        </p:spPr>
        <p:txBody>
          <a:bodyPr/>
          <a:lstStyle/>
          <a:p>
            <a:pPr>
              <a:tabLst>
                <a:tab pos="984250" algn="l"/>
                <a:tab pos="1520825" algn="l"/>
              </a:tabLst>
            </a:pPr>
            <a:r>
              <a:rPr lang="pt-BR" sz="2000" b="1" dirty="0" smtClean="0">
                <a:solidFill>
                  <a:schemeClr val="tx1"/>
                </a:solidFill>
              </a:rPr>
              <a:t>Escola Politécnica da Universidade de São Paulo</a:t>
            </a:r>
          </a:p>
          <a:p>
            <a:pPr>
              <a:tabLst>
                <a:tab pos="984250" algn="l"/>
                <a:tab pos="1520825" algn="l"/>
              </a:tabLst>
            </a:pPr>
            <a:r>
              <a:rPr lang="pt-BR" sz="2000" b="1" dirty="0" smtClean="0">
                <a:solidFill>
                  <a:schemeClr val="tx1"/>
                </a:solidFill>
              </a:rPr>
              <a:t>Departamentos da Engenharia Elétrica </a:t>
            </a:r>
          </a:p>
          <a:p>
            <a:pPr>
              <a:tabLst>
                <a:tab pos="984250" algn="l"/>
                <a:tab pos="1520825" algn="l"/>
              </a:tabLst>
            </a:pPr>
            <a:r>
              <a:rPr lang="pt-BR" sz="2000" b="1" dirty="0">
                <a:solidFill>
                  <a:schemeClr val="tx1"/>
                </a:solidFill>
              </a:rPr>
              <a:t>	PCS	Computação e Sistemas Digitais</a:t>
            </a:r>
          </a:p>
          <a:p>
            <a:pPr>
              <a:tabLst>
                <a:tab pos="984250" algn="l"/>
                <a:tab pos="1520825" algn="l"/>
              </a:tabLst>
            </a:pPr>
            <a:r>
              <a:rPr lang="pt-BR" sz="2000" b="1" dirty="0" smtClean="0">
                <a:solidFill>
                  <a:schemeClr val="tx1"/>
                </a:solidFill>
              </a:rPr>
              <a:t>	PEA 	Energia e Automação Elétricas</a:t>
            </a:r>
          </a:p>
          <a:p>
            <a:pPr>
              <a:tabLst>
                <a:tab pos="984250" algn="l"/>
                <a:tab pos="1520825" algn="l"/>
              </a:tabLst>
            </a:pPr>
            <a:r>
              <a:rPr lang="pt-BR" sz="2000" b="1" dirty="0">
                <a:solidFill>
                  <a:schemeClr val="tx1"/>
                </a:solidFill>
              </a:rPr>
              <a:t>	</a:t>
            </a:r>
            <a:r>
              <a:rPr lang="pt-BR" sz="2000" b="1" dirty="0" smtClean="0">
                <a:solidFill>
                  <a:schemeClr val="tx1"/>
                </a:solidFill>
              </a:rPr>
              <a:t>PSI	Sistemas Eletrônicos</a:t>
            </a:r>
          </a:p>
          <a:p>
            <a:pPr>
              <a:tabLst>
                <a:tab pos="984250" algn="l"/>
                <a:tab pos="1520825" algn="l"/>
              </a:tabLst>
            </a:pPr>
            <a:r>
              <a:rPr lang="pt-BR" sz="2000" b="1" dirty="0">
                <a:solidFill>
                  <a:schemeClr val="tx1"/>
                </a:solidFill>
              </a:rPr>
              <a:t>	PTC	Telecomunicações e Controle</a:t>
            </a:r>
          </a:p>
          <a:p>
            <a:pPr>
              <a:tabLst>
                <a:tab pos="984250" algn="l"/>
                <a:tab pos="1520825" algn="l"/>
              </a:tabLst>
            </a:pP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9" name="Subtítulo 2"/>
          <p:cNvSpPr txBox="1">
            <a:spLocks/>
          </p:cNvSpPr>
          <p:nvPr/>
        </p:nvSpPr>
        <p:spPr bwMode="auto">
          <a:xfrm>
            <a:off x="2232000" y="6984193"/>
            <a:ext cx="6120680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t" anchorCtr="0" compatLnSpc="1">
            <a:prstTxWarp prst="textNoShape">
              <a:avLst/>
            </a:prstTxWarp>
          </a:bodyPr>
          <a:lstStyle>
            <a:lvl1pPr marL="0" indent="0" algn="ctr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3920" indent="0" algn="ctr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7838" indent="0" algn="ctr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1758" indent="0" algn="ctr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5677" indent="0" algn="ctr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9597" indent="0" algn="ctr" defTabSz="1007838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3515" indent="0" algn="ctr" defTabSz="1007838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7435" indent="0" algn="ctr" defTabSz="1007838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1354" indent="0" algn="ctr" defTabSz="1007838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800" b="1" dirty="0" smtClean="0">
                <a:solidFill>
                  <a:schemeClr val="tx1"/>
                </a:solidFill>
              </a:rPr>
              <a:t>Outubro de </a:t>
            </a:r>
            <a:r>
              <a:rPr lang="pt-BR" sz="1800" b="1" dirty="0" smtClean="0">
                <a:solidFill>
                  <a:schemeClr val="tx1"/>
                </a:solidFill>
              </a:rPr>
              <a:t>2018</a:t>
            </a:r>
            <a:endParaRPr lang="pt-BR" sz="1800" b="1" dirty="0">
              <a:solidFill>
                <a:schemeClr val="tx1"/>
              </a:solidFill>
            </a:endParaRPr>
          </a:p>
        </p:txBody>
      </p:sp>
      <p:cxnSp>
        <p:nvCxnSpPr>
          <p:cNvPr id="13" name="Conector reto 12"/>
          <p:cNvCxnSpPr/>
          <p:nvPr/>
        </p:nvCxnSpPr>
        <p:spPr>
          <a:xfrm>
            <a:off x="287784" y="5075981"/>
            <a:ext cx="8064896" cy="0"/>
          </a:xfrm>
          <a:prstGeom prst="line">
            <a:avLst/>
          </a:prstGeom>
          <a:ln w="38100">
            <a:solidFill>
              <a:srgbClr val="00666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287784" y="3491805"/>
            <a:ext cx="8064896" cy="0"/>
          </a:xfrm>
          <a:prstGeom prst="line">
            <a:avLst/>
          </a:prstGeom>
          <a:ln w="38100">
            <a:solidFill>
              <a:srgbClr val="00666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/>
          <p:cNvSpPr txBox="1">
            <a:spLocks/>
          </p:cNvSpPr>
          <p:nvPr/>
        </p:nvSpPr>
        <p:spPr bwMode="auto">
          <a:xfrm>
            <a:off x="318679" y="3779837"/>
            <a:ext cx="8064475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Módulo 1 – Motores e acionamentos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 bwMode="auto">
          <a:xfrm>
            <a:off x="323373" y="2267670"/>
            <a:ext cx="8064475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Aula S9</a:t>
            </a:r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Subtítulo 2"/>
          <p:cNvSpPr txBox="1">
            <a:spLocks/>
          </p:cNvSpPr>
          <p:nvPr/>
        </p:nvSpPr>
        <p:spPr bwMode="auto">
          <a:xfrm>
            <a:off x="5760392" y="6548848"/>
            <a:ext cx="2592288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/>
            <a:r>
              <a:rPr lang="pt-BR" sz="1800" b="1" smtClean="0">
                <a:solidFill>
                  <a:schemeClr val="tx1"/>
                </a:solidFill>
                <a:latin typeface="+mj-lt"/>
              </a:rPr>
              <a:t>V1.1</a:t>
            </a:r>
            <a:endParaRPr lang="pt-BR" sz="18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620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650" y="635993"/>
            <a:ext cx="9074150" cy="983604"/>
          </a:xfrm>
        </p:spPr>
        <p:txBody>
          <a:bodyPr/>
          <a:lstStyle/>
          <a:p>
            <a:r>
              <a:rPr lang="pt-BR" sz="3600" dirty="0" smtClean="0"/>
              <a:t>Outros motores</a:t>
            </a:r>
            <a:endParaRPr lang="en-GB" sz="3600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88" y="1172872"/>
            <a:ext cx="4752528" cy="267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" y="4195836"/>
            <a:ext cx="5114925" cy="3400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303" y="4267844"/>
            <a:ext cx="3865521" cy="325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9" t="40123" r="14404" b="13352"/>
          <a:stretch/>
        </p:blipFill>
        <p:spPr bwMode="auto">
          <a:xfrm>
            <a:off x="287784" y="1467889"/>
            <a:ext cx="4464496" cy="2671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23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Sumário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t-BR" dirty="0" smtClean="0">
                <a:solidFill>
                  <a:schemeClr val="tx2"/>
                </a:solidFill>
              </a:rPr>
              <a:t>Motores elétricos</a:t>
            </a:r>
          </a:p>
          <a:p>
            <a:pPr marL="514350" indent="-514350">
              <a:buFont typeface="+mj-lt"/>
              <a:buAutoNum type="arabicPeriod"/>
            </a:pPr>
            <a:r>
              <a:rPr lang="pt-BR" b="1" dirty="0" smtClean="0">
                <a:solidFill>
                  <a:srgbClr val="FF0000"/>
                </a:solidFill>
              </a:rPr>
              <a:t>Motores de corrente contínua</a:t>
            </a:r>
            <a:endParaRPr lang="pt-BR" b="1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Acionamento direto de um motor </a:t>
            </a:r>
            <a:r>
              <a:rPr lang="pt-BR" dirty="0" err="1" smtClean="0"/>
              <a:t>brushless</a:t>
            </a:r>
            <a:endParaRPr lang="pt-BR" dirty="0"/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Acionamento com velocidade variável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26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619597"/>
            <a:ext cx="9361040" cy="576064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Muito comuns, acionamento e controle essencialmente simples.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Diversos tamanhos, potências e tensões de alimentação.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/>
              <a:t>Acionados por uma tensão contínua.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Em geral: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000" dirty="0" smtClean="0"/>
              <a:t>O controle da magnitude da tensão controla a velocidade de rotação.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000" dirty="0" smtClean="0"/>
              <a:t>O controle da corrente de alimentação controla o torque no motor.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Desvantagens: possuem escovas que se desgastam ao longo do tempo.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Tipos mais modernos: motores </a:t>
            </a:r>
            <a:r>
              <a:rPr lang="pt-BR" sz="2400" dirty="0" err="1" smtClean="0"/>
              <a:t>brushless</a:t>
            </a:r>
            <a:r>
              <a:rPr lang="pt-BR" sz="2400" dirty="0" smtClean="0"/>
              <a:t> (sem escovas) </a:t>
            </a:r>
            <a:r>
              <a:rPr lang="pt-BR" sz="2400" dirty="0" smtClean="0">
                <a:sym typeface="Wingdings" panose="05000000000000000000" pitchFamily="2" charset="2"/>
              </a:rPr>
              <a:t> alto desempenho, altíssimas velocidades, alta durabilidade.</a:t>
            </a:r>
            <a:endParaRPr lang="pt-BR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t-BR" sz="2400" u="sng" dirty="0" smtClean="0"/>
              <a:t>Atenção:</a:t>
            </a:r>
            <a:r>
              <a:rPr lang="pt-BR" sz="2400" dirty="0" smtClean="0"/>
              <a:t> Vários motores são considerados de corrente contínua, mas seu acionamento pode requerer uma eletrônica especialmente desenvolvida. Os motores </a:t>
            </a:r>
            <a:r>
              <a:rPr lang="pt-BR" sz="2400" dirty="0" err="1" smtClean="0"/>
              <a:t>brushless</a:t>
            </a:r>
            <a:r>
              <a:rPr lang="pt-BR" sz="2400" dirty="0" smtClean="0"/>
              <a:t> são um exemplo. Se você compra o motor, deve comprar ou desenvolver a eletrônica de acionamento.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400" dirty="0"/>
          </a:p>
          <a:p>
            <a:pPr>
              <a:buFont typeface="Arial" panose="020B0604020202020204" pitchFamily="34" charset="0"/>
              <a:buChar char="•"/>
            </a:pPr>
            <a:endParaRPr lang="pt-BR" sz="2400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Motores elétricos de corrente contínua (CC)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86030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24" y="4327399"/>
            <a:ext cx="3259261" cy="211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619597"/>
            <a:ext cx="9361040" cy="374441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Pequenos, compactos, potências até poucas dezenas de Watts.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Em geral: dois terminais, com tensão, corrente, potência e velocidade máximas especificada pelo fabricante.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Tensões típicas: 3 V, 6 V, 12 V, 24 V.  Velocidades típicas de 1.000 a 8.000 RPM.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Normalmente utilizados com algum conjunto de engrenagens (redutor) </a:t>
            </a:r>
            <a:r>
              <a:rPr lang="pt-BR" sz="2000" dirty="0"/>
              <a:t>para diminuir sua </a:t>
            </a:r>
            <a:r>
              <a:rPr lang="pt-BR" sz="2000" dirty="0" smtClean="0"/>
              <a:t>rotação mas aumentar o torque.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Característica importante: inverter a tensão de alimentação inverte o sentido de rotação do motor.</a:t>
            </a: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Motores CC de potência fracionária</a:t>
            </a:r>
            <a:endParaRPr lang="en-GB" sz="32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48" y="5364013"/>
            <a:ext cx="3478410" cy="2548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56" y="4715941"/>
            <a:ext cx="2470271" cy="1648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1" t="9976" r="16164" b="19559"/>
          <a:stretch/>
        </p:blipFill>
        <p:spPr bwMode="auto">
          <a:xfrm>
            <a:off x="7056536" y="5455227"/>
            <a:ext cx="2665141" cy="214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3888184" y="6732165"/>
            <a:ext cx="2740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Estator com imãs permanentes</a:t>
            </a:r>
          </a:p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Rotor bobinado com comutador e escovas.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41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561" y="4787950"/>
            <a:ext cx="3475560" cy="3000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00" y="3491805"/>
            <a:ext cx="2236172" cy="1581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9" y="3419797"/>
            <a:ext cx="2394391" cy="179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1259557"/>
            <a:ext cx="9577064" cy="309634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Motores modernos, de alta confiabilidade e de menor manutenção.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O motor pode possuir vários terminais (2, 3 ou mais).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Precisam </a:t>
            </a:r>
            <a:r>
              <a:rPr lang="pt-BR" sz="2000" dirty="0"/>
              <a:t>de uma eletrônica para controle a </a:t>
            </a:r>
            <a:r>
              <a:rPr lang="pt-BR" sz="2000" dirty="0" smtClean="0"/>
              <a:t>acionamento</a:t>
            </a:r>
            <a:r>
              <a:rPr lang="pt-BR" sz="2000" dirty="0"/>
              <a:t> </a:t>
            </a:r>
            <a:r>
              <a:rPr lang="pt-BR" sz="2000" dirty="0" smtClean="0"/>
              <a:t>(driver). O driver possui dois terminais, com polaridade definida, que não podem ser invertidos !!!!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Altas velocidades e potências em pequeno volume. Correntes MUITO elevadas.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Podem ter a eletrônica de acionamento integrada ao motor ou não.</a:t>
            </a:r>
            <a:endParaRPr lang="pt-BR" sz="20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650" y="539477"/>
            <a:ext cx="9074150" cy="983604"/>
          </a:xfrm>
        </p:spPr>
        <p:txBody>
          <a:bodyPr/>
          <a:lstStyle/>
          <a:p>
            <a:r>
              <a:rPr lang="pt-BR" sz="3200" dirty="0" smtClean="0"/>
              <a:t>Motores CC </a:t>
            </a:r>
            <a:r>
              <a:rPr lang="pt-BR" sz="3200" dirty="0" err="1" smtClean="0"/>
              <a:t>brushless</a:t>
            </a:r>
            <a:r>
              <a:rPr lang="pt-BR" sz="3200" dirty="0" smtClean="0"/>
              <a:t> (BLDC)</a:t>
            </a:r>
            <a:endParaRPr lang="en-GB" sz="3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232" y="3419797"/>
            <a:ext cx="2325353" cy="1418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340" y="3412132"/>
            <a:ext cx="28575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" y="5454598"/>
            <a:ext cx="3428519" cy="228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6935340" y="7073041"/>
            <a:ext cx="2740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Estator bobinado.</a:t>
            </a:r>
          </a:p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Rotor com imãs permanentes.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984528" y="6660157"/>
            <a:ext cx="2740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Driver integrado ao estator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-101294" y="5213279"/>
            <a:ext cx="175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Driver de um motor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 flipH="1" flipV="1">
            <a:off x="7272560" y="5796061"/>
            <a:ext cx="144016" cy="864096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flipH="1">
            <a:off x="8640712" y="3406050"/>
            <a:ext cx="576064" cy="130989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8962122" y="3178198"/>
            <a:ext cx="982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Rotor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6696496" y="3485975"/>
            <a:ext cx="982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Estator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20" name="Conector de seta reta 19"/>
          <p:cNvCxnSpPr/>
          <p:nvPr/>
        </p:nvCxnSpPr>
        <p:spPr>
          <a:xfrm>
            <a:off x="7344568" y="3793752"/>
            <a:ext cx="432048" cy="778173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51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5" name="Grupo 2064"/>
          <p:cNvGrpSpPr/>
          <p:nvPr/>
        </p:nvGrpSpPr>
        <p:grpSpPr>
          <a:xfrm>
            <a:off x="261496" y="5115991"/>
            <a:ext cx="2466869" cy="2473748"/>
            <a:chOff x="261496" y="5115991"/>
            <a:chExt cx="2466869" cy="2473748"/>
          </a:xfrm>
        </p:grpSpPr>
        <p:sp>
          <p:nvSpPr>
            <p:cNvPr id="60" name="Elipse 59"/>
            <p:cNvSpPr/>
            <p:nvPr/>
          </p:nvSpPr>
          <p:spPr>
            <a:xfrm>
              <a:off x="709910" y="5554625"/>
              <a:ext cx="1584176" cy="158417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063" name="Grupo 2062"/>
            <p:cNvGrpSpPr/>
            <p:nvPr/>
          </p:nvGrpSpPr>
          <p:grpSpPr>
            <a:xfrm>
              <a:off x="261496" y="5115991"/>
              <a:ext cx="2466869" cy="2473748"/>
              <a:chOff x="261496" y="5115991"/>
              <a:chExt cx="2466869" cy="2473748"/>
            </a:xfrm>
          </p:grpSpPr>
          <p:grpSp>
            <p:nvGrpSpPr>
              <p:cNvPr id="51" name="Grupo 50"/>
              <p:cNvGrpSpPr/>
              <p:nvPr/>
            </p:nvGrpSpPr>
            <p:grpSpPr>
              <a:xfrm flipH="1">
                <a:off x="261496" y="5115991"/>
                <a:ext cx="2466869" cy="2473748"/>
                <a:chOff x="3504936" y="1117746"/>
                <a:chExt cx="2466869" cy="2473748"/>
              </a:xfrm>
            </p:grpSpPr>
            <p:sp>
              <p:nvSpPr>
                <p:cNvPr id="52" name="Retângulo com Canto Diagonal Aparado 51"/>
                <p:cNvSpPr/>
                <p:nvPr/>
              </p:nvSpPr>
              <p:spPr>
                <a:xfrm rot="8100000">
                  <a:off x="4473826" y="1117746"/>
                  <a:ext cx="647373" cy="479035"/>
                </a:xfrm>
                <a:prstGeom prst="snip2DiagRect">
                  <a:avLst>
                    <a:gd name="adj1" fmla="val 17316"/>
                    <a:gd name="adj2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3" name="Retângulo com Canto Diagonal Aparado 52"/>
                <p:cNvSpPr/>
                <p:nvPr/>
              </p:nvSpPr>
              <p:spPr>
                <a:xfrm rot="10800000">
                  <a:off x="5167108" y="1455411"/>
                  <a:ext cx="647373" cy="479035"/>
                </a:xfrm>
                <a:prstGeom prst="snip2DiagRect">
                  <a:avLst>
                    <a:gd name="adj1" fmla="val 17316"/>
                    <a:gd name="adj2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4" name="Retângulo com Canto Diagonal Aparado 53"/>
                <p:cNvSpPr/>
                <p:nvPr/>
              </p:nvSpPr>
              <p:spPr>
                <a:xfrm rot="13500000">
                  <a:off x="5408601" y="2187058"/>
                  <a:ext cx="647373" cy="479035"/>
                </a:xfrm>
                <a:prstGeom prst="snip2DiagRect">
                  <a:avLst>
                    <a:gd name="adj1" fmla="val 17316"/>
                    <a:gd name="adj2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5" name="Retângulo com Canto Diagonal Aparado 54"/>
                <p:cNvSpPr/>
                <p:nvPr/>
              </p:nvSpPr>
              <p:spPr>
                <a:xfrm rot="5400000">
                  <a:off x="5082068" y="2864280"/>
                  <a:ext cx="647373" cy="479035"/>
                </a:xfrm>
                <a:prstGeom prst="snip2DiagRect">
                  <a:avLst>
                    <a:gd name="adj1" fmla="val 17316"/>
                    <a:gd name="adj2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6" name="Retângulo com Canto Diagonal Aparado 55"/>
                <p:cNvSpPr/>
                <p:nvPr/>
              </p:nvSpPr>
              <p:spPr>
                <a:xfrm rot="5400000">
                  <a:off x="3808383" y="1357521"/>
                  <a:ext cx="647373" cy="479035"/>
                </a:xfrm>
                <a:prstGeom prst="snip2DiagRect">
                  <a:avLst>
                    <a:gd name="adj1" fmla="val 17316"/>
                    <a:gd name="adj2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7" name="Retângulo com Canto Diagonal Aparado 56"/>
                <p:cNvSpPr/>
                <p:nvPr/>
              </p:nvSpPr>
              <p:spPr>
                <a:xfrm rot="2700000">
                  <a:off x="3420767" y="2059597"/>
                  <a:ext cx="647373" cy="479035"/>
                </a:xfrm>
                <a:prstGeom prst="snip2DiagRect">
                  <a:avLst>
                    <a:gd name="adj1" fmla="val 17316"/>
                    <a:gd name="adj2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8" name="Retângulo com Canto Diagonal Aparado 57"/>
                <p:cNvSpPr/>
                <p:nvPr/>
              </p:nvSpPr>
              <p:spPr>
                <a:xfrm rot="10800000">
                  <a:off x="3665272" y="2756040"/>
                  <a:ext cx="647373" cy="479035"/>
                </a:xfrm>
                <a:prstGeom prst="snip2DiagRect">
                  <a:avLst>
                    <a:gd name="adj1" fmla="val 17316"/>
                    <a:gd name="adj2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9" name="Retângulo com Canto Diagonal Aparado 58"/>
                <p:cNvSpPr/>
                <p:nvPr/>
              </p:nvSpPr>
              <p:spPr>
                <a:xfrm rot="8100000">
                  <a:off x="4391682" y="3112459"/>
                  <a:ext cx="647373" cy="479035"/>
                </a:xfrm>
                <a:prstGeom prst="snip2DiagRect">
                  <a:avLst>
                    <a:gd name="adj1" fmla="val 17316"/>
                    <a:gd name="adj2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2062" name="Elipse 2061"/>
              <p:cNvSpPr/>
              <p:nvPr/>
            </p:nvSpPr>
            <p:spPr>
              <a:xfrm>
                <a:off x="1438989" y="6264985"/>
                <a:ext cx="144428" cy="14442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843733"/>
            <a:ext cx="6081530" cy="225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9577064" cy="1800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Comutação eletrônica das correntes do estator.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Uma eletrônica dedicada </a:t>
            </a:r>
            <a:r>
              <a:rPr lang="pt-BR" sz="2000" dirty="0" err="1" smtClean="0"/>
              <a:t>sensoriza</a:t>
            </a:r>
            <a:r>
              <a:rPr lang="pt-BR" sz="2000" dirty="0" smtClean="0"/>
              <a:t> a posição dos </a:t>
            </a:r>
            <a:r>
              <a:rPr lang="pt-BR" sz="2000" dirty="0" err="1" smtClean="0"/>
              <a:t>pólos</a:t>
            </a:r>
            <a:r>
              <a:rPr lang="pt-BR" sz="2000" dirty="0" smtClean="0"/>
              <a:t> magnéticos dos imãs do rotor, para que possam ser escolhidas as magnitudes e direções das correntes que devem ser colocadas no estator</a:t>
            </a:r>
            <a:r>
              <a:rPr lang="pt-BR" sz="2000" dirty="0"/>
              <a:t> </a:t>
            </a:r>
            <a:r>
              <a:rPr lang="pt-BR" sz="2000" dirty="0" smtClean="0"/>
              <a:t>para produzir o torque desejado.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Exemplo: </a:t>
            </a:r>
            <a:r>
              <a:rPr lang="pt-BR" sz="2000" dirty="0" err="1" smtClean="0"/>
              <a:t>Brushless</a:t>
            </a:r>
            <a:r>
              <a:rPr lang="pt-BR" sz="2000" dirty="0" smtClean="0"/>
              <a:t> </a:t>
            </a:r>
            <a:r>
              <a:rPr lang="pt-BR" sz="2000" dirty="0" err="1" smtClean="0"/>
              <a:t>personal</a:t>
            </a:r>
            <a:r>
              <a:rPr lang="pt-BR" sz="2000" dirty="0" smtClean="0"/>
              <a:t> </a:t>
            </a:r>
            <a:r>
              <a:rPr lang="pt-BR" sz="2000" dirty="0" err="1" smtClean="0"/>
              <a:t>computer</a:t>
            </a:r>
            <a:r>
              <a:rPr lang="pt-BR" sz="2000" dirty="0" smtClean="0"/>
              <a:t> </a:t>
            </a:r>
            <a:r>
              <a:rPr lang="pt-BR" sz="2000" dirty="0" err="1" smtClean="0"/>
              <a:t>fans</a:t>
            </a:r>
            <a:r>
              <a:rPr lang="pt-BR" sz="2000" dirty="0" smtClean="0"/>
              <a:t> – ventoinhas de computador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600" dirty="0" smtClean="0"/>
              <a:t>Hélice da ventoinha é o rotor. No seu interior existe um imã permanente de vários pares de </a:t>
            </a:r>
            <a:r>
              <a:rPr lang="pt-BR" sz="1600" dirty="0" err="1" smtClean="0"/>
              <a:t>pólo</a:t>
            </a:r>
            <a:r>
              <a:rPr lang="pt-BR" sz="16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Motores BLDC – detalhes</a:t>
            </a:r>
            <a:endParaRPr lang="en-GB" sz="32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977767" y="6802971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N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480472" y="3976720"/>
            <a:ext cx="2740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Estator bobinado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362520" y="7090377"/>
            <a:ext cx="1651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Hélice com anel de imãs permanente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376" y="4499917"/>
            <a:ext cx="4098031" cy="3073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3207954" y="5093899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Estator com eletrônica de acionamento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emicírculos 3"/>
          <p:cNvSpPr/>
          <p:nvPr/>
        </p:nvSpPr>
        <p:spPr>
          <a:xfrm>
            <a:off x="791123" y="5634703"/>
            <a:ext cx="1440160" cy="1440160"/>
          </a:xfrm>
          <a:prstGeom prst="blockArc">
            <a:avLst>
              <a:gd name="adj1" fmla="val 10800000"/>
              <a:gd name="adj2" fmla="val 16084474"/>
              <a:gd name="adj3" fmla="val 1273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4" name="Semicírculos 13"/>
          <p:cNvSpPr/>
          <p:nvPr/>
        </p:nvSpPr>
        <p:spPr>
          <a:xfrm rot="16200000">
            <a:off x="791123" y="5625911"/>
            <a:ext cx="1440160" cy="1440160"/>
          </a:xfrm>
          <a:prstGeom prst="blockArc">
            <a:avLst>
              <a:gd name="adj1" fmla="val 10800000"/>
              <a:gd name="adj2" fmla="val 16140792"/>
              <a:gd name="adj3" fmla="val 1275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5" name="Semicírculos 14"/>
          <p:cNvSpPr/>
          <p:nvPr/>
        </p:nvSpPr>
        <p:spPr>
          <a:xfrm rot="10800000">
            <a:off x="773540" y="5617119"/>
            <a:ext cx="1440160" cy="1440160"/>
          </a:xfrm>
          <a:prstGeom prst="blockArc">
            <a:avLst>
              <a:gd name="adj1" fmla="val 10800000"/>
              <a:gd name="adj2" fmla="val 16141753"/>
              <a:gd name="adj3" fmla="val 1214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6" name="Semicírculos 15"/>
          <p:cNvSpPr/>
          <p:nvPr/>
        </p:nvSpPr>
        <p:spPr>
          <a:xfrm rot="5400000">
            <a:off x="773539" y="5636249"/>
            <a:ext cx="1440160" cy="1440160"/>
          </a:xfrm>
          <a:prstGeom prst="blockArc">
            <a:avLst>
              <a:gd name="adj1" fmla="val 10800000"/>
              <a:gd name="adj2" fmla="val 16197194"/>
              <a:gd name="adj3" fmla="val 1214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 rot="5400000">
            <a:off x="8030881" y="4548110"/>
            <a:ext cx="2740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Eletrônica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468065" y="6236168"/>
            <a:ext cx="15122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Sensor do </a:t>
            </a:r>
            <a:r>
              <a:rPr lang="pt-BR" sz="1400" dirty="0" err="1" smtClean="0">
                <a:solidFill>
                  <a:sysClr val="windowText" lastClr="000000"/>
                </a:solidFill>
                <a:latin typeface="Calibri"/>
              </a:rPr>
              <a:t>pólo</a:t>
            </a:r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 magnético do rotor.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803226" y="5617119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N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1997676" y="5655428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S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767451" y="6704376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S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2" name="Freeform 6"/>
          <p:cNvSpPr>
            <a:spLocks/>
          </p:cNvSpPr>
          <p:nvPr/>
        </p:nvSpPr>
        <p:spPr bwMode="auto">
          <a:xfrm rot="14794773" flipH="1">
            <a:off x="-529355" y="4442060"/>
            <a:ext cx="2140901" cy="1112774"/>
          </a:xfrm>
          <a:custGeom>
            <a:avLst/>
            <a:gdLst>
              <a:gd name="T0" fmla="*/ 1420 w 8123"/>
              <a:gd name="T1" fmla="*/ 11464 h 11464"/>
              <a:gd name="T2" fmla="*/ 4549 w 8123"/>
              <a:gd name="T3" fmla="*/ 1206 h 11464"/>
              <a:gd name="T4" fmla="*/ 4483 w 8123"/>
              <a:gd name="T5" fmla="*/ 0 h 11464"/>
              <a:gd name="T6" fmla="*/ 8123 w 8123"/>
              <a:gd name="T7" fmla="*/ 1505 h 11464"/>
              <a:gd name="T8" fmla="*/ 4784 w 8123"/>
              <a:gd name="T9" fmla="*/ 5543 h 11464"/>
              <a:gd name="T10" fmla="*/ 4730 w 8123"/>
              <a:gd name="T11" fmla="*/ 4551 h 11464"/>
              <a:gd name="T12" fmla="*/ 3890 w 8123"/>
              <a:gd name="T13" fmla="*/ 10477 h 11464"/>
              <a:gd name="T14" fmla="*/ 1420 w 8123"/>
              <a:gd name="T15" fmla="*/ 11464 h 11464"/>
              <a:gd name="connsiteX0" fmla="*/ 697 w 8949"/>
              <a:gd name="connsiteY0" fmla="*/ 10000 h 10000"/>
              <a:gd name="connsiteX1" fmla="*/ 4549 w 8949"/>
              <a:gd name="connsiteY1" fmla="*/ 1052 h 10000"/>
              <a:gd name="connsiteX2" fmla="*/ 4468 w 8949"/>
              <a:gd name="connsiteY2" fmla="*/ 0 h 10000"/>
              <a:gd name="connsiteX3" fmla="*/ 8949 w 8949"/>
              <a:gd name="connsiteY3" fmla="*/ 1313 h 10000"/>
              <a:gd name="connsiteX4" fmla="*/ 4838 w 8949"/>
              <a:gd name="connsiteY4" fmla="*/ 4835 h 10000"/>
              <a:gd name="connsiteX5" fmla="*/ 4772 w 8949"/>
              <a:gd name="connsiteY5" fmla="*/ 3970 h 10000"/>
              <a:gd name="connsiteX6" fmla="*/ 1751 w 8949"/>
              <a:gd name="connsiteY6" fmla="*/ 8979 h 10000"/>
              <a:gd name="connsiteX7" fmla="*/ 697 w 8949"/>
              <a:gd name="connsiteY7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9" h="10000">
                <a:moveTo>
                  <a:pt x="697" y="10000"/>
                </a:moveTo>
                <a:cubicBezTo>
                  <a:pt x="-1051" y="6582"/>
                  <a:pt x="583" y="2787"/>
                  <a:pt x="4549" y="1052"/>
                </a:cubicBezTo>
                <a:cubicBezTo>
                  <a:pt x="4522" y="701"/>
                  <a:pt x="4495" y="351"/>
                  <a:pt x="4468" y="0"/>
                </a:cubicBezTo>
                <a:lnTo>
                  <a:pt x="8949" y="1313"/>
                </a:lnTo>
                <a:lnTo>
                  <a:pt x="4838" y="4835"/>
                </a:lnTo>
                <a:cubicBezTo>
                  <a:pt x="4816" y="4547"/>
                  <a:pt x="4794" y="4258"/>
                  <a:pt x="4772" y="3970"/>
                </a:cubicBezTo>
                <a:cubicBezTo>
                  <a:pt x="3252" y="5328"/>
                  <a:pt x="864" y="7167"/>
                  <a:pt x="1751" y="8979"/>
                </a:cubicBezTo>
                <a:cubicBezTo>
                  <a:pt x="737" y="9266"/>
                  <a:pt x="1711" y="9713"/>
                  <a:pt x="697" y="10000"/>
                </a:cubicBezTo>
                <a:close/>
              </a:path>
            </a:pathLst>
          </a:custGeom>
          <a:solidFill>
            <a:srgbClr val="A6A6A6"/>
          </a:solidFill>
          <a:ln w="19050">
            <a:solidFill>
              <a:schemeClr val="accent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7" name="Freeform 6"/>
          <p:cNvSpPr>
            <a:spLocks/>
          </p:cNvSpPr>
          <p:nvPr/>
        </p:nvSpPr>
        <p:spPr bwMode="auto">
          <a:xfrm rot="14637379" flipH="1">
            <a:off x="1981374" y="4630500"/>
            <a:ext cx="2203808" cy="783840"/>
          </a:xfrm>
          <a:custGeom>
            <a:avLst/>
            <a:gdLst>
              <a:gd name="T0" fmla="*/ 1420 w 8123"/>
              <a:gd name="T1" fmla="*/ 11464 h 11464"/>
              <a:gd name="T2" fmla="*/ 4549 w 8123"/>
              <a:gd name="T3" fmla="*/ 1206 h 11464"/>
              <a:gd name="T4" fmla="*/ 4483 w 8123"/>
              <a:gd name="T5" fmla="*/ 0 h 11464"/>
              <a:gd name="T6" fmla="*/ 8123 w 8123"/>
              <a:gd name="T7" fmla="*/ 1505 h 11464"/>
              <a:gd name="T8" fmla="*/ 4784 w 8123"/>
              <a:gd name="T9" fmla="*/ 5543 h 11464"/>
              <a:gd name="T10" fmla="*/ 4730 w 8123"/>
              <a:gd name="T11" fmla="*/ 4551 h 11464"/>
              <a:gd name="T12" fmla="*/ 3890 w 8123"/>
              <a:gd name="T13" fmla="*/ 10477 h 11464"/>
              <a:gd name="T14" fmla="*/ 1420 w 8123"/>
              <a:gd name="T15" fmla="*/ 11464 h 11464"/>
              <a:gd name="connsiteX0" fmla="*/ 697 w 8949"/>
              <a:gd name="connsiteY0" fmla="*/ 10000 h 10000"/>
              <a:gd name="connsiteX1" fmla="*/ 4549 w 8949"/>
              <a:gd name="connsiteY1" fmla="*/ 1052 h 10000"/>
              <a:gd name="connsiteX2" fmla="*/ 4468 w 8949"/>
              <a:gd name="connsiteY2" fmla="*/ 0 h 10000"/>
              <a:gd name="connsiteX3" fmla="*/ 8949 w 8949"/>
              <a:gd name="connsiteY3" fmla="*/ 1313 h 10000"/>
              <a:gd name="connsiteX4" fmla="*/ 4838 w 8949"/>
              <a:gd name="connsiteY4" fmla="*/ 4835 h 10000"/>
              <a:gd name="connsiteX5" fmla="*/ 4772 w 8949"/>
              <a:gd name="connsiteY5" fmla="*/ 3970 h 10000"/>
              <a:gd name="connsiteX6" fmla="*/ 1751 w 8949"/>
              <a:gd name="connsiteY6" fmla="*/ 8979 h 10000"/>
              <a:gd name="connsiteX7" fmla="*/ 697 w 8949"/>
              <a:gd name="connsiteY7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9" h="10000">
                <a:moveTo>
                  <a:pt x="697" y="10000"/>
                </a:moveTo>
                <a:cubicBezTo>
                  <a:pt x="-1051" y="6582"/>
                  <a:pt x="583" y="2787"/>
                  <a:pt x="4549" y="1052"/>
                </a:cubicBezTo>
                <a:cubicBezTo>
                  <a:pt x="4522" y="701"/>
                  <a:pt x="4495" y="351"/>
                  <a:pt x="4468" y="0"/>
                </a:cubicBezTo>
                <a:lnTo>
                  <a:pt x="8949" y="1313"/>
                </a:lnTo>
                <a:lnTo>
                  <a:pt x="4838" y="4835"/>
                </a:lnTo>
                <a:cubicBezTo>
                  <a:pt x="4816" y="4547"/>
                  <a:pt x="4794" y="4258"/>
                  <a:pt x="4772" y="3970"/>
                </a:cubicBezTo>
                <a:cubicBezTo>
                  <a:pt x="3252" y="5328"/>
                  <a:pt x="864" y="7167"/>
                  <a:pt x="1751" y="8979"/>
                </a:cubicBezTo>
                <a:cubicBezTo>
                  <a:pt x="737" y="9266"/>
                  <a:pt x="1711" y="9713"/>
                  <a:pt x="697" y="10000"/>
                </a:cubicBezTo>
                <a:close/>
              </a:path>
            </a:pathLst>
          </a:custGeom>
          <a:solidFill>
            <a:srgbClr val="A6A6A6"/>
          </a:solidFill>
          <a:ln w="19050">
            <a:solidFill>
              <a:schemeClr val="accent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cxnSp>
        <p:nvCxnSpPr>
          <p:cNvPr id="2049" name="Conector de seta reta 2048"/>
          <p:cNvCxnSpPr>
            <a:stCxn id="18" idx="3"/>
          </p:cNvCxnSpPr>
          <p:nvPr/>
        </p:nvCxnSpPr>
        <p:spPr>
          <a:xfrm>
            <a:off x="5980291" y="6605500"/>
            <a:ext cx="1364277" cy="21756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>
            <a:stCxn id="17" idx="3"/>
          </p:cNvCxnSpPr>
          <p:nvPr/>
        </p:nvCxnSpPr>
        <p:spPr>
          <a:xfrm flipH="1">
            <a:off x="8640712" y="6072247"/>
            <a:ext cx="760417" cy="57215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 flipH="1">
            <a:off x="7272561" y="4355901"/>
            <a:ext cx="566704" cy="73799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6" name="Grupo 2065"/>
          <p:cNvGrpSpPr/>
          <p:nvPr/>
        </p:nvGrpSpPr>
        <p:grpSpPr>
          <a:xfrm rot="18900000">
            <a:off x="3438434" y="5700137"/>
            <a:ext cx="981824" cy="1075498"/>
            <a:chOff x="3438434" y="5700137"/>
            <a:chExt cx="981824" cy="1075498"/>
          </a:xfrm>
        </p:grpSpPr>
        <p:grpSp>
          <p:nvGrpSpPr>
            <p:cNvPr id="26" name="Grupo 25"/>
            <p:cNvGrpSpPr/>
            <p:nvPr/>
          </p:nvGrpSpPr>
          <p:grpSpPr>
            <a:xfrm rot="2700000">
              <a:off x="3444973" y="5693598"/>
              <a:ext cx="968746" cy="981824"/>
              <a:chOff x="2997335" y="6282186"/>
              <a:chExt cx="968746" cy="981824"/>
            </a:xfrm>
          </p:grpSpPr>
          <p:sp>
            <p:nvSpPr>
              <p:cNvPr id="9" name="Retângulo 8"/>
              <p:cNvSpPr/>
              <p:nvPr/>
            </p:nvSpPr>
            <p:spPr>
              <a:xfrm>
                <a:off x="3412689" y="6394015"/>
                <a:ext cx="133273" cy="7652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4" name="Retângulo 33"/>
              <p:cNvSpPr/>
              <p:nvPr/>
            </p:nvSpPr>
            <p:spPr>
              <a:xfrm rot="5400000">
                <a:off x="3412689" y="6376848"/>
                <a:ext cx="133273" cy="76529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" name="Corda 5"/>
              <p:cNvSpPr/>
              <p:nvPr/>
            </p:nvSpPr>
            <p:spPr>
              <a:xfrm>
                <a:off x="3040765" y="6386887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3" name="Corda 22"/>
              <p:cNvSpPr/>
              <p:nvPr/>
            </p:nvSpPr>
            <p:spPr>
              <a:xfrm rot="10800000">
                <a:off x="3040765" y="6282186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" name="Corda 23"/>
              <p:cNvSpPr/>
              <p:nvPr/>
            </p:nvSpPr>
            <p:spPr>
              <a:xfrm rot="5400000">
                <a:off x="2997335" y="6333418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5" name="Corda 24"/>
              <p:cNvSpPr/>
              <p:nvPr/>
            </p:nvSpPr>
            <p:spPr>
              <a:xfrm rot="16200000">
                <a:off x="3088958" y="6327906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" name="Arredondar Retângulo no Mesmo Canto Lateral 27"/>
              <p:cNvSpPr/>
              <p:nvPr/>
            </p:nvSpPr>
            <p:spPr>
              <a:xfrm rot="16200000">
                <a:off x="3578710" y="669446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9" name="Arredondar Retângulo no Mesmo Canto Lateral 28"/>
              <p:cNvSpPr/>
              <p:nvPr/>
            </p:nvSpPr>
            <p:spPr>
              <a:xfrm rot="16200000">
                <a:off x="3042012" y="669446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" name="Arredondar Retângulo no Mesmo Canto Lateral 29"/>
              <p:cNvSpPr/>
              <p:nvPr/>
            </p:nvSpPr>
            <p:spPr>
              <a:xfrm>
                <a:off x="3307979" y="642729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1" name="Arredondar Retângulo no Mesmo Canto Lateral 30"/>
              <p:cNvSpPr/>
              <p:nvPr/>
            </p:nvSpPr>
            <p:spPr>
              <a:xfrm>
                <a:off x="3307979" y="6972004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Elipse 7"/>
              <p:cNvSpPr/>
              <p:nvPr/>
            </p:nvSpPr>
            <p:spPr>
              <a:xfrm>
                <a:off x="3307978" y="6590702"/>
                <a:ext cx="342696" cy="35664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5" name="Elipse 34"/>
              <p:cNvSpPr/>
              <p:nvPr/>
            </p:nvSpPr>
            <p:spPr>
              <a:xfrm>
                <a:off x="3418039" y="6705060"/>
                <a:ext cx="127924" cy="127924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056" name="Elipse 2055"/>
            <p:cNvSpPr/>
            <p:nvPr/>
          </p:nvSpPr>
          <p:spPr>
            <a:xfrm>
              <a:off x="3867013" y="6677040"/>
              <a:ext cx="114716" cy="9859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47" name="Conector de seta reta 46"/>
          <p:cNvCxnSpPr>
            <a:endCxn id="2056" idx="4"/>
          </p:cNvCxnSpPr>
          <p:nvPr/>
        </p:nvCxnSpPr>
        <p:spPr>
          <a:xfrm flipH="1" flipV="1">
            <a:off x="4306075" y="6621650"/>
            <a:ext cx="734238" cy="13784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ixaDeTexto 67"/>
          <p:cNvSpPr txBox="1"/>
          <p:nvPr/>
        </p:nvSpPr>
        <p:spPr>
          <a:xfrm>
            <a:off x="6506744" y="2962418"/>
            <a:ext cx="2740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O conjunto do motor possui dois terminais, com polaridade identificada.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69" name="Conector de seta reta 68"/>
          <p:cNvCxnSpPr/>
          <p:nvPr/>
        </p:nvCxnSpPr>
        <p:spPr>
          <a:xfrm flipH="1" flipV="1">
            <a:off x="3595835" y="3231728"/>
            <a:ext cx="3172669" cy="10002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92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Ventoinha </a:t>
            </a:r>
            <a:r>
              <a:rPr lang="pt-BR" sz="3200" dirty="0" err="1" smtClean="0"/>
              <a:t>Brushless</a:t>
            </a:r>
            <a:r>
              <a:rPr lang="pt-BR" sz="3200" dirty="0" smtClean="0"/>
              <a:t> - Funcionamento</a:t>
            </a:r>
            <a:endParaRPr lang="en-GB" sz="32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2304008" y="879489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2) Sensor detecta um dos polos norte do imã.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430346" y="2786642"/>
            <a:ext cx="20744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Surge torque para alinhar os campos magnéticos do estator e rotor. 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051" name="Grupo 2050"/>
          <p:cNvGrpSpPr/>
          <p:nvPr/>
        </p:nvGrpSpPr>
        <p:grpSpPr>
          <a:xfrm>
            <a:off x="243687" y="1234081"/>
            <a:ext cx="2466869" cy="2473748"/>
            <a:chOff x="243687" y="1066427"/>
            <a:chExt cx="2466869" cy="2473748"/>
          </a:xfrm>
        </p:grpSpPr>
        <p:grpSp>
          <p:nvGrpSpPr>
            <p:cNvPr id="51" name="Grupo 50"/>
            <p:cNvGrpSpPr/>
            <p:nvPr/>
          </p:nvGrpSpPr>
          <p:grpSpPr>
            <a:xfrm>
              <a:off x="243687" y="1066427"/>
              <a:ext cx="2466869" cy="2473748"/>
              <a:chOff x="261496" y="5115991"/>
              <a:chExt cx="2466869" cy="2473748"/>
            </a:xfrm>
          </p:grpSpPr>
          <p:sp>
            <p:nvSpPr>
              <p:cNvPr id="52" name="Elipse 51"/>
              <p:cNvSpPr/>
              <p:nvPr/>
            </p:nvSpPr>
            <p:spPr>
              <a:xfrm>
                <a:off x="709910" y="5554625"/>
                <a:ext cx="1584176" cy="158417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53" name="Grupo 52"/>
              <p:cNvGrpSpPr/>
              <p:nvPr/>
            </p:nvGrpSpPr>
            <p:grpSpPr>
              <a:xfrm>
                <a:off x="261496" y="5115991"/>
                <a:ext cx="2466869" cy="2473748"/>
                <a:chOff x="261496" y="5115991"/>
                <a:chExt cx="2466869" cy="2473748"/>
              </a:xfrm>
            </p:grpSpPr>
            <p:grpSp>
              <p:nvGrpSpPr>
                <p:cNvPr id="54" name="Grupo 53"/>
                <p:cNvGrpSpPr/>
                <p:nvPr/>
              </p:nvGrpSpPr>
              <p:grpSpPr>
                <a:xfrm flipH="1">
                  <a:off x="261496" y="5115991"/>
                  <a:ext cx="2466869" cy="2473748"/>
                  <a:chOff x="3504936" y="1117746"/>
                  <a:chExt cx="2466869" cy="2473748"/>
                </a:xfrm>
              </p:grpSpPr>
              <p:sp>
                <p:nvSpPr>
                  <p:cNvPr id="56" name="Retângulo com Canto Diagonal Aparado 55"/>
                  <p:cNvSpPr/>
                  <p:nvPr/>
                </p:nvSpPr>
                <p:spPr>
                  <a:xfrm rot="8100000">
                    <a:off x="4473826" y="1117746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50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7" name="Retângulo com Canto Diagonal Aparado 56"/>
                  <p:cNvSpPr/>
                  <p:nvPr/>
                </p:nvSpPr>
                <p:spPr>
                  <a:xfrm rot="10800000">
                    <a:off x="5167108" y="1455411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8" name="Retângulo com Canto Diagonal Aparado 57"/>
                  <p:cNvSpPr/>
                  <p:nvPr/>
                </p:nvSpPr>
                <p:spPr>
                  <a:xfrm rot="13500000">
                    <a:off x="5408601" y="2187058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9" name="Retângulo com Canto Diagonal Aparado 58"/>
                  <p:cNvSpPr/>
                  <p:nvPr/>
                </p:nvSpPr>
                <p:spPr>
                  <a:xfrm rot="5400000">
                    <a:off x="5082068" y="2864280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0" name="Retângulo com Canto Diagonal Aparado 59"/>
                  <p:cNvSpPr/>
                  <p:nvPr/>
                </p:nvSpPr>
                <p:spPr>
                  <a:xfrm rot="5400000">
                    <a:off x="3808383" y="1357521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1" name="Retângulo com Canto Diagonal Aparado 60"/>
                  <p:cNvSpPr/>
                  <p:nvPr/>
                </p:nvSpPr>
                <p:spPr>
                  <a:xfrm rot="2700000">
                    <a:off x="3420767" y="2059597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2" name="Retângulo com Canto Diagonal Aparado 61"/>
                  <p:cNvSpPr/>
                  <p:nvPr/>
                </p:nvSpPr>
                <p:spPr>
                  <a:xfrm rot="10800000">
                    <a:off x="3665272" y="2756040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3" name="Retângulo com Canto Diagonal Aparado 62"/>
                  <p:cNvSpPr/>
                  <p:nvPr/>
                </p:nvSpPr>
                <p:spPr>
                  <a:xfrm rot="8100000">
                    <a:off x="4391682" y="3112459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55" name="Elipse 54"/>
                <p:cNvSpPr/>
                <p:nvPr/>
              </p:nvSpPr>
              <p:spPr>
                <a:xfrm>
                  <a:off x="1438989" y="6264985"/>
                  <a:ext cx="144428" cy="144428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sp>
          <p:nvSpPr>
            <p:cNvPr id="10" name="CaixaDeTexto 9"/>
            <p:cNvSpPr txBox="1"/>
            <p:nvPr/>
          </p:nvSpPr>
          <p:spPr>
            <a:xfrm>
              <a:off x="1953211" y="2749943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ysClr val="windowText" lastClr="000000"/>
                  </a:solidFill>
                  <a:latin typeface="Calibri"/>
                </a:rPr>
                <a:t>N</a:t>
              </a:r>
              <a:endParaRPr lang="pt-BR" sz="1400" dirty="0" smtClean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4" name="Semicírculos 3"/>
            <p:cNvSpPr/>
            <p:nvPr/>
          </p:nvSpPr>
          <p:spPr>
            <a:xfrm>
              <a:off x="766567" y="1581675"/>
              <a:ext cx="1440160" cy="1440160"/>
            </a:xfrm>
            <a:prstGeom prst="blockArc">
              <a:avLst>
                <a:gd name="adj1" fmla="val 10800000"/>
                <a:gd name="adj2" fmla="val 16084474"/>
                <a:gd name="adj3" fmla="val 1273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4" name="Semicírculos 13"/>
            <p:cNvSpPr/>
            <p:nvPr/>
          </p:nvSpPr>
          <p:spPr>
            <a:xfrm rot="16200000">
              <a:off x="766567" y="1572883"/>
              <a:ext cx="1440160" cy="1440160"/>
            </a:xfrm>
            <a:prstGeom prst="blockArc">
              <a:avLst>
                <a:gd name="adj1" fmla="val 10800000"/>
                <a:gd name="adj2" fmla="val 16140792"/>
                <a:gd name="adj3" fmla="val 12754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5" name="Semicírculos 14"/>
            <p:cNvSpPr/>
            <p:nvPr/>
          </p:nvSpPr>
          <p:spPr>
            <a:xfrm rot="10800000">
              <a:off x="748984" y="1564091"/>
              <a:ext cx="1440160" cy="1440160"/>
            </a:xfrm>
            <a:prstGeom prst="blockArc">
              <a:avLst>
                <a:gd name="adj1" fmla="val 10800000"/>
                <a:gd name="adj2" fmla="val 16141753"/>
                <a:gd name="adj3" fmla="val 12143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6" name="Semicírculos 15"/>
            <p:cNvSpPr/>
            <p:nvPr/>
          </p:nvSpPr>
          <p:spPr>
            <a:xfrm rot="5400000">
              <a:off x="748983" y="1583221"/>
              <a:ext cx="1440160" cy="1440160"/>
            </a:xfrm>
            <a:prstGeom prst="blockArc">
              <a:avLst>
                <a:gd name="adj1" fmla="val 10800000"/>
                <a:gd name="adj2" fmla="val 16197194"/>
                <a:gd name="adj3" fmla="val 12149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778670" y="1564091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ysClr val="windowText" lastClr="000000"/>
                  </a:solidFill>
                  <a:latin typeface="Calibri"/>
                </a:rPr>
                <a:t>N</a:t>
              </a:r>
              <a:endParaRPr lang="pt-BR" sz="1400" dirty="0" smtClean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1973120" y="1602400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ysClr val="windowText" lastClr="000000"/>
                  </a:solidFill>
                  <a:latin typeface="Calibri"/>
                </a:rPr>
                <a:t>S</a:t>
              </a:r>
              <a:endParaRPr lang="pt-BR" sz="1400" dirty="0" smtClean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742895" y="2651348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ysClr val="windowText" lastClr="000000"/>
                  </a:solidFill>
                  <a:latin typeface="Calibri"/>
                </a:rPr>
                <a:t>S</a:t>
              </a:r>
              <a:endParaRPr lang="pt-BR" sz="1400" dirty="0" smtClean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cxnSp>
        <p:nvCxnSpPr>
          <p:cNvPr id="47" name="Conector de seta reta 46"/>
          <p:cNvCxnSpPr>
            <a:endCxn id="66" idx="6"/>
          </p:cNvCxnSpPr>
          <p:nvPr/>
        </p:nvCxnSpPr>
        <p:spPr>
          <a:xfrm flipH="1">
            <a:off x="1897997" y="1415399"/>
            <a:ext cx="1290297" cy="13978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upo 63"/>
          <p:cNvGrpSpPr/>
          <p:nvPr/>
        </p:nvGrpSpPr>
        <p:grpSpPr>
          <a:xfrm rot="18900000">
            <a:off x="1024656" y="1967154"/>
            <a:ext cx="981824" cy="1075498"/>
            <a:chOff x="3438434" y="5700137"/>
            <a:chExt cx="981824" cy="1075498"/>
          </a:xfrm>
        </p:grpSpPr>
        <p:grpSp>
          <p:nvGrpSpPr>
            <p:cNvPr id="65" name="Grupo 64"/>
            <p:cNvGrpSpPr/>
            <p:nvPr/>
          </p:nvGrpSpPr>
          <p:grpSpPr>
            <a:xfrm rot="2700000">
              <a:off x="3444973" y="5693598"/>
              <a:ext cx="968746" cy="981824"/>
              <a:chOff x="2997335" y="6282186"/>
              <a:chExt cx="968746" cy="981824"/>
            </a:xfrm>
          </p:grpSpPr>
          <p:sp>
            <p:nvSpPr>
              <p:cNvPr id="67" name="Retângulo 66"/>
              <p:cNvSpPr/>
              <p:nvPr/>
            </p:nvSpPr>
            <p:spPr>
              <a:xfrm>
                <a:off x="3412689" y="6394015"/>
                <a:ext cx="133273" cy="7652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" name="Retângulo 67"/>
              <p:cNvSpPr/>
              <p:nvPr/>
            </p:nvSpPr>
            <p:spPr>
              <a:xfrm rot="5400000">
                <a:off x="3412689" y="6376848"/>
                <a:ext cx="133273" cy="76529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" name="Corda 68"/>
              <p:cNvSpPr/>
              <p:nvPr/>
            </p:nvSpPr>
            <p:spPr>
              <a:xfrm>
                <a:off x="3040765" y="6386887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0" name="Corda 69"/>
              <p:cNvSpPr/>
              <p:nvPr/>
            </p:nvSpPr>
            <p:spPr>
              <a:xfrm rot="10800000">
                <a:off x="3040765" y="6282186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1" name="Corda 70"/>
              <p:cNvSpPr/>
              <p:nvPr/>
            </p:nvSpPr>
            <p:spPr>
              <a:xfrm rot="5400000">
                <a:off x="2997335" y="6333418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2" name="Corda 71"/>
              <p:cNvSpPr/>
              <p:nvPr/>
            </p:nvSpPr>
            <p:spPr>
              <a:xfrm rot="16200000">
                <a:off x="3088958" y="6327906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3" name="Arredondar Retângulo no Mesmo Canto Lateral 72"/>
              <p:cNvSpPr/>
              <p:nvPr/>
            </p:nvSpPr>
            <p:spPr>
              <a:xfrm rot="16200000">
                <a:off x="3578710" y="669446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" name="Arredondar Retângulo no Mesmo Canto Lateral 73"/>
              <p:cNvSpPr/>
              <p:nvPr/>
            </p:nvSpPr>
            <p:spPr>
              <a:xfrm rot="16200000">
                <a:off x="3042012" y="669446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5" name="Arredondar Retângulo no Mesmo Canto Lateral 74"/>
              <p:cNvSpPr/>
              <p:nvPr/>
            </p:nvSpPr>
            <p:spPr>
              <a:xfrm>
                <a:off x="3307979" y="642729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6" name="Arredondar Retângulo no Mesmo Canto Lateral 75"/>
              <p:cNvSpPr/>
              <p:nvPr/>
            </p:nvSpPr>
            <p:spPr>
              <a:xfrm>
                <a:off x="3307979" y="6972004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7" name="Elipse 76"/>
              <p:cNvSpPr/>
              <p:nvPr/>
            </p:nvSpPr>
            <p:spPr>
              <a:xfrm>
                <a:off x="3307978" y="6590702"/>
                <a:ext cx="342696" cy="35664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8" name="Elipse 77"/>
              <p:cNvSpPr/>
              <p:nvPr/>
            </p:nvSpPr>
            <p:spPr>
              <a:xfrm>
                <a:off x="3418039" y="6705060"/>
                <a:ext cx="127924" cy="127924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66" name="Elipse 65"/>
            <p:cNvSpPr/>
            <p:nvPr/>
          </p:nvSpPr>
          <p:spPr>
            <a:xfrm>
              <a:off x="3867013" y="6677040"/>
              <a:ext cx="114716" cy="9859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4" name="Grupo 93"/>
          <p:cNvGrpSpPr/>
          <p:nvPr/>
        </p:nvGrpSpPr>
        <p:grpSpPr>
          <a:xfrm rot="900000">
            <a:off x="3637798" y="895326"/>
            <a:ext cx="3706770" cy="3717106"/>
            <a:chOff x="243687" y="1066427"/>
            <a:chExt cx="2466869" cy="2473748"/>
          </a:xfrm>
        </p:grpSpPr>
        <p:grpSp>
          <p:nvGrpSpPr>
            <p:cNvPr id="95" name="Grupo 94"/>
            <p:cNvGrpSpPr/>
            <p:nvPr/>
          </p:nvGrpSpPr>
          <p:grpSpPr>
            <a:xfrm>
              <a:off x="243687" y="1066427"/>
              <a:ext cx="2466869" cy="2473748"/>
              <a:chOff x="261496" y="5115991"/>
              <a:chExt cx="2466869" cy="2473748"/>
            </a:xfrm>
          </p:grpSpPr>
          <p:sp>
            <p:nvSpPr>
              <p:cNvPr id="104" name="Elipse 103"/>
              <p:cNvSpPr/>
              <p:nvPr/>
            </p:nvSpPr>
            <p:spPr>
              <a:xfrm>
                <a:off x="709910" y="5554625"/>
                <a:ext cx="1584176" cy="158417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105" name="Grupo 104"/>
              <p:cNvGrpSpPr/>
              <p:nvPr/>
            </p:nvGrpSpPr>
            <p:grpSpPr>
              <a:xfrm>
                <a:off x="261496" y="5115991"/>
                <a:ext cx="2466869" cy="2473748"/>
                <a:chOff x="261496" y="5115991"/>
                <a:chExt cx="2466869" cy="2473748"/>
              </a:xfrm>
            </p:grpSpPr>
            <p:grpSp>
              <p:nvGrpSpPr>
                <p:cNvPr id="106" name="Grupo 105"/>
                <p:cNvGrpSpPr/>
                <p:nvPr/>
              </p:nvGrpSpPr>
              <p:grpSpPr>
                <a:xfrm flipH="1">
                  <a:off x="261496" y="5115991"/>
                  <a:ext cx="2466869" cy="2473748"/>
                  <a:chOff x="3504936" y="1117746"/>
                  <a:chExt cx="2466869" cy="2473748"/>
                </a:xfrm>
              </p:grpSpPr>
              <p:sp>
                <p:nvSpPr>
                  <p:cNvPr id="108" name="Retângulo com Canto Diagonal Aparado 107"/>
                  <p:cNvSpPr/>
                  <p:nvPr/>
                </p:nvSpPr>
                <p:spPr>
                  <a:xfrm rot="8100000">
                    <a:off x="4473826" y="1117746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50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9" name="Retângulo com Canto Diagonal Aparado 108"/>
                  <p:cNvSpPr/>
                  <p:nvPr/>
                </p:nvSpPr>
                <p:spPr>
                  <a:xfrm rot="10800000">
                    <a:off x="5167108" y="1455411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0" name="Retângulo com Canto Diagonal Aparado 109"/>
                  <p:cNvSpPr/>
                  <p:nvPr/>
                </p:nvSpPr>
                <p:spPr>
                  <a:xfrm rot="13500000">
                    <a:off x="5408601" y="2187058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1" name="Retângulo com Canto Diagonal Aparado 110"/>
                  <p:cNvSpPr/>
                  <p:nvPr/>
                </p:nvSpPr>
                <p:spPr>
                  <a:xfrm rot="5400000">
                    <a:off x="5082068" y="2864280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2" name="Retângulo com Canto Diagonal Aparado 111"/>
                  <p:cNvSpPr/>
                  <p:nvPr/>
                </p:nvSpPr>
                <p:spPr>
                  <a:xfrm rot="5400000">
                    <a:off x="3808383" y="1357521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3" name="Retângulo com Canto Diagonal Aparado 112"/>
                  <p:cNvSpPr/>
                  <p:nvPr/>
                </p:nvSpPr>
                <p:spPr>
                  <a:xfrm rot="2700000">
                    <a:off x="3420767" y="2059597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4" name="Retângulo com Canto Diagonal Aparado 113"/>
                  <p:cNvSpPr/>
                  <p:nvPr/>
                </p:nvSpPr>
                <p:spPr>
                  <a:xfrm rot="10800000">
                    <a:off x="3665272" y="2756040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5" name="Retângulo com Canto Diagonal Aparado 114"/>
                  <p:cNvSpPr/>
                  <p:nvPr/>
                </p:nvSpPr>
                <p:spPr>
                  <a:xfrm rot="8100000">
                    <a:off x="4391682" y="3112459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107" name="Elipse 106"/>
                <p:cNvSpPr/>
                <p:nvPr/>
              </p:nvSpPr>
              <p:spPr>
                <a:xfrm>
                  <a:off x="1438989" y="6264985"/>
                  <a:ext cx="144428" cy="144428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sp>
          <p:nvSpPr>
            <p:cNvPr id="96" name="CaixaDeTexto 95"/>
            <p:cNvSpPr txBox="1"/>
            <p:nvPr/>
          </p:nvSpPr>
          <p:spPr>
            <a:xfrm>
              <a:off x="1953211" y="2749943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ysClr val="windowText" lastClr="000000"/>
                  </a:solidFill>
                  <a:latin typeface="Calibri"/>
                </a:rPr>
                <a:t>N</a:t>
              </a:r>
              <a:endParaRPr lang="pt-BR" sz="1400" dirty="0" smtClean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97" name="Semicírculos 96"/>
            <p:cNvSpPr/>
            <p:nvPr/>
          </p:nvSpPr>
          <p:spPr>
            <a:xfrm>
              <a:off x="766567" y="1581675"/>
              <a:ext cx="1440160" cy="1440160"/>
            </a:xfrm>
            <a:prstGeom prst="blockArc">
              <a:avLst>
                <a:gd name="adj1" fmla="val 10800000"/>
                <a:gd name="adj2" fmla="val 16084474"/>
                <a:gd name="adj3" fmla="val 1273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98" name="Semicírculos 97"/>
            <p:cNvSpPr/>
            <p:nvPr/>
          </p:nvSpPr>
          <p:spPr>
            <a:xfrm rot="16200000">
              <a:off x="766567" y="1572883"/>
              <a:ext cx="1440160" cy="1440160"/>
            </a:xfrm>
            <a:prstGeom prst="blockArc">
              <a:avLst>
                <a:gd name="adj1" fmla="val 10800000"/>
                <a:gd name="adj2" fmla="val 16140792"/>
                <a:gd name="adj3" fmla="val 12754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99" name="Semicírculos 98"/>
            <p:cNvSpPr/>
            <p:nvPr/>
          </p:nvSpPr>
          <p:spPr>
            <a:xfrm rot="10800000">
              <a:off x="744501" y="1571855"/>
              <a:ext cx="1440160" cy="1440160"/>
            </a:xfrm>
            <a:prstGeom prst="blockArc">
              <a:avLst>
                <a:gd name="adj1" fmla="val 10800000"/>
                <a:gd name="adj2" fmla="val 16141753"/>
                <a:gd name="adj3" fmla="val 12143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00" name="Semicírculos 99"/>
            <p:cNvSpPr/>
            <p:nvPr/>
          </p:nvSpPr>
          <p:spPr>
            <a:xfrm rot="5400000">
              <a:off x="748983" y="1583221"/>
              <a:ext cx="1440160" cy="1440160"/>
            </a:xfrm>
            <a:prstGeom prst="blockArc">
              <a:avLst>
                <a:gd name="adj1" fmla="val 10800000"/>
                <a:gd name="adj2" fmla="val 16197194"/>
                <a:gd name="adj3" fmla="val 12149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01" name="CaixaDeTexto 100"/>
            <p:cNvSpPr txBox="1"/>
            <p:nvPr/>
          </p:nvSpPr>
          <p:spPr>
            <a:xfrm>
              <a:off x="778670" y="1564091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ysClr val="windowText" lastClr="000000"/>
                  </a:solidFill>
                  <a:latin typeface="Calibri"/>
                </a:rPr>
                <a:t>N</a:t>
              </a:r>
              <a:endParaRPr lang="pt-BR" sz="1400" dirty="0" smtClean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02" name="CaixaDeTexto 101"/>
            <p:cNvSpPr txBox="1"/>
            <p:nvPr/>
          </p:nvSpPr>
          <p:spPr>
            <a:xfrm>
              <a:off x="1973120" y="1602400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ysClr val="windowText" lastClr="000000"/>
                  </a:solidFill>
                  <a:latin typeface="Calibri"/>
                </a:rPr>
                <a:t>S</a:t>
              </a:r>
              <a:endParaRPr lang="pt-BR" sz="1400" dirty="0" smtClean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03" name="CaixaDeTexto 102"/>
            <p:cNvSpPr txBox="1"/>
            <p:nvPr/>
          </p:nvSpPr>
          <p:spPr>
            <a:xfrm>
              <a:off x="742895" y="2651348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ysClr val="windowText" lastClr="000000"/>
                  </a:solidFill>
                  <a:latin typeface="Calibri"/>
                </a:rPr>
                <a:t>S</a:t>
              </a:r>
              <a:endParaRPr lang="pt-BR" sz="1400" dirty="0" smtClean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16" name="Grupo 115"/>
          <p:cNvGrpSpPr/>
          <p:nvPr/>
        </p:nvGrpSpPr>
        <p:grpSpPr>
          <a:xfrm rot="18900000">
            <a:off x="4820549" y="1989319"/>
            <a:ext cx="1475310" cy="1616066"/>
            <a:chOff x="3438434" y="5700137"/>
            <a:chExt cx="981824" cy="1075498"/>
          </a:xfrm>
        </p:grpSpPr>
        <p:grpSp>
          <p:nvGrpSpPr>
            <p:cNvPr id="117" name="Grupo 116"/>
            <p:cNvGrpSpPr/>
            <p:nvPr/>
          </p:nvGrpSpPr>
          <p:grpSpPr>
            <a:xfrm rot="2700000">
              <a:off x="3444973" y="5693598"/>
              <a:ext cx="968746" cy="981824"/>
              <a:chOff x="2997335" y="6282186"/>
              <a:chExt cx="968746" cy="981824"/>
            </a:xfrm>
          </p:grpSpPr>
          <p:sp>
            <p:nvSpPr>
              <p:cNvPr id="119" name="Retângulo 118"/>
              <p:cNvSpPr/>
              <p:nvPr/>
            </p:nvSpPr>
            <p:spPr>
              <a:xfrm>
                <a:off x="3412689" y="6394015"/>
                <a:ext cx="133273" cy="7652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0" name="Retângulo 119"/>
              <p:cNvSpPr/>
              <p:nvPr/>
            </p:nvSpPr>
            <p:spPr>
              <a:xfrm rot="5400000">
                <a:off x="3412689" y="6376848"/>
                <a:ext cx="133273" cy="76529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1" name="Corda 120"/>
              <p:cNvSpPr/>
              <p:nvPr/>
            </p:nvSpPr>
            <p:spPr>
              <a:xfrm>
                <a:off x="3040765" y="6386887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2" name="Corda 121"/>
              <p:cNvSpPr/>
              <p:nvPr/>
            </p:nvSpPr>
            <p:spPr>
              <a:xfrm rot="10800000">
                <a:off x="3040765" y="6282186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3" name="Corda 122"/>
              <p:cNvSpPr/>
              <p:nvPr/>
            </p:nvSpPr>
            <p:spPr>
              <a:xfrm rot="5400000">
                <a:off x="2997335" y="6333418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4" name="Corda 123"/>
              <p:cNvSpPr/>
              <p:nvPr/>
            </p:nvSpPr>
            <p:spPr>
              <a:xfrm rot="16200000">
                <a:off x="3088958" y="6327906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5" name="Arredondar Retângulo no Mesmo Canto Lateral 124"/>
              <p:cNvSpPr/>
              <p:nvPr/>
            </p:nvSpPr>
            <p:spPr>
              <a:xfrm rot="16200000">
                <a:off x="3578710" y="669446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6" name="Arredondar Retângulo no Mesmo Canto Lateral 125"/>
              <p:cNvSpPr/>
              <p:nvPr/>
            </p:nvSpPr>
            <p:spPr>
              <a:xfrm rot="16200000">
                <a:off x="3042012" y="669446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7" name="Arredondar Retângulo no Mesmo Canto Lateral 126"/>
              <p:cNvSpPr/>
              <p:nvPr/>
            </p:nvSpPr>
            <p:spPr>
              <a:xfrm>
                <a:off x="3307979" y="642729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8" name="Arredondar Retângulo no Mesmo Canto Lateral 127"/>
              <p:cNvSpPr/>
              <p:nvPr/>
            </p:nvSpPr>
            <p:spPr>
              <a:xfrm>
                <a:off x="3307979" y="6972004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9" name="Elipse 128"/>
              <p:cNvSpPr/>
              <p:nvPr/>
            </p:nvSpPr>
            <p:spPr>
              <a:xfrm>
                <a:off x="3307978" y="6590702"/>
                <a:ext cx="342696" cy="35664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0" name="Elipse 129"/>
              <p:cNvSpPr/>
              <p:nvPr/>
            </p:nvSpPr>
            <p:spPr>
              <a:xfrm>
                <a:off x="3418039" y="6705060"/>
                <a:ext cx="127924" cy="127924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18" name="Elipse 117"/>
            <p:cNvSpPr/>
            <p:nvPr/>
          </p:nvSpPr>
          <p:spPr>
            <a:xfrm>
              <a:off x="3867013" y="6677040"/>
              <a:ext cx="114716" cy="9859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3" name="CaixaDeTexto 132"/>
          <p:cNvSpPr txBox="1"/>
          <p:nvPr/>
        </p:nvSpPr>
        <p:spPr>
          <a:xfrm>
            <a:off x="28769" y="867533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1) Motor parado.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4" name="CaixaDeTexto 133"/>
          <p:cNvSpPr txBox="1"/>
          <p:nvPr/>
        </p:nvSpPr>
        <p:spPr>
          <a:xfrm>
            <a:off x="44999" y="3635821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Bobinas sem corrente.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6" name="CaixaDeTexto 135"/>
          <p:cNvSpPr txBox="1"/>
          <p:nvPr/>
        </p:nvSpPr>
        <p:spPr>
          <a:xfrm>
            <a:off x="7139334" y="1175310"/>
            <a:ext cx="24598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3) Driver coloca correntes nas bobinas para produzir os campos desejados no estator para produzir torque no sentido horário, por exemplo.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7" name="Arco 136"/>
          <p:cNvSpPr/>
          <p:nvPr/>
        </p:nvSpPr>
        <p:spPr>
          <a:xfrm flipV="1">
            <a:off x="4990063" y="2221020"/>
            <a:ext cx="1869908" cy="1869908"/>
          </a:xfrm>
          <a:prstGeom prst="arc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75" name="Grupo 174"/>
          <p:cNvGrpSpPr/>
          <p:nvPr/>
        </p:nvGrpSpPr>
        <p:grpSpPr>
          <a:xfrm rot="3600000">
            <a:off x="256780" y="4592302"/>
            <a:ext cx="2571814" cy="2578986"/>
            <a:chOff x="243687" y="1066427"/>
            <a:chExt cx="2466869" cy="2473748"/>
          </a:xfrm>
        </p:grpSpPr>
        <p:grpSp>
          <p:nvGrpSpPr>
            <p:cNvPr id="176" name="Grupo 175"/>
            <p:cNvGrpSpPr/>
            <p:nvPr/>
          </p:nvGrpSpPr>
          <p:grpSpPr>
            <a:xfrm>
              <a:off x="243687" y="1066427"/>
              <a:ext cx="2466869" cy="2473748"/>
              <a:chOff x="261496" y="5115991"/>
              <a:chExt cx="2466869" cy="2473748"/>
            </a:xfrm>
          </p:grpSpPr>
          <p:sp>
            <p:nvSpPr>
              <p:cNvPr id="185" name="Elipse 184"/>
              <p:cNvSpPr/>
              <p:nvPr/>
            </p:nvSpPr>
            <p:spPr>
              <a:xfrm>
                <a:off x="709910" y="5554625"/>
                <a:ext cx="1584176" cy="158417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186" name="Grupo 185"/>
              <p:cNvGrpSpPr/>
              <p:nvPr/>
            </p:nvGrpSpPr>
            <p:grpSpPr>
              <a:xfrm>
                <a:off x="261496" y="5115991"/>
                <a:ext cx="2466869" cy="2473748"/>
                <a:chOff x="261496" y="5115991"/>
                <a:chExt cx="2466869" cy="2473748"/>
              </a:xfrm>
            </p:grpSpPr>
            <p:grpSp>
              <p:nvGrpSpPr>
                <p:cNvPr id="187" name="Grupo 186"/>
                <p:cNvGrpSpPr/>
                <p:nvPr/>
              </p:nvGrpSpPr>
              <p:grpSpPr>
                <a:xfrm flipH="1">
                  <a:off x="261496" y="5115991"/>
                  <a:ext cx="2466869" cy="2473748"/>
                  <a:chOff x="3504936" y="1117746"/>
                  <a:chExt cx="2466869" cy="2473748"/>
                </a:xfrm>
              </p:grpSpPr>
              <p:sp>
                <p:nvSpPr>
                  <p:cNvPr id="189" name="Retângulo com Canto Diagonal Aparado 188"/>
                  <p:cNvSpPr/>
                  <p:nvPr/>
                </p:nvSpPr>
                <p:spPr>
                  <a:xfrm rot="8100000">
                    <a:off x="4473826" y="1117746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0" name="Retângulo com Canto Diagonal Aparado 189"/>
                  <p:cNvSpPr/>
                  <p:nvPr/>
                </p:nvSpPr>
                <p:spPr>
                  <a:xfrm rot="10800000">
                    <a:off x="5167108" y="1455411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1" name="Retângulo com Canto Diagonal Aparado 190"/>
                  <p:cNvSpPr/>
                  <p:nvPr/>
                </p:nvSpPr>
                <p:spPr>
                  <a:xfrm rot="13500000">
                    <a:off x="5408601" y="2187058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2" name="Retângulo com Canto Diagonal Aparado 191"/>
                  <p:cNvSpPr/>
                  <p:nvPr/>
                </p:nvSpPr>
                <p:spPr>
                  <a:xfrm rot="5400000">
                    <a:off x="5082068" y="2864280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3" name="Retângulo com Canto Diagonal Aparado 192"/>
                  <p:cNvSpPr/>
                  <p:nvPr/>
                </p:nvSpPr>
                <p:spPr>
                  <a:xfrm rot="5400000">
                    <a:off x="3808383" y="1357521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4" name="Retângulo com Canto Diagonal Aparado 193"/>
                  <p:cNvSpPr/>
                  <p:nvPr/>
                </p:nvSpPr>
                <p:spPr>
                  <a:xfrm rot="2700000">
                    <a:off x="3420767" y="2059597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5" name="Retângulo com Canto Diagonal Aparado 194"/>
                  <p:cNvSpPr/>
                  <p:nvPr/>
                </p:nvSpPr>
                <p:spPr>
                  <a:xfrm rot="10800000">
                    <a:off x="3665272" y="2756040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6" name="Retângulo com Canto Diagonal Aparado 195"/>
                  <p:cNvSpPr/>
                  <p:nvPr/>
                </p:nvSpPr>
                <p:spPr>
                  <a:xfrm rot="8100000">
                    <a:off x="4391682" y="3112459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188" name="Elipse 187"/>
                <p:cNvSpPr/>
                <p:nvPr/>
              </p:nvSpPr>
              <p:spPr>
                <a:xfrm>
                  <a:off x="1438989" y="6264985"/>
                  <a:ext cx="144428" cy="144428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sp>
          <p:nvSpPr>
            <p:cNvPr id="178" name="Semicírculos 177"/>
            <p:cNvSpPr/>
            <p:nvPr/>
          </p:nvSpPr>
          <p:spPr>
            <a:xfrm>
              <a:off x="766567" y="1581675"/>
              <a:ext cx="1440160" cy="1440160"/>
            </a:xfrm>
            <a:prstGeom prst="blockArc">
              <a:avLst>
                <a:gd name="adj1" fmla="val 10800000"/>
                <a:gd name="adj2" fmla="val 16084474"/>
                <a:gd name="adj3" fmla="val 1273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79" name="Semicírculos 178"/>
            <p:cNvSpPr/>
            <p:nvPr/>
          </p:nvSpPr>
          <p:spPr>
            <a:xfrm rot="16200000">
              <a:off x="766567" y="1572883"/>
              <a:ext cx="1440160" cy="1440160"/>
            </a:xfrm>
            <a:prstGeom prst="blockArc">
              <a:avLst>
                <a:gd name="adj1" fmla="val 10800000"/>
                <a:gd name="adj2" fmla="val 16140792"/>
                <a:gd name="adj3" fmla="val 12754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80" name="Semicírculos 179"/>
            <p:cNvSpPr/>
            <p:nvPr/>
          </p:nvSpPr>
          <p:spPr>
            <a:xfrm rot="10800000">
              <a:off x="744501" y="1571855"/>
              <a:ext cx="1440160" cy="1440160"/>
            </a:xfrm>
            <a:prstGeom prst="blockArc">
              <a:avLst>
                <a:gd name="adj1" fmla="val 10800000"/>
                <a:gd name="adj2" fmla="val 16141753"/>
                <a:gd name="adj3" fmla="val 12143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81" name="Semicírculos 180"/>
            <p:cNvSpPr/>
            <p:nvPr/>
          </p:nvSpPr>
          <p:spPr>
            <a:xfrm rot="5400000">
              <a:off x="748983" y="1583221"/>
              <a:ext cx="1440160" cy="1440160"/>
            </a:xfrm>
            <a:prstGeom prst="blockArc">
              <a:avLst>
                <a:gd name="adj1" fmla="val 10800000"/>
                <a:gd name="adj2" fmla="val 16197194"/>
                <a:gd name="adj3" fmla="val 12149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7" name="Grupo 196"/>
          <p:cNvGrpSpPr/>
          <p:nvPr/>
        </p:nvGrpSpPr>
        <p:grpSpPr>
          <a:xfrm rot="18900000">
            <a:off x="1078862" y="5364642"/>
            <a:ext cx="1023592" cy="1121252"/>
            <a:chOff x="3438434" y="5700137"/>
            <a:chExt cx="981824" cy="1075498"/>
          </a:xfrm>
        </p:grpSpPr>
        <p:grpSp>
          <p:nvGrpSpPr>
            <p:cNvPr id="198" name="Grupo 197"/>
            <p:cNvGrpSpPr/>
            <p:nvPr/>
          </p:nvGrpSpPr>
          <p:grpSpPr>
            <a:xfrm rot="2700000">
              <a:off x="3444973" y="5693598"/>
              <a:ext cx="968746" cy="981824"/>
              <a:chOff x="2997335" y="6282186"/>
              <a:chExt cx="968746" cy="981824"/>
            </a:xfrm>
          </p:grpSpPr>
          <p:sp>
            <p:nvSpPr>
              <p:cNvPr id="200" name="Retângulo 199"/>
              <p:cNvSpPr/>
              <p:nvPr/>
            </p:nvSpPr>
            <p:spPr>
              <a:xfrm>
                <a:off x="3412689" y="6394015"/>
                <a:ext cx="133273" cy="7652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1" name="Retângulo 200"/>
              <p:cNvSpPr/>
              <p:nvPr/>
            </p:nvSpPr>
            <p:spPr>
              <a:xfrm rot="5400000">
                <a:off x="3412689" y="6376848"/>
                <a:ext cx="133273" cy="76529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2" name="Corda 201"/>
              <p:cNvSpPr/>
              <p:nvPr/>
            </p:nvSpPr>
            <p:spPr>
              <a:xfrm>
                <a:off x="3040765" y="6386887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3" name="Corda 202"/>
              <p:cNvSpPr/>
              <p:nvPr/>
            </p:nvSpPr>
            <p:spPr>
              <a:xfrm rot="10800000">
                <a:off x="3040765" y="6282186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4" name="Corda 203"/>
              <p:cNvSpPr/>
              <p:nvPr/>
            </p:nvSpPr>
            <p:spPr>
              <a:xfrm rot="5400000">
                <a:off x="2997335" y="6333418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5" name="Corda 204"/>
              <p:cNvSpPr/>
              <p:nvPr/>
            </p:nvSpPr>
            <p:spPr>
              <a:xfrm rot="16200000">
                <a:off x="3088958" y="6327906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6" name="Arredondar Retângulo no Mesmo Canto Lateral 205"/>
              <p:cNvSpPr/>
              <p:nvPr/>
            </p:nvSpPr>
            <p:spPr>
              <a:xfrm rot="16200000">
                <a:off x="3578710" y="669446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7" name="Arredondar Retângulo no Mesmo Canto Lateral 206"/>
              <p:cNvSpPr/>
              <p:nvPr/>
            </p:nvSpPr>
            <p:spPr>
              <a:xfrm rot="16200000">
                <a:off x="3042012" y="669446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8" name="Arredondar Retângulo no Mesmo Canto Lateral 207"/>
              <p:cNvSpPr/>
              <p:nvPr/>
            </p:nvSpPr>
            <p:spPr>
              <a:xfrm>
                <a:off x="3307979" y="642729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9" name="Arredondar Retângulo no Mesmo Canto Lateral 208"/>
              <p:cNvSpPr/>
              <p:nvPr/>
            </p:nvSpPr>
            <p:spPr>
              <a:xfrm>
                <a:off x="3307979" y="6972004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0" name="Elipse 209"/>
              <p:cNvSpPr/>
              <p:nvPr/>
            </p:nvSpPr>
            <p:spPr>
              <a:xfrm>
                <a:off x="3307978" y="6590702"/>
                <a:ext cx="342696" cy="35664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1" name="Elipse 210"/>
              <p:cNvSpPr/>
              <p:nvPr/>
            </p:nvSpPr>
            <p:spPr>
              <a:xfrm>
                <a:off x="3418039" y="6705060"/>
                <a:ext cx="127924" cy="127924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99" name="Elipse 198"/>
            <p:cNvSpPr/>
            <p:nvPr/>
          </p:nvSpPr>
          <p:spPr>
            <a:xfrm>
              <a:off x="3867013" y="6677040"/>
              <a:ext cx="114716" cy="9859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78" name="Grupo 277"/>
          <p:cNvGrpSpPr/>
          <p:nvPr/>
        </p:nvGrpSpPr>
        <p:grpSpPr>
          <a:xfrm rot="5400000">
            <a:off x="3459722" y="4592302"/>
            <a:ext cx="2571814" cy="2578986"/>
            <a:chOff x="243687" y="1066427"/>
            <a:chExt cx="2466869" cy="2473748"/>
          </a:xfrm>
        </p:grpSpPr>
        <p:grpSp>
          <p:nvGrpSpPr>
            <p:cNvPr id="279" name="Grupo 278"/>
            <p:cNvGrpSpPr/>
            <p:nvPr/>
          </p:nvGrpSpPr>
          <p:grpSpPr>
            <a:xfrm>
              <a:off x="243687" y="1066427"/>
              <a:ext cx="2466869" cy="2473748"/>
              <a:chOff x="261496" y="5115991"/>
              <a:chExt cx="2466869" cy="2473748"/>
            </a:xfrm>
          </p:grpSpPr>
          <p:sp>
            <p:nvSpPr>
              <p:cNvPr id="284" name="Elipse 283"/>
              <p:cNvSpPr/>
              <p:nvPr/>
            </p:nvSpPr>
            <p:spPr>
              <a:xfrm>
                <a:off x="709910" y="5554625"/>
                <a:ext cx="1584176" cy="158417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285" name="Grupo 284"/>
              <p:cNvGrpSpPr/>
              <p:nvPr/>
            </p:nvGrpSpPr>
            <p:grpSpPr>
              <a:xfrm>
                <a:off x="261496" y="5115991"/>
                <a:ext cx="2466869" cy="2473748"/>
                <a:chOff x="261496" y="5115991"/>
                <a:chExt cx="2466869" cy="2473748"/>
              </a:xfrm>
            </p:grpSpPr>
            <p:grpSp>
              <p:nvGrpSpPr>
                <p:cNvPr id="286" name="Grupo 285"/>
                <p:cNvGrpSpPr/>
                <p:nvPr/>
              </p:nvGrpSpPr>
              <p:grpSpPr>
                <a:xfrm flipH="1">
                  <a:off x="261496" y="5115991"/>
                  <a:ext cx="2466869" cy="2473748"/>
                  <a:chOff x="3504936" y="1117746"/>
                  <a:chExt cx="2466869" cy="2473748"/>
                </a:xfrm>
              </p:grpSpPr>
              <p:sp>
                <p:nvSpPr>
                  <p:cNvPr id="288" name="Retângulo com Canto Diagonal Aparado 287"/>
                  <p:cNvSpPr/>
                  <p:nvPr/>
                </p:nvSpPr>
                <p:spPr>
                  <a:xfrm rot="8100000">
                    <a:off x="4473826" y="1117746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89" name="Retângulo com Canto Diagonal Aparado 288"/>
                  <p:cNvSpPr/>
                  <p:nvPr/>
                </p:nvSpPr>
                <p:spPr>
                  <a:xfrm rot="10800000">
                    <a:off x="5167108" y="1455411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90" name="Retângulo com Canto Diagonal Aparado 289"/>
                  <p:cNvSpPr/>
                  <p:nvPr/>
                </p:nvSpPr>
                <p:spPr>
                  <a:xfrm rot="13500000">
                    <a:off x="5408601" y="2187058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91" name="Retângulo com Canto Diagonal Aparado 290"/>
                  <p:cNvSpPr/>
                  <p:nvPr/>
                </p:nvSpPr>
                <p:spPr>
                  <a:xfrm rot="5400000">
                    <a:off x="5082068" y="2864280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92" name="Retângulo com Canto Diagonal Aparado 291"/>
                  <p:cNvSpPr/>
                  <p:nvPr/>
                </p:nvSpPr>
                <p:spPr>
                  <a:xfrm rot="5400000">
                    <a:off x="3808383" y="1357521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93" name="Retângulo com Canto Diagonal Aparado 292"/>
                  <p:cNvSpPr/>
                  <p:nvPr/>
                </p:nvSpPr>
                <p:spPr>
                  <a:xfrm rot="2700000">
                    <a:off x="3420767" y="2059597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94" name="Retângulo com Canto Diagonal Aparado 293"/>
                  <p:cNvSpPr/>
                  <p:nvPr/>
                </p:nvSpPr>
                <p:spPr>
                  <a:xfrm rot="10800000">
                    <a:off x="3665272" y="2756040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95" name="Retângulo com Canto Diagonal Aparado 294"/>
                  <p:cNvSpPr/>
                  <p:nvPr/>
                </p:nvSpPr>
                <p:spPr>
                  <a:xfrm rot="8100000">
                    <a:off x="4391682" y="3112459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287" name="Elipse 286"/>
                <p:cNvSpPr/>
                <p:nvPr/>
              </p:nvSpPr>
              <p:spPr>
                <a:xfrm>
                  <a:off x="1438989" y="6264985"/>
                  <a:ext cx="144428" cy="144428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sp>
          <p:nvSpPr>
            <p:cNvPr id="280" name="Semicírculos 279"/>
            <p:cNvSpPr/>
            <p:nvPr/>
          </p:nvSpPr>
          <p:spPr>
            <a:xfrm>
              <a:off x="766567" y="1581675"/>
              <a:ext cx="1440160" cy="1440160"/>
            </a:xfrm>
            <a:prstGeom prst="blockArc">
              <a:avLst>
                <a:gd name="adj1" fmla="val 10800000"/>
                <a:gd name="adj2" fmla="val 16084474"/>
                <a:gd name="adj3" fmla="val 1273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281" name="Semicírculos 280"/>
            <p:cNvSpPr/>
            <p:nvPr/>
          </p:nvSpPr>
          <p:spPr>
            <a:xfrm rot="16200000">
              <a:off x="766567" y="1572883"/>
              <a:ext cx="1440160" cy="1440160"/>
            </a:xfrm>
            <a:prstGeom prst="blockArc">
              <a:avLst>
                <a:gd name="adj1" fmla="val 10800000"/>
                <a:gd name="adj2" fmla="val 16140792"/>
                <a:gd name="adj3" fmla="val 12754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282" name="Semicírculos 281"/>
            <p:cNvSpPr/>
            <p:nvPr/>
          </p:nvSpPr>
          <p:spPr>
            <a:xfrm rot="10800000">
              <a:off x="744501" y="1571855"/>
              <a:ext cx="1440160" cy="1440160"/>
            </a:xfrm>
            <a:prstGeom prst="blockArc">
              <a:avLst>
                <a:gd name="adj1" fmla="val 10800000"/>
                <a:gd name="adj2" fmla="val 16141753"/>
                <a:gd name="adj3" fmla="val 12143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283" name="Semicírculos 282"/>
            <p:cNvSpPr/>
            <p:nvPr/>
          </p:nvSpPr>
          <p:spPr>
            <a:xfrm rot="5400000">
              <a:off x="748983" y="1583221"/>
              <a:ext cx="1440160" cy="1440160"/>
            </a:xfrm>
            <a:prstGeom prst="blockArc">
              <a:avLst>
                <a:gd name="adj1" fmla="val 10800000"/>
                <a:gd name="adj2" fmla="val 16197194"/>
                <a:gd name="adj3" fmla="val 12149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6" name="Grupo 295"/>
          <p:cNvGrpSpPr/>
          <p:nvPr/>
        </p:nvGrpSpPr>
        <p:grpSpPr>
          <a:xfrm rot="18900000">
            <a:off x="4281804" y="5364642"/>
            <a:ext cx="1023592" cy="1121252"/>
            <a:chOff x="3438434" y="5700137"/>
            <a:chExt cx="981824" cy="1075498"/>
          </a:xfrm>
        </p:grpSpPr>
        <p:grpSp>
          <p:nvGrpSpPr>
            <p:cNvPr id="297" name="Grupo 296"/>
            <p:cNvGrpSpPr/>
            <p:nvPr/>
          </p:nvGrpSpPr>
          <p:grpSpPr>
            <a:xfrm rot="2700000">
              <a:off x="3444973" y="5693598"/>
              <a:ext cx="968746" cy="981824"/>
              <a:chOff x="2997335" y="6282186"/>
              <a:chExt cx="968746" cy="981824"/>
            </a:xfrm>
          </p:grpSpPr>
          <p:sp>
            <p:nvSpPr>
              <p:cNvPr id="299" name="Retângulo 298"/>
              <p:cNvSpPr/>
              <p:nvPr/>
            </p:nvSpPr>
            <p:spPr>
              <a:xfrm>
                <a:off x="3412689" y="6394015"/>
                <a:ext cx="133273" cy="7652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0" name="Retângulo 299"/>
              <p:cNvSpPr/>
              <p:nvPr/>
            </p:nvSpPr>
            <p:spPr>
              <a:xfrm rot="5400000">
                <a:off x="3412689" y="6376848"/>
                <a:ext cx="133273" cy="76529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1" name="Corda 300"/>
              <p:cNvSpPr/>
              <p:nvPr/>
            </p:nvSpPr>
            <p:spPr>
              <a:xfrm>
                <a:off x="3040765" y="6386887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2" name="Corda 301"/>
              <p:cNvSpPr/>
              <p:nvPr/>
            </p:nvSpPr>
            <p:spPr>
              <a:xfrm rot="10800000">
                <a:off x="3040765" y="6282186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3" name="Corda 302"/>
              <p:cNvSpPr/>
              <p:nvPr/>
            </p:nvSpPr>
            <p:spPr>
              <a:xfrm rot="5400000">
                <a:off x="2997335" y="6333418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4" name="Corda 303"/>
              <p:cNvSpPr/>
              <p:nvPr/>
            </p:nvSpPr>
            <p:spPr>
              <a:xfrm rot="16200000">
                <a:off x="3088958" y="6327906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5" name="Arredondar Retângulo no Mesmo Canto Lateral 304"/>
              <p:cNvSpPr/>
              <p:nvPr/>
            </p:nvSpPr>
            <p:spPr>
              <a:xfrm rot="16200000">
                <a:off x="3578710" y="669446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6" name="Arredondar Retângulo no Mesmo Canto Lateral 305"/>
              <p:cNvSpPr/>
              <p:nvPr/>
            </p:nvSpPr>
            <p:spPr>
              <a:xfrm rot="16200000">
                <a:off x="3042012" y="669446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7" name="Arredondar Retângulo no Mesmo Canto Lateral 306"/>
              <p:cNvSpPr/>
              <p:nvPr/>
            </p:nvSpPr>
            <p:spPr>
              <a:xfrm>
                <a:off x="3307979" y="642729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8" name="Arredondar Retângulo no Mesmo Canto Lateral 307"/>
              <p:cNvSpPr/>
              <p:nvPr/>
            </p:nvSpPr>
            <p:spPr>
              <a:xfrm>
                <a:off x="3307979" y="6972004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9" name="Elipse 308"/>
              <p:cNvSpPr/>
              <p:nvPr/>
            </p:nvSpPr>
            <p:spPr>
              <a:xfrm>
                <a:off x="3307978" y="6590702"/>
                <a:ext cx="342696" cy="35664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10" name="Elipse 309"/>
              <p:cNvSpPr/>
              <p:nvPr/>
            </p:nvSpPr>
            <p:spPr>
              <a:xfrm>
                <a:off x="3418039" y="6705060"/>
                <a:ext cx="127924" cy="127924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98" name="Elipse 297"/>
            <p:cNvSpPr/>
            <p:nvPr/>
          </p:nvSpPr>
          <p:spPr>
            <a:xfrm>
              <a:off x="3867013" y="6677040"/>
              <a:ext cx="114716" cy="9859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62" name="Grupo 361"/>
          <p:cNvGrpSpPr/>
          <p:nvPr/>
        </p:nvGrpSpPr>
        <p:grpSpPr>
          <a:xfrm rot="9000000">
            <a:off x="6916106" y="4592302"/>
            <a:ext cx="2571814" cy="2578986"/>
            <a:chOff x="243687" y="1066427"/>
            <a:chExt cx="2466869" cy="2473748"/>
          </a:xfrm>
        </p:grpSpPr>
        <p:grpSp>
          <p:nvGrpSpPr>
            <p:cNvPr id="363" name="Grupo 362"/>
            <p:cNvGrpSpPr/>
            <p:nvPr/>
          </p:nvGrpSpPr>
          <p:grpSpPr>
            <a:xfrm>
              <a:off x="243687" y="1066427"/>
              <a:ext cx="2466869" cy="2473748"/>
              <a:chOff x="261496" y="5115991"/>
              <a:chExt cx="2466869" cy="2473748"/>
            </a:xfrm>
          </p:grpSpPr>
          <p:sp>
            <p:nvSpPr>
              <p:cNvPr id="368" name="Elipse 367"/>
              <p:cNvSpPr/>
              <p:nvPr/>
            </p:nvSpPr>
            <p:spPr>
              <a:xfrm>
                <a:off x="709910" y="5554625"/>
                <a:ext cx="1584176" cy="158417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369" name="Grupo 368"/>
              <p:cNvGrpSpPr/>
              <p:nvPr/>
            </p:nvGrpSpPr>
            <p:grpSpPr>
              <a:xfrm>
                <a:off x="261496" y="5115991"/>
                <a:ext cx="2466869" cy="2473748"/>
                <a:chOff x="261496" y="5115991"/>
                <a:chExt cx="2466869" cy="2473748"/>
              </a:xfrm>
            </p:grpSpPr>
            <p:grpSp>
              <p:nvGrpSpPr>
                <p:cNvPr id="370" name="Grupo 369"/>
                <p:cNvGrpSpPr/>
                <p:nvPr/>
              </p:nvGrpSpPr>
              <p:grpSpPr>
                <a:xfrm flipH="1">
                  <a:off x="261496" y="5115991"/>
                  <a:ext cx="2466869" cy="2473748"/>
                  <a:chOff x="3504936" y="1117746"/>
                  <a:chExt cx="2466869" cy="2473748"/>
                </a:xfrm>
              </p:grpSpPr>
              <p:sp>
                <p:nvSpPr>
                  <p:cNvPr id="372" name="Retângulo com Canto Diagonal Aparado 371"/>
                  <p:cNvSpPr/>
                  <p:nvPr/>
                </p:nvSpPr>
                <p:spPr>
                  <a:xfrm rot="8100000">
                    <a:off x="4473826" y="1117746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73" name="Retângulo com Canto Diagonal Aparado 372"/>
                  <p:cNvSpPr/>
                  <p:nvPr/>
                </p:nvSpPr>
                <p:spPr>
                  <a:xfrm rot="10800000">
                    <a:off x="5167108" y="1455411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74" name="Retângulo com Canto Diagonal Aparado 373"/>
                  <p:cNvSpPr/>
                  <p:nvPr/>
                </p:nvSpPr>
                <p:spPr>
                  <a:xfrm rot="13500000">
                    <a:off x="5408601" y="2187058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75" name="Retângulo com Canto Diagonal Aparado 374"/>
                  <p:cNvSpPr/>
                  <p:nvPr/>
                </p:nvSpPr>
                <p:spPr>
                  <a:xfrm rot="5400000">
                    <a:off x="5082068" y="2864280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76" name="Retângulo com Canto Diagonal Aparado 375"/>
                  <p:cNvSpPr/>
                  <p:nvPr/>
                </p:nvSpPr>
                <p:spPr>
                  <a:xfrm rot="5400000">
                    <a:off x="3808383" y="1357521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77" name="Retângulo com Canto Diagonal Aparado 376"/>
                  <p:cNvSpPr/>
                  <p:nvPr/>
                </p:nvSpPr>
                <p:spPr>
                  <a:xfrm rot="2700000">
                    <a:off x="3420767" y="2059597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78" name="Retângulo com Canto Diagonal Aparado 377"/>
                  <p:cNvSpPr/>
                  <p:nvPr/>
                </p:nvSpPr>
                <p:spPr>
                  <a:xfrm rot="10800000">
                    <a:off x="3665272" y="2756040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79" name="Retângulo com Canto Diagonal Aparado 378"/>
                  <p:cNvSpPr/>
                  <p:nvPr/>
                </p:nvSpPr>
                <p:spPr>
                  <a:xfrm rot="8100000">
                    <a:off x="4391682" y="3112459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371" name="Elipse 370"/>
                <p:cNvSpPr/>
                <p:nvPr/>
              </p:nvSpPr>
              <p:spPr>
                <a:xfrm>
                  <a:off x="1438989" y="6264985"/>
                  <a:ext cx="144428" cy="144428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sp>
          <p:nvSpPr>
            <p:cNvPr id="364" name="Semicírculos 363"/>
            <p:cNvSpPr/>
            <p:nvPr/>
          </p:nvSpPr>
          <p:spPr>
            <a:xfrm>
              <a:off x="766567" y="1581675"/>
              <a:ext cx="1440160" cy="1440160"/>
            </a:xfrm>
            <a:prstGeom prst="blockArc">
              <a:avLst>
                <a:gd name="adj1" fmla="val 10800000"/>
                <a:gd name="adj2" fmla="val 16084474"/>
                <a:gd name="adj3" fmla="val 1273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365" name="Semicírculos 364"/>
            <p:cNvSpPr/>
            <p:nvPr/>
          </p:nvSpPr>
          <p:spPr>
            <a:xfrm rot="16200000">
              <a:off x="766567" y="1572883"/>
              <a:ext cx="1440160" cy="1440160"/>
            </a:xfrm>
            <a:prstGeom prst="blockArc">
              <a:avLst>
                <a:gd name="adj1" fmla="val 10800000"/>
                <a:gd name="adj2" fmla="val 16140792"/>
                <a:gd name="adj3" fmla="val 12754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366" name="Semicírculos 365"/>
            <p:cNvSpPr/>
            <p:nvPr/>
          </p:nvSpPr>
          <p:spPr>
            <a:xfrm rot="10800000">
              <a:off x="744501" y="1571855"/>
              <a:ext cx="1440160" cy="1440160"/>
            </a:xfrm>
            <a:prstGeom prst="blockArc">
              <a:avLst>
                <a:gd name="adj1" fmla="val 10800000"/>
                <a:gd name="adj2" fmla="val 16141753"/>
                <a:gd name="adj3" fmla="val 12143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367" name="Semicírculos 366"/>
            <p:cNvSpPr/>
            <p:nvPr/>
          </p:nvSpPr>
          <p:spPr>
            <a:xfrm rot="5400000">
              <a:off x="748983" y="1583221"/>
              <a:ext cx="1440160" cy="1440160"/>
            </a:xfrm>
            <a:prstGeom prst="blockArc">
              <a:avLst>
                <a:gd name="adj1" fmla="val 10800000"/>
                <a:gd name="adj2" fmla="val 16197194"/>
                <a:gd name="adj3" fmla="val 12149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80" name="Grupo 379"/>
          <p:cNvGrpSpPr/>
          <p:nvPr/>
        </p:nvGrpSpPr>
        <p:grpSpPr>
          <a:xfrm rot="18900000">
            <a:off x="7738188" y="5364642"/>
            <a:ext cx="1023592" cy="1121252"/>
            <a:chOff x="3438434" y="5700137"/>
            <a:chExt cx="981824" cy="1075498"/>
          </a:xfrm>
        </p:grpSpPr>
        <p:grpSp>
          <p:nvGrpSpPr>
            <p:cNvPr id="381" name="Grupo 380"/>
            <p:cNvGrpSpPr/>
            <p:nvPr/>
          </p:nvGrpSpPr>
          <p:grpSpPr>
            <a:xfrm rot="2700000">
              <a:off x="3444973" y="5693598"/>
              <a:ext cx="968746" cy="981824"/>
              <a:chOff x="2997335" y="6282186"/>
              <a:chExt cx="968746" cy="981824"/>
            </a:xfrm>
          </p:grpSpPr>
          <p:sp>
            <p:nvSpPr>
              <p:cNvPr id="383" name="Retângulo 382"/>
              <p:cNvSpPr/>
              <p:nvPr/>
            </p:nvSpPr>
            <p:spPr>
              <a:xfrm>
                <a:off x="3412689" y="6394015"/>
                <a:ext cx="133273" cy="7652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84" name="Retângulo 383"/>
              <p:cNvSpPr/>
              <p:nvPr/>
            </p:nvSpPr>
            <p:spPr>
              <a:xfrm rot="5400000">
                <a:off x="3412689" y="6376848"/>
                <a:ext cx="133273" cy="76529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85" name="Corda 384"/>
              <p:cNvSpPr/>
              <p:nvPr/>
            </p:nvSpPr>
            <p:spPr>
              <a:xfrm>
                <a:off x="3040765" y="6386887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86" name="Corda 385"/>
              <p:cNvSpPr/>
              <p:nvPr/>
            </p:nvSpPr>
            <p:spPr>
              <a:xfrm rot="10800000">
                <a:off x="3040765" y="6282186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87" name="Corda 386"/>
              <p:cNvSpPr/>
              <p:nvPr/>
            </p:nvSpPr>
            <p:spPr>
              <a:xfrm rot="5400000">
                <a:off x="2997335" y="6333418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88" name="Corda 387"/>
              <p:cNvSpPr/>
              <p:nvPr/>
            </p:nvSpPr>
            <p:spPr>
              <a:xfrm rot="16200000">
                <a:off x="3088958" y="6327906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89" name="Arredondar Retângulo no Mesmo Canto Lateral 388"/>
              <p:cNvSpPr/>
              <p:nvPr/>
            </p:nvSpPr>
            <p:spPr>
              <a:xfrm rot="16200000">
                <a:off x="3578710" y="669446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90" name="Arredondar Retângulo no Mesmo Canto Lateral 389"/>
              <p:cNvSpPr/>
              <p:nvPr/>
            </p:nvSpPr>
            <p:spPr>
              <a:xfrm rot="16200000">
                <a:off x="3042012" y="669446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91" name="Arredondar Retângulo no Mesmo Canto Lateral 390"/>
              <p:cNvSpPr/>
              <p:nvPr/>
            </p:nvSpPr>
            <p:spPr>
              <a:xfrm>
                <a:off x="3307979" y="642729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92" name="Arredondar Retângulo no Mesmo Canto Lateral 391"/>
              <p:cNvSpPr/>
              <p:nvPr/>
            </p:nvSpPr>
            <p:spPr>
              <a:xfrm>
                <a:off x="3307979" y="6972004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93" name="Elipse 392"/>
              <p:cNvSpPr/>
              <p:nvPr/>
            </p:nvSpPr>
            <p:spPr>
              <a:xfrm>
                <a:off x="3307978" y="6590702"/>
                <a:ext cx="342696" cy="35664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94" name="Elipse 393"/>
              <p:cNvSpPr/>
              <p:nvPr/>
            </p:nvSpPr>
            <p:spPr>
              <a:xfrm>
                <a:off x="3418039" y="6705060"/>
                <a:ext cx="127924" cy="127924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82" name="Elipse 381"/>
            <p:cNvSpPr/>
            <p:nvPr/>
          </p:nvSpPr>
          <p:spPr>
            <a:xfrm>
              <a:off x="3867013" y="6677040"/>
              <a:ext cx="114716" cy="9859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395" name="Conector de seta reta 394"/>
          <p:cNvCxnSpPr>
            <a:stCxn id="134" idx="0"/>
          </p:cNvCxnSpPr>
          <p:nvPr/>
        </p:nvCxnSpPr>
        <p:spPr>
          <a:xfrm flipV="1">
            <a:off x="1053111" y="2652072"/>
            <a:ext cx="198246" cy="98374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8" name="CaixaDeTexto 397"/>
          <p:cNvSpPr txBox="1"/>
          <p:nvPr/>
        </p:nvSpPr>
        <p:spPr>
          <a:xfrm>
            <a:off x="1720313" y="4019956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Sensor detecta um dos polos sul do imã.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399" name="Conector de seta reta 398"/>
          <p:cNvCxnSpPr/>
          <p:nvPr/>
        </p:nvCxnSpPr>
        <p:spPr>
          <a:xfrm flipH="1">
            <a:off x="2025696" y="4555866"/>
            <a:ext cx="505790" cy="16545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1" name="CaixaDeTexto 400"/>
          <p:cNvSpPr txBox="1"/>
          <p:nvPr/>
        </p:nvSpPr>
        <p:spPr>
          <a:xfrm>
            <a:off x="1175305" y="7145049"/>
            <a:ext cx="4520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4) Driver inverte as correntes nas bobinas do estator, produz campo no outro sentido, mas mantém o torque.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02" name="Arco 401"/>
          <p:cNvSpPr/>
          <p:nvPr/>
        </p:nvSpPr>
        <p:spPr>
          <a:xfrm rot="4500000" flipV="1">
            <a:off x="588683" y="5094806"/>
            <a:ext cx="1869908" cy="1869908"/>
          </a:xfrm>
          <a:prstGeom prst="arc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3" name="Arco 402"/>
          <p:cNvSpPr/>
          <p:nvPr/>
        </p:nvSpPr>
        <p:spPr>
          <a:xfrm rot="8100000" flipV="1">
            <a:off x="3700623" y="4927632"/>
            <a:ext cx="1869908" cy="1869908"/>
          </a:xfrm>
          <a:prstGeom prst="arc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4" name="CaixaDeTexto 403"/>
          <p:cNvSpPr txBox="1"/>
          <p:nvPr/>
        </p:nvSpPr>
        <p:spPr>
          <a:xfrm>
            <a:off x="7523338" y="7238582"/>
            <a:ext cx="1691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6) Volta ao passo 3.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05" name="CaixaDeTexto 404"/>
          <p:cNvSpPr txBox="1"/>
          <p:nvPr/>
        </p:nvSpPr>
        <p:spPr>
          <a:xfrm>
            <a:off x="7704608" y="4032646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5) Sensor detecta um dos polos norte do imã.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406" name="Conector de seta reta 405"/>
          <p:cNvCxnSpPr/>
          <p:nvPr/>
        </p:nvCxnSpPr>
        <p:spPr>
          <a:xfrm flipH="1">
            <a:off x="8668088" y="4580800"/>
            <a:ext cx="505790" cy="16545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7" name="Arco 406"/>
          <p:cNvSpPr/>
          <p:nvPr/>
        </p:nvSpPr>
        <p:spPr>
          <a:xfrm rot="11700000" flipV="1">
            <a:off x="7209305" y="4880034"/>
            <a:ext cx="1869908" cy="1869908"/>
          </a:xfrm>
          <a:prstGeom prst="arc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851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Ventoinha </a:t>
            </a:r>
            <a:r>
              <a:rPr lang="pt-BR" sz="3200" dirty="0" err="1" smtClean="0"/>
              <a:t>Brushless</a:t>
            </a:r>
            <a:r>
              <a:rPr lang="pt-BR" sz="3200" dirty="0" smtClean="0"/>
              <a:t> – animação</a:t>
            </a:r>
            <a:endParaRPr lang="en-GB" sz="3200" dirty="0"/>
          </a:p>
        </p:txBody>
      </p:sp>
      <p:pic>
        <p:nvPicPr>
          <p:cNvPr id="5124" name="Picture 4" descr="alt tex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1080711"/>
            <a:ext cx="4737474" cy="399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CaixaDeTexto 211"/>
          <p:cNvSpPr txBox="1"/>
          <p:nvPr/>
        </p:nvSpPr>
        <p:spPr>
          <a:xfrm>
            <a:off x="215776" y="5075981"/>
            <a:ext cx="473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chemeClr val="tx1"/>
                </a:solidFill>
                <a:latin typeface="+mn-lt"/>
              </a:rPr>
              <a:t>GIF Animado obtido em:</a:t>
            </a:r>
          </a:p>
          <a:p>
            <a:r>
              <a:rPr lang="pt-BR" sz="1600" dirty="0">
                <a:solidFill>
                  <a:schemeClr val="tx1"/>
                </a:solidFill>
                <a:latin typeface="+mn-lt"/>
                <a:hlinkClick r:id="rId3"/>
              </a:rPr>
              <a:t>https://</a:t>
            </a:r>
            <a:r>
              <a:rPr lang="pt-BR" sz="1600" dirty="0" smtClean="0">
                <a:solidFill>
                  <a:schemeClr val="tx1"/>
                </a:solidFill>
                <a:latin typeface="+mn-lt"/>
                <a:hlinkClick r:id="rId3"/>
              </a:rPr>
              <a:t>dlnmh9ip6v2uc.cloudfront.net/assets/f/5/b/e/b/525ee354757b7fc92d8b456c.gif</a:t>
            </a:r>
            <a:endParaRPr lang="pt-BR" sz="1600" dirty="0" smtClean="0">
              <a:solidFill>
                <a:schemeClr val="tx1"/>
              </a:solidFill>
              <a:latin typeface="+mn-lt"/>
            </a:endParaRPr>
          </a:p>
          <a:p>
            <a:endParaRPr lang="pt-BR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4" name="Espaço Reservado para Conteúdo 2"/>
          <p:cNvSpPr>
            <a:spLocks noGrp="1"/>
          </p:cNvSpPr>
          <p:nvPr>
            <p:ph idx="1"/>
          </p:nvPr>
        </p:nvSpPr>
        <p:spPr>
          <a:xfrm>
            <a:off x="4953250" y="827509"/>
            <a:ext cx="4767582" cy="338437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O motor mostrado anteriormente poderia errar a direção de rotação.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Para garantir o funcionamento, podem ser colocados outros sensores hall, ou então a utilização de outras geometrias de estator (como na esquerda), ou outras formas de se energizar as bobinas (como abaixo).</a:t>
            </a:r>
            <a:endParaRPr lang="pt-BR" sz="2000" dirty="0"/>
          </a:p>
        </p:txBody>
      </p:sp>
      <p:pic>
        <p:nvPicPr>
          <p:cNvPr id="5126" name="Picture 6" descr="http://pcbheaven.com/wikipages/images/howbrushlessmotorswork_1269519619.p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08" y="3419797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" name="CaixaDeTexto 214"/>
          <p:cNvSpPr txBox="1"/>
          <p:nvPr/>
        </p:nvSpPr>
        <p:spPr>
          <a:xfrm>
            <a:off x="5616376" y="6609635"/>
            <a:ext cx="4074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chemeClr val="tx1"/>
                </a:solidFill>
                <a:latin typeface="+mn-lt"/>
              </a:rPr>
              <a:t>GIF Animado obtido em:</a:t>
            </a:r>
          </a:p>
          <a:p>
            <a:r>
              <a:rPr lang="pt-BR" sz="1600" dirty="0">
                <a:solidFill>
                  <a:schemeClr val="tx1"/>
                </a:solidFill>
                <a:latin typeface="+mn-lt"/>
                <a:hlinkClick r:id="rId5"/>
              </a:rPr>
              <a:t>http://</a:t>
            </a:r>
            <a:r>
              <a:rPr lang="pt-BR" sz="1600" dirty="0" smtClean="0">
                <a:solidFill>
                  <a:schemeClr val="tx1"/>
                </a:solidFill>
                <a:latin typeface="+mn-lt"/>
                <a:hlinkClick r:id="rId5"/>
              </a:rPr>
              <a:t>pcbheaven.com/wikipages/images/howbrushlessmotorswork_1269519619.png</a:t>
            </a:r>
            <a:endParaRPr lang="pt-BR" sz="160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391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Sumário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t-BR" dirty="0" smtClean="0">
                <a:solidFill>
                  <a:schemeClr val="tx2"/>
                </a:solidFill>
              </a:rPr>
              <a:t>Motores elétricos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smtClean="0">
                <a:solidFill>
                  <a:schemeClr val="tx2"/>
                </a:solidFill>
              </a:rPr>
              <a:t>Motores de corrente contínua</a:t>
            </a:r>
            <a:endParaRPr lang="pt-BR" dirty="0">
              <a:solidFill>
                <a:schemeClr val="tx2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b="1" dirty="0" smtClean="0">
                <a:solidFill>
                  <a:srgbClr val="FF0000"/>
                </a:solidFill>
              </a:rPr>
              <a:t>Acionamento direto de um motor </a:t>
            </a:r>
            <a:r>
              <a:rPr lang="pt-BR" b="1" dirty="0" err="1" smtClean="0">
                <a:solidFill>
                  <a:srgbClr val="FF0000"/>
                </a:solidFill>
              </a:rPr>
              <a:t>brushless</a:t>
            </a:r>
            <a:endParaRPr lang="pt-BR" b="1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Acionamento com velocidade variável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976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00" b="96000" l="21800" r="94800">
                        <a14:foregroundMark x1="78400" y1="42933" x2="79600" y2="62133"/>
                        <a14:foregroundMark x1="69800" y1="55467" x2="63800" y2="48000"/>
                        <a14:foregroundMark x1="63800" y1="69867" x2="61800" y2="67467"/>
                        <a14:foregroundMark x1="39400" y1="33867" x2="40200" y2="29067"/>
                        <a14:foregroundMark x1="89800" y1="65333" x2="90000" y2="46133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10" t="9835" r="4183" b="3231"/>
          <a:stretch/>
        </p:blipFill>
        <p:spPr bwMode="auto">
          <a:xfrm>
            <a:off x="3672160" y="2915741"/>
            <a:ext cx="3802295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2605950"/>
            <a:ext cx="3370397" cy="355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9577064" cy="1800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Tensão de alimentação nominal de 12,0 [V]. Sentido de rotação é fixo!!!!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Potência de cerca de poucos watts. Tipicamente de 1 a 5,0 [W].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Modelos de dois terminais: positivo = vermelho, negativo = preto.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Modelos de 3 ou mais terminais, demais fios podem servir para regular ou medir a velocidade de rotação.</a:t>
            </a: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Características do motor </a:t>
            </a:r>
            <a:r>
              <a:rPr lang="pt-BR" sz="3200" dirty="0" err="1" smtClean="0"/>
              <a:t>brushless</a:t>
            </a:r>
            <a:r>
              <a:rPr lang="pt-BR" sz="3200" dirty="0" smtClean="0"/>
              <a:t> (BLDC)</a:t>
            </a:r>
            <a:endParaRPr lang="en-GB" sz="3200" dirty="0"/>
          </a:p>
        </p:txBody>
      </p:sp>
      <p:sp>
        <p:nvSpPr>
          <p:cNvPr id="61" name="CaixaDeTexto 60"/>
          <p:cNvSpPr txBox="1"/>
          <p:nvPr/>
        </p:nvSpPr>
        <p:spPr>
          <a:xfrm>
            <a:off x="1799952" y="6292566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u="sng" dirty="0">
                <a:solidFill>
                  <a:schemeClr val="tx2"/>
                </a:solidFill>
                <a:latin typeface="+mn-lt"/>
              </a:rPr>
              <a:t>Atenção:</a:t>
            </a:r>
            <a:r>
              <a:rPr lang="pt-BR" sz="2000" dirty="0">
                <a:solidFill>
                  <a:schemeClr val="tx2"/>
                </a:solidFill>
                <a:latin typeface="+mn-lt"/>
              </a:rPr>
              <a:t> </a:t>
            </a: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Cuidado ao alimentar a ventoinha. A inversão da polaridade pode queimar sua eletrônica embutida de acionamento.</a:t>
            </a:r>
            <a:endParaRPr lang="pt-BR" sz="2000" dirty="0" smtClean="0">
              <a:solidFill>
                <a:schemeClr val="tx2"/>
              </a:solidFill>
              <a:latin typeface="+mn-lt"/>
              <a:cs typeface="Courier New" panose="02070309020205020404" pitchFamily="49" charset="0"/>
            </a:endParaRPr>
          </a:p>
        </p:txBody>
      </p:sp>
      <p:pic>
        <p:nvPicPr>
          <p:cNvPr id="6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48" y="5969541"/>
            <a:ext cx="629651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31" y="6757134"/>
            <a:ext cx="684084" cy="60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688" y="5969540"/>
            <a:ext cx="629651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471" y="6757133"/>
            <a:ext cx="684084" cy="60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" t="14069" r="57940" b="12326"/>
          <a:stretch/>
        </p:blipFill>
        <p:spPr bwMode="auto">
          <a:xfrm>
            <a:off x="7884039" y="2339677"/>
            <a:ext cx="1188721" cy="107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" t="12652" r="56700" b="18853"/>
          <a:stretch/>
        </p:blipFill>
        <p:spPr bwMode="auto">
          <a:xfrm>
            <a:off x="7867947" y="4355901"/>
            <a:ext cx="1420837" cy="135049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7272561" y="3347789"/>
            <a:ext cx="2571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0000"/>
                </a:solidFill>
                <a:latin typeface="+mn-lt"/>
              </a:rPr>
              <a:t>Perigo:</a:t>
            </a:r>
          </a:p>
          <a:p>
            <a:pPr algn="ctr"/>
            <a:r>
              <a:rPr lang="pt-BR" sz="2800" b="1" dirty="0" smtClean="0">
                <a:solidFill>
                  <a:srgbClr val="FF0000"/>
                </a:solidFill>
                <a:latin typeface="+mn-lt"/>
              </a:rPr>
              <a:t>Partes móveis!</a:t>
            </a:r>
            <a:endParaRPr lang="pt-BR" sz="2800" dirty="0" smtClean="0">
              <a:solidFill>
                <a:srgbClr val="FF0000"/>
              </a:solidFill>
              <a:latin typeface="+mn-lt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43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Sumário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t-BR" b="1" dirty="0" smtClean="0">
                <a:solidFill>
                  <a:srgbClr val="FF0000"/>
                </a:solidFill>
              </a:rPr>
              <a:t>Motores elétricos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Motores de corrente contínua</a:t>
            </a:r>
            <a:endParaRPr lang="pt-BR" dirty="0"/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Acionamento direto de um motor </a:t>
            </a:r>
            <a:r>
              <a:rPr lang="pt-BR" dirty="0" err="1" smtClean="0"/>
              <a:t>brushless</a:t>
            </a:r>
            <a:endParaRPr lang="pt-BR" dirty="0"/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Acionamento com velocidade variável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691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5" t="6753" r="10955" b="7419"/>
          <a:stretch/>
        </p:blipFill>
        <p:spPr bwMode="auto">
          <a:xfrm>
            <a:off x="7805788" y="5292005"/>
            <a:ext cx="1915044" cy="219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7704856" cy="65527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Um relé é constituído internamente de uma bobina que funciona como um eletroímã, atraindo ou não contatos elétricos móveis em seu interior.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Ao energizar sua bobina, o relé atraca, mudando um contato interno de aberto para fechado, permitindo a passagem de corrente elétrica.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Alguns relés também possuem um contato normalmente fechado que, antes da energização da bobina, permite a passagem de corrente elétrica. Entretanto, quando sua bobina recebe energia, o contato passa a ficar aberto.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Possuem várias configurações de contatos e tensões de alimentação para bobinas.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Permitem o acionamento de cargas de potência bastante elevada com relação ao sinal enviado para a bobina. Um relé com bobina de 5V pode acionar um circuito independente de tensão até 250V e vários amperes de corrente.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Para acionamento de sua bobina, é necessária uma energia um pouco maior que a capacidade das saídas dos microcontroladores. Nesse caso devem ser usados transistores para seu acionamento.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Um veículo automotor possui dezenas desses relés, para as mais diversas funções.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Relé eletromecânico</a:t>
            </a:r>
            <a:endParaRPr lang="en-GB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760" y="3059757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E:\Usuarios\Elpellini\Desktop\12v-spdt-rela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309" y="1115541"/>
            <a:ext cx="1745903" cy="17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64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to 26"/>
          <p:cNvCxnSpPr/>
          <p:nvPr/>
        </p:nvCxnSpPr>
        <p:spPr>
          <a:xfrm flipH="1">
            <a:off x="6361891" y="1947877"/>
            <a:ext cx="244827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Relé eletromecânico – funcionamento</a:t>
            </a:r>
            <a:endParaRPr lang="en-GB" sz="32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4093639" y="3527201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tx2"/>
                </a:solidFill>
                <a:latin typeface="+mn-lt"/>
              </a:rPr>
              <a:t>Observe o fio em PTA13 ligado em </a:t>
            </a:r>
            <a:r>
              <a:rPr lang="pt-BR" sz="1800" b="1" dirty="0" err="1" smtClean="0">
                <a:solidFill>
                  <a:schemeClr val="tx2"/>
                </a:solidFill>
                <a:latin typeface="+mn-lt"/>
              </a:rPr>
              <a:t>Dig.Outputs</a:t>
            </a:r>
            <a:r>
              <a:rPr lang="pt-BR" sz="1800" b="1" dirty="0" smtClean="0">
                <a:solidFill>
                  <a:schemeClr val="tx2"/>
                </a:solidFill>
                <a:latin typeface="+mn-lt"/>
              </a:rPr>
              <a:t>, pino 1 da </a:t>
            </a:r>
            <a:r>
              <a:rPr lang="pt-BR" sz="1800" b="1" dirty="0" err="1" smtClean="0">
                <a:solidFill>
                  <a:schemeClr val="tx2"/>
                </a:solidFill>
                <a:latin typeface="+mn-lt"/>
              </a:rPr>
              <a:t>Baseboard</a:t>
            </a:r>
            <a:endParaRPr lang="pt-BR" sz="1800" dirty="0" smtClean="0">
              <a:solidFill>
                <a:schemeClr val="tx2"/>
              </a:solidFill>
              <a:latin typeface="+mn-lt"/>
              <a:cs typeface="Courier New" panose="02070309020205020404" pitchFamily="49" charset="0"/>
            </a:endParaRPr>
          </a:p>
        </p:txBody>
      </p:sp>
      <p:cxnSp>
        <p:nvCxnSpPr>
          <p:cNvPr id="17" name="Conector de seta reta 16"/>
          <p:cNvCxnSpPr/>
          <p:nvPr/>
        </p:nvCxnSpPr>
        <p:spPr>
          <a:xfrm flipV="1">
            <a:off x="5438885" y="4839362"/>
            <a:ext cx="11264" cy="8486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" y="3110273"/>
            <a:ext cx="4413980" cy="441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luxograma: Exibir 3"/>
          <p:cNvSpPr/>
          <p:nvPr/>
        </p:nvSpPr>
        <p:spPr>
          <a:xfrm>
            <a:off x="6433899" y="1273026"/>
            <a:ext cx="648072" cy="228645"/>
          </a:xfrm>
          <a:prstGeom prst="flowChartDisp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luxograma: Armazenamento de acesso direto 4"/>
          <p:cNvSpPr/>
          <p:nvPr/>
        </p:nvSpPr>
        <p:spPr>
          <a:xfrm rot="5400000">
            <a:off x="6014032" y="1269782"/>
            <a:ext cx="504056" cy="363814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luxograma: Exibir 18"/>
          <p:cNvSpPr/>
          <p:nvPr/>
        </p:nvSpPr>
        <p:spPr>
          <a:xfrm flipH="1">
            <a:off x="5450149" y="1269782"/>
            <a:ext cx="648072" cy="228645"/>
          </a:xfrm>
          <a:prstGeom prst="flowChartDisp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73" y="2122437"/>
            <a:ext cx="43624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ector reto 9"/>
          <p:cNvCxnSpPr/>
          <p:nvPr/>
        </p:nvCxnSpPr>
        <p:spPr>
          <a:xfrm>
            <a:off x="6372096" y="1683579"/>
            <a:ext cx="0" cy="2754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8795874" y="1937069"/>
            <a:ext cx="0" cy="14228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 flipH="1">
            <a:off x="7370003" y="3336243"/>
            <a:ext cx="144016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/>
          <p:cNvCxnSpPr/>
          <p:nvPr/>
        </p:nvCxnSpPr>
        <p:spPr>
          <a:xfrm flipH="1">
            <a:off x="3817233" y="1937069"/>
            <a:ext cx="233796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>
            <a:off x="6145867" y="1689649"/>
            <a:ext cx="0" cy="2754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o 28"/>
          <p:cNvGrpSpPr/>
          <p:nvPr/>
        </p:nvGrpSpPr>
        <p:grpSpPr>
          <a:xfrm>
            <a:off x="3578529" y="2135765"/>
            <a:ext cx="504056" cy="410182"/>
            <a:chOff x="4442269" y="3585679"/>
            <a:chExt cx="504056" cy="410182"/>
          </a:xfrm>
        </p:grpSpPr>
        <p:cxnSp>
          <p:nvCxnSpPr>
            <p:cNvPr id="37" name="Conector reto 36"/>
            <p:cNvCxnSpPr/>
            <p:nvPr/>
          </p:nvCxnSpPr>
          <p:spPr>
            <a:xfrm flipH="1">
              <a:off x="4578541" y="3585679"/>
              <a:ext cx="23151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/>
            <p:cNvCxnSpPr/>
            <p:nvPr/>
          </p:nvCxnSpPr>
          <p:spPr>
            <a:xfrm flipH="1">
              <a:off x="4442269" y="3722406"/>
              <a:ext cx="50405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/>
            <p:cNvCxnSpPr/>
            <p:nvPr/>
          </p:nvCxnSpPr>
          <p:spPr>
            <a:xfrm flipH="1">
              <a:off x="4442269" y="3995861"/>
              <a:ext cx="50405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 flipH="1">
              <a:off x="4578541" y="3859133"/>
              <a:ext cx="23151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Conector reto 45"/>
          <p:cNvCxnSpPr/>
          <p:nvPr/>
        </p:nvCxnSpPr>
        <p:spPr>
          <a:xfrm>
            <a:off x="3832690" y="1913672"/>
            <a:ext cx="0" cy="2276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/>
          <p:cNvCxnSpPr/>
          <p:nvPr/>
        </p:nvCxnSpPr>
        <p:spPr>
          <a:xfrm flipH="1">
            <a:off x="3832690" y="2545947"/>
            <a:ext cx="2630" cy="3527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>
          <a:xfrm flipH="1">
            <a:off x="3815012" y="2887561"/>
            <a:ext cx="131972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ixaDeTexto 50"/>
          <p:cNvSpPr txBox="1"/>
          <p:nvPr/>
        </p:nvSpPr>
        <p:spPr>
          <a:xfrm>
            <a:off x="2505159" y="1549828"/>
            <a:ext cx="2740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Fonte de tensão externa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2" name="CaixaDeTexto 51"/>
          <p:cNvSpPr txBox="1"/>
          <p:nvPr/>
        </p:nvSpPr>
        <p:spPr>
          <a:xfrm>
            <a:off x="3875407" y="2255330"/>
            <a:ext cx="952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12V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4896331" y="911629"/>
            <a:ext cx="2740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Ventoinha  BLDC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4334365" y="3955791"/>
            <a:ext cx="777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 smtClean="0">
                <a:solidFill>
                  <a:sysClr val="windowText" lastClr="000000"/>
                </a:solidFill>
                <a:latin typeface="Calibri"/>
              </a:rPr>
              <a:t>Relé</a:t>
            </a:r>
            <a:endParaRPr lang="pt-BR" sz="2000" b="1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3414804" y="2950924"/>
            <a:ext cx="169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Terminal Comum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7515531" y="2207773"/>
            <a:ext cx="1294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Terminal Normalmente Fechado (NF)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1" name="CaixaDeTexto 60"/>
          <p:cNvSpPr txBox="1"/>
          <p:nvPr/>
        </p:nvSpPr>
        <p:spPr>
          <a:xfrm>
            <a:off x="7514019" y="3341317"/>
            <a:ext cx="1294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Terminal Normalmente Aberto (NA)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5450148" y="5147989"/>
            <a:ext cx="42706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ysClr val="windowText" lastClr="000000"/>
                </a:solidFill>
                <a:latin typeface="Calibri"/>
              </a:rPr>
              <a:t>Ao enviar uma corrente pela bobina, surge um campo magnético e o contato móvel é atraído.</a:t>
            </a:r>
          </a:p>
          <a:p>
            <a:endParaRPr lang="pt-BR" sz="1600" dirty="0">
              <a:solidFill>
                <a:sysClr val="windowText" lastClr="000000"/>
              </a:solidFill>
              <a:latin typeface="Calibri"/>
              <a:cs typeface="Courier New" panose="02070309020205020404" pitchFamily="49" charset="0"/>
            </a:endParaRPr>
          </a:p>
          <a:p>
            <a:r>
              <a:rPr lang="pt-BR" sz="1600" dirty="0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O terminal normalmente aberto (NA) passa a estar conectado ao terminal comum. O terminal normalmente fechado (NF) fica então aberto.</a:t>
            </a:r>
          </a:p>
          <a:p>
            <a:endParaRPr lang="pt-BR" sz="1600" dirty="0">
              <a:solidFill>
                <a:sysClr val="windowText" lastClr="000000"/>
              </a:solidFill>
              <a:latin typeface="Calibri"/>
              <a:cs typeface="Courier New" panose="02070309020205020404" pitchFamily="49" charset="0"/>
            </a:endParaRPr>
          </a:p>
          <a:p>
            <a:r>
              <a:rPr lang="pt-BR" sz="1600" dirty="0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Corrente necessária para fechamento ou </a:t>
            </a:r>
            <a:r>
              <a:rPr lang="pt-BR" sz="1600" dirty="0" err="1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atracamento</a:t>
            </a:r>
            <a:r>
              <a:rPr lang="pt-BR" sz="1600" dirty="0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: de 10,0 a 50,0 [</a:t>
            </a:r>
            <a:r>
              <a:rPr lang="pt-BR" sz="1600" dirty="0" err="1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mA</a:t>
            </a:r>
            <a:r>
              <a:rPr lang="pt-BR" sz="1600" dirty="0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].</a:t>
            </a:r>
            <a:endParaRPr lang="pt-BR" sz="16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3" name="Arco 32"/>
          <p:cNvSpPr/>
          <p:nvPr/>
        </p:nvSpPr>
        <p:spPr>
          <a:xfrm rot="18900000" flipV="1">
            <a:off x="4131439" y="1934860"/>
            <a:ext cx="1869908" cy="1869908"/>
          </a:xfrm>
          <a:prstGeom prst="arc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/>
          <p:cNvSpPr txBox="1"/>
          <p:nvPr/>
        </p:nvSpPr>
        <p:spPr>
          <a:xfrm>
            <a:off x="3817233" y="2535956"/>
            <a:ext cx="379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+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1367148" y="2105069"/>
            <a:ext cx="1294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Terminal NF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1857843" y="7139606"/>
            <a:ext cx="1294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Bobina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74236" y="2924138"/>
            <a:ext cx="1783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Terminal comum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3815012" y="5148544"/>
            <a:ext cx="1294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Terminal NA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>
            <a:off x="2278750" y="2409218"/>
            <a:ext cx="529314" cy="8226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>
            <a:off x="1367148" y="3220341"/>
            <a:ext cx="264657" cy="3505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de seta reta 49"/>
          <p:cNvCxnSpPr/>
          <p:nvPr/>
        </p:nvCxnSpPr>
        <p:spPr>
          <a:xfrm flipV="1">
            <a:off x="2202187" y="5667791"/>
            <a:ext cx="132329" cy="1471815"/>
          </a:xfrm>
          <a:prstGeom prst="straightConnector1">
            <a:avLst/>
          </a:prstGeom>
          <a:ln w="28575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de seta reta 56"/>
          <p:cNvCxnSpPr/>
          <p:nvPr/>
        </p:nvCxnSpPr>
        <p:spPr>
          <a:xfrm flipH="1" flipV="1">
            <a:off x="3578529" y="4571925"/>
            <a:ext cx="685033" cy="5700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8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Relé eletromecânico – funcionamento</a:t>
            </a:r>
            <a:endParaRPr lang="en-GB" sz="3200" dirty="0"/>
          </a:p>
        </p:txBody>
      </p:sp>
      <p:pic>
        <p:nvPicPr>
          <p:cNvPr id="5124" name="Picture 4" descr="http://neilorme.com/pics/RelayAnimated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80" y="827509"/>
            <a:ext cx="762000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27944" y="4787949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tx1"/>
                </a:solidFill>
                <a:latin typeface="+mn-lt"/>
              </a:rPr>
              <a:t>GIF Animado obtido em:</a:t>
            </a:r>
          </a:p>
          <a:p>
            <a:r>
              <a:rPr lang="pt-BR" dirty="0" smtClean="0">
                <a:solidFill>
                  <a:schemeClr val="tx1"/>
                </a:solidFill>
                <a:latin typeface="+mn-lt"/>
                <a:hlinkClick r:id="rId3"/>
              </a:rPr>
              <a:t>http</a:t>
            </a:r>
            <a:r>
              <a:rPr lang="pt-BR" dirty="0">
                <a:solidFill>
                  <a:schemeClr val="tx1"/>
                </a:solidFill>
                <a:latin typeface="+mn-lt"/>
                <a:hlinkClick r:id="rId3"/>
              </a:rPr>
              <a:t>://</a:t>
            </a:r>
            <a:r>
              <a:rPr lang="pt-BR" dirty="0" smtClean="0">
                <a:solidFill>
                  <a:schemeClr val="tx1"/>
                </a:solidFill>
                <a:latin typeface="+mn-lt"/>
                <a:hlinkClick r:id="rId3"/>
              </a:rPr>
              <a:t>neilorme.com/pics/RelayAnimated2.gif</a:t>
            </a:r>
            <a:endParaRPr lang="pt-BR" dirty="0" smtClean="0">
              <a:solidFill>
                <a:schemeClr val="tx1"/>
              </a:solidFill>
              <a:latin typeface="+mn-lt"/>
            </a:endParaRPr>
          </a:p>
          <a:p>
            <a:endParaRPr lang="pt-B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1295896" y="5796061"/>
            <a:ext cx="7488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u="sng" dirty="0" smtClean="0">
                <a:solidFill>
                  <a:schemeClr val="tx2"/>
                </a:solidFill>
                <a:latin typeface="+mn-lt"/>
              </a:rPr>
              <a:t>Importante:</a:t>
            </a: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 A fonte de alimentação que energiza a bobina do relé em L1 e L2 é independente da alimentação colocada entre seus terminais comum, NC (</a:t>
            </a:r>
            <a:r>
              <a:rPr lang="pt-BR" sz="2000" i="1" dirty="0" err="1" smtClean="0">
                <a:solidFill>
                  <a:schemeClr val="tx2"/>
                </a:solidFill>
                <a:latin typeface="+mn-lt"/>
              </a:rPr>
              <a:t>normally</a:t>
            </a:r>
            <a:r>
              <a:rPr lang="pt-BR" sz="2000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pt-BR" sz="2000" i="1" dirty="0" err="1" smtClean="0">
                <a:solidFill>
                  <a:schemeClr val="tx2"/>
                </a:solidFill>
                <a:latin typeface="+mn-lt"/>
              </a:rPr>
              <a:t>closed</a:t>
            </a: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) e NO (</a:t>
            </a:r>
            <a:r>
              <a:rPr lang="pt-BR" sz="2000" i="1" dirty="0" err="1" smtClean="0">
                <a:solidFill>
                  <a:schemeClr val="tx2"/>
                </a:solidFill>
                <a:latin typeface="+mn-lt"/>
              </a:rPr>
              <a:t>normally</a:t>
            </a:r>
            <a:r>
              <a:rPr lang="pt-BR" sz="2000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pt-BR" sz="2000" i="1" dirty="0" err="1" smtClean="0">
                <a:solidFill>
                  <a:schemeClr val="tx2"/>
                </a:solidFill>
                <a:latin typeface="+mn-lt"/>
              </a:rPr>
              <a:t>opened</a:t>
            </a: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). Podem ser acionadas cargas de potência bem mais elevada.</a:t>
            </a:r>
            <a:endParaRPr lang="pt-BR" sz="2000" dirty="0" smtClean="0">
              <a:solidFill>
                <a:schemeClr val="tx2"/>
              </a:solidFill>
              <a:latin typeface="+mn-lt"/>
              <a:cs typeface="Courier New" panose="02070309020205020404" pitchFamily="49" charset="0"/>
            </a:endParaRPr>
          </a:p>
        </p:txBody>
      </p:sp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29" y="6187459"/>
            <a:ext cx="629651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91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84" y="2337932"/>
            <a:ext cx="9118960" cy="5442253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9577064" cy="1800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A tensão do motor será controlada por um relé eletromecânico, comandado por um sinal proveniente da placa FREEDOM.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A placa </a:t>
            </a:r>
            <a:r>
              <a:rPr lang="pt-BR" sz="2000" dirty="0" err="1" smtClean="0"/>
              <a:t>Baseboard</a:t>
            </a:r>
            <a:r>
              <a:rPr lang="pt-BR" sz="2000" dirty="0" smtClean="0"/>
              <a:t> possui dois desses relés, cada um com um contato NA e NF. O terminal central de cada relé é o comum.</a:t>
            </a:r>
            <a:endParaRPr lang="pt-BR" sz="20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Exercício 1: Acionamento direto do motor BLDC</a:t>
            </a:r>
            <a:endParaRPr lang="en-GB" sz="32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7776616" y="2051645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u="sng" dirty="0" smtClean="0">
                <a:solidFill>
                  <a:schemeClr val="tx2"/>
                </a:solidFill>
                <a:latin typeface="+mn-lt"/>
              </a:rPr>
              <a:t>Atenção com as conexões elétricas!!</a:t>
            </a:r>
            <a:endParaRPr lang="pt-BR" sz="1800" dirty="0" smtClean="0">
              <a:solidFill>
                <a:schemeClr val="tx2"/>
              </a:solidFill>
              <a:latin typeface="+mn-lt"/>
              <a:cs typeface="Courier New" panose="02070309020205020404" pitchFamily="49" charset="0"/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544" y="2051645"/>
            <a:ext cx="629651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4860292" y="6156101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tx2"/>
                </a:solidFill>
                <a:latin typeface="+mn-lt"/>
              </a:rPr>
              <a:t>Observe o fio em PA_8 ligado em </a:t>
            </a:r>
            <a:r>
              <a:rPr lang="pt-BR" sz="1800" b="1" dirty="0" err="1" smtClean="0">
                <a:solidFill>
                  <a:schemeClr val="tx2"/>
                </a:solidFill>
                <a:latin typeface="+mn-lt"/>
              </a:rPr>
              <a:t>Dig.Outputs</a:t>
            </a:r>
            <a:r>
              <a:rPr lang="pt-BR" sz="1800" b="1" dirty="0" smtClean="0">
                <a:solidFill>
                  <a:schemeClr val="tx2"/>
                </a:solidFill>
                <a:latin typeface="+mn-lt"/>
              </a:rPr>
              <a:t>, pino 1 da </a:t>
            </a:r>
            <a:r>
              <a:rPr lang="pt-BR" sz="1800" b="1" dirty="0" err="1" smtClean="0">
                <a:solidFill>
                  <a:schemeClr val="tx2"/>
                </a:solidFill>
                <a:latin typeface="+mn-lt"/>
              </a:rPr>
              <a:t>Baseboard</a:t>
            </a:r>
            <a:endParaRPr lang="pt-BR" sz="1800" dirty="0" smtClean="0">
              <a:solidFill>
                <a:schemeClr val="tx2"/>
              </a:solidFill>
              <a:latin typeface="+mn-lt"/>
              <a:cs typeface="Courier New" panose="02070309020205020404" pitchFamily="49" charset="0"/>
            </a:endParaRPr>
          </a:p>
        </p:txBody>
      </p:sp>
      <p:cxnSp>
        <p:nvCxnSpPr>
          <p:cNvPr id="17" name="Conector de seta reta 16"/>
          <p:cNvCxnSpPr/>
          <p:nvPr/>
        </p:nvCxnSpPr>
        <p:spPr>
          <a:xfrm flipH="1" flipV="1">
            <a:off x="3888184" y="5341593"/>
            <a:ext cx="1159084" cy="78150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" t="14069" r="57940" b="12326"/>
          <a:stretch/>
        </p:blipFill>
        <p:spPr bwMode="auto">
          <a:xfrm>
            <a:off x="7934419" y="3479600"/>
            <a:ext cx="750897" cy="67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" t="12652" r="56700" b="18853"/>
          <a:stretch/>
        </p:blipFill>
        <p:spPr bwMode="auto">
          <a:xfrm>
            <a:off x="8762426" y="3514107"/>
            <a:ext cx="600209" cy="57049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7756371" y="2893439"/>
            <a:ext cx="1786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rgbClr val="FF0000"/>
                </a:solidFill>
                <a:latin typeface="+mn-lt"/>
              </a:rPr>
              <a:t>Perigo</a:t>
            </a:r>
          </a:p>
          <a:p>
            <a:pPr algn="ctr"/>
            <a:r>
              <a:rPr lang="pt-BR" sz="1800" b="1" dirty="0" smtClean="0">
                <a:solidFill>
                  <a:srgbClr val="FF0000"/>
                </a:solidFill>
                <a:latin typeface="+mn-lt"/>
              </a:rPr>
              <a:t>Partes móveis!</a:t>
            </a:r>
            <a:endParaRPr lang="pt-BR" sz="1800" dirty="0" smtClean="0">
              <a:solidFill>
                <a:srgbClr val="FF0000"/>
              </a:solidFill>
              <a:latin typeface="+mn-lt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41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0658" y="-228103"/>
            <a:ext cx="9074150" cy="983604"/>
          </a:xfrm>
        </p:spPr>
        <p:txBody>
          <a:bodyPr/>
          <a:lstStyle/>
          <a:p>
            <a:r>
              <a:rPr lang="pt-BR" dirty="0" smtClean="0"/>
              <a:t>Programa para desenvolver no MBED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9577064" cy="67321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#include "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mbed.h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DigitalOut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fan(PA_8);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DigitalOut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led(LED1);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Ticker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Relogio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alterna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 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//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rotina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da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interrupcao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periodica</a:t>
            </a:r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fan = !fan;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main() {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fan=0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led=1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Relogio.attach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(&amp;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alterna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5.0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  <a:r>
              <a:rPr lang="en-US" sz="11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//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funcao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alterna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prog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. para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repeticao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com 5s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while(1) {          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en-US" sz="11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//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loop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infinito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cheio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de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coisas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importantes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led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!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led;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wait(0.25);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endParaRPr lang="pt-BR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544368" y="1115541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ysClr val="windowText" lastClr="000000"/>
                </a:solidFill>
                <a:latin typeface="+mn-lt"/>
              </a:rPr>
              <a:t>BLDCRelay.cpp</a:t>
            </a:r>
            <a:endParaRPr lang="en-GB" sz="3200" b="1" dirty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96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9577064" cy="583264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Explorando a </a:t>
            </a:r>
            <a:r>
              <a:rPr lang="pt-BR" sz="2400" dirty="0" err="1" smtClean="0"/>
              <a:t>Baseboard</a:t>
            </a:r>
            <a:r>
              <a:rPr lang="pt-BR" sz="2400" dirty="0" smtClean="0"/>
              <a:t>, note que existem dois botões </a:t>
            </a:r>
            <a:r>
              <a:rPr lang="pt-BR" sz="2400" dirty="0"/>
              <a:t>soldados na própria </a:t>
            </a:r>
            <a:r>
              <a:rPr lang="pt-BR" sz="2400" dirty="0" smtClean="0"/>
              <a:t>placa (com resistores de </a:t>
            </a:r>
            <a:r>
              <a:rPr lang="pt-BR" sz="2400" dirty="0" err="1" smtClean="0"/>
              <a:t>pull-down</a:t>
            </a:r>
            <a:r>
              <a:rPr lang="pt-BR" sz="2400" dirty="0" smtClean="0"/>
              <a:t>) prontos para uso.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000" dirty="0" smtClean="0"/>
              <a:t>O sinal do botão DSENS_2 está disponível no pino 3 do conector DSENS da </a:t>
            </a:r>
            <a:r>
              <a:rPr lang="pt-BR" sz="2000" dirty="0" err="1" smtClean="0"/>
              <a:t>Baseboard</a:t>
            </a:r>
            <a:r>
              <a:rPr lang="pt-BR" sz="2000" dirty="0" smtClean="0"/>
              <a:t>. Quando pressionado, esse sinal assume tensão de 3,3 [V].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000" dirty="0" smtClean="0"/>
              <a:t>O </a:t>
            </a:r>
            <a:r>
              <a:rPr lang="pt-BR" sz="2000" dirty="0"/>
              <a:t>sinal do botão </a:t>
            </a:r>
            <a:r>
              <a:rPr lang="pt-BR" sz="2000" dirty="0" smtClean="0"/>
              <a:t>DSENS_3 </a:t>
            </a:r>
            <a:r>
              <a:rPr lang="pt-BR" sz="2000" dirty="0"/>
              <a:t>está disponível no pino </a:t>
            </a:r>
            <a:r>
              <a:rPr lang="pt-BR" sz="2000" dirty="0" smtClean="0"/>
              <a:t>4 </a:t>
            </a:r>
            <a:r>
              <a:rPr lang="pt-BR" sz="2000" dirty="0"/>
              <a:t>do conector DSENS da </a:t>
            </a:r>
            <a:r>
              <a:rPr lang="pt-BR" sz="2000" dirty="0" err="1"/>
              <a:t>Baseboard</a:t>
            </a:r>
            <a:r>
              <a:rPr lang="pt-BR" sz="2000" dirty="0"/>
              <a:t>. Quando pressionado, esse sinal assume tensão de 3,3 [V].</a:t>
            </a: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Desafio:</a:t>
            </a:r>
          </a:p>
          <a:p>
            <a:pPr marL="0" indent="0">
              <a:buNone/>
            </a:pPr>
            <a:r>
              <a:rPr lang="pt-BR" sz="2400" dirty="0"/>
              <a:t>Faça com que seu programa acione o ventilador por 10 segundos, toda a vez que o botão DSENS_2 for pressionado.</a:t>
            </a:r>
          </a:p>
          <a:p>
            <a:pPr marL="0" indent="0">
              <a:buNone/>
            </a:pPr>
            <a:r>
              <a:rPr lang="pt-BR" sz="2400" dirty="0" smtClean="0"/>
              <a:t>Mas </a:t>
            </a:r>
            <a:r>
              <a:rPr lang="pt-BR" sz="2400" dirty="0"/>
              <a:t>antes do acionamento do ventilador, seu programa deve piscar </a:t>
            </a:r>
            <a:r>
              <a:rPr lang="pt-BR" sz="2400" dirty="0" smtClean="0"/>
              <a:t>o LED por </a:t>
            </a:r>
            <a:r>
              <a:rPr lang="pt-BR" sz="2400" dirty="0"/>
              <a:t>3,0 [s], com </a:t>
            </a:r>
            <a:r>
              <a:rPr lang="pt-BR" sz="2400" dirty="0" smtClean="0"/>
              <a:t>período </a:t>
            </a:r>
            <a:r>
              <a:rPr lang="pt-BR" sz="2400" dirty="0"/>
              <a:t>de 0,2 [s</a:t>
            </a:r>
            <a:r>
              <a:rPr lang="pt-BR" sz="2400" dirty="0" smtClean="0"/>
              <a:t>], como alerta para as pessoas se afastarem!</a:t>
            </a:r>
            <a:endParaRPr lang="pt-BR" sz="2400" dirty="0"/>
          </a:p>
          <a:p>
            <a:pPr marL="0" indent="0">
              <a:buNone/>
            </a:pPr>
            <a:endParaRPr lang="pt-BR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Sugestão de hardware, ligue um fio do pino 3 do conector DSENS da </a:t>
            </a:r>
            <a:r>
              <a:rPr lang="pt-BR" sz="2400" dirty="0" err="1" smtClean="0"/>
              <a:t>Baseboard</a:t>
            </a:r>
            <a:r>
              <a:rPr lang="pt-BR" sz="2400" dirty="0" smtClean="0"/>
              <a:t> até, por exemplo, o pino PA_10 do kit FRDM. Use um objeto ‘</a:t>
            </a:r>
            <a:r>
              <a:rPr lang="pt-BR" sz="2400" dirty="0" err="1" smtClean="0"/>
              <a:t>DigitalIn</a:t>
            </a:r>
            <a:r>
              <a:rPr lang="pt-BR" sz="2400" dirty="0" smtClean="0"/>
              <a:t> </a:t>
            </a:r>
            <a:r>
              <a:rPr lang="pt-BR" sz="2400" dirty="0" err="1" smtClean="0"/>
              <a:t>botao</a:t>
            </a:r>
            <a:r>
              <a:rPr lang="pt-BR" sz="2400" dirty="0" smtClean="0"/>
              <a:t>(PA_10)’ para receber a informação do botão...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Opcional: Acionamento do motor por botão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27695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Sumário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t-BR" dirty="0" smtClean="0">
                <a:solidFill>
                  <a:schemeClr val="tx2"/>
                </a:solidFill>
              </a:rPr>
              <a:t>Motores elétricos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smtClean="0">
                <a:solidFill>
                  <a:schemeClr val="tx2"/>
                </a:solidFill>
              </a:rPr>
              <a:t>Motores de corrente contínua</a:t>
            </a:r>
            <a:endParaRPr lang="pt-BR" dirty="0">
              <a:solidFill>
                <a:schemeClr val="tx2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dirty="0" smtClean="0">
                <a:solidFill>
                  <a:schemeClr val="tx2"/>
                </a:solidFill>
              </a:rPr>
              <a:t>Acionamento direto de um motor </a:t>
            </a:r>
            <a:r>
              <a:rPr lang="pt-BR" dirty="0" err="1" smtClean="0">
                <a:solidFill>
                  <a:schemeClr val="tx2"/>
                </a:solidFill>
              </a:rPr>
              <a:t>brushless</a:t>
            </a:r>
            <a:endParaRPr lang="pt-BR" dirty="0">
              <a:solidFill>
                <a:schemeClr val="tx2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b="1" dirty="0" smtClean="0">
                <a:solidFill>
                  <a:srgbClr val="FF0000"/>
                </a:solidFill>
              </a:rPr>
              <a:t>Acionamento com velocidade variável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2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9577064" cy="653356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Em alguns tipos de motores elétricos, pode-se variar sua velocidade através do ajuste de sua tensão de alimentação.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800" dirty="0" smtClean="0"/>
              <a:t>Com tensões menores, o torque do motor é menor e sua velocidade final é mais baixa.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800" dirty="0"/>
              <a:t>Com tensões </a:t>
            </a:r>
            <a:r>
              <a:rPr lang="pt-BR" sz="1800" dirty="0" smtClean="0"/>
              <a:t>maiores, </a:t>
            </a:r>
            <a:r>
              <a:rPr lang="pt-BR" sz="1800" dirty="0"/>
              <a:t>o torque do motor é </a:t>
            </a:r>
            <a:r>
              <a:rPr lang="pt-BR" sz="1800" dirty="0" smtClean="0"/>
              <a:t>maior e </a:t>
            </a:r>
            <a:r>
              <a:rPr lang="pt-BR" sz="1800" dirty="0"/>
              <a:t>sua velocidade final é mais </a:t>
            </a:r>
            <a:r>
              <a:rPr lang="pt-BR" sz="1800" dirty="0" smtClean="0"/>
              <a:t>elevada.</a:t>
            </a:r>
            <a:endParaRPr lang="pt-BR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Deve-se atentar para as máximas tensões de alimentação permitidas e que, para tensões muito baixas, às vezes o torque não é suficiente, sequer, para fazer o motor se mover.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Para produzir uma tensão variável, por exemplo, entre 0,0 e 12,0 [V], pode-se usar uma técnica semelhante àquela utilizada para variar o brilho de um LED na aula S7: sintetizar em uma saída digital uma onda retangular, com largura de pulsos positivos ajustável (</a:t>
            </a:r>
            <a:r>
              <a:rPr lang="pt-BR" sz="2400" i="1" dirty="0" err="1" smtClean="0"/>
              <a:t>duty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cycle</a:t>
            </a:r>
            <a:r>
              <a:rPr lang="pt-BR" sz="2400" dirty="0" smtClean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Essa técnica é denominada de </a:t>
            </a:r>
            <a:r>
              <a:rPr lang="pt-BR" sz="2400" i="1" dirty="0" smtClean="0"/>
              <a:t>Pulse </a:t>
            </a:r>
            <a:r>
              <a:rPr lang="pt-BR" sz="2400" i="1" dirty="0" err="1" smtClean="0"/>
              <a:t>Width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Modulation</a:t>
            </a:r>
            <a:r>
              <a:rPr lang="pt-BR" sz="2400" dirty="0" smtClean="0"/>
              <a:t>, ou modulação por largura de pulsos (PWM).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Só que não precisamos controlar o liga/desliga do sinal!!! O </a:t>
            </a:r>
            <a:r>
              <a:rPr lang="pt-BR" sz="2400" dirty="0" err="1" smtClean="0"/>
              <a:t>microcontrolador</a:t>
            </a:r>
            <a:r>
              <a:rPr lang="pt-BR" sz="2400" dirty="0" smtClean="0"/>
              <a:t> STM32 tem periféricos dedicados para isso!!!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4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Como variar a velocidade do motor BLDC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12584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691605"/>
            <a:ext cx="9073008" cy="5544616"/>
          </a:xfrm>
        </p:spPr>
        <p:txBody>
          <a:bodyPr/>
          <a:lstStyle/>
          <a:p>
            <a:r>
              <a:rPr lang="pt-BR" sz="2800" dirty="0" smtClean="0"/>
              <a:t>É um sinal de frequência </a:t>
            </a:r>
            <a:r>
              <a:rPr lang="pt-BR" sz="2800" dirty="0"/>
              <a:t>constante e largura de pulso (ciclo ativo </a:t>
            </a:r>
            <a:r>
              <a:rPr lang="pt-BR" sz="2800" dirty="0" smtClean="0"/>
              <a:t>ou </a:t>
            </a:r>
            <a:r>
              <a:rPr lang="pt-BR" sz="2800" i="1" dirty="0" err="1" smtClean="0"/>
              <a:t>duty</a:t>
            </a:r>
            <a:r>
              <a:rPr lang="pt-BR" sz="2800" i="1" dirty="0" smtClean="0"/>
              <a:t> </a:t>
            </a:r>
            <a:r>
              <a:rPr lang="pt-BR" sz="2800" i="1" dirty="0" err="1"/>
              <a:t>cycle</a:t>
            </a:r>
            <a:r>
              <a:rPr lang="pt-BR" sz="2800" dirty="0"/>
              <a:t>) variável</a:t>
            </a:r>
            <a:r>
              <a:rPr lang="pt-BR" sz="2800" dirty="0" smtClean="0"/>
              <a:t>.</a:t>
            </a:r>
          </a:p>
          <a:p>
            <a:r>
              <a:rPr lang="pt-BR" sz="2800" dirty="0" smtClean="0"/>
              <a:t>A tensão média equivalente de um sinal PWM é:</a:t>
            </a:r>
          </a:p>
          <a:p>
            <a:endParaRPr lang="pt-BR" sz="2800" dirty="0"/>
          </a:p>
          <a:p>
            <a:pPr marL="0" indent="0">
              <a:buNone/>
            </a:pPr>
            <a:r>
              <a:rPr lang="pt-BR" sz="2800" dirty="0" smtClean="0"/>
              <a:t>                                      </a:t>
            </a:r>
            <a:r>
              <a:rPr lang="pt-BR" sz="2800" dirty="0" smtClean="0">
                <a:sym typeface="Wingdings" panose="05000000000000000000" pitchFamily="2" charset="2"/>
              </a:rPr>
              <a:t></a:t>
            </a:r>
            <a:r>
              <a:rPr lang="pt-BR" sz="2800" dirty="0" smtClean="0"/>
              <a:t> onde </a:t>
            </a:r>
            <a:r>
              <a:rPr lang="pt-BR" sz="2800" i="1" dirty="0"/>
              <a:t>T</a:t>
            </a:r>
            <a:r>
              <a:rPr lang="pt-BR" sz="2800" dirty="0"/>
              <a:t> é o período </a:t>
            </a:r>
            <a:r>
              <a:rPr lang="pt-BR" sz="2800" dirty="0" smtClean="0"/>
              <a:t>do sinal.</a:t>
            </a:r>
          </a:p>
          <a:p>
            <a:pPr marL="0" indent="0">
              <a:buNone/>
            </a:pPr>
            <a:endParaRPr lang="pt-BR" sz="2800" dirty="0"/>
          </a:p>
          <a:p>
            <a:r>
              <a:rPr lang="pt-BR" sz="2800" dirty="0" smtClean="0"/>
              <a:t>Se um sinal PWM ao longo do tempo é:</a:t>
            </a:r>
          </a:p>
          <a:p>
            <a:endParaRPr lang="pt-BR" sz="1200" dirty="0" smtClean="0"/>
          </a:p>
          <a:p>
            <a:pPr marL="0" indent="0">
              <a:buNone/>
            </a:pPr>
            <a:r>
              <a:rPr lang="pt-BR" sz="2800" dirty="0" smtClean="0"/>
              <a:t>                                               </a:t>
            </a:r>
            <a:r>
              <a:rPr lang="pt-BR" sz="2800" dirty="0" smtClean="0">
                <a:sym typeface="Wingdings" panose="05000000000000000000" pitchFamily="2" charset="2"/>
              </a:rPr>
              <a:t></a:t>
            </a:r>
            <a:r>
              <a:rPr lang="pt-BR" sz="2800" dirty="0" smtClean="0"/>
              <a:t> onde </a:t>
            </a:r>
            <a:r>
              <a:rPr lang="pt-BR" sz="2800" i="1" dirty="0" err="1">
                <a:sym typeface="Wingdings" panose="05000000000000000000" pitchFamily="2" charset="2"/>
              </a:rPr>
              <a:t>t</a:t>
            </a:r>
            <a:r>
              <a:rPr lang="pt-BR" sz="2800" i="1" baseline="-25000" dirty="0" err="1">
                <a:sym typeface="Wingdings" panose="05000000000000000000" pitchFamily="2" charset="2"/>
              </a:rPr>
              <a:t>p</a:t>
            </a:r>
            <a:r>
              <a:rPr lang="pt-BR" sz="2800" dirty="0" smtClean="0"/>
              <a:t> e </a:t>
            </a:r>
            <a:r>
              <a:rPr lang="pt-BR" sz="2800" i="1" dirty="0" err="1"/>
              <a:t>V</a:t>
            </a:r>
            <a:r>
              <a:rPr lang="pt-BR" sz="2800" i="1" baseline="-25000" dirty="0" err="1"/>
              <a:t>pulso</a:t>
            </a:r>
            <a:r>
              <a:rPr lang="pt-BR" sz="2800" dirty="0" smtClean="0"/>
              <a:t> são a duração</a:t>
            </a:r>
          </a:p>
          <a:p>
            <a:pPr marL="0" indent="0">
              <a:buNone/>
            </a:pPr>
            <a:r>
              <a:rPr lang="pt-BR" sz="2800" dirty="0" smtClean="0"/>
              <a:t>                                                     e a tensão do pulso em nível</a:t>
            </a:r>
          </a:p>
          <a:p>
            <a:pPr marL="0" indent="0">
              <a:buNone/>
            </a:pPr>
            <a:r>
              <a:rPr lang="pt-BR" sz="2800" dirty="0" smtClean="0"/>
              <a:t>				   alto.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650" y="755501"/>
            <a:ext cx="9074150" cy="983604"/>
          </a:xfrm>
        </p:spPr>
        <p:txBody>
          <a:bodyPr/>
          <a:lstStyle/>
          <a:p>
            <a:r>
              <a:rPr lang="pt-BR" sz="3600" dirty="0" smtClean="0"/>
              <a:t>O sinal de PWM</a:t>
            </a:r>
            <a:endParaRPr lang="en-GB" sz="3600" dirty="0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014433"/>
              </p:ext>
            </p:extLst>
          </p:nvPr>
        </p:nvGraphicFramePr>
        <p:xfrm>
          <a:off x="647824" y="3203773"/>
          <a:ext cx="2770413" cy="146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6" name="Equation" r:id="rId3" imgW="914400" imgH="482400" progId="Equation.DSMT4">
                  <p:embed/>
                </p:oleObj>
              </mc:Choice>
              <mc:Fallback>
                <p:oleObj name="Equation" r:id="rId3" imgW="9144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7824" y="3203773"/>
                        <a:ext cx="2770413" cy="1462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408700"/>
              </p:ext>
            </p:extLst>
          </p:nvPr>
        </p:nvGraphicFramePr>
        <p:xfrm>
          <a:off x="359792" y="5147989"/>
          <a:ext cx="3831585" cy="12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" name="Equation" r:id="rId5" imgW="1498320" imgH="482400" progId="Equation.DSMT4">
                  <p:embed/>
                </p:oleObj>
              </mc:Choice>
              <mc:Fallback>
                <p:oleObj name="Equation" r:id="rId5" imgW="149832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9792" y="5147989"/>
                        <a:ext cx="3831585" cy="123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932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691605"/>
            <a:ext cx="9289032" cy="5544616"/>
          </a:xfrm>
        </p:spPr>
        <p:txBody>
          <a:bodyPr/>
          <a:lstStyle/>
          <a:p>
            <a:r>
              <a:rPr lang="pt-BR" sz="2800" dirty="0" smtClean="0"/>
              <a:t>Assim:</a:t>
            </a:r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r>
              <a:rPr lang="pt-BR" sz="2800" dirty="0" smtClean="0"/>
              <a:t>                                                               </a:t>
            </a:r>
            <a:r>
              <a:rPr lang="pt-BR" sz="2800" dirty="0" smtClean="0">
                <a:sym typeface="Wingdings" panose="05000000000000000000" pitchFamily="2" charset="2"/>
              </a:rPr>
              <a:t> </a:t>
            </a:r>
            <a:r>
              <a:rPr lang="pt-BR" sz="2800" i="1" dirty="0" err="1" smtClean="0">
                <a:sym typeface="Wingdings" panose="05000000000000000000" pitchFamily="2" charset="2"/>
              </a:rPr>
              <a:t>t</a:t>
            </a:r>
            <a:r>
              <a:rPr lang="pt-BR" sz="2800" i="1" baseline="-25000" dirty="0" err="1" smtClean="0">
                <a:sym typeface="Wingdings" panose="05000000000000000000" pitchFamily="2" charset="2"/>
              </a:rPr>
              <a:t>p</a:t>
            </a:r>
            <a:r>
              <a:rPr lang="pt-BR" sz="2800" dirty="0" smtClean="0">
                <a:sym typeface="Wingdings" panose="05000000000000000000" pitchFamily="2" charset="2"/>
              </a:rPr>
              <a:t>/</a:t>
            </a:r>
            <a:r>
              <a:rPr lang="pt-BR" sz="2800" i="1" dirty="0" smtClean="0">
                <a:sym typeface="Wingdings" panose="05000000000000000000" pitchFamily="2" charset="2"/>
              </a:rPr>
              <a:t>T</a:t>
            </a:r>
            <a:r>
              <a:rPr lang="pt-BR" sz="2800" dirty="0" smtClean="0">
                <a:sym typeface="Wingdings" panose="05000000000000000000" pitchFamily="2" charset="2"/>
              </a:rPr>
              <a:t> é o </a:t>
            </a:r>
            <a:r>
              <a:rPr lang="pt-BR" sz="2800" i="1" dirty="0" err="1" smtClean="0">
                <a:sym typeface="Wingdings" panose="05000000000000000000" pitchFamily="2" charset="2"/>
              </a:rPr>
              <a:t>duty</a:t>
            </a:r>
            <a:r>
              <a:rPr lang="pt-BR" sz="2800" i="1" dirty="0" smtClean="0">
                <a:sym typeface="Wingdings" panose="05000000000000000000" pitchFamily="2" charset="2"/>
              </a:rPr>
              <a:t> </a:t>
            </a:r>
            <a:r>
              <a:rPr lang="pt-BR" sz="2800" i="1" dirty="0" err="1" smtClean="0">
                <a:sym typeface="Wingdings" panose="05000000000000000000" pitchFamily="2" charset="2"/>
              </a:rPr>
              <a:t>cycle</a:t>
            </a:r>
            <a:endParaRPr lang="pt-BR" sz="2800" i="1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pt-BR" sz="2800" i="1" dirty="0">
              <a:sym typeface="Wingdings" panose="05000000000000000000" pitchFamily="2" charset="2"/>
            </a:endParaRPr>
          </a:p>
          <a:p>
            <a:r>
              <a:rPr lang="pt-BR" sz="2800" dirty="0" smtClean="0"/>
              <a:t>Os pulsos </a:t>
            </a:r>
            <a:r>
              <a:rPr lang="pt-BR" sz="2800" dirty="0"/>
              <a:t>da onda PWM </a:t>
            </a:r>
            <a:r>
              <a:rPr lang="pt-BR" sz="2800" dirty="0" smtClean="0"/>
              <a:t>apresentam </a:t>
            </a:r>
            <a:r>
              <a:rPr lang="pt-BR" sz="2800" dirty="0"/>
              <a:t>tensão </a:t>
            </a:r>
            <a:r>
              <a:rPr lang="pt-BR" sz="2800" dirty="0" smtClean="0"/>
              <a:t>fixa, entre 0 e o valor máximo, </a:t>
            </a:r>
            <a:r>
              <a:rPr lang="pt-BR" sz="2800" dirty="0"/>
              <a:t>porém o valor médio </a:t>
            </a:r>
            <a:r>
              <a:rPr lang="pt-BR" sz="2800" dirty="0" smtClean="0"/>
              <a:t>da tensão </a:t>
            </a:r>
            <a:r>
              <a:rPr lang="pt-BR" sz="2800" dirty="0"/>
              <a:t>varia em função do </a:t>
            </a:r>
            <a:r>
              <a:rPr lang="pt-BR" sz="2800" i="1" dirty="0" err="1"/>
              <a:t>duty</a:t>
            </a:r>
            <a:r>
              <a:rPr lang="pt-BR" sz="2800" i="1" dirty="0"/>
              <a:t> </a:t>
            </a:r>
            <a:r>
              <a:rPr lang="pt-BR" sz="2800" i="1" dirty="0" err="1"/>
              <a:t>cycle</a:t>
            </a:r>
            <a:r>
              <a:rPr lang="pt-BR" sz="2800" dirty="0" smtClean="0"/>
              <a:t>.</a:t>
            </a:r>
            <a:endParaRPr lang="pt-BR" sz="2800" i="1" dirty="0" smtClean="0"/>
          </a:p>
          <a:p>
            <a:r>
              <a:rPr lang="pt-BR" sz="2800" dirty="0"/>
              <a:t>A tensão média (</a:t>
            </a:r>
            <a:r>
              <a:rPr lang="pt-BR" sz="2800" i="1" dirty="0"/>
              <a:t>V</a:t>
            </a:r>
            <a:r>
              <a:rPr lang="pt-BR" sz="2800" i="1" baseline="-25000" dirty="0"/>
              <a:t>M</a:t>
            </a:r>
            <a:r>
              <a:rPr lang="pt-BR" sz="2800" dirty="0"/>
              <a:t>) é </a:t>
            </a:r>
            <a:r>
              <a:rPr lang="pt-BR" sz="2800" dirty="0" smtClean="0"/>
              <a:t>diretamente proporcional ao </a:t>
            </a:r>
            <a:r>
              <a:rPr lang="pt-BR" sz="2800" i="1" dirty="0" err="1" smtClean="0"/>
              <a:t>duty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cycle</a:t>
            </a:r>
            <a:r>
              <a:rPr lang="pt-BR" sz="2800" dirty="0" smtClean="0"/>
              <a:t> e, como </a:t>
            </a:r>
            <a:r>
              <a:rPr lang="pt-BR" sz="2800" dirty="0"/>
              <a:t>este varia entre 0 e 1, a tensão </a:t>
            </a:r>
            <a:r>
              <a:rPr lang="pt-BR" sz="2800" dirty="0" smtClean="0"/>
              <a:t>média pode </a:t>
            </a:r>
            <a:r>
              <a:rPr lang="pt-BR" sz="2800" dirty="0"/>
              <a:t>variar entre 0 e </a:t>
            </a:r>
            <a:r>
              <a:rPr lang="pt-BR" sz="2800" i="1" dirty="0" err="1"/>
              <a:t>V</a:t>
            </a:r>
            <a:r>
              <a:rPr lang="pt-BR" sz="2800" i="1" baseline="-25000" dirty="0" err="1"/>
              <a:t>pulso</a:t>
            </a:r>
            <a:r>
              <a:rPr lang="pt-BR" sz="2800" dirty="0" smtClean="0"/>
              <a:t>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650" y="755501"/>
            <a:ext cx="9074150" cy="983604"/>
          </a:xfrm>
        </p:spPr>
        <p:txBody>
          <a:bodyPr/>
          <a:lstStyle/>
          <a:p>
            <a:r>
              <a:rPr lang="pt-BR" sz="3600" dirty="0" smtClean="0"/>
              <a:t>PWM – Cálculo da tensão média</a:t>
            </a:r>
            <a:endParaRPr lang="en-GB" sz="3600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503061"/>
              </p:ext>
            </p:extLst>
          </p:nvPr>
        </p:nvGraphicFramePr>
        <p:xfrm>
          <a:off x="431799" y="2195661"/>
          <a:ext cx="5037288" cy="13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4" name="Equation" r:id="rId3" imgW="2057400" imgH="558720" progId="Equation.DSMT4">
                  <p:embed/>
                </p:oleObj>
              </mc:Choice>
              <mc:Fallback>
                <p:oleObj name="Equation" r:id="rId3" imgW="205740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1799" y="2195661"/>
                        <a:ext cx="5037288" cy="1368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290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619597"/>
            <a:ext cx="9361040" cy="576064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São máquinas elétricas capazes de converter energia elétrica em energia cinética.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Em geral, funcionam pela interação entre campos eletromagnéticos entre suas partes fixas e móveis.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Princípio geral de funcionamento pode ser visto em uma bússola.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000" dirty="0" smtClean="0"/>
              <a:t>Agulha: parte móvel, magnetizada, procura alinhar seu campo magnético a um campo magnético externo, fixo, do próprio planeta Terra.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400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Motores elétricos: fundamentos</a:t>
            </a:r>
            <a:endParaRPr lang="en-GB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1" r="10093"/>
          <a:stretch/>
        </p:blipFill>
        <p:spPr bwMode="auto">
          <a:xfrm>
            <a:off x="174104" y="4792530"/>
            <a:ext cx="2057896" cy="213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08" y="4715941"/>
            <a:ext cx="2340000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560" y="4715941"/>
            <a:ext cx="2340000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545" y="4715941"/>
            <a:ext cx="2339999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2376016" y="7191672"/>
            <a:ext cx="5904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Atenção: o </a:t>
            </a:r>
            <a:r>
              <a:rPr lang="pt-BR" sz="1400" dirty="0" err="1" smtClean="0">
                <a:solidFill>
                  <a:sysClr val="windowText" lastClr="000000"/>
                </a:solidFill>
                <a:latin typeface="Calibri"/>
              </a:rPr>
              <a:t>pólo</a:t>
            </a:r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 norte geográfico é um </a:t>
            </a:r>
            <a:r>
              <a:rPr lang="pt-BR" sz="1400" dirty="0" err="1" smtClean="0">
                <a:solidFill>
                  <a:sysClr val="windowText" lastClr="000000"/>
                </a:solidFill>
                <a:latin typeface="Calibri"/>
              </a:rPr>
              <a:t>pólo</a:t>
            </a:r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 sul magnético.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7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650" y="899517"/>
            <a:ext cx="6841902" cy="792088"/>
          </a:xfrm>
          <a:solidFill>
            <a:srgbClr val="7030A0"/>
          </a:solidFill>
        </p:spPr>
        <p:txBody>
          <a:bodyPr/>
          <a:lstStyle/>
          <a:p>
            <a:r>
              <a:rPr lang="pt-BR" dirty="0" smtClean="0"/>
              <a:t>Pinos de saída</a:t>
            </a:r>
            <a:r>
              <a:rPr lang="pt-BR" dirty="0" smtClean="0">
                <a:solidFill>
                  <a:schemeClr val="bg1"/>
                </a:solidFill>
              </a:rPr>
              <a:t> PWM </a:t>
            </a:r>
            <a:r>
              <a:rPr lang="pt-BR" dirty="0" smtClean="0"/>
              <a:t>no MBED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358650" y="2625676"/>
            <a:ext cx="72010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2"/>
                </a:solidFill>
              </a:rPr>
              <a:t>	</a:t>
            </a:r>
            <a:r>
              <a:rPr lang="pt-BR" dirty="0" smtClean="0">
                <a:solidFill>
                  <a:schemeClr val="tx2"/>
                </a:solidFill>
              </a:rPr>
              <a:t>Os pinos de saída PWM da placa se encontram no apêndice e podem ser identificados por: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864" y="3995861"/>
            <a:ext cx="7212303" cy="160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2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691605"/>
            <a:ext cx="9289032" cy="5544616"/>
          </a:xfrm>
        </p:spPr>
        <p:txBody>
          <a:bodyPr/>
          <a:lstStyle/>
          <a:p>
            <a:endParaRPr lang="pt-BR" sz="2400" dirty="0" smtClean="0"/>
          </a:p>
          <a:p>
            <a:endParaRPr lang="pt-BR" sz="2400" dirty="0"/>
          </a:p>
          <a:p>
            <a:endParaRPr lang="pt-BR" sz="2400" dirty="0" smtClean="0"/>
          </a:p>
          <a:p>
            <a:endParaRPr lang="pt-BR" sz="2400" dirty="0"/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/>
          </a:p>
          <a:p>
            <a:endParaRPr lang="pt-BR" sz="2400" dirty="0"/>
          </a:p>
          <a:p>
            <a:r>
              <a:rPr lang="pt-BR" sz="2400" dirty="0" smtClean="0"/>
              <a:t>O microcontrolador consegue fazer um pino produzir essa onda automaticamente. Você só deve informar o período e o </a:t>
            </a:r>
            <a:r>
              <a:rPr lang="pt-BR" sz="2400" i="1" dirty="0" err="1" smtClean="0"/>
              <a:t>duty-cycle</a:t>
            </a:r>
            <a:r>
              <a:rPr lang="pt-BR" sz="2400" dirty="0" smtClean="0"/>
              <a:t>, entre 0,0 e 1,0. Inicialmente, use períodos de 0,001 [s].</a:t>
            </a:r>
          </a:p>
          <a:p>
            <a:r>
              <a:rPr lang="pt-BR" sz="2400" u="sng" dirty="0" smtClean="0"/>
              <a:t>Pergunta:</a:t>
            </a:r>
            <a:r>
              <a:rPr lang="pt-BR" sz="2400" dirty="0" smtClean="0"/>
              <a:t> O microcontrolador pode enviar esse sinal direto a um motor de 12V????  NÃO!!!!! </a:t>
            </a:r>
            <a:r>
              <a:rPr lang="pt-BR" sz="2400" dirty="0" smtClean="0">
                <a:sym typeface="Wingdings" panose="05000000000000000000" pitchFamily="2" charset="2"/>
              </a:rPr>
              <a:t> Precisamos usar um amplificador!!!!</a:t>
            </a:r>
            <a:endParaRPr lang="pt-BR" sz="2400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 de PWM</a:t>
            </a:r>
            <a:endParaRPr lang="pt-BR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49690" y="3682666"/>
            <a:ext cx="9275852" cy="0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0" y="4612034"/>
            <a:ext cx="9720832" cy="0"/>
          </a:xfrm>
          <a:prstGeom prst="line">
            <a:avLst/>
          </a:prstGeom>
          <a:ln w="38100">
            <a:solidFill>
              <a:schemeClr val="tx2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V="1">
            <a:off x="267770" y="1763613"/>
            <a:ext cx="0" cy="3024337"/>
          </a:xfrm>
          <a:prstGeom prst="line">
            <a:avLst/>
          </a:prstGeom>
          <a:ln w="38100">
            <a:solidFill>
              <a:schemeClr val="tx2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H="1">
            <a:off x="3482895" y="3409650"/>
            <a:ext cx="755311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H="1">
            <a:off x="3213953" y="2116326"/>
            <a:ext cx="1056260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2759255" y="1763613"/>
            <a:ext cx="2023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+mn-lt"/>
              </a:rPr>
              <a:t>T</a:t>
            </a:r>
            <a:endParaRPr lang="en-GB" sz="1400" dirty="0">
              <a:solidFill>
                <a:sysClr val="windowText" lastClr="000000"/>
              </a:solidFill>
              <a:latin typeface="+mn-lt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267770" y="2382614"/>
            <a:ext cx="9283163" cy="2222888"/>
            <a:chOff x="1620200" y="6300117"/>
            <a:chExt cx="7400748" cy="680010"/>
          </a:xfrm>
        </p:grpSpPr>
        <p:grpSp>
          <p:nvGrpSpPr>
            <p:cNvPr id="30" name="Grupo 29"/>
            <p:cNvGrpSpPr/>
            <p:nvPr/>
          </p:nvGrpSpPr>
          <p:grpSpPr>
            <a:xfrm>
              <a:off x="1620200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55" name="Conector angulado 54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ctor angulado 55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upo 30"/>
            <p:cNvGrpSpPr/>
            <p:nvPr/>
          </p:nvGrpSpPr>
          <p:grpSpPr>
            <a:xfrm>
              <a:off x="2448024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53" name="Conector angulado 52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angulado 53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o 31"/>
            <p:cNvGrpSpPr/>
            <p:nvPr/>
          </p:nvGrpSpPr>
          <p:grpSpPr>
            <a:xfrm>
              <a:off x="3274296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51" name="Conector angulado 50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angulado 51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o 32"/>
            <p:cNvGrpSpPr/>
            <p:nvPr/>
          </p:nvGrpSpPr>
          <p:grpSpPr>
            <a:xfrm>
              <a:off x="4110666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49" name="Conector angulado 48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angulado 49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o 33"/>
            <p:cNvGrpSpPr/>
            <p:nvPr/>
          </p:nvGrpSpPr>
          <p:grpSpPr>
            <a:xfrm>
              <a:off x="4919846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47" name="Conector angulado 46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angulado 47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o 34"/>
            <p:cNvGrpSpPr/>
            <p:nvPr/>
          </p:nvGrpSpPr>
          <p:grpSpPr>
            <a:xfrm>
              <a:off x="5747670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45" name="Conector angulado 44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angulado 45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o 35"/>
            <p:cNvGrpSpPr/>
            <p:nvPr/>
          </p:nvGrpSpPr>
          <p:grpSpPr>
            <a:xfrm>
              <a:off x="6560010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43" name="Conector angulado 42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angulado 43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o 36"/>
            <p:cNvGrpSpPr/>
            <p:nvPr/>
          </p:nvGrpSpPr>
          <p:grpSpPr>
            <a:xfrm>
              <a:off x="7365300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41" name="Conector angulado 40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ctor angulado 41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o 37"/>
            <p:cNvGrpSpPr/>
            <p:nvPr/>
          </p:nvGrpSpPr>
          <p:grpSpPr>
            <a:xfrm>
              <a:off x="8193124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39" name="Conector angulado 38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angulado 39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4" name="Conector reto 13"/>
          <p:cNvCxnSpPr/>
          <p:nvPr/>
        </p:nvCxnSpPr>
        <p:spPr>
          <a:xfrm>
            <a:off x="306778" y="2854027"/>
            <a:ext cx="9244156" cy="0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263865" y="2025387"/>
            <a:ext cx="9287069" cy="0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 flipH="1">
            <a:off x="1196270" y="2025387"/>
            <a:ext cx="5705" cy="2581353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flipH="1">
            <a:off x="2031737" y="2025387"/>
            <a:ext cx="5705" cy="2581353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flipH="1">
            <a:off x="2867203" y="2025387"/>
            <a:ext cx="5705" cy="2581353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H="1">
            <a:off x="3702670" y="2025387"/>
            <a:ext cx="5705" cy="2581353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flipH="1">
            <a:off x="4538136" y="2025387"/>
            <a:ext cx="5705" cy="2581353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 flipH="1">
            <a:off x="5373602" y="2025387"/>
            <a:ext cx="5705" cy="2581353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 flipH="1">
            <a:off x="6209069" y="2025387"/>
            <a:ext cx="5705" cy="2581353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7044535" y="2025387"/>
            <a:ext cx="5705" cy="2581353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 flipH="1">
            <a:off x="7880001" y="2025387"/>
            <a:ext cx="5705" cy="2581353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 flipH="1">
            <a:off x="8715468" y="2025387"/>
            <a:ext cx="5705" cy="2581353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 flipH="1">
            <a:off x="9550934" y="2025387"/>
            <a:ext cx="5705" cy="2581353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3482895" y="3129115"/>
            <a:ext cx="755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err="1" smtClean="0">
                <a:solidFill>
                  <a:sysClr val="windowText" lastClr="000000"/>
                </a:solidFill>
                <a:latin typeface="+mn-lt"/>
              </a:rPr>
              <a:t>Tp</a:t>
            </a:r>
            <a:endParaRPr lang="en-GB" sz="14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58" name="Conector de seta reta 57"/>
          <p:cNvCxnSpPr/>
          <p:nvPr/>
        </p:nvCxnSpPr>
        <p:spPr>
          <a:xfrm flipV="1">
            <a:off x="4734013" y="2382614"/>
            <a:ext cx="1" cy="2222888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ixaDeTexto 61"/>
          <p:cNvSpPr txBox="1"/>
          <p:nvPr/>
        </p:nvSpPr>
        <p:spPr>
          <a:xfrm rot="16200000">
            <a:off x="3984898" y="3259133"/>
            <a:ext cx="2023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err="1" smtClean="0">
                <a:solidFill>
                  <a:sysClr val="windowText" lastClr="000000"/>
                </a:solidFill>
                <a:latin typeface="+mn-lt"/>
              </a:rPr>
              <a:t>VPulso</a:t>
            </a:r>
            <a:endParaRPr lang="en-GB" sz="14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67" name="Conector reto 66"/>
          <p:cNvCxnSpPr/>
          <p:nvPr/>
        </p:nvCxnSpPr>
        <p:spPr>
          <a:xfrm>
            <a:off x="290160" y="2854027"/>
            <a:ext cx="9335382" cy="0"/>
          </a:xfrm>
          <a:prstGeom prst="line">
            <a:avLst/>
          </a:prstGeom>
          <a:ln w="38100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063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ector reto 20"/>
          <p:cNvCxnSpPr/>
          <p:nvPr/>
        </p:nvCxnSpPr>
        <p:spPr>
          <a:xfrm flipV="1">
            <a:off x="3085412" y="4510085"/>
            <a:ext cx="0" cy="230425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1475581"/>
            <a:ext cx="9577064" cy="55974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Um dispositivo eletrônico capaz de chavear uma tensão de alimentação para uma carga, entre 0,0 V e um valor máximo, com alta frequência, conforme as ordens de um sinal digital PWM vindo de um microcontrolador.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Possui também um mecanismo que permite a inversão do sinal aplicado, permitindo a alimentação também com tensão negativa.</a:t>
            </a:r>
            <a:endParaRPr lang="pt-BR" sz="2000" dirty="0"/>
          </a:p>
        </p:txBody>
      </p:sp>
      <p:cxnSp>
        <p:nvCxnSpPr>
          <p:cNvPr id="17" name="Conector reto 16"/>
          <p:cNvCxnSpPr/>
          <p:nvPr/>
        </p:nvCxnSpPr>
        <p:spPr>
          <a:xfrm>
            <a:off x="425527" y="5868069"/>
            <a:ext cx="149729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 flipH="1">
            <a:off x="4309548" y="5196302"/>
            <a:ext cx="1497293" cy="0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4309548" y="5508029"/>
            <a:ext cx="1497293" cy="0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Produzindo sinais de maior potência</a:t>
            </a:r>
            <a:endParaRPr lang="en-GB" sz="3200" dirty="0"/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358650" y="780009"/>
            <a:ext cx="9074150" cy="76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dirty="0" smtClean="0"/>
              <a:t>Ponte H</a:t>
            </a:r>
            <a:endParaRPr lang="pt-BR" dirty="0"/>
          </a:p>
        </p:txBody>
      </p:sp>
      <p:cxnSp>
        <p:nvCxnSpPr>
          <p:cNvPr id="6" name="Conector reto 5"/>
          <p:cNvCxnSpPr/>
          <p:nvPr/>
        </p:nvCxnSpPr>
        <p:spPr>
          <a:xfrm flipV="1">
            <a:off x="3085412" y="3923853"/>
            <a:ext cx="0" cy="230425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 flipH="1">
            <a:off x="425527" y="4620238"/>
            <a:ext cx="149729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425527" y="4931965"/>
            <a:ext cx="149729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215776" y="4229539"/>
            <a:ext cx="70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DR1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49108" y="4994681"/>
            <a:ext cx="70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DR2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16689" y="4211885"/>
            <a:ext cx="3024336" cy="23042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/>
              <a:t>Ponte H</a:t>
            </a:r>
            <a:endParaRPr lang="pt-BR" sz="3200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085412" y="373918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Alimentação positiva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085412" y="650684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Terra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349108" y="593078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Habilita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4824288" y="558177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Terminais de saída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5760392" y="5019435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P</a:t>
            </a:r>
          </a:p>
          <a:p>
            <a:r>
              <a:rPr lang="pt-BR" sz="1800" b="1" dirty="0">
                <a:solidFill>
                  <a:sysClr val="windowText" lastClr="000000"/>
                </a:solidFill>
                <a:latin typeface="Calibri"/>
              </a:rPr>
              <a:t>N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6192440" y="3059757"/>
            <a:ext cx="3528392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t" anchorCtr="0" compatLnSpc="1">
            <a:prstTxWarp prst="textNoShape">
              <a:avLst/>
            </a:prstTxWarp>
          </a:bodyPr>
          <a:lstStyle>
            <a:lvl1pPr marL="377825" indent="-377825" defTabSz="1006475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17563" indent="-314325" defTabSz="100647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8888" indent="-250825" defTabSz="1006475">
              <a:spcBef>
                <a:spcPct val="20000"/>
              </a:spcBef>
              <a:buFont typeface="Arial" charset="0"/>
              <a:buChar char="•"/>
              <a:defRPr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63713" indent="-250825" defTabSz="1006475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66950" indent="-250825" defTabSz="1006475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71557" indent="-251960" defTabSz="1007838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476" indent="-251960" defTabSz="1007838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395" indent="-251960" defTabSz="1007838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314" indent="-251960" defTabSz="1007838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DR1 e DR2 determinam a ligação da alimentação às saídas P e N.</a:t>
            </a:r>
          </a:p>
          <a:p>
            <a:r>
              <a:rPr lang="pt-BR" dirty="0" smtClean="0"/>
              <a:t>Se os níveis lógicos forem DR1=0 e DR2=1, P é ligado ao terminal positivo e N ao terra.</a:t>
            </a:r>
          </a:p>
          <a:p>
            <a:r>
              <a:rPr lang="pt-BR" dirty="0" smtClean="0"/>
              <a:t>Se DR1=1 </a:t>
            </a:r>
            <a:r>
              <a:rPr lang="pt-BR" dirty="0"/>
              <a:t>e </a:t>
            </a:r>
            <a:r>
              <a:rPr lang="pt-BR" dirty="0" smtClean="0"/>
              <a:t>DR2=0, </a:t>
            </a:r>
            <a:r>
              <a:rPr lang="pt-BR" dirty="0"/>
              <a:t>P é ligado ao terminal </a:t>
            </a:r>
            <a:r>
              <a:rPr lang="pt-BR" dirty="0" smtClean="0"/>
              <a:t>terra </a:t>
            </a:r>
            <a:r>
              <a:rPr lang="pt-BR" dirty="0"/>
              <a:t>e N ao </a:t>
            </a:r>
            <a:r>
              <a:rPr lang="pt-BR" dirty="0" smtClean="0"/>
              <a:t>positivo.</a:t>
            </a:r>
          </a:p>
          <a:p>
            <a:r>
              <a:rPr lang="pt-BR" dirty="0" smtClean="0"/>
              <a:t>A energia só flui da alimentação para os terminais de saída se o nível lógico em Habilita for 1.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259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9577064" cy="1800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Internamente, uma ponte H é composta de transistores ou chaves comandadas, em uma configuração de dois circuitos </a:t>
            </a:r>
            <a:r>
              <a:rPr lang="pt-BR" sz="2000" i="1" dirty="0" err="1" smtClean="0"/>
              <a:t>push-pull</a:t>
            </a:r>
            <a:r>
              <a:rPr lang="pt-BR" sz="2000" dirty="0" smtClean="0"/>
              <a:t> ou </a:t>
            </a:r>
            <a:r>
              <a:rPr lang="pt-BR" sz="2000" i="1" dirty="0" err="1" smtClean="0"/>
              <a:t>toten</a:t>
            </a:r>
            <a:r>
              <a:rPr lang="pt-BR" sz="2000" i="1" dirty="0" smtClean="0"/>
              <a:t> pole</a:t>
            </a:r>
            <a:r>
              <a:rPr lang="pt-BR" sz="2000" dirty="0" smtClean="0"/>
              <a:t>, como visto na aula S4.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Níveis lógicos em DR1, DR2 e Habilita (ou </a:t>
            </a:r>
            <a:r>
              <a:rPr lang="pt-BR" sz="2000" dirty="0" err="1" smtClean="0"/>
              <a:t>Enable</a:t>
            </a:r>
            <a:r>
              <a:rPr lang="pt-BR" sz="2000" dirty="0" smtClean="0"/>
              <a:t>) determinam a aplicação ou não, e a polaridade, da tensão de alimentação aplicada à carga conectada nos terminais de saída P e N.</a:t>
            </a:r>
            <a:endParaRPr lang="pt-BR" sz="20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Funcionamento de uma Ponte H</a:t>
            </a:r>
            <a:endParaRPr lang="en-GB" sz="3200" dirty="0"/>
          </a:p>
        </p:txBody>
      </p:sp>
      <p:grpSp>
        <p:nvGrpSpPr>
          <p:cNvPr id="19" name="Grupo 18"/>
          <p:cNvGrpSpPr/>
          <p:nvPr/>
        </p:nvGrpSpPr>
        <p:grpSpPr>
          <a:xfrm>
            <a:off x="1534234" y="1907629"/>
            <a:ext cx="6746438" cy="4392488"/>
            <a:chOff x="22066" y="1547589"/>
            <a:chExt cx="6746438" cy="4392488"/>
          </a:xfrm>
        </p:grpSpPr>
        <p:sp>
          <p:nvSpPr>
            <p:cNvPr id="17" name="Retângulo 16"/>
            <p:cNvSpPr/>
            <p:nvPr/>
          </p:nvSpPr>
          <p:spPr>
            <a:xfrm>
              <a:off x="1295897" y="3131765"/>
              <a:ext cx="971070" cy="20882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5" name="Retângulo 84"/>
            <p:cNvSpPr/>
            <p:nvPr/>
          </p:nvSpPr>
          <p:spPr>
            <a:xfrm>
              <a:off x="4403611" y="3131765"/>
              <a:ext cx="947593" cy="20882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6" name="Retângulo 85"/>
            <p:cNvSpPr/>
            <p:nvPr/>
          </p:nvSpPr>
          <p:spPr>
            <a:xfrm rot="16200000">
              <a:off x="2922325" y="2929052"/>
              <a:ext cx="803538" cy="266404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de cantos arredondados 6"/>
            <p:cNvSpPr/>
            <p:nvPr/>
          </p:nvSpPr>
          <p:spPr>
            <a:xfrm>
              <a:off x="2455462" y="3995861"/>
              <a:ext cx="1728192" cy="51366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66" name="Conector reto 65"/>
            <p:cNvCxnSpPr/>
            <p:nvPr/>
          </p:nvCxnSpPr>
          <p:spPr>
            <a:xfrm>
              <a:off x="3103534" y="5755411"/>
              <a:ext cx="36004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to 66"/>
            <p:cNvCxnSpPr/>
            <p:nvPr/>
          </p:nvCxnSpPr>
          <p:spPr>
            <a:xfrm>
              <a:off x="3175542" y="5826046"/>
              <a:ext cx="216024" cy="137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to 69"/>
            <p:cNvCxnSpPr/>
            <p:nvPr/>
          </p:nvCxnSpPr>
          <p:spPr>
            <a:xfrm flipV="1">
              <a:off x="3247550" y="5899427"/>
              <a:ext cx="72008" cy="137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/>
            <p:cNvCxnSpPr/>
            <p:nvPr/>
          </p:nvCxnSpPr>
          <p:spPr>
            <a:xfrm flipV="1">
              <a:off x="1879398" y="2867165"/>
              <a:ext cx="0" cy="252820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/>
            <p:cNvCxnSpPr/>
            <p:nvPr/>
          </p:nvCxnSpPr>
          <p:spPr>
            <a:xfrm flipH="1">
              <a:off x="1879398" y="4261078"/>
              <a:ext cx="775137" cy="0"/>
            </a:xfrm>
            <a:prstGeom prst="line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riângulo isósceles 73"/>
            <p:cNvSpPr/>
            <p:nvPr/>
          </p:nvSpPr>
          <p:spPr>
            <a:xfrm>
              <a:off x="3200869" y="1547589"/>
              <a:ext cx="118689" cy="28803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tângulo 74"/>
            <p:cNvSpPr/>
            <p:nvPr/>
          </p:nvSpPr>
          <p:spPr>
            <a:xfrm>
              <a:off x="1771386" y="3460606"/>
              <a:ext cx="216024" cy="4320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tângulo 75"/>
            <p:cNvSpPr/>
            <p:nvPr/>
          </p:nvSpPr>
          <p:spPr>
            <a:xfrm>
              <a:off x="1775578" y="4612734"/>
              <a:ext cx="216024" cy="4320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aixaDeTexto 76"/>
            <p:cNvSpPr txBox="1"/>
            <p:nvPr/>
          </p:nvSpPr>
          <p:spPr>
            <a:xfrm>
              <a:off x="2306982" y="5570745"/>
              <a:ext cx="705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800" b="1" dirty="0" smtClean="0">
                  <a:solidFill>
                    <a:sysClr val="windowText" lastClr="000000"/>
                  </a:solidFill>
                  <a:latin typeface="Calibri"/>
                </a:rPr>
                <a:t>Terra</a:t>
              </a:r>
              <a:endParaRPr lang="en-GB" sz="1800" b="1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8" name="CaixaDeTexto 77"/>
            <p:cNvSpPr txBox="1"/>
            <p:nvPr/>
          </p:nvSpPr>
          <p:spPr>
            <a:xfrm>
              <a:off x="3319558" y="1866979"/>
              <a:ext cx="1788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800" b="1" dirty="0" smtClean="0">
                  <a:solidFill>
                    <a:sysClr val="windowText" lastClr="000000"/>
                  </a:solidFill>
                  <a:latin typeface="Calibri"/>
                </a:rPr>
                <a:t>Alimentação</a:t>
              </a:r>
              <a:endParaRPr lang="en-GB" sz="1800" b="1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cxnSp>
          <p:nvCxnSpPr>
            <p:cNvPr id="79" name="Conector reto 78"/>
            <p:cNvCxnSpPr>
              <a:stCxn id="76" idx="2"/>
              <a:endCxn id="76" idx="0"/>
            </p:cNvCxnSpPr>
            <p:nvPr/>
          </p:nvCxnSpPr>
          <p:spPr>
            <a:xfrm flipV="1">
              <a:off x="1883590" y="4612734"/>
              <a:ext cx="0" cy="43204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to 79"/>
            <p:cNvCxnSpPr/>
            <p:nvPr/>
          </p:nvCxnSpPr>
          <p:spPr>
            <a:xfrm flipH="1" flipV="1">
              <a:off x="1729108" y="3460606"/>
              <a:ext cx="154482" cy="43204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1871960" y="3507353"/>
              <a:ext cx="705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 smtClean="0">
                  <a:solidFill>
                    <a:sysClr val="windowText" lastClr="000000"/>
                  </a:solidFill>
                  <a:latin typeface="Calibri"/>
                </a:rPr>
                <a:t>CH1</a:t>
              </a:r>
              <a:endParaRPr lang="en-GB" sz="1200" b="1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1871960" y="4680460"/>
              <a:ext cx="705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 smtClean="0">
                  <a:solidFill>
                    <a:sysClr val="windowText" lastClr="000000"/>
                  </a:solidFill>
                  <a:latin typeface="Calibri"/>
                </a:rPr>
                <a:t>CH2</a:t>
              </a:r>
              <a:endParaRPr lang="en-GB" sz="1200" b="1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cxnSp>
          <p:nvCxnSpPr>
            <p:cNvPr id="87" name="Conector reto 86"/>
            <p:cNvCxnSpPr/>
            <p:nvPr/>
          </p:nvCxnSpPr>
          <p:spPr>
            <a:xfrm flipH="1">
              <a:off x="439238" y="3697838"/>
              <a:ext cx="128987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to 87"/>
            <p:cNvCxnSpPr>
              <a:stCxn id="82" idx="1"/>
            </p:cNvCxnSpPr>
            <p:nvPr/>
          </p:nvCxnSpPr>
          <p:spPr>
            <a:xfrm flipH="1">
              <a:off x="1376507" y="4818960"/>
              <a:ext cx="495453" cy="181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Elipse 88"/>
            <p:cNvSpPr/>
            <p:nvPr/>
          </p:nvSpPr>
          <p:spPr>
            <a:xfrm>
              <a:off x="1655936" y="3635821"/>
              <a:ext cx="144016" cy="14401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Conector reto 89"/>
            <p:cNvCxnSpPr/>
            <p:nvPr/>
          </p:nvCxnSpPr>
          <p:spPr>
            <a:xfrm>
              <a:off x="1391075" y="3697838"/>
              <a:ext cx="0" cy="113161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to 93"/>
            <p:cNvCxnSpPr/>
            <p:nvPr/>
          </p:nvCxnSpPr>
          <p:spPr>
            <a:xfrm flipV="1">
              <a:off x="4764128" y="2867165"/>
              <a:ext cx="0" cy="252820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to 94"/>
            <p:cNvCxnSpPr/>
            <p:nvPr/>
          </p:nvCxnSpPr>
          <p:spPr>
            <a:xfrm>
              <a:off x="3993183" y="4243701"/>
              <a:ext cx="775137" cy="0"/>
            </a:xfrm>
            <a:prstGeom prst="line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tângulo 97"/>
            <p:cNvSpPr/>
            <p:nvPr/>
          </p:nvSpPr>
          <p:spPr>
            <a:xfrm flipH="1">
              <a:off x="4660308" y="3443229"/>
              <a:ext cx="216024" cy="4320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tângulo 98"/>
            <p:cNvSpPr/>
            <p:nvPr/>
          </p:nvSpPr>
          <p:spPr>
            <a:xfrm flipH="1">
              <a:off x="4656116" y="4595357"/>
              <a:ext cx="216024" cy="4320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Conector reto 101"/>
            <p:cNvCxnSpPr>
              <a:stCxn id="99" idx="2"/>
              <a:endCxn id="99" idx="0"/>
            </p:cNvCxnSpPr>
            <p:nvPr/>
          </p:nvCxnSpPr>
          <p:spPr>
            <a:xfrm flipH="1" flipV="1">
              <a:off x="4764128" y="4595357"/>
              <a:ext cx="0" cy="43204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to 102"/>
            <p:cNvCxnSpPr/>
            <p:nvPr/>
          </p:nvCxnSpPr>
          <p:spPr>
            <a:xfrm flipV="1">
              <a:off x="4764128" y="3443229"/>
              <a:ext cx="154482" cy="43204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CaixaDeTexto 103"/>
            <p:cNvSpPr txBox="1"/>
            <p:nvPr/>
          </p:nvSpPr>
          <p:spPr>
            <a:xfrm flipH="1">
              <a:off x="4096442" y="3489976"/>
              <a:ext cx="705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200" b="1" dirty="0" smtClean="0">
                  <a:solidFill>
                    <a:sysClr val="windowText" lastClr="000000"/>
                  </a:solidFill>
                  <a:latin typeface="Calibri"/>
                </a:rPr>
                <a:t>CH3</a:t>
              </a:r>
              <a:endParaRPr lang="en-GB" sz="1200" b="1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5" name="CaixaDeTexto 104"/>
            <p:cNvSpPr txBox="1"/>
            <p:nvPr/>
          </p:nvSpPr>
          <p:spPr>
            <a:xfrm flipH="1">
              <a:off x="4072990" y="4663083"/>
              <a:ext cx="705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200" b="1" dirty="0" smtClean="0">
                  <a:solidFill>
                    <a:sysClr val="windowText" lastClr="000000"/>
                  </a:solidFill>
                  <a:latin typeface="Calibri"/>
                </a:rPr>
                <a:t>CH4</a:t>
              </a:r>
              <a:endParaRPr lang="en-GB" sz="1200" b="1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cxnSp>
          <p:nvCxnSpPr>
            <p:cNvPr id="110" name="Conector reto 109"/>
            <p:cNvCxnSpPr/>
            <p:nvPr/>
          </p:nvCxnSpPr>
          <p:spPr>
            <a:xfrm>
              <a:off x="4918609" y="3680461"/>
              <a:ext cx="1497293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/>
            <p:cNvCxnSpPr/>
            <p:nvPr/>
          </p:nvCxnSpPr>
          <p:spPr>
            <a:xfrm>
              <a:off x="4756747" y="4803397"/>
              <a:ext cx="51446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Elipse 111"/>
            <p:cNvSpPr/>
            <p:nvPr/>
          </p:nvSpPr>
          <p:spPr>
            <a:xfrm flipH="1">
              <a:off x="4862692" y="3607773"/>
              <a:ext cx="144016" cy="14401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Conector reto 112"/>
            <p:cNvCxnSpPr/>
            <p:nvPr/>
          </p:nvCxnSpPr>
          <p:spPr>
            <a:xfrm flipH="1">
              <a:off x="5256643" y="3680461"/>
              <a:ext cx="0" cy="113161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CaixaDeTexto 114"/>
            <p:cNvSpPr txBox="1"/>
            <p:nvPr/>
          </p:nvSpPr>
          <p:spPr>
            <a:xfrm flipH="1">
              <a:off x="2743494" y="3955211"/>
              <a:ext cx="1152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800" b="1" dirty="0" smtClean="0">
                  <a:solidFill>
                    <a:sysClr val="windowText" lastClr="000000"/>
                  </a:solidFill>
                  <a:latin typeface="Calibri"/>
                </a:rPr>
                <a:t>Terminais de saída</a:t>
              </a:r>
              <a:endParaRPr lang="en-GB" sz="1800" b="1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6" name="CaixaDeTexto 115"/>
            <p:cNvSpPr txBox="1"/>
            <p:nvPr/>
          </p:nvSpPr>
          <p:spPr>
            <a:xfrm>
              <a:off x="22066" y="3307139"/>
              <a:ext cx="705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800" b="1" dirty="0" smtClean="0">
                  <a:solidFill>
                    <a:sysClr val="windowText" lastClr="000000"/>
                  </a:solidFill>
                  <a:latin typeface="Calibri"/>
                </a:rPr>
                <a:t>DR1</a:t>
              </a:r>
              <a:endParaRPr lang="en-GB" sz="1800" b="1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7" name="CaixaDeTexto 116"/>
            <p:cNvSpPr txBox="1"/>
            <p:nvPr/>
          </p:nvSpPr>
          <p:spPr>
            <a:xfrm>
              <a:off x="6063300" y="3305310"/>
              <a:ext cx="705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800" b="1" dirty="0" smtClean="0">
                  <a:solidFill>
                    <a:sysClr val="windowText" lastClr="000000"/>
                  </a:solidFill>
                  <a:latin typeface="Calibri"/>
                </a:rPr>
                <a:t>DR2</a:t>
              </a:r>
              <a:endParaRPr lang="en-GB" sz="1800" b="1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cxnSp>
          <p:nvCxnSpPr>
            <p:cNvPr id="51" name="Conector reto 50"/>
            <p:cNvCxnSpPr/>
            <p:nvPr/>
          </p:nvCxnSpPr>
          <p:spPr>
            <a:xfrm>
              <a:off x="3257075" y="1736235"/>
              <a:ext cx="0" cy="60552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 flipH="1">
              <a:off x="1883591" y="2867165"/>
              <a:ext cx="288472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 flipH="1">
              <a:off x="1877193" y="5395371"/>
              <a:ext cx="288472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to 67"/>
            <p:cNvCxnSpPr/>
            <p:nvPr/>
          </p:nvCxnSpPr>
          <p:spPr>
            <a:xfrm>
              <a:off x="3283554" y="5390295"/>
              <a:ext cx="0" cy="37949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to 68"/>
            <p:cNvCxnSpPr/>
            <p:nvPr/>
          </p:nvCxnSpPr>
          <p:spPr>
            <a:xfrm>
              <a:off x="3247550" y="2677419"/>
              <a:ext cx="0" cy="1897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/>
            <p:cNvCxnSpPr/>
            <p:nvPr/>
          </p:nvCxnSpPr>
          <p:spPr>
            <a:xfrm flipH="1" flipV="1">
              <a:off x="3098301" y="2276946"/>
              <a:ext cx="154482" cy="43204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to 82"/>
            <p:cNvCxnSpPr/>
            <p:nvPr/>
          </p:nvCxnSpPr>
          <p:spPr>
            <a:xfrm flipH="1">
              <a:off x="1799952" y="2526423"/>
              <a:ext cx="128987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CaixaDeTexto 83"/>
            <p:cNvSpPr txBox="1"/>
            <p:nvPr/>
          </p:nvSpPr>
          <p:spPr>
            <a:xfrm>
              <a:off x="1376506" y="2157091"/>
              <a:ext cx="11350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800" b="1" dirty="0" smtClean="0">
                  <a:solidFill>
                    <a:sysClr val="windowText" lastClr="000000"/>
                  </a:solidFill>
                  <a:latin typeface="Calibri"/>
                </a:rPr>
                <a:t>Habilita</a:t>
              </a:r>
              <a:endParaRPr lang="en-GB" sz="1800" b="1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6" name="CaixaDeTexto 95"/>
            <p:cNvSpPr txBox="1"/>
            <p:nvPr/>
          </p:nvSpPr>
          <p:spPr>
            <a:xfrm>
              <a:off x="3283554" y="2354470"/>
              <a:ext cx="705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 smtClean="0">
                  <a:solidFill>
                    <a:sysClr val="windowText" lastClr="000000"/>
                  </a:solidFill>
                  <a:latin typeface="Calibri"/>
                </a:rPr>
                <a:t>CH5</a:t>
              </a:r>
              <a:endParaRPr lang="en-GB" sz="1200" b="1" dirty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106" name="CaixaDeTexto 105"/>
          <p:cNvSpPr txBox="1"/>
          <p:nvPr/>
        </p:nvSpPr>
        <p:spPr>
          <a:xfrm>
            <a:off x="3721443" y="4584398"/>
            <a:ext cx="598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P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07" name="CaixaDeTexto 106"/>
          <p:cNvSpPr txBox="1"/>
          <p:nvPr/>
        </p:nvSpPr>
        <p:spPr>
          <a:xfrm>
            <a:off x="5665659" y="4562633"/>
            <a:ext cx="598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N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418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vre 14"/>
          <p:cNvSpPr/>
          <p:nvPr/>
        </p:nvSpPr>
        <p:spPr>
          <a:xfrm>
            <a:off x="3176021" y="1804921"/>
            <a:ext cx="3374180" cy="3838575"/>
          </a:xfrm>
          <a:custGeom>
            <a:avLst/>
            <a:gdLst>
              <a:gd name="connsiteX0" fmla="*/ 1323975 w 3124200"/>
              <a:gd name="connsiteY0" fmla="*/ 0 h 4038600"/>
              <a:gd name="connsiteX1" fmla="*/ 1323975 w 3124200"/>
              <a:gd name="connsiteY1" fmla="*/ 0 h 4038600"/>
              <a:gd name="connsiteX2" fmla="*/ 1352550 w 3124200"/>
              <a:gd name="connsiteY2" fmla="*/ 314325 h 4038600"/>
              <a:gd name="connsiteX3" fmla="*/ 1343025 w 3124200"/>
              <a:gd name="connsiteY3" fmla="*/ 1038225 h 4038600"/>
              <a:gd name="connsiteX4" fmla="*/ 0 w 3124200"/>
              <a:gd name="connsiteY4" fmla="*/ 1095375 h 4038600"/>
              <a:gd name="connsiteX5" fmla="*/ 0 w 3124200"/>
              <a:gd name="connsiteY5" fmla="*/ 2752725 h 4038600"/>
              <a:gd name="connsiteX6" fmla="*/ 2838450 w 3124200"/>
              <a:gd name="connsiteY6" fmla="*/ 2771775 h 4038600"/>
              <a:gd name="connsiteX7" fmla="*/ 2857500 w 3124200"/>
              <a:gd name="connsiteY7" fmla="*/ 3590925 h 4038600"/>
              <a:gd name="connsiteX8" fmla="*/ 1409700 w 3124200"/>
              <a:gd name="connsiteY8" fmla="*/ 3590925 h 4038600"/>
              <a:gd name="connsiteX9" fmla="*/ 1428750 w 3124200"/>
              <a:gd name="connsiteY9" fmla="*/ 3848100 h 4038600"/>
              <a:gd name="connsiteX10" fmla="*/ 1209675 w 3124200"/>
              <a:gd name="connsiteY10" fmla="*/ 3848100 h 4038600"/>
              <a:gd name="connsiteX11" fmla="*/ 1543050 w 3124200"/>
              <a:gd name="connsiteY11" fmla="*/ 4038600 h 4038600"/>
              <a:gd name="connsiteX12" fmla="*/ 1847850 w 3124200"/>
              <a:gd name="connsiteY12" fmla="*/ 3848100 h 4038600"/>
              <a:gd name="connsiteX13" fmla="*/ 1628775 w 3124200"/>
              <a:gd name="connsiteY13" fmla="*/ 3848100 h 4038600"/>
              <a:gd name="connsiteX14" fmla="*/ 1638300 w 3124200"/>
              <a:gd name="connsiteY14" fmla="*/ 3752850 h 4038600"/>
              <a:gd name="connsiteX15" fmla="*/ 3124200 w 3124200"/>
              <a:gd name="connsiteY15" fmla="*/ 3752850 h 4038600"/>
              <a:gd name="connsiteX16" fmla="*/ 3086100 w 3124200"/>
              <a:gd name="connsiteY16" fmla="*/ 2362200 h 4038600"/>
              <a:gd name="connsiteX17" fmla="*/ 219075 w 3124200"/>
              <a:gd name="connsiteY17" fmla="*/ 2381250 h 4038600"/>
              <a:gd name="connsiteX18" fmla="*/ 209550 w 3124200"/>
              <a:gd name="connsiteY18" fmla="*/ 1228725 h 4038600"/>
              <a:gd name="connsiteX19" fmla="*/ 1628775 w 3124200"/>
              <a:gd name="connsiteY19" fmla="*/ 1228725 h 4038600"/>
              <a:gd name="connsiteX20" fmla="*/ 1628775 w 3124200"/>
              <a:gd name="connsiteY20" fmla="*/ 209550 h 4038600"/>
              <a:gd name="connsiteX21" fmla="*/ 1323975 w 3124200"/>
              <a:gd name="connsiteY21" fmla="*/ 0 h 4038600"/>
              <a:gd name="connsiteX0" fmla="*/ 1323975 w 3124200"/>
              <a:gd name="connsiteY0" fmla="*/ 0 h 4038600"/>
              <a:gd name="connsiteX1" fmla="*/ 1323975 w 3124200"/>
              <a:gd name="connsiteY1" fmla="*/ 0 h 4038600"/>
              <a:gd name="connsiteX2" fmla="*/ 1352550 w 3124200"/>
              <a:gd name="connsiteY2" fmla="*/ 314325 h 4038600"/>
              <a:gd name="connsiteX3" fmla="*/ 1343025 w 3124200"/>
              <a:gd name="connsiteY3" fmla="*/ 1038225 h 4038600"/>
              <a:gd name="connsiteX4" fmla="*/ 0 w 3124200"/>
              <a:gd name="connsiteY4" fmla="*/ 1038225 h 4038600"/>
              <a:gd name="connsiteX5" fmla="*/ 0 w 3124200"/>
              <a:gd name="connsiteY5" fmla="*/ 2752725 h 4038600"/>
              <a:gd name="connsiteX6" fmla="*/ 2838450 w 3124200"/>
              <a:gd name="connsiteY6" fmla="*/ 2771775 h 4038600"/>
              <a:gd name="connsiteX7" fmla="*/ 2857500 w 3124200"/>
              <a:gd name="connsiteY7" fmla="*/ 3590925 h 4038600"/>
              <a:gd name="connsiteX8" fmla="*/ 1409700 w 3124200"/>
              <a:gd name="connsiteY8" fmla="*/ 3590925 h 4038600"/>
              <a:gd name="connsiteX9" fmla="*/ 1428750 w 3124200"/>
              <a:gd name="connsiteY9" fmla="*/ 3848100 h 4038600"/>
              <a:gd name="connsiteX10" fmla="*/ 1209675 w 3124200"/>
              <a:gd name="connsiteY10" fmla="*/ 3848100 h 4038600"/>
              <a:gd name="connsiteX11" fmla="*/ 1543050 w 3124200"/>
              <a:gd name="connsiteY11" fmla="*/ 4038600 h 4038600"/>
              <a:gd name="connsiteX12" fmla="*/ 1847850 w 3124200"/>
              <a:gd name="connsiteY12" fmla="*/ 3848100 h 4038600"/>
              <a:gd name="connsiteX13" fmla="*/ 1628775 w 3124200"/>
              <a:gd name="connsiteY13" fmla="*/ 3848100 h 4038600"/>
              <a:gd name="connsiteX14" fmla="*/ 1638300 w 3124200"/>
              <a:gd name="connsiteY14" fmla="*/ 3752850 h 4038600"/>
              <a:gd name="connsiteX15" fmla="*/ 3124200 w 3124200"/>
              <a:gd name="connsiteY15" fmla="*/ 3752850 h 4038600"/>
              <a:gd name="connsiteX16" fmla="*/ 3086100 w 3124200"/>
              <a:gd name="connsiteY16" fmla="*/ 2362200 h 4038600"/>
              <a:gd name="connsiteX17" fmla="*/ 219075 w 3124200"/>
              <a:gd name="connsiteY17" fmla="*/ 2381250 h 4038600"/>
              <a:gd name="connsiteX18" fmla="*/ 209550 w 3124200"/>
              <a:gd name="connsiteY18" fmla="*/ 1228725 h 4038600"/>
              <a:gd name="connsiteX19" fmla="*/ 1628775 w 3124200"/>
              <a:gd name="connsiteY19" fmla="*/ 1228725 h 4038600"/>
              <a:gd name="connsiteX20" fmla="*/ 1628775 w 3124200"/>
              <a:gd name="connsiteY20" fmla="*/ 209550 h 4038600"/>
              <a:gd name="connsiteX21" fmla="*/ 1323975 w 3124200"/>
              <a:gd name="connsiteY21" fmla="*/ 0 h 4038600"/>
              <a:gd name="connsiteX0" fmla="*/ 1628775 w 3124200"/>
              <a:gd name="connsiteY0" fmla="*/ 209550 h 4038600"/>
              <a:gd name="connsiteX1" fmla="*/ 1323975 w 3124200"/>
              <a:gd name="connsiteY1" fmla="*/ 0 h 4038600"/>
              <a:gd name="connsiteX2" fmla="*/ 1352550 w 3124200"/>
              <a:gd name="connsiteY2" fmla="*/ 314325 h 4038600"/>
              <a:gd name="connsiteX3" fmla="*/ 1343025 w 3124200"/>
              <a:gd name="connsiteY3" fmla="*/ 1038225 h 4038600"/>
              <a:gd name="connsiteX4" fmla="*/ 0 w 3124200"/>
              <a:gd name="connsiteY4" fmla="*/ 1038225 h 4038600"/>
              <a:gd name="connsiteX5" fmla="*/ 0 w 3124200"/>
              <a:gd name="connsiteY5" fmla="*/ 2752725 h 4038600"/>
              <a:gd name="connsiteX6" fmla="*/ 2838450 w 3124200"/>
              <a:gd name="connsiteY6" fmla="*/ 2771775 h 4038600"/>
              <a:gd name="connsiteX7" fmla="*/ 2857500 w 3124200"/>
              <a:gd name="connsiteY7" fmla="*/ 3590925 h 4038600"/>
              <a:gd name="connsiteX8" fmla="*/ 1409700 w 3124200"/>
              <a:gd name="connsiteY8" fmla="*/ 3590925 h 4038600"/>
              <a:gd name="connsiteX9" fmla="*/ 1428750 w 3124200"/>
              <a:gd name="connsiteY9" fmla="*/ 3848100 h 4038600"/>
              <a:gd name="connsiteX10" fmla="*/ 1209675 w 3124200"/>
              <a:gd name="connsiteY10" fmla="*/ 3848100 h 4038600"/>
              <a:gd name="connsiteX11" fmla="*/ 1543050 w 3124200"/>
              <a:gd name="connsiteY11" fmla="*/ 4038600 h 4038600"/>
              <a:gd name="connsiteX12" fmla="*/ 1847850 w 3124200"/>
              <a:gd name="connsiteY12" fmla="*/ 3848100 h 4038600"/>
              <a:gd name="connsiteX13" fmla="*/ 1628775 w 3124200"/>
              <a:gd name="connsiteY13" fmla="*/ 3848100 h 4038600"/>
              <a:gd name="connsiteX14" fmla="*/ 1638300 w 3124200"/>
              <a:gd name="connsiteY14" fmla="*/ 3752850 h 4038600"/>
              <a:gd name="connsiteX15" fmla="*/ 3124200 w 3124200"/>
              <a:gd name="connsiteY15" fmla="*/ 3752850 h 4038600"/>
              <a:gd name="connsiteX16" fmla="*/ 3086100 w 3124200"/>
              <a:gd name="connsiteY16" fmla="*/ 2362200 h 4038600"/>
              <a:gd name="connsiteX17" fmla="*/ 219075 w 3124200"/>
              <a:gd name="connsiteY17" fmla="*/ 2381250 h 4038600"/>
              <a:gd name="connsiteX18" fmla="*/ 209550 w 3124200"/>
              <a:gd name="connsiteY18" fmla="*/ 1228725 h 4038600"/>
              <a:gd name="connsiteX19" fmla="*/ 1628775 w 3124200"/>
              <a:gd name="connsiteY19" fmla="*/ 1228725 h 4038600"/>
              <a:gd name="connsiteX20" fmla="*/ 1628775 w 3124200"/>
              <a:gd name="connsiteY20" fmla="*/ 209550 h 4038600"/>
              <a:gd name="connsiteX0" fmla="*/ 1628775 w 3124200"/>
              <a:gd name="connsiteY0" fmla="*/ 0 h 3829050"/>
              <a:gd name="connsiteX1" fmla="*/ 1352550 w 3124200"/>
              <a:gd name="connsiteY1" fmla="*/ 104775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0 w 3124200"/>
              <a:gd name="connsiteY4" fmla="*/ 2543175 h 3829050"/>
              <a:gd name="connsiteX5" fmla="*/ 2838450 w 3124200"/>
              <a:gd name="connsiteY5" fmla="*/ 2562225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086100 w 3124200"/>
              <a:gd name="connsiteY15" fmla="*/ 2152650 h 3829050"/>
              <a:gd name="connsiteX16" fmla="*/ 219075 w 3124200"/>
              <a:gd name="connsiteY16" fmla="*/ 2171700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0 w 3124200"/>
              <a:gd name="connsiteY4" fmla="*/ 2543175 h 3829050"/>
              <a:gd name="connsiteX5" fmla="*/ 2838450 w 3124200"/>
              <a:gd name="connsiteY5" fmla="*/ 2562225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086100 w 3124200"/>
              <a:gd name="connsiteY15" fmla="*/ 2152650 h 3829050"/>
              <a:gd name="connsiteX16" fmla="*/ 219075 w 3124200"/>
              <a:gd name="connsiteY16" fmla="*/ 2171700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0 w 3124200"/>
              <a:gd name="connsiteY4" fmla="*/ 2543175 h 3829050"/>
              <a:gd name="connsiteX5" fmla="*/ 2838450 w 3124200"/>
              <a:gd name="connsiteY5" fmla="*/ 2562225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00275 h 3829050"/>
              <a:gd name="connsiteX16" fmla="*/ 219075 w 3124200"/>
              <a:gd name="connsiteY16" fmla="*/ 2171700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0 w 3124200"/>
              <a:gd name="connsiteY4" fmla="*/ 2543175 h 3829050"/>
              <a:gd name="connsiteX5" fmla="*/ 2838450 w 3124200"/>
              <a:gd name="connsiteY5" fmla="*/ 2562225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00275 h 3829050"/>
              <a:gd name="connsiteX16" fmla="*/ 228600 w 3124200"/>
              <a:gd name="connsiteY16" fmla="*/ 2219325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0 w 3124200"/>
              <a:gd name="connsiteY4" fmla="*/ 2543175 h 3829050"/>
              <a:gd name="connsiteX5" fmla="*/ 2838450 w 3124200"/>
              <a:gd name="connsiteY5" fmla="*/ 2562225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28850 h 3829050"/>
              <a:gd name="connsiteX16" fmla="*/ 228600 w 3124200"/>
              <a:gd name="connsiteY16" fmla="*/ 2219325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9525 w 3124200"/>
              <a:gd name="connsiteY4" fmla="*/ 2505075 h 3829050"/>
              <a:gd name="connsiteX5" fmla="*/ 2838450 w 3124200"/>
              <a:gd name="connsiteY5" fmla="*/ 2562225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28850 h 3829050"/>
              <a:gd name="connsiteX16" fmla="*/ 228600 w 3124200"/>
              <a:gd name="connsiteY16" fmla="*/ 2219325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9525 w 3124200"/>
              <a:gd name="connsiteY4" fmla="*/ 2505075 h 3829050"/>
              <a:gd name="connsiteX5" fmla="*/ 2857500 w 3124200"/>
              <a:gd name="connsiteY5" fmla="*/ 2495550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28850 h 3829050"/>
              <a:gd name="connsiteX16" fmla="*/ 228600 w 3124200"/>
              <a:gd name="connsiteY16" fmla="*/ 2219325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9525 w 3124200"/>
              <a:gd name="connsiteY4" fmla="*/ 2505075 h 3829050"/>
              <a:gd name="connsiteX5" fmla="*/ 2857500 w 3124200"/>
              <a:gd name="connsiteY5" fmla="*/ 2495550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28850 h 3829050"/>
              <a:gd name="connsiteX16" fmla="*/ 228600 w 3124200"/>
              <a:gd name="connsiteY16" fmla="*/ 2219325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9525 w 3124200"/>
              <a:gd name="connsiteY4" fmla="*/ 2505075 h 3829050"/>
              <a:gd name="connsiteX5" fmla="*/ 2857500 w 3124200"/>
              <a:gd name="connsiteY5" fmla="*/ 2495550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28850 h 3829050"/>
              <a:gd name="connsiteX16" fmla="*/ 228600 w 3124200"/>
              <a:gd name="connsiteY16" fmla="*/ 2219325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81 w 3124206"/>
              <a:gd name="connsiteY0" fmla="*/ 0 h 3829050"/>
              <a:gd name="connsiteX1" fmla="*/ 1352556 w 3124206"/>
              <a:gd name="connsiteY1" fmla="*/ 0 h 3829050"/>
              <a:gd name="connsiteX2" fmla="*/ 1343031 w 3124206"/>
              <a:gd name="connsiteY2" fmla="*/ 828675 h 3829050"/>
              <a:gd name="connsiteX3" fmla="*/ 6 w 3124206"/>
              <a:gd name="connsiteY3" fmla="*/ 828675 h 3829050"/>
              <a:gd name="connsiteX4" fmla="*/ 9531 w 3124206"/>
              <a:gd name="connsiteY4" fmla="*/ 2505075 h 3829050"/>
              <a:gd name="connsiteX5" fmla="*/ 2857506 w 3124206"/>
              <a:gd name="connsiteY5" fmla="*/ 2495550 h 3829050"/>
              <a:gd name="connsiteX6" fmla="*/ 2857506 w 3124206"/>
              <a:gd name="connsiteY6" fmla="*/ 3381375 h 3829050"/>
              <a:gd name="connsiteX7" fmla="*/ 1409706 w 3124206"/>
              <a:gd name="connsiteY7" fmla="*/ 3381375 h 3829050"/>
              <a:gd name="connsiteX8" fmla="*/ 1428756 w 3124206"/>
              <a:gd name="connsiteY8" fmla="*/ 3638550 h 3829050"/>
              <a:gd name="connsiteX9" fmla="*/ 1209681 w 3124206"/>
              <a:gd name="connsiteY9" fmla="*/ 3638550 h 3829050"/>
              <a:gd name="connsiteX10" fmla="*/ 1543056 w 3124206"/>
              <a:gd name="connsiteY10" fmla="*/ 3829050 h 3829050"/>
              <a:gd name="connsiteX11" fmla="*/ 1847856 w 3124206"/>
              <a:gd name="connsiteY11" fmla="*/ 3638550 h 3829050"/>
              <a:gd name="connsiteX12" fmla="*/ 1628781 w 3124206"/>
              <a:gd name="connsiteY12" fmla="*/ 3638550 h 3829050"/>
              <a:gd name="connsiteX13" fmla="*/ 1638306 w 3124206"/>
              <a:gd name="connsiteY13" fmla="*/ 3543300 h 3829050"/>
              <a:gd name="connsiteX14" fmla="*/ 3124206 w 3124206"/>
              <a:gd name="connsiteY14" fmla="*/ 3543300 h 3829050"/>
              <a:gd name="connsiteX15" fmla="*/ 3105156 w 3124206"/>
              <a:gd name="connsiteY15" fmla="*/ 2228850 h 3829050"/>
              <a:gd name="connsiteX16" fmla="*/ 228606 w 3124206"/>
              <a:gd name="connsiteY16" fmla="*/ 2219325 h 3829050"/>
              <a:gd name="connsiteX17" fmla="*/ 209556 w 3124206"/>
              <a:gd name="connsiteY17" fmla="*/ 1019175 h 3829050"/>
              <a:gd name="connsiteX18" fmla="*/ 1628781 w 3124206"/>
              <a:gd name="connsiteY18" fmla="*/ 1019175 h 3829050"/>
              <a:gd name="connsiteX19" fmla="*/ 1628781 w 3124206"/>
              <a:gd name="connsiteY19" fmla="*/ 0 h 3829050"/>
              <a:gd name="connsiteX0" fmla="*/ 1683765 w 3179190"/>
              <a:gd name="connsiteY0" fmla="*/ 0 h 3829050"/>
              <a:gd name="connsiteX1" fmla="*/ 1407540 w 3179190"/>
              <a:gd name="connsiteY1" fmla="*/ 0 h 3829050"/>
              <a:gd name="connsiteX2" fmla="*/ 1398015 w 3179190"/>
              <a:gd name="connsiteY2" fmla="*/ 828675 h 3829050"/>
              <a:gd name="connsiteX3" fmla="*/ 54990 w 3179190"/>
              <a:gd name="connsiteY3" fmla="*/ 828675 h 3829050"/>
              <a:gd name="connsiteX4" fmla="*/ 64515 w 3179190"/>
              <a:gd name="connsiteY4" fmla="*/ 2505075 h 3829050"/>
              <a:gd name="connsiteX5" fmla="*/ 2912490 w 3179190"/>
              <a:gd name="connsiteY5" fmla="*/ 2495550 h 3829050"/>
              <a:gd name="connsiteX6" fmla="*/ 2912490 w 3179190"/>
              <a:gd name="connsiteY6" fmla="*/ 3381375 h 3829050"/>
              <a:gd name="connsiteX7" fmla="*/ 1464690 w 3179190"/>
              <a:gd name="connsiteY7" fmla="*/ 3381375 h 3829050"/>
              <a:gd name="connsiteX8" fmla="*/ 1483740 w 3179190"/>
              <a:gd name="connsiteY8" fmla="*/ 3638550 h 3829050"/>
              <a:gd name="connsiteX9" fmla="*/ 1264665 w 3179190"/>
              <a:gd name="connsiteY9" fmla="*/ 3638550 h 3829050"/>
              <a:gd name="connsiteX10" fmla="*/ 1598040 w 3179190"/>
              <a:gd name="connsiteY10" fmla="*/ 3829050 h 3829050"/>
              <a:gd name="connsiteX11" fmla="*/ 1902840 w 3179190"/>
              <a:gd name="connsiteY11" fmla="*/ 3638550 h 3829050"/>
              <a:gd name="connsiteX12" fmla="*/ 1683765 w 3179190"/>
              <a:gd name="connsiteY12" fmla="*/ 3638550 h 3829050"/>
              <a:gd name="connsiteX13" fmla="*/ 1693290 w 3179190"/>
              <a:gd name="connsiteY13" fmla="*/ 3543300 h 3829050"/>
              <a:gd name="connsiteX14" fmla="*/ 3179190 w 3179190"/>
              <a:gd name="connsiteY14" fmla="*/ 3543300 h 3829050"/>
              <a:gd name="connsiteX15" fmla="*/ 3160140 w 3179190"/>
              <a:gd name="connsiteY15" fmla="*/ 2228850 h 3829050"/>
              <a:gd name="connsiteX16" fmla="*/ 283590 w 3179190"/>
              <a:gd name="connsiteY16" fmla="*/ 2219325 h 3829050"/>
              <a:gd name="connsiteX17" fmla="*/ 264540 w 3179190"/>
              <a:gd name="connsiteY17" fmla="*/ 1019175 h 3829050"/>
              <a:gd name="connsiteX18" fmla="*/ 1683765 w 3179190"/>
              <a:gd name="connsiteY18" fmla="*/ 1019175 h 3829050"/>
              <a:gd name="connsiteX19" fmla="*/ 1683765 w 3179190"/>
              <a:gd name="connsiteY19" fmla="*/ 0 h 3829050"/>
              <a:gd name="connsiteX0" fmla="*/ 1683765 w 3179190"/>
              <a:gd name="connsiteY0" fmla="*/ 0 h 3829050"/>
              <a:gd name="connsiteX1" fmla="*/ 1407540 w 3179190"/>
              <a:gd name="connsiteY1" fmla="*/ 0 h 3829050"/>
              <a:gd name="connsiteX2" fmla="*/ 1398015 w 3179190"/>
              <a:gd name="connsiteY2" fmla="*/ 828675 h 3829050"/>
              <a:gd name="connsiteX3" fmla="*/ 54990 w 3179190"/>
              <a:gd name="connsiteY3" fmla="*/ 828675 h 3829050"/>
              <a:gd name="connsiteX4" fmla="*/ 64515 w 3179190"/>
              <a:gd name="connsiteY4" fmla="*/ 2505075 h 3829050"/>
              <a:gd name="connsiteX5" fmla="*/ 2912490 w 3179190"/>
              <a:gd name="connsiteY5" fmla="*/ 2495550 h 3829050"/>
              <a:gd name="connsiteX6" fmla="*/ 2912490 w 3179190"/>
              <a:gd name="connsiteY6" fmla="*/ 3381375 h 3829050"/>
              <a:gd name="connsiteX7" fmla="*/ 1464690 w 3179190"/>
              <a:gd name="connsiteY7" fmla="*/ 3381375 h 3829050"/>
              <a:gd name="connsiteX8" fmla="*/ 1483740 w 3179190"/>
              <a:gd name="connsiteY8" fmla="*/ 3638550 h 3829050"/>
              <a:gd name="connsiteX9" fmla="*/ 1264665 w 3179190"/>
              <a:gd name="connsiteY9" fmla="*/ 3638550 h 3829050"/>
              <a:gd name="connsiteX10" fmla="*/ 1598040 w 3179190"/>
              <a:gd name="connsiteY10" fmla="*/ 3829050 h 3829050"/>
              <a:gd name="connsiteX11" fmla="*/ 1902840 w 3179190"/>
              <a:gd name="connsiteY11" fmla="*/ 3638550 h 3829050"/>
              <a:gd name="connsiteX12" fmla="*/ 1683765 w 3179190"/>
              <a:gd name="connsiteY12" fmla="*/ 3638550 h 3829050"/>
              <a:gd name="connsiteX13" fmla="*/ 1693290 w 3179190"/>
              <a:gd name="connsiteY13" fmla="*/ 3543300 h 3829050"/>
              <a:gd name="connsiteX14" fmla="*/ 3179190 w 3179190"/>
              <a:gd name="connsiteY14" fmla="*/ 3543300 h 3829050"/>
              <a:gd name="connsiteX15" fmla="*/ 3160140 w 3179190"/>
              <a:gd name="connsiteY15" fmla="*/ 2228850 h 3829050"/>
              <a:gd name="connsiteX16" fmla="*/ 283590 w 3179190"/>
              <a:gd name="connsiteY16" fmla="*/ 2219325 h 3829050"/>
              <a:gd name="connsiteX17" fmla="*/ 264540 w 3179190"/>
              <a:gd name="connsiteY17" fmla="*/ 1019175 h 3829050"/>
              <a:gd name="connsiteX18" fmla="*/ 1683765 w 3179190"/>
              <a:gd name="connsiteY18" fmla="*/ 1019175 h 3829050"/>
              <a:gd name="connsiteX19" fmla="*/ 1683765 w 3179190"/>
              <a:gd name="connsiteY19" fmla="*/ 0 h 3829050"/>
              <a:gd name="connsiteX0" fmla="*/ 1683765 w 3179190"/>
              <a:gd name="connsiteY0" fmla="*/ 0 h 3829050"/>
              <a:gd name="connsiteX1" fmla="*/ 1407540 w 3179190"/>
              <a:gd name="connsiteY1" fmla="*/ 0 h 3829050"/>
              <a:gd name="connsiteX2" fmla="*/ 1398015 w 3179190"/>
              <a:gd name="connsiteY2" fmla="*/ 828675 h 3829050"/>
              <a:gd name="connsiteX3" fmla="*/ 54990 w 3179190"/>
              <a:gd name="connsiteY3" fmla="*/ 828675 h 3829050"/>
              <a:gd name="connsiteX4" fmla="*/ 64515 w 3179190"/>
              <a:gd name="connsiteY4" fmla="*/ 2505075 h 3829050"/>
              <a:gd name="connsiteX5" fmla="*/ 2912490 w 3179190"/>
              <a:gd name="connsiteY5" fmla="*/ 2495550 h 3829050"/>
              <a:gd name="connsiteX6" fmla="*/ 2912490 w 3179190"/>
              <a:gd name="connsiteY6" fmla="*/ 3381375 h 3829050"/>
              <a:gd name="connsiteX7" fmla="*/ 1464690 w 3179190"/>
              <a:gd name="connsiteY7" fmla="*/ 3381375 h 3829050"/>
              <a:gd name="connsiteX8" fmla="*/ 1483740 w 3179190"/>
              <a:gd name="connsiteY8" fmla="*/ 3638550 h 3829050"/>
              <a:gd name="connsiteX9" fmla="*/ 1264665 w 3179190"/>
              <a:gd name="connsiteY9" fmla="*/ 3638550 h 3829050"/>
              <a:gd name="connsiteX10" fmla="*/ 1598040 w 3179190"/>
              <a:gd name="connsiteY10" fmla="*/ 3829050 h 3829050"/>
              <a:gd name="connsiteX11" fmla="*/ 1902840 w 3179190"/>
              <a:gd name="connsiteY11" fmla="*/ 3638550 h 3829050"/>
              <a:gd name="connsiteX12" fmla="*/ 1683765 w 3179190"/>
              <a:gd name="connsiteY12" fmla="*/ 3638550 h 3829050"/>
              <a:gd name="connsiteX13" fmla="*/ 1693290 w 3179190"/>
              <a:gd name="connsiteY13" fmla="*/ 3543300 h 3829050"/>
              <a:gd name="connsiteX14" fmla="*/ 3179190 w 3179190"/>
              <a:gd name="connsiteY14" fmla="*/ 3543300 h 3829050"/>
              <a:gd name="connsiteX15" fmla="*/ 3160140 w 3179190"/>
              <a:gd name="connsiteY15" fmla="*/ 2228850 h 3829050"/>
              <a:gd name="connsiteX16" fmla="*/ 283590 w 3179190"/>
              <a:gd name="connsiteY16" fmla="*/ 2219325 h 3829050"/>
              <a:gd name="connsiteX17" fmla="*/ 264540 w 3179190"/>
              <a:gd name="connsiteY17" fmla="*/ 1019175 h 3829050"/>
              <a:gd name="connsiteX18" fmla="*/ 1683765 w 3179190"/>
              <a:gd name="connsiteY18" fmla="*/ 1019175 h 3829050"/>
              <a:gd name="connsiteX19" fmla="*/ 1683765 w 3179190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327330"/>
              <a:gd name="connsiteY0" fmla="*/ 0 h 3829050"/>
              <a:gd name="connsiteX1" fmla="*/ 1407540 w 3327330"/>
              <a:gd name="connsiteY1" fmla="*/ 0 h 3829050"/>
              <a:gd name="connsiteX2" fmla="*/ 1398015 w 3327330"/>
              <a:gd name="connsiteY2" fmla="*/ 828675 h 3829050"/>
              <a:gd name="connsiteX3" fmla="*/ 54990 w 3327330"/>
              <a:gd name="connsiteY3" fmla="*/ 828675 h 3829050"/>
              <a:gd name="connsiteX4" fmla="*/ 64515 w 3327330"/>
              <a:gd name="connsiteY4" fmla="*/ 2505075 h 3829050"/>
              <a:gd name="connsiteX5" fmla="*/ 2912490 w 3327330"/>
              <a:gd name="connsiteY5" fmla="*/ 2495550 h 3829050"/>
              <a:gd name="connsiteX6" fmla="*/ 2912490 w 3327330"/>
              <a:gd name="connsiteY6" fmla="*/ 3381375 h 3829050"/>
              <a:gd name="connsiteX7" fmla="*/ 1464690 w 3327330"/>
              <a:gd name="connsiteY7" fmla="*/ 3381375 h 3829050"/>
              <a:gd name="connsiteX8" fmla="*/ 1483740 w 3327330"/>
              <a:gd name="connsiteY8" fmla="*/ 3638550 h 3829050"/>
              <a:gd name="connsiteX9" fmla="*/ 1264665 w 3327330"/>
              <a:gd name="connsiteY9" fmla="*/ 3638550 h 3829050"/>
              <a:gd name="connsiteX10" fmla="*/ 1598040 w 3327330"/>
              <a:gd name="connsiteY10" fmla="*/ 3829050 h 3829050"/>
              <a:gd name="connsiteX11" fmla="*/ 1902840 w 3327330"/>
              <a:gd name="connsiteY11" fmla="*/ 3638550 h 3829050"/>
              <a:gd name="connsiteX12" fmla="*/ 1683765 w 3327330"/>
              <a:gd name="connsiteY12" fmla="*/ 3638550 h 3829050"/>
              <a:gd name="connsiteX13" fmla="*/ 1693290 w 3327330"/>
              <a:gd name="connsiteY13" fmla="*/ 3543300 h 3829050"/>
              <a:gd name="connsiteX14" fmla="*/ 3179190 w 3327330"/>
              <a:gd name="connsiteY14" fmla="*/ 3543300 h 3829050"/>
              <a:gd name="connsiteX15" fmla="*/ 3160140 w 3327330"/>
              <a:gd name="connsiteY15" fmla="*/ 2228850 h 3829050"/>
              <a:gd name="connsiteX16" fmla="*/ 283590 w 3327330"/>
              <a:gd name="connsiteY16" fmla="*/ 2219325 h 3829050"/>
              <a:gd name="connsiteX17" fmla="*/ 264540 w 3327330"/>
              <a:gd name="connsiteY17" fmla="*/ 1019175 h 3829050"/>
              <a:gd name="connsiteX18" fmla="*/ 1683765 w 3327330"/>
              <a:gd name="connsiteY18" fmla="*/ 1019175 h 3829050"/>
              <a:gd name="connsiteX19" fmla="*/ 1683765 w 3327330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28782 w 3237550"/>
              <a:gd name="connsiteY0" fmla="*/ 0 h 3829050"/>
              <a:gd name="connsiteX1" fmla="*/ 1352557 w 3237550"/>
              <a:gd name="connsiteY1" fmla="*/ 0 h 3829050"/>
              <a:gd name="connsiteX2" fmla="*/ 1343032 w 3237550"/>
              <a:gd name="connsiteY2" fmla="*/ 828675 h 3829050"/>
              <a:gd name="connsiteX3" fmla="*/ 7 w 3237550"/>
              <a:gd name="connsiteY3" fmla="*/ 828675 h 3829050"/>
              <a:gd name="connsiteX4" fmla="*/ 9532 w 3237550"/>
              <a:gd name="connsiteY4" fmla="*/ 2505075 h 3829050"/>
              <a:gd name="connsiteX5" fmla="*/ 2857507 w 3237550"/>
              <a:gd name="connsiteY5" fmla="*/ 2495550 h 3829050"/>
              <a:gd name="connsiteX6" fmla="*/ 2857507 w 3237550"/>
              <a:gd name="connsiteY6" fmla="*/ 3381375 h 3829050"/>
              <a:gd name="connsiteX7" fmla="*/ 1409707 w 3237550"/>
              <a:gd name="connsiteY7" fmla="*/ 3381375 h 3829050"/>
              <a:gd name="connsiteX8" fmla="*/ 1428757 w 3237550"/>
              <a:gd name="connsiteY8" fmla="*/ 3638550 h 3829050"/>
              <a:gd name="connsiteX9" fmla="*/ 1209682 w 3237550"/>
              <a:gd name="connsiteY9" fmla="*/ 3638550 h 3829050"/>
              <a:gd name="connsiteX10" fmla="*/ 1543057 w 3237550"/>
              <a:gd name="connsiteY10" fmla="*/ 3829050 h 3829050"/>
              <a:gd name="connsiteX11" fmla="*/ 1847857 w 3237550"/>
              <a:gd name="connsiteY11" fmla="*/ 3638550 h 3829050"/>
              <a:gd name="connsiteX12" fmla="*/ 1628782 w 3237550"/>
              <a:gd name="connsiteY12" fmla="*/ 3638550 h 3829050"/>
              <a:gd name="connsiteX13" fmla="*/ 1638307 w 3237550"/>
              <a:gd name="connsiteY13" fmla="*/ 3543300 h 3829050"/>
              <a:gd name="connsiteX14" fmla="*/ 3124207 w 3237550"/>
              <a:gd name="connsiteY14" fmla="*/ 3543300 h 3829050"/>
              <a:gd name="connsiteX15" fmla="*/ 3105157 w 3237550"/>
              <a:gd name="connsiteY15" fmla="*/ 2228850 h 3829050"/>
              <a:gd name="connsiteX16" fmla="*/ 228607 w 3237550"/>
              <a:gd name="connsiteY16" fmla="*/ 2219325 h 3829050"/>
              <a:gd name="connsiteX17" fmla="*/ 209557 w 3237550"/>
              <a:gd name="connsiteY17" fmla="*/ 1019175 h 3829050"/>
              <a:gd name="connsiteX18" fmla="*/ 1628782 w 3237550"/>
              <a:gd name="connsiteY18" fmla="*/ 1019175 h 3829050"/>
              <a:gd name="connsiteX19" fmla="*/ 1628782 w 3237550"/>
              <a:gd name="connsiteY19" fmla="*/ 0 h 3829050"/>
              <a:gd name="connsiteX0" fmla="*/ 1628782 w 3356506"/>
              <a:gd name="connsiteY0" fmla="*/ 0 h 3829050"/>
              <a:gd name="connsiteX1" fmla="*/ 1352557 w 3356506"/>
              <a:gd name="connsiteY1" fmla="*/ 0 h 3829050"/>
              <a:gd name="connsiteX2" fmla="*/ 1343032 w 3356506"/>
              <a:gd name="connsiteY2" fmla="*/ 828675 h 3829050"/>
              <a:gd name="connsiteX3" fmla="*/ 7 w 3356506"/>
              <a:gd name="connsiteY3" fmla="*/ 828675 h 3829050"/>
              <a:gd name="connsiteX4" fmla="*/ 9532 w 3356506"/>
              <a:gd name="connsiteY4" fmla="*/ 2505075 h 3829050"/>
              <a:gd name="connsiteX5" fmla="*/ 2857507 w 3356506"/>
              <a:gd name="connsiteY5" fmla="*/ 2495550 h 3829050"/>
              <a:gd name="connsiteX6" fmla="*/ 2857507 w 3356506"/>
              <a:gd name="connsiteY6" fmla="*/ 3381375 h 3829050"/>
              <a:gd name="connsiteX7" fmla="*/ 1409707 w 3356506"/>
              <a:gd name="connsiteY7" fmla="*/ 3381375 h 3829050"/>
              <a:gd name="connsiteX8" fmla="*/ 1428757 w 3356506"/>
              <a:gd name="connsiteY8" fmla="*/ 3638550 h 3829050"/>
              <a:gd name="connsiteX9" fmla="*/ 1209682 w 3356506"/>
              <a:gd name="connsiteY9" fmla="*/ 3638550 h 3829050"/>
              <a:gd name="connsiteX10" fmla="*/ 1543057 w 3356506"/>
              <a:gd name="connsiteY10" fmla="*/ 3829050 h 3829050"/>
              <a:gd name="connsiteX11" fmla="*/ 1847857 w 3356506"/>
              <a:gd name="connsiteY11" fmla="*/ 3638550 h 3829050"/>
              <a:gd name="connsiteX12" fmla="*/ 1628782 w 3356506"/>
              <a:gd name="connsiteY12" fmla="*/ 3638550 h 3829050"/>
              <a:gd name="connsiteX13" fmla="*/ 1638307 w 3356506"/>
              <a:gd name="connsiteY13" fmla="*/ 3543300 h 3829050"/>
              <a:gd name="connsiteX14" fmla="*/ 3124207 w 3356506"/>
              <a:gd name="connsiteY14" fmla="*/ 3543300 h 3829050"/>
              <a:gd name="connsiteX15" fmla="*/ 3105157 w 3356506"/>
              <a:gd name="connsiteY15" fmla="*/ 2228850 h 3829050"/>
              <a:gd name="connsiteX16" fmla="*/ 361957 w 3356506"/>
              <a:gd name="connsiteY16" fmla="*/ 2247900 h 3829050"/>
              <a:gd name="connsiteX17" fmla="*/ 209557 w 3356506"/>
              <a:gd name="connsiteY17" fmla="*/ 1019175 h 3829050"/>
              <a:gd name="connsiteX18" fmla="*/ 1628782 w 3356506"/>
              <a:gd name="connsiteY18" fmla="*/ 1019175 h 3829050"/>
              <a:gd name="connsiteX19" fmla="*/ 1628782 w 3356506"/>
              <a:gd name="connsiteY19" fmla="*/ 0 h 3829050"/>
              <a:gd name="connsiteX0" fmla="*/ 1628782 w 3356506"/>
              <a:gd name="connsiteY0" fmla="*/ 0 h 3829050"/>
              <a:gd name="connsiteX1" fmla="*/ 1352557 w 3356506"/>
              <a:gd name="connsiteY1" fmla="*/ 0 h 3829050"/>
              <a:gd name="connsiteX2" fmla="*/ 1343032 w 3356506"/>
              <a:gd name="connsiteY2" fmla="*/ 828675 h 3829050"/>
              <a:gd name="connsiteX3" fmla="*/ 7 w 3356506"/>
              <a:gd name="connsiteY3" fmla="*/ 828675 h 3829050"/>
              <a:gd name="connsiteX4" fmla="*/ 9532 w 3356506"/>
              <a:gd name="connsiteY4" fmla="*/ 2505075 h 3829050"/>
              <a:gd name="connsiteX5" fmla="*/ 2857507 w 3356506"/>
              <a:gd name="connsiteY5" fmla="*/ 2495550 h 3829050"/>
              <a:gd name="connsiteX6" fmla="*/ 2857507 w 3356506"/>
              <a:gd name="connsiteY6" fmla="*/ 3381375 h 3829050"/>
              <a:gd name="connsiteX7" fmla="*/ 1409707 w 3356506"/>
              <a:gd name="connsiteY7" fmla="*/ 3381375 h 3829050"/>
              <a:gd name="connsiteX8" fmla="*/ 1428757 w 3356506"/>
              <a:gd name="connsiteY8" fmla="*/ 3638550 h 3829050"/>
              <a:gd name="connsiteX9" fmla="*/ 1209682 w 3356506"/>
              <a:gd name="connsiteY9" fmla="*/ 3638550 h 3829050"/>
              <a:gd name="connsiteX10" fmla="*/ 1543057 w 3356506"/>
              <a:gd name="connsiteY10" fmla="*/ 3829050 h 3829050"/>
              <a:gd name="connsiteX11" fmla="*/ 1847857 w 3356506"/>
              <a:gd name="connsiteY11" fmla="*/ 3638550 h 3829050"/>
              <a:gd name="connsiteX12" fmla="*/ 1628782 w 3356506"/>
              <a:gd name="connsiteY12" fmla="*/ 3638550 h 3829050"/>
              <a:gd name="connsiteX13" fmla="*/ 1638307 w 3356506"/>
              <a:gd name="connsiteY13" fmla="*/ 3543300 h 3829050"/>
              <a:gd name="connsiteX14" fmla="*/ 3124207 w 3356506"/>
              <a:gd name="connsiteY14" fmla="*/ 3543300 h 3829050"/>
              <a:gd name="connsiteX15" fmla="*/ 3105157 w 3356506"/>
              <a:gd name="connsiteY15" fmla="*/ 2228850 h 3829050"/>
              <a:gd name="connsiteX16" fmla="*/ 361957 w 3356506"/>
              <a:gd name="connsiteY16" fmla="*/ 2247900 h 3829050"/>
              <a:gd name="connsiteX17" fmla="*/ 209557 w 3356506"/>
              <a:gd name="connsiteY17" fmla="*/ 1019175 h 3829050"/>
              <a:gd name="connsiteX18" fmla="*/ 1628782 w 3356506"/>
              <a:gd name="connsiteY18" fmla="*/ 1019175 h 3829050"/>
              <a:gd name="connsiteX19" fmla="*/ 1628782 w 3356506"/>
              <a:gd name="connsiteY19" fmla="*/ 0 h 3829050"/>
              <a:gd name="connsiteX0" fmla="*/ 1724058 w 3451782"/>
              <a:gd name="connsiteY0" fmla="*/ 0 h 3829050"/>
              <a:gd name="connsiteX1" fmla="*/ 1447833 w 3451782"/>
              <a:gd name="connsiteY1" fmla="*/ 0 h 3829050"/>
              <a:gd name="connsiteX2" fmla="*/ 1438308 w 3451782"/>
              <a:gd name="connsiteY2" fmla="*/ 828675 h 3829050"/>
              <a:gd name="connsiteX3" fmla="*/ 95283 w 3451782"/>
              <a:gd name="connsiteY3" fmla="*/ 828675 h 3829050"/>
              <a:gd name="connsiteX4" fmla="*/ 104808 w 3451782"/>
              <a:gd name="connsiteY4" fmla="*/ 2505075 h 3829050"/>
              <a:gd name="connsiteX5" fmla="*/ 2952783 w 3451782"/>
              <a:gd name="connsiteY5" fmla="*/ 2495550 h 3829050"/>
              <a:gd name="connsiteX6" fmla="*/ 2952783 w 3451782"/>
              <a:gd name="connsiteY6" fmla="*/ 3381375 h 3829050"/>
              <a:gd name="connsiteX7" fmla="*/ 1504983 w 3451782"/>
              <a:gd name="connsiteY7" fmla="*/ 3381375 h 3829050"/>
              <a:gd name="connsiteX8" fmla="*/ 1524033 w 3451782"/>
              <a:gd name="connsiteY8" fmla="*/ 3638550 h 3829050"/>
              <a:gd name="connsiteX9" fmla="*/ 1304958 w 3451782"/>
              <a:gd name="connsiteY9" fmla="*/ 3638550 h 3829050"/>
              <a:gd name="connsiteX10" fmla="*/ 1638333 w 3451782"/>
              <a:gd name="connsiteY10" fmla="*/ 3829050 h 3829050"/>
              <a:gd name="connsiteX11" fmla="*/ 1943133 w 3451782"/>
              <a:gd name="connsiteY11" fmla="*/ 3638550 h 3829050"/>
              <a:gd name="connsiteX12" fmla="*/ 1724058 w 3451782"/>
              <a:gd name="connsiteY12" fmla="*/ 3638550 h 3829050"/>
              <a:gd name="connsiteX13" fmla="*/ 1733583 w 3451782"/>
              <a:gd name="connsiteY13" fmla="*/ 3543300 h 3829050"/>
              <a:gd name="connsiteX14" fmla="*/ 3219483 w 3451782"/>
              <a:gd name="connsiteY14" fmla="*/ 3543300 h 3829050"/>
              <a:gd name="connsiteX15" fmla="*/ 3200433 w 3451782"/>
              <a:gd name="connsiteY15" fmla="*/ 2228850 h 3829050"/>
              <a:gd name="connsiteX16" fmla="*/ 457233 w 3451782"/>
              <a:gd name="connsiteY16" fmla="*/ 2247900 h 3829050"/>
              <a:gd name="connsiteX17" fmla="*/ 304833 w 3451782"/>
              <a:gd name="connsiteY17" fmla="*/ 1019175 h 3829050"/>
              <a:gd name="connsiteX18" fmla="*/ 1724058 w 3451782"/>
              <a:gd name="connsiteY18" fmla="*/ 1019175 h 3829050"/>
              <a:gd name="connsiteX19" fmla="*/ 1724058 w 3451782"/>
              <a:gd name="connsiteY19" fmla="*/ 0 h 3829050"/>
              <a:gd name="connsiteX0" fmla="*/ 1751877 w 3479601"/>
              <a:gd name="connsiteY0" fmla="*/ 0 h 3829050"/>
              <a:gd name="connsiteX1" fmla="*/ 1475652 w 3479601"/>
              <a:gd name="connsiteY1" fmla="*/ 0 h 3829050"/>
              <a:gd name="connsiteX2" fmla="*/ 1466127 w 3479601"/>
              <a:gd name="connsiteY2" fmla="*/ 828675 h 3829050"/>
              <a:gd name="connsiteX3" fmla="*/ 123102 w 3479601"/>
              <a:gd name="connsiteY3" fmla="*/ 828675 h 3829050"/>
              <a:gd name="connsiteX4" fmla="*/ 218352 w 3479601"/>
              <a:gd name="connsiteY4" fmla="*/ 2505075 h 3829050"/>
              <a:gd name="connsiteX5" fmla="*/ 2980602 w 3479601"/>
              <a:gd name="connsiteY5" fmla="*/ 2495550 h 3829050"/>
              <a:gd name="connsiteX6" fmla="*/ 2980602 w 3479601"/>
              <a:gd name="connsiteY6" fmla="*/ 3381375 h 3829050"/>
              <a:gd name="connsiteX7" fmla="*/ 1532802 w 3479601"/>
              <a:gd name="connsiteY7" fmla="*/ 3381375 h 3829050"/>
              <a:gd name="connsiteX8" fmla="*/ 1551852 w 3479601"/>
              <a:gd name="connsiteY8" fmla="*/ 3638550 h 3829050"/>
              <a:gd name="connsiteX9" fmla="*/ 1332777 w 3479601"/>
              <a:gd name="connsiteY9" fmla="*/ 3638550 h 3829050"/>
              <a:gd name="connsiteX10" fmla="*/ 1666152 w 3479601"/>
              <a:gd name="connsiteY10" fmla="*/ 3829050 h 3829050"/>
              <a:gd name="connsiteX11" fmla="*/ 1970952 w 3479601"/>
              <a:gd name="connsiteY11" fmla="*/ 3638550 h 3829050"/>
              <a:gd name="connsiteX12" fmla="*/ 1751877 w 3479601"/>
              <a:gd name="connsiteY12" fmla="*/ 3638550 h 3829050"/>
              <a:gd name="connsiteX13" fmla="*/ 1761402 w 3479601"/>
              <a:gd name="connsiteY13" fmla="*/ 3543300 h 3829050"/>
              <a:gd name="connsiteX14" fmla="*/ 3247302 w 3479601"/>
              <a:gd name="connsiteY14" fmla="*/ 3543300 h 3829050"/>
              <a:gd name="connsiteX15" fmla="*/ 3228252 w 3479601"/>
              <a:gd name="connsiteY15" fmla="*/ 2228850 h 3829050"/>
              <a:gd name="connsiteX16" fmla="*/ 485052 w 3479601"/>
              <a:gd name="connsiteY16" fmla="*/ 2247900 h 3829050"/>
              <a:gd name="connsiteX17" fmla="*/ 332652 w 3479601"/>
              <a:gd name="connsiteY17" fmla="*/ 1019175 h 3829050"/>
              <a:gd name="connsiteX18" fmla="*/ 1751877 w 3479601"/>
              <a:gd name="connsiteY18" fmla="*/ 1019175 h 3829050"/>
              <a:gd name="connsiteX19" fmla="*/ 1751877 w 3479601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354930 w 3501879"/>
              <a:gd name="connsiteY17" fmla="*/ 10191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354930 w 3501879"/>
              <a:gd name="connsiteY17" fmla="*/ 10191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354930 w 3501879"/>
              <a:gd name="connsiteY17" fmla="*/ 10191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412080 w 3501879"/>
              <a:gd name="connsiteY17" fmla="*/ 10953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412080 w 3501879"/>
              <a:gd name="connsiteY17" fmla="*/ 10953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412080 w 3501879"/>
              <a:gd name="connsiteY17" fmla="*/ 10953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412080 w 3501879"/>
              <a:gd name="connsiteY17" fmla="*/ 10953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2231 w 3499955"/>
              <a:gd name="connsiteY0" fmla="*/ 0 h 3829050"/>
              <a:gd name="connsiteX1" fmla="*/ 1496006 w 3499955"/>
              <a:gd name="connsiteY1" fmla="*/ 0 h 3829050"/>
              <a:gd name="connsiteX2" fmla="*/ 1457906 w 3499955"/>
              <a:gd name="connsiteY2" fmla="*/ 790575 h 3829050"/>
              <a:gd name="connsiteX3" fmla="*/ 143456 w 3499955"/>
              <a:gd name="connsiteY3" fmla="*/ 828675 h 3829050"/>
              <a:gd name="connsiteX4" fmla="*/ 191081 w 3499955"/>
              <a:gd name="connsiteY4" fmla="*/ 2505075 h 3829050"/>
              <a:gd name="connsiteX5" fmla="*/ 3000956 w 3499955"/>
              <a:gd name="connsiteY5" fmla="*/ 2495550 h 3829050"/>
              <a:gd name="connsiteX6" fmla="*/ 3000956 w 3499955"/>
              <a:gd name="connsiteY6" fmla="*/ 3381375 h 3829050"/>
              <a:gd name="connsiteX7" fmla="*/ 1553156 w 3499955"/>
              <a:gd name="connsiteY7" fmla="*/ 3381375 h 3829050"/>
              <a:gd name="connsiteX8" fmla="*/ 1572206 w 3499955"/>
              <a:gd name="connsiteY8" fmla="*/ 3638550 h 3829050"/>
              <a:gd name="connsiteX9" fmla="*/ 1353131 w 3499955"/>
              <a:gd name="connsiteY9" fmla="*/ 3638550 h 3829050"/>
              <a:gd name="connsiteX10" fmla="*/ 1686506 w 3499955"/>
              <a:gd name="connsiteY10" fmla="*/ 3829050 h 3829050"/>
              <a:gd name="connsiteX11" fmla="*/ 1991306 w 3499955"/>
              <a:gd name="connsiteY11" fmla="*/ 3638550 h 3829050"/>
              <a:gd name="connsiteX12" fmla="*/ 1772231 w 3499955"/>
              <a:gd name="connsiteY12" fmla="*/ 3638550 h 3829050"/>
              <a:gd name="connsiteX13" fmla="*/ 1781756 w 3499955"/>
              <a:gd name="connsiteY13" fmla="*/ 3543300 h 3829050"/>
              <a:gd name="connsiteX14" fmla="*/ 3267656 w 3499955"/>
              <a:gd name="connsiteY14" fmla="*/ 3543300 h 3829050"/>
              <a:gd name="connsiteX15" fmla="*/ 3248606 w 3499955"/>
              <a:gd name="connsiteY15" fmla="*/ 2228850 h 3829050"/>
              <a:gd name="connsiteX16" fmla="*/ 505406 w 3499955"/>
              <a:gd name="connsiteY16" fmla="*/ 2247900 h 3829050"/>
              <a:gd name="connsiteX17" fmla="*/ 410156 w 3499955"/>
              <a:gd name="connsiteY17" fmla="*/ 1095375 h 3829050"/>
              <a:gd name="connsiteX18" fmla="*/ 1772231 w 3499955"/>
              <a:gd name="connsiteY18" fmla="*/ 1019175 h 3829050"/>
              <a:gd name="connsiteX19" fmla="*/ 1772231 w 3499955"/>
              <a:gd name="connsiteY19" fmla="*/ 0 h 3829050"/>
              <a:gd name="connsiteX0" fmla="*/ 1769674 w 3497398"/>
              <a:gd name="connsiteY0" fmla="*/ 0 h 3829050"/>
              <a:gd name="connsiteX1" fmla="*/ 1493449 w 3497398"/>
              <a:gd name="connsiteY1" fmla="*/ 0 h 3829050"/>
              <a:gd name="connsiteX2" fmla="*/ 1417249 w 3497398"/>
              <a:gd name="connsiteY2" fmla="*/ 762000 h 3829050"/>
              <a:gd name="connsiteX3" fmla="*/ 140899 w 3497398"/>
              <a:gd name="connsiteY3" fmla="*/ 828675 h 3829050"/>
              <a:gd name="connsiteX4" fmla="*/ 188524 w 3497398"/>
              <a:gd name="connsiteY4" fmla="*/ 2505075 h 3829050"/>
              <a:gd name="connsiteX5" fmla="*/ 2998399 w 3497398"/>
              <a:gd name="connsiteY5" fmla="*/ 2495550 h 3829050"/>
              <a:gd name="connsiteX6" fmla="*/ 2998399 w 3497398"/>
              <a:gd name="connsiteY6" fmla="*/ 3381375 h 3829050"/>
              <a:gd name="connsiteX7" fmla="*/ 1550599 w 3497398"/>
              <a:gd name="connsiteY7" fmla="*/ 3381375 h 3829050"/>
              <a:gd name="connsiteX8" fmla="*/ 1569649 w 3497398"/>
              <a:gd name="connsiteY8" fmla="*/ 3638550 h 3829050"/>
              <a:gd name="connsiteX9" fmla="*/ 1350574 w 3497398"/>
              <a:gd name="connsiteY9" fmla="*/ 3638550 h 3829050"/>
              <a:gd name="connsiteX10" fmla="*/ 1683949 w 3497398"/>
              <a:gd name="connsiteY10" fmla="*/ 3829050 h 3829050"/>
              <a:gd name="connsiteX11" fmla="*/ 1988749 w 3497398"/>
              <a:gd name="connsiteY11" fmla="*/ 3638550 h 3829050"/>
              <a:gd name="connsiteX12" fmla="*/ 1769674 w 3497398"/>
              <a:gd name="connsiteY12" fmla="*/ 3638550 h 3829050"/>
              <a:gd name="connsiteX13" fmla="*/ 1779199 w 3497398"/>
              <a:gd name="connsiteY13" fmla="*/ 3543300 h 3829050"/>
              <a:gd name="connsiteX14" fmla="*/ 3265099 w 3497398"/>
              <a:gd name="connsiteY14" fmla="*/ 3543300 h 3829050"/>
              <a:gd name="connsiteX15" fmla="*/ 3246049 w 3497398"/>
              <a:gd name="connsiteY15" fmla="*/ 2228850 h 3829050"/>
              <a:gd name="connsiteX16" fmla="*/ 502849 w 3497398"/>
              <a:gd name="connsiteY16" fmla="*/ 2247900 h 3829050"/>
              <a:gd name="connsiteX17" fmla="*/ 407599 w 3497398"/>
              <a:gd name="connsiteY17" fmla="*/ 1095375 h 3829050"/>
              <a:gd name="connsiteX18" fmla="*/ 1769674 w 3497398"/>
              <a:gd name="connsiteY18" fmla="*/ 1019175 h 3829050"/>
              <a:gd name="connsiteX19" fmla="*/ 1769674 w 3497398"/>
              <a:gd name="connsiteY19" fmla="*/ 0 h 3829050"/>
              <a:gd name="connsiteX0" fmla="*/ 1769674 w 3497398"/>
              <a:gd name="connsiteY0" fmla="*/ 0 h 3829050"/>
              <a:gd name="connsiteX1" fmla="*/ 1445824 w 3497398"/>
              <a:gd name="connsiteY1" fmla="*/ 0 h 3829050"/>
              <a:gd name="connsiteX2" fmla="*/ 1417249 w 3497398"/>
              <a:gd name="connsiteY2" fmla="*/ 762000 h 3829050"/>
              <a:gd name="connsiteX3" fmla="*/ 140899 w 3497398"/>
              <a:gd name="connsiteY3" fmla="*/ 828675 h 3829050"/>
              <a:gd name="connsiteX4" fmla="*/ 188524 w 3497398"/>
              <a:gd name="connsiteY4" fmla="*/ 2505075 h 3829050"/>
              <a:gd name="connsiteX5" fmla="*/ 2998399 w 3497398"/>
              <a:gd name="connsiteY5" fmla="*/ 2495550 h 3829050"/>
              <a:gd name="connsiteX6" fmla="*/ 2998399 w 3497398"/>
              <a:gd name="connsiteY6" fmla="*/ 3381375 h 3829050"/>
              <a:gd name="connsiteX7" fmla="*/ 1550599 w 3497398"/>
              <a:gd name="connsiteY7" fmla="*/ 3381375 h 3829050"/>
              <a:gd name="connsiteX8" fmla="*/ 1569649 w 3497398"/>
              <a:gd name="connsiteY8" fmla="*/ 3638550 h 3829050"/>
              <a:gd name="connsiteX9" fmla="*/ 1350574 w 3497398"/>
              <a:gd name="connsiteY9" fmla="*/ 3638550 h 3829050"/>
              <a:gd name="connsiteX10" fmla="*/ 1683949 w 3497398"/>
              <a:gd name="connsiteY10" fmla="*/ 3829050 h 3829050"/>
              <a:gd name="connsiteX11" fmla="*/ 1988749 w 3497398"/>
              <a:gd name="connsiteY11" fmla="*/ 3638550 h 3829050"/>
              <a:gd name="connsiteX12" fmla="*/ 1769674 w 3497398"/>
              <a:gd name="connsiteY12" fmla="*/ 3638550 h 3829050"/>
              <a:gd name="connsiteX13" fmla="*/ 1779199 w 3497398"/>
              <a:gd name="connsiteY13" fmla="*/ 3543300 h 3829050"/>
              <a:gd name="connsiteX14" fmla="*/ 3265099 w 3497398"/>
              <a:gd name="connsiteY14" fmla="*/ 3543300 h 3829050"/>
              <a:gd name="connsiteX15" fmla="*/ 3246049 w 3497398"/>
              <a:gd name="connsiteY15" fmla="*/ 2228850 h 3829050"/>
              <a:gd name="connsiteX16" fmla="*/ 502849 w 3497398"/>
              <a:gd name="connsiteY16" fmla="*/ 2247900 h 3829050"/>
              <a:gd name="connsiteX17" fmla="*/ 407599 w 3497398"/>
              <a:gd name="connsiteY17" fmla="*/ 1095375 h 3829050"/>
              <a:gd name="connsiteX18" fmla="*/ 1769674 w 3497398"/>
              <a:gd name="connsiteY18" fmla="*/ 1019175 h 3829050"/>
              <a:gd name="connsiteX19" fmla="*/ 1769674 w 3497398"/>
              <a:gd name="connsiteY19" fmla="*/ 0 h 3829050"/>
              <a:gd name="connsiteX0" fmla="*/ 1855399 w 3497398"/>
              <a:gd name="connsiteY0" fmla="*/ 0 h 3838575"/>
              <a:gd name="connsiteX1" fmla="*/ 1445824 w 3497398"/>
              <a:gd name="connsiteY1" fmla="*/ 9525 h 3838575"/>
              <a:gd name="connsiteX2" fmla="*/ 1417249 w 3497398"/>
              <a:gd name="connsiteY2" fmla="*/ 771525 h 3838575"/>
              <a:gd name="connsiteX3" fmla="*/ 140899 w 3497398"/>
              <a:gd name="connsiteY3" fmla="*/ 838200 h 3838575"/>
              <a:gd name="connsiteX4" fmla="*/ 188524 w 3497398"/>
              <a:gd name="connsiteY4" fmla="*/ 2514600 h 3838575"/>
              <a:gd name="connsiteX5" fmla="*/ 2998399 w 3497398"/>
              <a:gd name="connsiteY5" fmla="*/ 2505075 h 3838575"/>
              <a:gd name="connsiteX6" fmla="*/ 2998399 w 3497398"/>
              <a:gd name="connsiteY6" fmla="*/ 3390900 h 3838575"/>
              <a:gd name="connsiteX7" fmla="*/ 1550599 w 3497398"/>
              <a:gd name="connsiteY7" fmla="*/ 3390900 h 3838575"/>
              <a:gd name="connsiteX8" fmla="*/ 1569649 w 3497398"/>
              <a:gd name="connsiteY8" fmla="*/ 3648075 h 3838575"/>
              <a:gd name="connsiteX9" fmla="*/ 1350574 w 3497398"/>
              <a:gd name="connsiteY9" fmla="*/ 3648075 h 3838575"/>
              <a:gd name="connsiteX10" fmla="*/ 1683949 w 3497398"/>
              <a:gd name="connsiteY10" fmla="*/ 3838575 h 3838575"/>
              <a:gd name="connsiteX11" fmla="*/ 1988749 w 3497398"/>
              <a:gd name="connsiteY11" fmla="*/ 3648075 h 3838575"/>
              <a:gd name="connsiteX12" fmla="*/ 1769674 w 3497398"/>
              <a:gd name="connsiteY12" fmla="*/ 3648075 h 3838575"/>
              <a:gd name="connsiteX13" fmla="*/ 1779199 w 3497398"/>
              <a:gd name="connsiteY13" fmla="*/ 3552825 h 3838575"/>
              <a:gd name="connsiteX14" fmla="*/ 3265099 w 3497398"/>
              <a:gd name="connsiteY14" fmla="*/ 3552825 h 3838575"/>
              <a:gd name="connsiteX15" fmla="*/ 3246049 w 3497398"/>
              <a:gd name="connsiteY15" fmla="*/ 2238375 h 3838575"/>
              <a:gd name="connsiteX16" fmla="*/ 502849 w 3497398"/>
              <a:gd name="connsiteY16" fmla="*/ 2257425 h 3838575"/>
              <a:gd name="connsiteX17" fmla="*/ 407599 w 3497398"/>
              <a:gd name="connsiteY17" fmla="*/ 1104900 h 3838575"/>
              <a:gd name="connsiteX18" fmla="*/ 1769674 w 3497398"/>
              <a:gd name="connsiteY18" fmla="*/ 1028700 h 3838575"/>
              <a:gd name="connsiteX19" fmla="*/ 1855399 w 3497398"/>
              <a:gd name="connsiteY19" fmla="*/ 0 h 3838575"/>
              <a:gd name="connsiteX0" fmla="*/ 1855399 w 3497398"/>
              <a:gd name="connsiteY0" fmla="*/ 0 h 3838575"/>
              <a:gd name="connsiteX1" fmla="*/ 1445824 w 3497398"/>
              <a:gd name="connsiteY1" fmla="*/ 9525 h 3838575"/>
              <a:gd name="connsiteX2" fmla="*/ 1417249 w 3497398"/>
              <a:gd name="connsiteY2" fmla="*/ 771525 h 3838575"/>
              <a:gd name="connsiteX3" fmla="*/ 140899 w 3497398"/>
              <a:gd name="connsiteY3" fmla="*/ 838200 h 3838575"/>
              <a:gd name="connsiteX4" fmla="*/ 188524 w 3497398"/>
              <a:gd name="connsiteY4" fmla="*/ 2514600 h 3838575"/>
              <a:gd name="connsiteX5" fmla="*/ 2998399 w 3497398"/>
              <a:gd name="connsiteY5" fmla="*/ 2505075 h 3838575"/>
              <a:gd name="connsiteX6" fmla="*/ 2998399 w 3497398"/>
              <a:gd name="connsiteY6" fmla="*/ 3390900 h 3838575"/>
              <a:gd name="connsiteX7" fmla="*/ 1550599 w 3497398"/>
              <a:gd name="connsiteY7" fmla="*/ 3390900 h 3838575"/>
              <a:gd name="connsiteX8" fmla="*/ 1569649 w 3497398"/>
              <a:gd name="connsiteY8" fmla="*/ 3648075 h 3838575"/>
              <a:gd name="connsiteX9" fmla="*/ 1350574 w 3497398"/>
              <a:gd name="connsiteY9" fmla="*/ 3648075 h 3838575"/>
              <a:gd name="connsiteX10" fmla="*/ 1683949 w 3497398"/>
              <a:gd name="connsiteY10" fmla="*/ 3838575 h 3838575"/>
              <a:gd name="connsiteX11" fmla="*/ 1988749 w 3497398"/>
              <a:gd name="connsiteY11" fmla="*/ 3648075 h 3838575"/>
              <a:gd name="connsiteX12" fmla="*/ 1769674 w 3497398"/>
              <a:gd name="connsiteY12" fmla="*/ 3648075 h 3838575"/>
              <a:gd name="connsiteX13" fmla="*/ 1779199 w 3497398"/>
              <a:gd name="connsiteY13" fmla="*/ 3552825 h 3838575"/>
              <a:gd name="connsiteX14" fmla="*/ 3265099 w 3497398"/>
              <a:gd name="connsiteY14" fmla="*/ 3552825 h 3838575"/>
              <a:gd name="connsiteX15" fmla="*/ 3246049 w 3497398"/>
              <a:gd name="connsiteY15" fmla="*/ 2238375 h 3838575"/>
              <a:gd name="connsiteX16" fmla="*/ 502849 w 3497398"/>
              <a:gd name="connsiteY16" fmla="*/ 2257425 h 3838575"/>
              <a:gd name="connsiteX17" fmla="*/ 407599 w 3497398"/>
              <a:gd name="connsiteY17" fmla="*/ 1104900 h 3838575"/>
              <a:gd name="connsiteX18" fmla="*/ 1769674 w 3497398"/>
              <a:gd name="connsiteY18" fmla="*/ 1028700 h 3838575"/>
              <a:gd name="connsiteX19" fmla="*/ 1855399 w 3497398"/>
              <a:gd name="connsiteY19" fmla="*/ 0 h 3838575"/>
              <a:gd name="connsiteX0" fmla="*/ 1855399 w 3497398"/>
              <a:gd name="connsiteY0" fmla="*/ 0 h 3838575"/>
              <a:gd name="connsiteX1" fmla="*/ 1379149 w 3497398"/>
              <a:gd name="connsiteY1" fmla="*/ 9525 h 3838575"/>
              <a:gd name="connsiteX2" fmla="*/ 1417249 w 3497398"/>
              <a:gd name="connsiteY2" fmla="*/ 771525 h 3838575"/>
              <a:gd name="connsiteX3" fmla="*/ 140899 w 3497398"/>
              <a:gd name="connsiteY3" fmla="*/ 838200 h 3838575"/>
              <a:gd name="connsiteX4" fmla="*/ 188524 w 3497398"/>
              <a:gd name="connsiteY4" fmla="*/ 2514600 h 3838575"/>
              <a:gd name="connsiteX5" fmla="*/ 2998399 w 3497398"/>
              <a:gd name="connsiteY5" fmla="*/ 2505075 h 3838575"/>
              <a:gd name="connsiteX6" fmla="*/ 2998399 w 3497398"/>
              <a:gd name="connsiteY6" fmla="*/ 3390900 h 3838575"/>
              <a:gd name="connsiteX7" fmla="*/ 1550599 w 3497398"/>
              <a:gd name="connsiteY7" fmla="*/ 3390900 h 3838575"/>
              <a:gd name="connsiteX8" fmla="*/ 1569649 w 3497398"/>
              <a:gd name="connsiteY8" fmla="*/ 3648075 h 3838575"/>
              <a:gd name="connsiteX9" fmla="*/ 1350574 w 3497398"/>
              <a:gd name="connsiteY9" fmla="*/ 3648075 h 3838575"/>
              <a:gd name="connsiteX10" fmla="*/ 1683949 w 3497398"/>
              <a:gd name="connsiteY10" fmla="*/ 3838575 h 3838575"/>
              <a:gd name="connsiteX11" fmla="*/ 1988749 w 3497398"/>
              <a:gd name="connsiteY11" fmla="*/ 3648075 h 3838575"/>
              <a:gd name="connsiteX12" fmla="*/ 1769674 w 3497398"/>
              <a:gd name="connsiteY12" fmla="*/ 3648075 h 3838575"/>
              <a:gd name="connsiteX13" fmla="*/ 1779199 w 3497398"/>
              <a:gd name="connsiteY13" fmla="*/ 3552825 h 3838575"/>
              <a:gd name="connsiteX14" fmla="*/ 3265099 w 3497398"/>
              <a:gd name="connsiteY14" fmla="*/ 3552825 h 3838575"/>
              <a:gd name="connsiteX15" fmla="*/ 3246049 w 3497398"/>
              <a:gd name="connsiteY15" fmla="*/ 2238375 h 3838575"/>
              <a:gd name="connsiteX16" fmla="*/ 502849 w 3497398"/>
              <a:gd name="connsiteY16" fmla="*/ 2257425 h 3838575"/>
              <a:gd name="connsiteX17" fmla="*/ 407599 w 3497398"/>
              <a:gd name="connsiteY17" fmla="*/ 1104900 h 3838575"/>
              <a:gd name="connsiteX18" fmla="*/ 1769674 w 3497398"/>
              <a:gd name="connsiteY18" fmla="*/ 1028700 h 3838575"/>
              <a:gd name="connsiteX19" fmla="*/ 1855399 w 3497398"/>
              <a:gd name="connsiteY19" fmla="*/ 0 h 3838575"/>
              <a:gd name="connsiteX0" fmla="*/ 1855399 w 3497398"/>
              <a:gd name="connsiteY0" fmla="*/ 0 h 3838575"/>
              <a:gd name="connsiteX1" fmla="*/ 1379149 w 3497398"/>
              <a:gd name="connsiteY1" fmla="*/ 9525 h 3838575"/>
              <a:gd name="connsiteX2" fmla="*/ 1417249 w 3497398"/>
              <a:gd name="connsiteY2" fmla="*/ 771525 h 3838575"/>
              <a:gd name="connsiteX3" fmla="*/ 140899 w 3497398"/>
              <a:gd name="connsiteY3" fmla="*/ 838200 h 3838575"/>
              <a:gd name="connsiteX4" fmla="*/ 188524 w 3497398"/>
              <a:gd name="connsiteY4" fmla="*/ 2514600 h 3838575"/>
              <a:gd name="connsiteX5" fmla="*/ 2998399 w 3497398"/>
              <a:gd name="connsiteY5" fmla="*/ 2505075 h 3838575"/>
              <a:gd name="connsiteX6" fmla="*/ 2998399 w 3497398"/>
              <a:gd name="connsiteY6" fmla="*/ 3390900 h 3838575"/>
              <a:gd name="connsiteX7" fmla="*/ 1550599 w 3497398"/>
              <a:gd name="connsiteY7" fmla="*/ 3390900 h 3838575"/>
              <a:gd name="connsiteX8" fmla="*/ 1569649 w 3497398"/>
              <a:gd name="connsiteY8" fmla="*/ 3648075 h 3838575"/>
              <a:gd name="connsiteX9" fmla="*/ 1350574 w 3497398"/>
              <a:gd name="connsiteY9" fmla="*/ 3648075 h 3838575"/>
              <a:gd name="connsiteX10" fmla="*/ 1683949 w 3497398"/>
              <a:gd name="connsiteY10" fmla="*/ 3838575 h 3838575"/>
              <a:gd name="connsiteX11" fmla="*/ 1988749 w 3497398"/>
              <a:gd name="connsiteY11" fmla="*/ 3648075 h 3838575"/>
              <a:gd name="connsiteX12" fmla="*/ 1769674 w 3497398"/>
              <a:gd name="connsiteY12" fmla="*/ 3648075 h 3838575"/>
              <a:gd name="connsiteX13" fmla="*/ 1779199 w 3497398"/>
              <a:gd name="connsiteY13" fmla="*/ 3552825 h 3838575"/>
              <a:gd name="connsiteX14" fmla="*/ 3265099 w 3497398"/>
              <a:gd name="connsiteY14" fmla="*/ 3552825 h 3838575"/>
              <a:gd name="connsiteX15" fmla="*/ 3246049 w 3497398"/>
              <a:gd name="connsiteY15" fmla="*/ 2238375 h 3838575"/>
              <a:gd name="connsiteX16" fmla="*/ 502849 w 3497398"/>
              <a:gd name="connsiteY16" fmla="*/ 2257425 h 3838575"/>
              <a:gd name="connsiteX17" fmla="*/ 407599 w 3497398"/>
              <a:gd name="connsiteY17" fmla="*/ 1104900 h 3838575"/>
              <a:gd name="connsiteX18" fmla="*/ 1769674 w 3497398"/>
              <a:gd name="connsiteY18" fmla="*/ 1028700 h 3838575"/>
              <a:gd name="connsiteX19" fmla="*/ 1855399 w 3497398"/>
              <a:gd name="connsiteY19" fmla="*/ 0 h 3838575"/>
              <a:gd name="connsiteX0" fmla="*/ 1854124 w 3496123"/>
              <a:gd name="connsiteY0" fmla="*/ 0 h 3838575"/>
              <a:gd name="connsiteX1" fmla="*/ 1377874 w 3496123"/>
              <a:gd name="connsiteY1" fmla="*/ 9525 h 3838575"/>
              <a:gd name="connsiteX2" fmla="*/ 1396924 w 3496123"/>
              <a:gd name="connsiteY2" fmla="*/ 733425 h 3838575"/>
              <a:gd name="connsiteX3" fmla="*/ 139624 w 3496123"/>
              <a:gd name="connsiteY3" fmla="*/ 838200 h 3838575"/>
              <a:gd name="connsiteX4" fmla="*/ 187249 w 3496123"/>
              <a:gd name="connsiteY4" fmla="*/ 2514600 h 3838575"/>
              <a:gd name="connsiteX5" fmla="*/ 2997124 w 3496123"/>
              <a:gd name="connsiteY5" fmla="*/ 2505075 h 3838575"/>
              <a:gd name="connsiteX6" fmla="*/ 2997124 w 3496123"/>
              <a:gd name="connsiteY6" fmla="*/ 3390900 h 3838575"/>
              <a:gd name="connsiteX7" fmla="*/ 1549324 w 3496123"/>
              <a:gd name="connsiteY7" fmla="*/ 3390900 h 3838575"/>
              <a:gd name="connsiteX8" fmla="*/ 1568374 w 3496123"/>
              <a:gd name="connsiteY8" fmla="*/ 3648075 h 3838575"/>
              <a:gd name="connsiteX9" fmla="*/ 1349299 w 3496123"/>
              <a:gd name="connsiteY9" fmla="*/ 3648075 h 3838575"/>
              <a:gd name="connsiteX10" fmla="*/ 1682674 w 3496123"/>
              <a:gd name="connsiteY10" fmla="*/ 3838575 h 3838575"/>
              <a:gd name="connsiteX11" fmla="*/ 1987474 w 3496123"/>
              <a:gd name="connsiteY11" fmla="*/ 3648075 h 3838575"/>
              <a:gd name="connsiteX12" fmla="*/ 1768399 w 3496123"/>
              <a:gd name="connsiteY12" fmla="*/ 3648075 h 3838575"/>
              <a:gd name="connsiteX13" fmla="*/ 1777924 w 3496123"/>
              <a:gd name="connsiteY13" fmla="*/ 3552825 h 3838575"/>
              <a:gd name="connsiteX14" fmla="*/ 3263824 w 3496123"/>
              <a:gd name="connsiteY14" fmla="*/ 3552825 h 3838575"/>
              <a:gd name="connsiteX15" fmla="*/ 3244774 w 3496123"/>
              <a:gd name="connsiteY15" fmla="*/ 2238375 h 3838575"/>
              <a:gd name="connsiteX16" fmla="*/ 501574 w 3496123"/>
              <a:gd name="connsiteY16" fmla="*/ 2257425 h 3838575"/>
              <a:gd name="connsiteX17" fmla="*/ 406324 w 3496123"/>
              <a:gd name="connsiteY17" fmla="*/ 1104900 h 3838575"/>
              <a:gd name="connsiteX18" fmla="*/ 1768399 w 3496123"/>
              <a:gd name="connsiteY18" fmla="*/ 1028700 h 3838575"/>
              <a:gd name="connsiteX19" fmla="*/ 1854124 w 3496123"/>
              <a:gd name="connsiteY19" fmla="*/ 0 h 3838575"/>
              <a:gd name="connsiteX0" fmla="*/ 1854124 w 3496123"/>
              <a:gd name="connsiteY0" fmla="*/ 0 h 3838575"/>
              <a:gd name="connsiteX1" fmla="*/ 1377874 w 3496123"/>
              <a:gd name="connsiteY1" fmla="*/ 9525 h 3838575"/>
              <a:gd name="connsiteX2" fmla="*/ 1396924 w 3496123"/>
              <a:gd name="connsiteY2" fmla="*/ 733425 h 3838575"/>
              <a:gd name="connsiteX3" fmla="*/ 139624 w 3496123"/>
              <a:gd name="connsiteY3" fmla="*/ 838200 h 3838575"/>
              <a:gd name="connsiteX4" fmla="*/ 187249 w 3496123"/>
              <a:gd name="connsiteY4" fmla="*/ 2514600 h 3838575"/>
              <a:gd name="connsiteX5" fmla="*/ 2997124 w 3496123"/>
              <a:gd name="connsiteY5" fmla="*/ 2505075 h 3838575"/>
              <a:gd name="connsiteX6" fmla="*/ 2997124 w 3496123"/>
              <a:gd name="connsiteY6" fmla="*/ 3390900 h 3838575"/>
              <a:gd name="connsiteX7" fmla="*/ 1549324 w 3496123"/>
              <a:gd name="connsiteY7" fmla="*/ 3390900 h 3838575"/>
              <a:gd name="connsiteX8" fmla="*/ 1568374 w 3496123"/>
              <a:gd name="connsiteY8" fmla="*/ 3648075 h 3838575"/>
              <a:gd name="connsiteX9" fmla="*/ 1349299 w 3496123"/>
              <a:gd name="connsiteY9" fmla="*/ 3648075 h 3838575"/>
              <a:gd name="connsiteX10" fmla="*/ 1682674 w 3496123"/>
              <a:gd name="connsiteY10" fmla="*/ 3838575 h 3838575"/>
              <a:gd name="connsiteX11" fmla="*/ 1987474 w 3496123"/>
              <a:gd name="connsiteY11" fmla="*/ 3648075 h 3838575"/>
              <a:gd name="connsiteX12" fmla="*/ 1768399 w 3496123"/>
              <a:gd name="connsiteY12" fmla="*/ 3648075 h 3838575"/>
              <a:gd name="connsiteX13" fmla="*/ 1777924 w 3496123"/>
              <a:gd name="connsiteY13" fmla="*/ 3552825 h 3838575"/>
              <a:gd name="connsiteX14" fmla="*/ 3263824 w 3496123"/>
              <a:gd name="connsiteY14" fmla="*/ 3552825 h 3838575"/>
              <a:gd name="connsiteX15" fmla="*/ 3244774 w 3496123"/>
              <a:gd name="connsiteY15" fmla="*/ 2238375 h 3838575"/>
              <a:gd name="connsiteX16" fmla="*/ 501574 w 3496123"/>
              <a:gd name="connsiteY16" fmla="*/ 2257425 h 3838575"/>
              <a:gd name="connsiteX17" fmla="*/ 469824 w 3496123"/>
              <a:gd name="connsiteY17" fmla="*/ 1117600 h 3838575"/>
              <a:gd name="connsiteX18" fmla="*/ 1768399 w 3496123"/>
              <a:gd name="connsiteY18" fmla="*/ 1028700 h 3838575"/>
              <a:gd name="connsiteX19" fmla="*/ 1854124 w 3496123"/>
              <a:gd name="connsiteY19" fmla="*/ 0 h 3838575"/>
              <a:gd name="connsiteX0" fmla="*/ 1854124 w 3492941"/>
              <a:gd name="connsiteY0" fmla="*/ 0 h 3838575"/>
              <a:gd name="connsiteX1" fmla="*/ 1377874 w 3492941"/>
              <a:gd name="connsiteY1" fmla="*/ 9525 h 3838575"/>
              <a:gd name="connsiteX2" fmla="*/ 1396924 w 3492941"/>
              <a:gd name="connsiteY2" fmla="*/ 733425 h 3838575"/>
              <a:gd name="connsiteX3" fmla="*/ 139624 w 3492941"/>
              <a:gd name="connsiteY3" fmla="*/ 838200 h 3838575"/>
              <a:gd name="connsiteX4" fmla="*/ 187249 w 3492941"/>
              <a:gd name="connsiteY4" fmla="*/ 2514600 h 3838575"/>
              <a:gd name="connsiteX5" fmla="*/ 2997124 w 3492941"/>
              <a:gd name="connsiteY5" fmla="*/ 2505075 h 3838575"/>
              <a:gd name="connsiteX6" fmla="*/ 2997124 w 3492941"/>
              <a:gd name="connsiteY6" fmla="*/ 3390900 h 3838575"/>
              <a:gd name="connsiteX7" fmla="*/ 1549324 w 3492941"/>
              <a:gd name="connsiteY7" fmla="*/ 3390900 h 3838575"/>
              <a:gd name="connsiteX8" fmla="*/ 1568374 w 3492941"/>
              <a:gd name="connsiteY8" fmla="*/ 3648075 h 3838575"/>
              <a:gd name="connsiteX9" fmla="*/ 1349299 w 3492941"/>
              <a:gd name="connsiteY9" fmla="*/ 3648075 h 3838575"/>
              <a:gd name="connsiteX10" fmla="*/ 1682674 w 3492941"/>
              <a:gd name="connsiteY10" fmla="*/ 3838575 h 3838575"/>
              <a:gd name="connsiteX11" fmla="*/ 1987474 w 3492941"/>
              <a:gd name="connsiteY11" fmla="*/ 3648075 h 3838575"/>
              <a:gd name="connsiteX12" fmla="*/ 1768399 w 3492941"/>
              <a:gd name="connsiteY12" fmla="*/ 3648075 h 3838575"/>
              <a:gd name="connsiteX13" fmla="*/ 1777924 w 3492941"/>
              <a:gd name="connsiteY13" fmla="*/ 3552825 h 3838575"/>
              <a:gd name="connsiteX14" fmla="*/ 3263824 w 3492941"/>
              <a:gd name="connsiteY14" fmla="*/ 3552825 h 3838575"/>
              <a:gd name="connsiteX15" fmla="*/ 3244774 w 3492941"/>
              <a:gd name="connsiteY15" fmla="*/ 2238375 h 3838575"/>
              <a:gd name="connsiteX16" fmla="*/ 546024 w 3492941"/>
              <a:gd name="connsiteY16" fmla="*/ 2232025 h 3838575"/>
              <a:gd name="connsiteX17" fmla="*/ 469824 w 3492941"/>
              <a:gd name="connsiteY17" fmla="*/ 1117600 h 3838575"/>
              <a:gd name="connsiteX18" fmla="*/ 1768399 w 3492941"/>
              <a:gd name="connsiteY18" fmla="*/ 1028700 h 3838575"/>
              <a:gd name="connsiteX19" fmla="*/ 1854124 w 3492941"/>
              <a:gd name="connsiteY19" fmla="*/ 0 h 3838575"/>
              <a:gd name="connsiteX0" fmla="*/ 1854124 w 3492941"/>
              <a:gd name="connsiteY0" fmla="*/ 0 h 3838575"/>
              <a:gd name="connsiteX1" fmla="*/ 1377874 w 3492941"/>
              <a:gd name="connsiteY1" fmla="*/ 9525 h 3838575"/>
              <a:gd name="connsiteX2" fmla="*/ 1396924 w 3492941"/>
              <a:gd name="connsiteY2" fmla="*/ 733425 h 3838575"/>
              <a:gd name="connsiteX3" fmla="*/ 139624 w 3492941"/>
              <a:gd name="connsiteY3" fmla="*/ 838200 h 3838575"/>
              <a:gd name="connsiteX4" fmla="*/ 187249 w 3492941"/>
              <a:gd name="connsiteY4" fmla="*/ 2514600 h 3838575"/>
              <a:gd name="connsiteX5" fmla="*/ 2997124 w 3492941"/>
              <a:gd name="connsiteY5" fmla="*/ 2505075 h 3838575"/>
              <a:gd name="connsiteX6" fmla="*/ 2997124 w 3492941"/>
              <a:gd name="connsiteY6" fmla="*/ 3390900 h 3838575"/>
              <a:gd name="connsiteX7" fmla="*/ 1549324 w 3492941"/>
              <a:gd name="connsiteY7" fmla="*/ 3390900 h 3838575"/>
              <a:gd name="connsiteX8" fmla="*/ 1568374 w 3492941"/>
              <a:gd name="connsiteY8" fmla="*/ 3648075 h 3838575"/>
              <a:gd name="connsiteX9" fmla="*/ 1349299 w 3492941"/>
              <a:gd name="connsiteY9" fmla="*/ 3648075 h 3838575"/>
              <a:gd name="connsiteX10" fmla="*/ 1682674 w 3492941"/>
              <a:gd name="connsiteY10" fmla="*/ 3838575 h 3838575"/>
              <a:gd name="connsiteX11" fmla="*/ 1987474 w 3492941"/>
              <a:gd name="connsiteY11" fmla="*/ 3648075 h 3838575"/>
              <a:gd name="connsiteX12" fmla="*/ 1768399 w 3492941"/>
              <a:gd name="connsiteY12" fmla="*/ 3648075 h 3838575"/>
              <a:gd name="connsiteX13" fmla="*/ 1777924 w 3492941"/>
              <a:gd name="connsiteY13" fmla="*/ 3552825 h 3838575"/>
              <a:gd name="connsiteX14" fmla="*/ 3263824 w 3492941"/>
              <a:gd name="connsiteY14" fmla="*/ 3552825 h 3838575"/>
              <a:gd name="connsiteX15" fmla="*/ 3244774 w 3492941"/>
              <a:gd name="connsiteY15" fmla="*/ 2238375 h 3838575"/>
              <a:gd name="connsiteX16" fmla="*/ 546024 w 3492941"/>
              <a:gd name="connsiteY16" fmla="*/ 2232025 h 3838575"/>
              <a:gd name="connsiteX17" fmla="*/ 469824 w 3492941"/>
              <a:gd name="connsiteY17" fmla="*/ 1117600 h 3838575"/>
              <a:gd name="connsiteX18" fmla="*/ 1768399 w 3492941"/>
              <a:gd name="connsiteY18" fmla="*/ 1028700 h 3838575"/>
              <a:gd name="connsiteX19" fmla="*/ 1854124 w 3492941"/>
              <a:gd name="connsiteY19" fmla="*/ 0 h 3838575"/>
              <a:gd name="connsiteX0" fmla="*/ 1854124 w 3497943"/>
              <a:gd name="connsiteY0" fmla="*/ 0 h 3838575"/>
              <a:gd name="connsiteX1" fmla="*/ 1377874 w 3497943"/>
              <a:gd name="connsiteY1" fmla="*/ 9525 h 3838575"/>
              <a:gd name="connsiteX2" fmla="*/ 1396924 w 3497943"/>
              <a:gd name="connsiteY2" fmla="*/ 733425 h 3838575"/>
              <a:gd name="connsiteX3" fmla="*/ 139624 w 3497943"/>
              <a:gd name="connsiteY3" fmla="*/ 838200 h 3838575"/>
              <a:gd name="connsiteX4" fmla="*/ 187249 w 3497943"/>
              <a:gd name="connsiteY4" fmla="*/ 2514600 h 3838575"/>
              <a:gd name="connsiteX5" fmla="*/ 2997124 w 3497943"/>
              <a:gd name="connsiteY5" fmla="*/ 2505075 h 3838575"/>
              <a:gd name="connsiteX6" fmla="*/ 2997124 w 3497943"/>
              <a:gd name="connsiteY6" fmla="*/ 3390900 h 3838575"/>
              <a:gd name="connsiteX7" fmla="*/ 1549324 w 3497943"/>
              <a:gd name="connsiteY7" fmla="*/ 3390900 h 3838575"/>
              <a:gd name="connsiteX8" fmla="*/ 1568374 w 3497943"/>
              <a:gd name="connsiteY8" fmla="*/ 3648075 h 3838575"/>
              <a:gd name="connsiteX9" fmla="*/ 1349299 w 3497943"/>
              <a:gd name="connsiteY9" fmla="*/ 3648075 h 3838575"/>
              <a:gd name="connsiteX10" fmla="*/ 1682674 w 3497943"/>
              <a:gd name="connsiteY10" fmla="*/ 3838575 h 3838575"/>
              <a:gd name="connsiteX11" fmla="*/ 1987474 w 3497943"/>
              <a:gd name="connsiteY11" fmla="*/ 3648075 h 3838575"/>
              <a:gd name="connsiteX12" fmla="*/ 1768399 w 3497943"/>
              <a:gd name="connsiteY12" fmla="*/ 3648075 h 3838575"/>
              <a:gd name="connsiteX13" fmla="*/ 1777924 w 3497943"/>
              <a:gd name="connsiteY13" fmla="*/ 3552825 h 3838575"/>
              <a:gd name="connsiteX14" fmla="*/ 3263824 w 3497943"/>
              <a:gd name="connsiteY14" fmla="*/ 3552825 h 3838575"/>
              <a:gd name="connsiteX15" fmla="*/ 3244774 w 3497943"/>
              <a:gd name="connsiteY15" fmla="*/ 2238375 h 3838575"/>
              <a:gd name="connsiteX16" fmla="*/ 476174 w 3497943"/>
              <a:gd name="connsiteY16" fmla="*/ 2225675 h 3838575"/>
              <a:gd name="connsiteX17" fmla="*/ 469824 w 3497943"/>
              <a:gd name="connsiteY17" fmla="*/ 1117600 h 3838575"/>
              <a:gd name="connsiteX18" fmla="*/ 1768399 w 3497943"/>
              <a:gd name="connsiteY18" fmla="*/ 1028700 h 3838575"/>
              <a:gd name="connsiteX19" fmla="*/ 1854124 w 3497943"/>
              <a:gd name="connsiteY19" fmla="*/ 0 h 3838575"/>
              <a:gd name="connsiteX0" fmla="*/ 1912549 w 3556368"/>
              <a:gd name="connsiteY0" fmla="*/ 0 h 3838575"/>
              <a:gd name="connsiteX1" fmla="*/ 1436299 w 3556368"/>
              <a:gd name="connsiteY1" fmla="*/ 9525 h 3838575"/>
              <a:gd name="connsiteX2" fmla="*/ 1455349 w 3556368"/>
              <a:gd name="connsiteY2" fmla="*/ 733425 h 3838575"/>
              <a:gd name="connsiteX3" fmla="*/ 280599 w 3556368"/>
              <a:gd name="connsiteY3" fmla="*/ 901700 h 3838575"/>
              <a:gd name="connsiteX4" fmla="*/ 245674 w 3556368"/>
              <a:gd name="connsiteY4" fmla="*/ 2514600 h 3838575"/>
              <a:gd name="connsiteX5" fmla="*/ 3055549 w 3556368"/>
              <a:gd name="connsiteY5" fmla="*/ 2505075 h 3838575"/>
              <a:gd name="connsiteX6" fmla="*/ 3055549 w 3556368"/>
              <a:gd name="connsiteY6" fmla="*/ 3390900 h 3838575"/>
              <a:gd name="connsiteX7" fmla="*/ 1607749 w 3556368"/>
              <a:gd name="connsiteY7" fmla="*/ 3390900 h 3838575"/>
              <a:gd name="connsiteX8" fmla="*/ 1626799 w 3556368"/>
              <a:gd name="connsiteY8" fmla="*/ 3648075 h 3838575"/>
              <a:gd name="connsiteX9" fmla="*/ 1407724 w 3556368"/>
              <a:gd name="connsiteY9" fmla="*/ 3648075 h 3838575"/>
              <a:gd name="connsiteX10" fmla="*/ 1741099 w 3556368"/>
              <a:gd name="connsiteY10" fmla="*/ 3838575 h 3838575"/>
              <a:gd name="connsiteX11" fmla="*/ 2045899 w 3556368"/>
              <a:gd name="connsiteY11" fmla="*/ 3648075 h 3838575"/>
              <a:gd name="connsiteX12" fmla="*/ 1826824 w 3556368"/>
              <a:gd name="connsiteY12" fmla="*/ 3648075 h 3838575"/>
              <a:gd name="connsiteX13" fmla="*/ 1836349 w 3556368"/>
              <a:gd name="connsiteY13" fmla="*/ 3552825 h 3838575"/>
              <a:gd name="connsiteX14" fmla="*/ 3322249 w 3556368"/>
              <a:gd name="connsiteY14" fmla="*/ 3552825 h 3838575"/>
              <a:gd name="connsiteX15" fmla="*/ 3303199 w 3556368"/>
              <a:gd name="connsiteY15" fmla="*/ 2238375 h 3838575"/>
              <a:gd name="connsiteX16" fmla="*/ 534599 w 3556368"/>
              <a:gd name="connsiteY16" fmla="*/ 2225675 h 3838575"/>
              <a:gd name="connsiteX17" fmla="*/ 528249 w 3556368"/>
              <a:gd name="connsiteY17" fmla="*/ 1117600 h 3838575"/>
              <a:gd name="connsiteX18" fmla="*/ 1826824 w 3556368"/>
              <a:gd name="connsiteY18" fmla="*/ 1028700 h 3838575"/>
              <a:gd name="connsiteX19" fmla="*/ 1912549 w 3556368"/>
              <a:gd name="connsiteY19" fmla="*/ 0 h 3838575"/>
              <a:gd name="connsiteX0" fmla="*/ 1822836 w 3466655"/>
              <a:gd name="connsiteY0" fmla="*/ 0 h 3838575"/>
              <a:gd name="connsiteX1" fmla="*/ 1346586 w 3466655"/>
              <a:gd name="connsiteY1" fmla="*/ 9525 h 3838575"/>
              <a:gd name="connsiteX2" fmla="*/ 1365636 w 3466655"/>
              <a:gd name="connsiteY2" fmla="*/ 733425 h 3838575"/>
              <a:gd name="connsiteX3" fmla="*/ 190886 w 3466655"/>
              <a:gd name="connsiteY3" fmla="*/ 901700 h 3838575"/>
              <a:gd name="connsiteX4" fmla="*/ 155961 w 3466655"/>
              <a:gd name="connsiteY4" fmla="*/ 2514600 h 3838575"/>
              <a:gd name="connsiteX5" fmla="*/ 2965836 w 3466655"/>
              <a:gd name="connsiteY5" fmla="*/ 2505075 h 3838575"/>
              <a:gd name="connsiteX6" fmla="*/ 2965836 w 3466655"/>
              <a:gd name="connsiteY6" fmla="*/ 3390900 h 3838575"/>
              <a:gd name="connsiteX7" fmla="*/ 1518036 w 3466655"/>
              <a:gd name="connsiteY7" fmla="*/ 3390900 h 3838575"/>
              <a:gd name="connsiteX8" fmla="*/ 1537086 w 3466655"/>
              <a:gd name="connsiteY8" fmla="*/ 3648075 h 3838575"/>
              <a:gd name="connsiteX9" fmla="*/ 1318011 w 3466655"/>
              <a:gd name="connsiteY9" fmla="*/ 3648075 h 3838575"/>
              <a:gd name="connsiteX10" fmla="*/ 1651386 w 3466655"/>
              <a:gd name="connsiteY10" fmla="*/ 3838575 h 3838575"/>
              <a:gd name="connsiteX11" fmla="*/ 1956186 w 3466655"/>
              <a:gd name="connsiteY11" fmla="*/ 3648075 h 3838575"/>
              <a:gd name="connsiteX12" fmla="*/ 1737111 w 3466655"/>
              <a:gd name="connsiteY12" fmla="*/ 3648075 h 3838575"/>
              <a:gd name="connsiteX13" fmla="*/ 1746636 w 3466655"/>
              <a:gd name="connsiteY13" fmla="*/ 3552825 h 3838575"/>
              <a:gd name="connsiteX14" fmla="*/ 3232536 w 3466655"/>
              <a:gd name="connsiteY14" fmla="*/ 3552825 h 3838575"/>
              <a:gd name="connsiteX15" fmla="*/ 3213486 w 3466655"/>
              <a:gd name="connsiteY15" fmla="*/ 2238375 h 3838575"/>
              <a:gd name="connsiteX16" fmla="*/ 444886 w 3466655"/>
              <a:gd name="connsiteY16" fmla="*/ 2225675 h 3838575"/>
              <a:gd name="connsiteX17" fmla="*/ 438536 w 3466655"/>
              <a:gd name="connsiteY17" fmla="*/ 1117600 h 3838575"/>
              <a:gd name="connsiteX18" fmla="*/ 1737111 w 3466655"/>
              <a:gd name="connsiteY18" fmla="*/ 1028700 h 3838575"/>
              <a:gd name="connsiteX19" fmla="*/ 1822836 w 3466655"/>
              <a:gd name="connsiteY19" fmla="*/ 0 h 3838575"/>
              <a:gd name="connsiteX0" fmla="*/ 1814682 w 3458501"/>
              <a:gd name="connsiteY0" fmla="*/ 0 h 3838575"/>
              <a:gd name="connsiteX1" fmla="*/ 1338432 w 3458501"/>
              <a:gd name="connsiteY1" fmla="*/ 9525 h 3838575"/>
              <a:gd name="connsiteX2" fmla="*/ 1357482 w 3458501"/>
              <a:gd name="connsiteY2" fmla="*/ 733425 h 3838575"/>
              <a:gd name="connsiteX3" fmla="*/ 182732 w 3458501"/>
              <a:gd name="connsiteY3" fmla="*/ 901700 h 3838575"/>
              <a:gd name="connsiteX4" fmla="*/ 160507 w 3458501"/>
              <a:gd name="connsiteY4" fmla="*/ 2495550 h 3838575"/>
              <a:gd name="connsiteX5" fmla="*/ 2957682 w 3458501"/>
              <a:gd name="connsiteY5" fmla="*/ 2505075 h 3838575"/>
              <a:gd name="connsiteX6" fmla="*/ 2957682 w 3458501"/>
              <a:gd name="connsiteY6" fmla="*/ 3390900 h 3838575"/>
              <a:gd name="connsiteX7" fmla="*/ 1509882 w 3458501"/>
              <a:gd name="connsiteY7" fmla="*/ 3390900 h 3838575"/>
              <a:gd name="connsiteX8" fmla="*/ 1528932 w 3458501"/>
              <a:gd name="connsiteY8" fmla="*/ 3648075 h 3838575"/>
              <a:gd name="connsiteX9" fmla="*/ 1309857 w 3458501"/>
              <a:gd name="connsiteY9" fmla="*/ 3648075 h 3838575"/>
              <a:gd name="connsiteX10" fmla="*/ 1643232 w 3458501"/>
              <a:gd name="connsiteY10" fmla="*/ 3838575 h 3838575"/>
              <a:gd name="connsiteX11" fmla="*/ 1948032 w 3458501"/>
              <a:gd name="connsiteY11" fmla="*/ 3648075 h 3838575"/>
              <a:gd name="connsiteX12" fmla="*/ 1728957 w 3458501"/>
              <a:gd name="connsiteY12" fmla="*/ 3648075 h 3838575"/>
              <a:gd name="connsiteX13" fmla="*/ 1738482 w 3458501"/>
              <a:gd name="connsiteY13" fmla="*/ 3552825 h 3838575"/>
              <a:gd name="connsiteX14" fmla="*/ 3224382 w 3458501"/>
              <a:gd name="connsiteY14" fmla="*/ 3552825 h 3838575"/>
              <a:gd name="connsiteX15" fmla="*/ 3205332 w 3458501"/>
              <a:gd name="connsiteY15" fmla="*/ 2238375 h 3838575"/>
              <a:gd name="connsiteX16" fmla="*/ 436732 w 3458501"/>
              <a:gd name="connsiteY16" fmla="*/ 2225675 h 3838575"/>
              <a:gd name="connsiteX17" fmla="*/ 430382 w 3458501"/>
              <a:gd name="connsiteY17" fmla="*/ 1117600 h 3838575"/>
              <a:gd name="connsiteX18" fmla="*/ 1728957 w 3458501"/>
              <a:gd name="connsiteY18" fmla="*/ 1028700 h 3838575"/>
              <a:gd name="connsiteX19" fmla="*/ 1814682 w 3458501"/>
              <a:gd name="connsiteY19" fmla="*/ 0 h 3838575"/>
              <a:gd name="connsiteX0" fmla="*/ 1814682 w 3459411"/>
              <a:gd name="connsiteY0" fmla="*/ 0 h 3838575"/>
              <a:gd name="connsiteX1" fmla="*/ 1338432 w 3459411"/>
              <a:gd name="connsiteY1" fmla="*/ 9525 h 3838575"/>
              <a:gd name="connsiteX2" fmla="*/ 1357482 w 3459411"/>
              <a:gd name="connsiteY2" fmla="*/ 733425 h 3838575"/>
              <a:gd name="connsiteX3" fmla="*/ 182732 w 3459411"/>
              <a:gd name="connsiteY3" fmla="*/ 901700 h 3838575"/>
              <a:gd name="connsiteX4" fmla="*/ 160507 w 3459411"/>
              <a:gd name="connsiteY4" fmla="*/ 2495550 h 3838575"/>
              <a:gd name="connsiteX5" fmla="*/ 2957682 w 3459411"/>
              <a:gd name="connsiteY5" fmla="*/ 2505075 h 3838575"/>
              <a:gd name="connsiteX6" fmla="*/ 2957682 w 3459411"/>
              <a:gd name="connsiteY6" fmla="*/ 3390900 h 3838575"/>
              <a:gd name="connsiteX7" fmla="*/ 1509882 w 3459411"/>
              <a:gd name="connsiteY7" fmla="*/ 3390900 h 3838575"/>
              <a:gd name="connsiteX8" fmla="*/ 1528932 w 3459411"/>
              <a:gd name="connsiteY8" fmla="*/ 3648075 h 3838575"/>
              <a:gd name="connsiteX9" fmla="*/ 1309857 w 3459411"/>
              <a:gd name="connsiteY9" fmla="*/ 3648075 h 3838575"/>
              <a:gd name="connsiteX10" fmla="*/ 1643232 w 3459411"/>
              <a:gd name="connsiteY10" fmla="*/ 3838575 h 3838575"/>
              <a:gd name="connsiteX11" fmla="*/ 1948032 w 3459411"/>
              <a:gd name="connsiteY11" fmla="*/ 3648075 h 3838575"/>
              <a:gd name="connsiteX12" fmla="*/ 1728957 w 3459411"/>
              <a:gd name="connsiteY12" fmla="*/ 3648075 h 3838575"/>
              <a:gd name="connsiteX13" fmla="*/ 1738482 w 3459411"/>
              <a:gd name="connsiteY13" fmla="*/ 3552825 h 3838575"/>
              <a:gd name="connsiteX14" fmla="*/ 3224382 w 3459411"/>
              <a:gd name="connsiteY14" fmla="*/ 3552825 h 3838575"/>
              <a:gd name="connsiteX15" fmla="*/ 3205332 w 3459411"/>
              <a:gd name="connsiteY15" fmla="*/ 2238375 h 3838575"/>
              <a:gd name="connsiteX16" fmla="*/ 424032 w 3459411"/>
              <a:gd name="connsiteY16" fmla="*/ 2251075 h 3838575"/>
              <a:gd name="connsiteX17" fmla="*/ 430382 w 3459411"/>
              <a:gd name="connsiteY17" fmla="*/ 1117600 h 3838575"/>
              <a:gd name="connsiteX18" fmla="*/ 1728957 w 3459411"/>
              <a:gd name="connsiteY18" fmla="*/ 1028700 h 3838575"/>
              <a:gd name="connsiteX19" fmla="*/ 1814682 w 3459411"/>
              <a:gd name="connsiteY19" fmla="*/ 0 h 3838575"/>
              <a:gd name="connsiteX0" fmla="*/ 1814682 w 3459411"/>
              <a:gd name="connsiteY0" fmla="*/ 0 h 3838575"/>
              <a:gd name="connsiteX1" fmla="*/ 1338432 w 3459411"/>
              <a:gd name="connsiteY1" fmla="*/ 9525 h 3838575"/>
              <a:gd name="connsiteX2" fmla="*/ 1357482 w 3459411"/>
              <a:gd name="connsiteY2" fmla="*/ 733425 h 3838575"/>
              <a:gd name="connsiteX3" fmla="*/ 182732 w 3459411"/>
              <a:gd name="connsiteY3" fmla="*/ 901700 h 3838575"/>
              <a:gd name="connsiteX4" fmla="*/ 160507 w 3459411"/>
              <a:gd name="connsiteY4" fmla="*/ 2495550 h 3838575"/>
              <a:gd name="connsiteX5" fmla="*/ 2957682 w 3459411"/>
              <a:gd name="connsiteY5" fmla="*/ 2505075 h 3838575"/>
              <a:gd name="connsiteX6" fmla="*/ 2957682 w 3459411"/>
              <a:gd name="connsiteY6" fmla="*/ 3390900 h 3838575"/>
              <a:gd name="connsiteX7" fmla="*/ 1509882 w 3459411"/>
              <a:gd name="connsiteY7" fmla="*/ 3390900 h 3838575"/>
              <a:gd name="connsiteX8" fmla="*/ 1528932 w 3459411"/>
              <a:gd name="connsiteY8" fmla="*/ 3648075 h 3838575"/>
              <a:gd name="connsiteX9" fmla="*/ 1309857 w 3459411"/>
              <a:gd name="connsiteY9" fmla="*/ 3648075 h 3838575"/>
              <a:gd name="connsiteX10" fmla="*/ 1643232 w 3459411"/>
              <a:gd name="connsiteY10" fmla="*/ 3838575 h 3838575"/>
              <a:gd name="connsiteX11" fmla="*/ 1948032 w 3459411"/>
              <a:gd name="connsiteY11" fmla="*/ 3648075 h 3838575"/>
              <a:gd name="connsiteX12" fmla="*/ 1728957 w 3459411"/>
              <a:gd name="connsiteY12" fmla="*/ 3648075 h 3838575"/>
              <a:gd name="connsiteX13" fmla="*/ 1738482 w 3459411"/>
              <a:gd name="connsiteY13" fmla="*/ 3552825 h 3838575"/>
              <a:gd name="connsiteX14" fmla="*/ 3224382 w 3459411"/>
              <a:gd name="connsiteY14" fmla="*/ 3552825 h 3838575"/>
              <a:gd name="connsiteX15" fmla="*/ 3205332 w 3459411"/>
              <a:gd name="connsiteY15" fmla="*/ 2238375 h 3838575"/>
              <a:gd name="connsiteX16" fmla="*/ 424032 w 3459411"/>
              <a:gd name="connsiteY16" fmla="*/ 2251075 h 3838575"/>
              <a:gd name="connsiteX17" fmla="*/ 430382 w 3459411"/>
              <a:gd name="connsiteY17" fmla="*/ 1117600 h 3838575"/>
              <a:gd name="connsiteX18" fmla="*/ 1728957 w 3459411"/>
              <a:gd name="connsiteY18" fmla="*/ 1028700 h 3838575"/>
              <a:gd name="connsiteX19" fmla="*/ 1814682 w 3459411"/>
              <a:gd name="connsiteY19" fmla="*/ 0 h 3838575"/>
              <a:gd name="connsiteX0" fmla="*/ 1814682 w 3374180"/>
              <a:gd name="connsiteY0" fmla="*/ 0 h 3838575"/>
              <a:gd name="connsiteX1" fmla="*/ 1338432 w 3374180"/>
              <a:gd name="connsiteY1" fmla="*/ 9525 h 3838575"/>
              <a:gd name="connsiteX2" fmla="*/ 1357482 w 3374180"/>
              <a:gd name="connsiteY2" fmla="*/ 733425 h 3838575"/>
              <a:gd name="connsiteX3" fmla="*/ 182732 w 3374180"/>
              <a:gd name="connsiteY3" fmla="*/ 901700 h 3838575"/>
              <a:gd name="connsiteX4" fmla="*/ 160507 w 3374180"/>
              <a:gd name="connsiteY4" fmla="*/ 2495550 h 3838575"/>
              <a:gd name="connsiteX5" fmla="*/ 2957682 w 3374180"/>
              <a:gd name="connsiteY5" fmla="*/ 2505075 h 3838575"/>
              <a:gd name="connsiteX6" fmla="*/ 2957682 w 3374180"/>
              <a:gd name="connsiteY6" fmla="*/ 3390900 h 3838575"/>
              <a:gd name="connsiteX7" fmla="*/ 1509882 w 3374180"/>
              <a:gd name="connsiteY7" fmla="*/ 3390900 h 3838575"/>
              <a:gd name="connsiteX8" fmla="*/ 1528932 w 3374180"/>
              <a:gd name="connsiteY8" fmla="*/ 3648075 h 3838575"/>
              <a:gd name="connsiteX9" fmla="*/ 1309857 w 3374180"/>
              <a:gd name="connsiteY9" fmla="*/ 3648075 h 3838575"/>
              <a:gd name="connsiteX10" fmla="*/ 1643232 w 3374180"/>
              <a:gd name="connsiteY10" fmla="*/ 3838575 h 3838575"/>
              <a:gd name="connsiteX11" fmla="*/ 1948032 w 3374180"/>
              <a:gd name="connsiteY11" fmla="*/ 3648075 h 3838575"/>
              <a:gd name="connsiteX12" fmla="*/ 1728957 w 3374180"/>
              <a:gd name="connsiteY12" fmla="*/ 3648075 h 3838575"/>
              <a:gd name="connsiteX13" fmla="*/ 1738482 w 3374180"/>
              <a:gd name="connsiteY13" fmla="*/ 3552825 h 3838575"/>
              <a:gd name="connsiteX14" fmla="*/ 3224382 w 3374180"/>
              <a:gd name="connsiteY14" fmla="*/ 3552825 h 3838575"/>
              <a:gd name="connsiteX15" fmla="*/ 3205332 w 3374180"/>
              <a:gd name="connsiteY15" fmla="*/ 2238375 h 3838575"/>
              <a:gd name="connsiteX16" fmla="*/ 424032 w 3374180"/>
              <a:gd name="connsiteY16" fmla="*/ 2251075 h 3838575"/>
              <a:gd name="connsiteX17" fmla="*/ 430382 w 3374180"/>
              <a:gd name="connsiteY17" fmla="*/ 1117600 h 3838575"/>
              <a:gd name="connsiteX18" fmla="*/ 1728957 w 3374180"/>
              <a:gd name="connsiteY18" fmla="*/ 1028700 h 3838575"/>
              <a:gd name="connsiteX19" fmla="*/ 1814682 w 3374180"/>
              <a:gd name="connsiteY19" fmla="*/ 0 h 383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374180" h="3838575">
                <a:moveTo>
                  <a:pt x="1814682" y="0"/>
                </a:moveTo>
                <a:lnTo>
                  <a:pt x="1338432" y="9525"/>
                </a:lnTo>
                <a:cubicBezTo>
                  <a:pt x="1386057" y="185737"/>
                  <a:pt x="1550099" y="584729"/>
                  <a:pt x="1357482" y="733425"/>
                </a:cubicBezTo>
                <a:cubicBezTo>
                  <a:pt x="1164865" y="882121"/>
                  <a:pt x="382228" y="608012"/>
                  <a:pt x="182732" y="901700"/>
                </a:cubicBezTo>
                <a:cubicBezTo>
                  <a:pt x="-16764" y="1195388"/>
                  <a:pt x="-92435" y="2291821"/>
                  <a:pt x="160507" y="2495550"/>
                </a:cubicBezTo>
                <a:cubicBezTo>
                  <a:pt x="413449" y="2699279"/>
                  <a:pt x="2828036" y="2374900"/>
                  <a:pt x="2957682" y="2505075"/>
                </a:cubicBezTo>
                <a:cubicBezTo>
                  <a:pt x="3087328" y="2635250"/>
                  <a:pt x="3091032" y="3200400"/>
                  <a:pt x="2957682" y="3390900"/>
                </a:cubicBezTo>
                <a:cubicBezTo>
                  <a:pt x="2824332" y="3581400"/>
                  <a:pt x="1579732" y="3324225"/>
                  <a:pt x="1509882" y="3390900"/>
                </a:cubicBezTo>
                <a:cubicBezTo>
                  <a:pt x="1440032" y="3457575"/>
                  <a:pt x="1522582" y="3562350"/>
                  <a:pt x="1528932" y="3648075"/>
                </a:cubicBezTo>
                <a:lnTo>
                  <a:pt x="1309857" y="3648075"/>
                </a:lnTo>
                <a:lnTo>
                  <a:pt x="1643232" y="3838575"/>
                </a:lnTo>
                <a:lnTo>
                  <a:pt x="1948032" y="3648075"/>
                </a:lnTo>
                <a:lnTo>
                  <a:pt x="1728957" y="3648075"/>
                </a:lnTo>
                <a:cubicBezTo>
                  <a:pt x="1694032" y="3632200"/>
                  <a:pt x="1670220" y="3587750"/>
                  <a:pt x="1738482" y="3552825"/>
                </a:cubicBezTo>
                <a:cubicBezTo>
                  <a:pt x="1806744" y="3517900"/>
                  <a:pt x="3065632" y="3724275"/>
                  <a:pt x="3224382" y="3552825"/>
                </a:cubicBezTo>
                <a:cubicBezTo>
                  <a:pt x="3383132" y="3381375"/>
                  <a:pt x="3468857" y="2417233"/>
                  <a:pt x="3205332" y="2238375"/>
                </a:cubicBezTo>
                <a:cubicBezTo>
                  <a:pt x="2941807" y="2059517"/>
                  <a:pt x="562674" y="2342621"/>
                  <a:pt x="424032" y="2251075"/>
                </a:cubicBezTo>
                <a:cubicBezTo>
                  <a:pt x="285390" y="2159529"/>
                  <a:pt x="212895" y="1321329"/>
                  <a:pt x="430382" y="1117600"/>
                </a:cubicBezTo>
                <a:cubicBezTo>
                  <a:pt x="647870" y="913871"/>
                  <a:pt x="1498240" y="1214967"/>
                  <a:pt x="1728957" y="1028700"/>
                </a:cubicBezTo>
                <a:cubicBezTo>
                  <a:pt x="1959674" y="842433"/>
                  <a:pt x="1774995" y="236538"/>
                  <a:pt x="1814682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9577064" cy="1800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Com DR1=0 e DR2=1, aplica-se um sinal PWM na entrada Habilita.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/>
              <a:t>Nessa condição, a carga tem tensão positiva no terminal P e negativa (ou terra) no terminal 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O fluxo de energia é pulsante, mas se feito rápido o suficiente (período do PWM pequeno), a carga ligada nos terminais de saída “percebe” uma tensão média, comentada anteriormente.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Funcionamento de uma Ponte H – Direção 1</a:t>
            </a:r>
            <a:endParaRPr lang="en-GB" sz="3200" dirty="0"/>
          </a:p>
        </p:txBody>
      </p:sp>
      <p:sp>
        <p:nvSpPr>
          <p:cNvPr id="7" name="Retângulo de cantos arredondados 6"/>
          <p:cNvSpPr/>
          <p:nvPr/>
        </p:nvSpPr>
        <p:spPr>
          <a:xfrm>
            <a:off x="3981958" y="3923853"/>
            <a:ext cx="1728192" cy="5136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6" name="Conector reto 65"/>
          <p:cNvCxnSpPr/>
          <p:nvPr/>
        </p:nvCxnSpPr>
        <p:spPr>
          <a:xfrm>
            <a:off x="4630030" y="5683403"/>
            <a:ext cx="3600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/>
          <p:nvPr/>
        </p:nvCxnSpPr>
        <p:spPr>
          <a:xfrm>
            <a:off x="4702038" y="5754038"/>
            <a:ext cx="216024" cy="13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to 69"/>
          <p:cNvCxnSpPr/>
          <p:nvPr/>
        </p:nvCxnSpPr>
        <p:spPr>
          <a:xfrm flipV="1">
            <a:off x="4774046" y="5827419"/>
            <a:ext cx="72008" cy="13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to 70"/>
          <p:cNvCxnSpPr/>
          <p:nvPr/>
        </p:nvCxnSpPr>
        <p:spPr>
          <a:xfrm flipV="1">
            <a:off x="3405894" y="4972728"/>
            <a:ext cx="0" cy="3600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to 71"/>
          <p:cNvCxnSpPr/>
          <p:nvPr/>
        </p:nvCxnSpPr>
        <p:spPr>
          <a:xfrm flipH="1">
            <a:off x="3405894" y="4189070"/>
            <a:ext cx="775137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riângulo isósceles 73"/>
          <p:cNvSpPr/>
          <p:nvPr/>
        </p:nvSpPr>
        <p:spPr>
          <a:xfrm>
            <a:off x="4727365" y="1475581"/>
            <a:ext cx="118689" cy="2880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tângulo 75"/>
          <p:cNvSpPr/>
          <p:nvPr/>
        </p:nvSpPr>
        <p:spPr>
          <a:xfrm>
            <a:off x="3302074" y="4540726"/>
            <a:ext cx="21602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aixaDeTexto 76"/>
          <p:cNvSpPr txBox="1"/>
          <p:nvPr/>
        </p:nvSpPr>
        <p:spPr>
          <a:xfrm>
            <a:off x="3833478" y="5498737"/>
            <a:ext cx="70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Terra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78" name="CaixaDeTexto 77"/>
          <p:cNvSpPr txBox="1"/>
          <p:nvPr/>
        </p:nvSpPr>
        <p:spPr>
          <a:xfrm>
            <a:off x="4979894" y="1187549"/>
            <a:ext cx="178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Alimentação</a:t>
            </a:r>
          </a:p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Tensão +</a:t>
            </a:r>
            <a:r>
              <a:rPr lang="pt-BR" sz="1800" b="1" dirty="0" err="1" smtClean="0">
                <a:solidFill>
                  <a:sysClr val="windowText" lastClr="000000"/>
                </a:solidFill>
                <a:latin typeface="Calibri"/>
              </a:rPr>
              <a:t>Vp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cxnSp>
        <p:nvCxnSpPr>
          <p:cNvPr id="79" name="Conector reto 78"/>
          <p:cNvCxnSpPr/>
          <p:nvPr/>
        </p:nvCxnSpPr>
        <p:spPr>
          <a:xfrm flipV="1">
            <a:off x="3410086" y="3388439"/>
            <a:ext cx="0" cy="43204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to 79"/>
          <p:cNvCxnSpPr/>
          <p:nvPr/>
        </p:nvCxnSpPr>
        <p:spPr>
          <a:xfrm flipH="1" flipV="1">
            <a:off x="3257955" y="4541423"/>
            <a:ext cx="154482" cy="43204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aixaDeTexto 80"/>
          <p:cNvSpPr txBox="1"/>
          <p:nvPr/>
        </p:nvSpPr>
        <p:spPr>
          <a:xfrm>
            <a:off x="3398456" y="3435345"/>
            <a:ext cx="705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>
                <a:solidFill>
                  <a:sysClr val="windowText" lastClr="000000"/>
                </a:solidFill>
                <a:latin typeface="Calibri"/>
              </a:rPr>
              <a:t>CH1</a:t>
            </a:r>
            <a:endParaRPr lang="en-GB" sz="12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2" name="CaixaDeTexto 81"/>
          <p:cNvSpPr txBox="1"/>
          <p:nvPr/>
        </p:nvSpPr>
        <p:spPr>
          <a:xfrm>
            <a:off x="3398456" y="4608452"/>
            <a:ext cx="705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>
                <a:solidFill>
                  <a:sysClr val="windowText" lastClr="000000"/>
                </a:solidFill>
                <a:latin typeface="Calibri"/>
              </a:rPr>
              <a:t>CH2</a:t>
            </a:r>
            <a:endParaRPr lang="en-GB" sz="1050" b="1" dirty="0">
              <a:solidFill>
                <a:sysClr val="windowText" lastClr="000000"/>
              </a:solidFill>
              <a:latin typeface="Calibri"/>
            </a:endParaRPr>
          </a:p>
        </p:txBody>
      </p:sp>
      <p:cxnSp>
        <p:nvCxnSpPr>
          <p:cNvPr id="87" name="Conector reto 86"/>
          <p:cNvCxnSpPr/>
          <p:nvPr/>
        </p:nvCxnSpPr>
        <p:spPr>
          <a:xfrm flipH="1">
            <a:off x="2179042" y="3614147"/>
            <a:ext cx="113789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to 87"/>
          <p:cNvCxnSpPr/>
          <p:nvPr/>
        </p:nvCxnSpPr>
        <p:spPr>
          <a:xfrm flipH="1">
            <a:off x="2903004" y="4748766"/>
            <a:ext cx="3916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Elipse 88"/>
          <p:cNvSpPr/>
          <p:nvPr/>
        </p:nvSpPr>
        <p:spPr>
          <a:xfrm>
            <a:off x="3222623" y="3532455"/>
            <a:ext cx="144016" cy="144016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Conector reto 89"/>
          <p:cNvCxnSpPr/>
          <p:nvPr/>
        </p:nvCxnSpPr>
        <p:spPr>
          <a:xfrm>
            <a:off x="2917571" y="3625830"/>
            <a:ext cx="0" cy="11316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/>
          <p:cNvCxnSpPr/>
          <p:nvPr/>
        </p:nvCxnSpPr>
        <p:spPr>
          <a:xfrm flipV="1">
            <a:off x="6290624" y="4885451"/>
            <a:ext cx="0" cy="4379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/>
          <p:cNvCxnSpPr/>
          <p:nvPr/>
        </p:nvCxnSpPr>
        <p:spPr>
          <a:xfrm>
            <a:off x="5519679" y="4171693"/>
            <a:ext cx="775137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to 101"/>
          <p:cNvCxnSpPr/>
          <p:nvPr/>
        </p:nvCxnSpPr>
        <p:spPr>
          <a:xfrm flipH="1" flipV="1">
            <a:off x="6290624" y="4523349"/>
            <a:ext cx="0" cy="43204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to 102"/>
          <p:cNvCxnSpPr/>
          <p:nvPr/>
        </p:nvCxnSpPr>
        <p:spPr>
          <a:xfrm flipV="1">
            <a:off x="6290624" y="3371221"/>
            <a:ext cx="154482" cy="43204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CaixaDeTexto 103"/>
          <p:cNvSpPr txBox="1"/>
          <p:nvPr/>
        </p:nvSpPr>
        <p:spPr>
          <a:xfrm flipH="1">
            <a:off x="5622938" y="3417968"/>
            <a:ext cx="705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b="1" dirty="0" smtClean="0">
                <a:solidFill>
                  <a:sysClr val="windowText" lastClr="000000"/>
                </a:solidFill>
                <a:latin typeface="Calibri"/>
              </a:rPr>
              <a:t>CH3</a:t>
            </a:r>
            <a:endParaRPr lang="en-GB" sz="105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05" name="CaixaDeTexto 104"/>
          <p:cNvSpPr txBox="1"/>
          <p:nvPr/>
        </p:nvSpPr>
        <p:spPr>
          <a:xfrm flipH="1">
            <a:off x="5599486" y="4591075"/>
            <a:ext cx="705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b="1" dirty="0" smtClean="0">
                <a:solidFill>
                  <a:sysClr val="windowText" lastClr="000000"/>
                </a:solidFill>
                <a:latin typeface="Calibri"/>
              </a:rPr>
              <a:t>CH4</a:t>
            </a:r>
            <a:endParaRPr lang="en-GB" sz="1050" b="1" dirty="0">
              <a:solidFill>
                <a:sysClr val="windowText" lastClr="000000"/>
              </a:solidFill>
              <a:latin typeface="Calibri"/>
            </a:endParaRPr>
          </a:p>
        </p:txBody>
      </p:sp>
      <p:cxnSp>
        <p:nvCxnSpPr>
          <p:cNvPr id="110" name="Conector reto 109"/>
          <p:cNvCxnSpPr/>
          <p:nvPr/>
        </p:nvCxnSpPr>
        <p:spPr>
          <a:xfrm>
            <a:off x="6445105" y="3608453"/>
            <a:ext cx="11154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ector reto 110"/>
          <p:cNvCxnSpPr/>
          <p:nvPr/>
        </p:nvCxnSpPr>
        <p:spPr>
          <a:xfrm>
            <a:off x="6304690" y="4731389"/>
            <a:ext cx="49301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ipse 111"/>
          <p:cNvSpPr/>
          <p:nvPr/>
        </p:nvSpPr>
        <p:spPr>
          <a:xfrm flipH="1">
            <a:off x="6399613" y="3532455"/>
            <a:ext cx="144016" cy="144016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Conector reto 112"/>
          <p:cNvCxnSpPr/>
          <p:nvPr/>
        </p:nvCxnSpPr>
        <p:spPr>
          <a:xfrm flipH="1">
            <a:off x="6783139" y="3608453"/>
            <a:ext cx="0" cy="11316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CaixaDeTexto 114"/>
          <p:cNvSpPr txBox="1"/>
          <p:nvPr/>
        </p:nvSpPr>
        <p:spPr>
          <a:xfrm flipH="1">
            <a:off x="4269990" y="4017347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ysClr val="windowText" lastClr="000000"/>
                </a:solidFill>
                <a:latin typeface="Calibri"/>
              </a:rPr>
              <a:t>Carga</a:t>
            </a:r>
            <a:endParaRPr lang="en-GB" sz="16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16" name="CaixaDeTexto 115"/>
          <p:cNvSpPr txBox="1"/>
          <p:nvPr/>
        </p:nvSpPr>
        <p:spPr>
          <a:xfrm>
            <a:off x="1908602" y="3244815"/>
            <a:ext cx="971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DR1=0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17" name="CaixaDeTexto 116"/>
          <p:cNvSpPr txBox="1"/>
          <p:nvPr/>
        </p:nvSpPr>
        <p:spPr>
          <a:xfrm>
            <a:off x="6797708" y="3244187"/>
            <a:ext cx="978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DR2=1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cxnSp>
        <p:nvCxnSpPr>
          <p:cNvPr id="51" name="Conector reto 50"/>
          <p:cNvCxnSpPr/>
          <p:nvPr/>
        </p:nvCxnSpPr>
        <p:spPr>
          <a:xfrm>
            <a:off x="4783571" y="1664227"/>
            <a:ext cx="0" cy="6055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 flipH="1">
            <a:off x="3403737" y="2795157"/>
            <a:ext cx="288472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 flipH="1">
            <a:off x="3403689" y="5323363"/>
            <a:ext cx="288472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>
          <a:xfrm>
            <a:off x="4810050" y="5318287"/>
            <a:ext cx="0" cy="3794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/>
          <p:cNvCxnSpPr/>
          <p:nvPr/>
        </p:nvCxnSpPr>
        <p:spPr>
          <a:xfrm>
            <a:off x="4774046" y="2605411"/>
            <a:ext cx="0" cy="1897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/>
          <p:cNvCxnSpPr/>
          <p:nvPr/>
        </p:nvCxnSpPr>
        <p:spPr>
          <a:xfrm flipH="1" flipV="1">
            <a:off x="4624797" y="2204938"/>
            <a:ext cx="154482" cy="43204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to 82"/>
          <p:cNvCxnSpPr/>
          <p:nvPr/>
        </p:nvCxnSpPr>
        <p:spPr>
          <a:xfrm flipH="1">
            <a:off x="3326448" y="2454415"/>
            <a:ext cx="12898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aixaDeTexto 83"/>
          <p:cNvSpPr txBox="1"/>
          <p:nvPr/>
        </p:nvSpPr>
        <p:spPr>
          <a:xfrm>
            <a:off x="3041169" y="2085083"/>
            <a:ext cx="113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Habilita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6" name="CaixaDeTexto 95"/>
          <p:cNvSpPr txBox="1"/>
          <p:nvPr/>
        </p:nvSpPr>
        <p:spPr>
          <a:xfrm>
            <a:off x="4680272" y="2282462"/>
            <a:ext cx="705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>
                <a:solidFill>
                  <a:sysClr val="windowText" lastClr="000000"/>
                </a:solidFill>
                <a:latin typeface="Calibri"/>
              </a:rPr>
              <a:t>CH5</a:t>
            </a:r>
            <a:endParaRPr lang="en-GB" sz="1050" b="1" dirty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61" name="Grupo 60"/>
          <p:cNvGrpSpPr/>
          <p:nvPr/>
        </p:nvGrpSpPr>
        <p:grpSpPr>
          <a:xfrm>
            <a:off x="1879752" y="2304426"/>
            <a:ext cx="1371214" cy="300985"/>
            <a:chOff x="1620200" y="6300117"/>
            <a:chExt cx="7400748" cy="680010"/>
          </a:xfrm>
        </p:grpSpPr>
        <p:grpSp>
          <p:nvGrpSpPr>
            <p:cNvPr id="62" name="Grupo 61"/>
            <p:cNvGrpSpPr/>
            <p:nvPr/>
          </p:nvGrpSpPr>
          <p:grpSpPr>
            <a:xfrm>
              <a:off x="1620200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28" name="Conector angulado 127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ector angulado 128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upo 62"/>
            <p:cNvGrpSpPr/>
            <p:nvPr/>
          </p:nvGrpSpPr>
          <p:grpSpPr>
            <a:xfrm>
              <a:off x="2448024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26" name="Conector angulado 125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ector angulado 126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upo 63"/>
            <p:cNvGrpSpPr/>
            <p:nvPr/>
          </p:nvGrpSpPr>
          <p:grpSpPr>
            <a:xfrm>
              <a:off x="3274296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24" name="Conector angulado 123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ector angulado 124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upo 64"/>
            <p:cNvGrpSpPr/>
            <p:nvPr/>
          </p:nvGrpSpPr>
          <p:grpSpPr>
            <a:xfrm>
              <a:off x="4110666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22" name="Conector angulado 121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ector angulado 122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Grupo 90"/>
            <p:cNvGrpSpPr/>
            <p:nvPr/>
          </p:nvGrpSpPr>
          <p:grpSpPr>
            <a:xfrm>
              <a:off x="4919846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20" name="Conector angulado 119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ector angulado 120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upo 91"/>
            <p:cNvGrpSpPr/>
            <p:nvPr/>
          </p:nvGrpSpPr>
          <p:grpSpPr>
            <a:xfrm>
              <a:off x="5747670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18" name="Conector angulado 117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ector angulado 118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upo 92"/>
            <p:cNvGrpSpPr/>
            <p:nvPr/>
          </p:nvGrpSpPr>
          <p:grpSpPr>
            <a:xfrm>
              <a:off x="6560010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09" name="Conector angulado 108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ector angulado 113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upo 96"/>
            <p:cNvGrpSpPr/>
            <p:nvPr/>
          </p:nvGrpSpPr>
          <p:grpSpPr>
            <a:xfrm>
              <a:off x="7365300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07" name="Conector angulado 106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ector angulado 107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upo 99"/>
            <p:cNvGrpSpPr/>
            <p:nvPr/>
          </p:nvGrpSpPr>
          <p:grpSpPr>
            <a:xfrm>
              <a:off x="8193124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01" name="Conector angulado 100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ector angulado 105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0" name="Conector reto 129"/>
          <p:cNvCxnSpPr/>
          <p:nvPr/>
        </p:nvCxnSpPr>
        <p:spPr>
          <a:xfrm flipV="1">
            <a:off x="3404322" y="3803269"/>
            <a:ext cx="0" cy="7200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ector reto 130"/>
          <p:cNvCxnSpPr/>
          <p:nvPr/>
        </p:nvCxnSpPr>
        <p:spPr>
          <a:xfrm flipV="1">
            <a:off x="3402750" y="2788808"/>
            <a:ext cx="0" cy="6406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ector reto 131"/>
          <p:cNvCxnSpPr/>
          <p:nvPr/>
        </p:nvCxnSpPr>
        <p:spPr>
          <a:xfrm flipV="1">
            <a:off x="6289990" y="3799391"/>
            <a:ext cx="0" cy="7200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ector reto 132"/>
          <p:cNvCxnSpPr/>
          <p:nvPr/>
        </p:nvCxnSpPr>
        <p:spPr>
          <a:xfrm flipV="1">
            <a:off x="6288418" y="2784930"/>
            <a:ext cx="0" cy="6406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ta para baixo 28"/>
          <p:cNvSpPr/>
          <p:nvPr/>
        </p:nvSpPr>
        <p:spPr>
          <a:xfrm>
            <a:off x="7212142" y="1600042"/>
            <a:ext cx="576064" cy="691306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4" name="CaixaDeTexto 133"/>
          <p:cNvSpPr txBox="1"/>
          <p:nvPr/>
        </p:nvSpPr>
        <p:spPr>
          <a:xfrm>
            <a:off x="7788206" y="1672035"/>
            <a:ext cx="1788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Fluxo da energia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35" name="CaixaDeTexto 134"/>
          <p:cNvSpPr txBox="1"/>
          <p:nvPr/>
        </p:nvSpPr>
        <p:spPr>
          <a:xfrm>
            <a:off x="3967094" y="3779837"/>
            <a:ext cx="978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C00000"/>
                </a:solidFill>
                <a:latin typeface="Calibri"/>
              </a:rPr>
              <a:t>+</a:t>
            </a:r>
            <a:endParaRPr lang="en-GB" sz="28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36" name="CaixaDeTexto 135"/>
          <p:cNvSpPr txBox="1"/>
          <p:nvPr/>
        </p:nvSpPr>
        <p:spPr>
          <a:xfrm>
            <a:off x="5418405" y="3757535"/>
            <a:ext cx="978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tx1"/>
                </a:solidFill>
                <a:latin typeface="Calibri"/>
              </a:rPr>
              <a:t>-</a:t>
            </a:r>
            <a:endParaRPr lang="en-GB" sz="2800" b="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37" name="CaixaDeTexto 136"/>
          <p:cNvSpPr txBox="1"/>
          <p:nvPr/>
        </p:nvSpPr>
        <p:spPr>
          <a:xfrm>
            <a:off x="3721443" y="4274601"/>
            <a:ext cx="598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P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38" name="CaixaDeTexto 137"/>
          <p:cNvSpPr txBox="1"/>
          <p:nvPr/>
        </p:nvSpPr>
        <p:spPr>
          <a:xfrm>
            <a:off x="5665659" y="4252836"/>
            <a:ext cx="598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N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634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9577064" cy="1800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Com DR1=1 e DR2=0, aplica-se um sinal PWM na entrada Habilita.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/>
              <a:t>Nessa condição agora, a carga tem tensão negativa (ou terra) no terminal N e positiva no terminal 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O fluxo de energia novamente é pulsante mas a carga ligada nos terminais de saída “percebe” a tensão média do PWM.</a:t>
            </a:r>
          </a:p>
        </p:txBody>
      </p:sp>
      <p:sp>
        <p:nvSpPr>
          <p:cNvPr id="15" name="Forma livre 14"/>
          <p:cNvSpPr/>
          <p:nvPr/>
        </p:nvSpPr>
        <p:spPr>
          <a:xfrm flipH="1">
            <a:off x="3167150" y="1814447"/>
            <a:ext cx="3372446" cy="3829050"/>
          </a:xfrm>
          <a:custGeom>
            <a:avLst/>
            <a:gdLst>
              <a:gd name="connsiteX0" fmla="*/ 1323975 w 3124200"/>
              <a:gd name="connsiteY0" fmla="*/ 0 h 4038600"/>
              <a:gd name="connsiteX1" fmla="*/ 1323975 w 3124200"/>
              <a:gd name="connsiteY1" fmla="*/ 0 h 4038600"/>
              <a:gd name="connsiteX2" fmla="*/ 1352550 w 3124200"/>
              <a:gd name="connsiteY2" fmla="*/ 314325 h 4038600"/>
              <a:gd name="connsiteX3" fmla="*/ 1343025 w 3124200"/>
              <a:gd name="connsiteY3" fmla="*/ 1038225 h 4038600"/>
              <a:gd name="connsiteX4" fmla="*/ 0 w 3124200"/>
              <a:gd name="connsiteY4" fmla="*/ 1095375 h 4038600"/>
              <a:gd name="connsiteX5" fmla="*/ 0 w 3124200"/>
              <a:gd name="connsiteY5" fmla="*/ 2752725 h 4038600"/>
              <a:gd name="connsiteX6" fmla="*/ 2838450 w 3124200"/>
              <a:gd name="connsiteY6" fmla="*/ 2771775 h 4038600"/>
              <a:gd name="connsiteX7" fmla="*/ 2857500 w 3124200"/>
              <a:gd name="connsiteY7" fmla="*/ 3590925 h 4038600"/>
              <a:gd name="connsiteX8" fmla="*/ 1409700 w 3124200"/>
              <a:gd name="connsiteY8" fmla="*/ 3590925 h 4038600"/>
              <a:gd name="connsiteX9" fmla="*/ 1428750 w 3124200"/>
              <a:gd name="connsiteY9" fmla="*/ 3848100 h 4038600"/>
              <a:gd name="connsiteX10" fmla="*/ 1209675 w 3124200"/>
              <a:gd name="connsiteY10" fmla="*/ 3848100 h 4038600"/>
              <a:gd name="connsiteX11" fmla="*/ 1543050 w 3124200"/>
              <a:gd name="connsiteY11" fmla="*/ 4038600 h 4038600"/>
              <a:gd name="connsiteX12" fmla="*/ 1847850 w 3124200"/>
              <a:gd name="connsiteY12" fmla="*/ 3848100 h 4038600"/>
              <a:gd name="connsiteX13" fmla="*/ 1628775 w 3124200"/>
              <a:gd name="connsiteY13" fmla="*/ 3848100 h 4038600"/>
              <a:gd name="connsiteX14" fmla="*/ 1638300 w 3124200"/>
              <a:gd name="connsiteY14" fmla="*/ 3752850 h 4038600"/>
              <a:gd name="connsiteX15" fmla="*/ 3124200 w 3124200"/>
              <a:gd name="connsiteY15" fmla="*/ 3752850 h 4038600"/>
              <a:gd name="connsiteX16" fmla="*/ 3086100 w 3124200"/>
              <a:gd name="connsiteY16" fmla="*/ 2362200 h 4038600"/>
              <a:gd name="connsiteX17" fmla="*/ 219075 w 3124200"/>
              <a:gd name="connsiteY17" fmla="*/ 2381250 h 4038600"/>
              <a:gd name="connsiteX18" fmla="*/ 209550 w 3124200"/>
              <a:gd name="connsiteY18" fmla="*/ 1228725 h 4038600"/>
              <a:gd name="connsiteX19" fmla="*/ 1628775 w 3124200"/>
              <a:gd name="connsiteY19" fmla="*/ 1228725 h 4038600"/>
              <a:gd name="connsiteX20" fmla="*/ 1628775 w 3124200"/>
              <a:gd name="connsiteY20" fmla="*/ 209550 h 4038600"/>
              <a:gd name="connsiteX21" fmla="*/ 1323975 w 3124200"/>
              <a:gd name="connsiteY21" fmla="*/ 0 h 4038600"/>
              <a:gd name="connsiteX0" fmla="*/ 1323975 w 3124200"/>
              <a:gd name="connsiteY0" fmla="*/ 0 h 4038600"/>
              <a:gd name="connsiteX1" fmla="*/ 1323975 w 3124200"/>
              <a:gd name="connsiteY1" fmla="*/ 0 h 4038600"/>
              <a:gd name="connsiteX2" fmla="*/ 1352550 w 3124200"/>
              <a:gd name="connsiteY2" fmla="*/ 314325 h 4038600"/>
              <a:gd name="connsiteX3" fmla="*/ 1343025 w 3124200"/>
              <a:gd name="connsiteY3" fmla="*/ 1038225 h 4038600"/>
              <a:gd name="connsiteX4" fmla="*/ 0 w 3124200"/>
              <a:gd name="connsiteY4" fmla="*/ 1038225 h 4038600"/>
              <a:gd name="connsiteX5" fmla="*/ 0 w 3124200"/>
              <a:gd name="connsiteY5" fmla="*/ 2752725 h 4038600"/>
              <a:gd name="connsiteX6" fmla="*/ 2838450 w 3124200"/>
              <a:gd name="connsiteY6" fmla="*/ 2771775 h 4038600"/>
              <a:gd name="connsiteX7" fmla="*/ 2857500 w 3124200"/>
              <a:gd name="connsiteY7" fmla="*/ 3590925 h 4038600"/>
              <a:gd name="connsiteX8" fmla="*/ 1409700 w 3124200"/>
              <a:gd name="connsiteY8" fmla="*/ 3590925 h 4038600"/>
              <a:gd name="connsiteX9" fmla="*/ 1428750 w 3124200"/>
              <a:gd name="connsiteY9" fmla="*/ 3848100 h 4038600"/>
              <a:gd name="connsiteX10" fmla="*/ 1209675 w 3124200"/>
              <a:gd name="connsiteY10" fmla="*/ 3848100 h 4038600"/>
              <a:gd name="connsiteX11" fmla="*/ 1543050 w 3124200"/>
              <a:gd name="connsiteY11" fmla="*/ 4038600 h 4038600"/>
              <a:gd name="connsiteX12" fmla="*/ 1847850 w 3124200"/>
              <a:gd name="connsiteY12" fmla="*/ 3848100 h 4038600"/>
              <a:gd name="connsiteX13" fmla="*/ 1628775 w 3124200"/>
              <a:gd name="connsiteY13" fmla="*/ 3848100 h 4038600"/>
              <a:gd name="connsiteX14" fmla="*/ 1638300 w 3124200"/>
              <a:gd name="connsiteY14" fmla="*/ 3752850 h 4038600"/>
              <a:gd name="connsiteX15" fmla="*/ 3124200 w 3124200"/>
              <a:gd name="connsiteY15" fmla="*/ 3752850 h 4038600"/>
              <a:gd name="connsiteX16" fmla="*/ 3086100 w 3124200"/>
              <a:gd name="connsiteY16" fmla="*/ 2362200 h 4038600"/>
              <a:gd name="connsiteX17" fmla="*/ 219075 w 3124200"/>
              <a:gd name="connsiteY17" fmla="*/ 2381250 h 4038600"/>
              <a:gd name="connsiteX18" fmla="*/ 209550 w 3124200"/>
              <a:gd name="connsiteY18" fmla="*/ 1228725 h 4038600"/>
              <a:gd name="connsiteX19" fmla="*/ 1628775 w 3124200"/>
              <a:gd name="connsiteY19" fmla="*/ 1228725 h 4038600"/>
              <a:gd name="connsiteX20" fmla="*/ 1628775 w 3124200"/>
              <a:gd name="connsiteY20" fmla="*/ 209550 h 4038600"/>
              <a:gd name="connsiteX21" fmla="*/ 1323975 w 3124200"/>
              <a:gd name="connsiteY21" fmla="*/ 0 h 4038600"/>
              <a:gd name="connsiteX0" fmla="*/ 1628775 w 3124200"/>
              <a:gd name="connsiteY0" fmla="*/ 209550 h 4038600"/>
              <a:gd name="connsiteX1" fmla="*/ 1323975 w 3124200"/>
              <a:gd name="connsiteY1" fmla="*/ 0 h 4038600"/>
              <a:gd name="connsiteX2" fmla="*/ 1352550 w 3124200"/>
              <a:gd name="connsiteY2" fmla="*/ 314325 h 4038600"/>
              <a:gd name="connsiteX3" fmla="*/ 1343025 w 3124200"/>
              <a:gd name="connsiteY3" fmla="*/ 1038225 h 4038600"/>
              <a:gd name="connsiteX4" fmla="*/ 0 w 3124200"/>
              <a:gd name="connsiteY4" fmla="*/ 1038225 h 4038600"/>
              <a:gd name="connsiteX5" fmla="*/ 0 w 3124200"/>
              <a:gd name="connsiteY5" fmla="*/ 2752725 h 4038600"/>
              <a:gd name="connsiteX6" fmla="*/ 2838450 w 3124200"/>
              <a:gd name="connsiteY6" fmla="*/ 2771775 h 4038600"/>
              <a:gd name="connsiteX7" fmla="*/ 2857500 w 3124200"/>
              <a:gd name="connsiteY7" fmla="*/ 3590925 h 4038600"/>
              <a:gd name="connsiteX8" fmla="*/ 1409700 w 3124200"/>
              <a:gd name="connsiteY8" fmla="*/ 3590925 h 4038600"/>
              <a:gd name="connsiteX9" fmla="*/ 1428750 w 3124200"/>
              <a:gd name="connsiteY9" fmla="*/ 3848100 h 4038600"/>
              <a:gd name="connsiteX10" fmla="*/ 1209675 w 3124200"/>
              <a:gd name="connsiteY10" fmla="*/ 3848100 h 4038600"/>
              <a:gd name="connsiteX11" fmla="*/ 1543050 w 3124200"/>
              <a:gd name="connsiteY11" fmla="*/ 4038600 h 4038600"/>
              <a:gd name="connsiteX12" fmla="*/ 1847850 w 3124200"/>
              <a:gd name="connsiteY12" fmla="*/ 3848100 h 4038600"/>
              <a:gd name="connsiteX13" fmla="*/ 1628775 w 3124200"/>
              <a:gd name="connsiteY13" fmla="*/ 3848100 h 4038600"/>
              <a:gd name="connsiteX14" fmla="*/ 1638300 w 3124200"/>
              <a:gd name="connsiteY14" fmla="*/ 3752850 h 4038600"/>
              <a:gd name="connsiteX15" fmla="*/ 3124200 w 3124200"/>
              <a:gd name="connsiteY15" fmla="*/ 3752850 h 4038600"/>
              <a:gd name="connsiteX16" fmla="*/ 3086100 w 3124200"/>
              <a:gd name="connsiteY16" fmla="*/ 2362200 h 4038600"/>
              <a:gd name="connsiteX17" fmla="*/ 219075 w 3124200"/>
              <a:gd name="connsiteY17" fmla="*/ 2381250 h 4038600"/>
              <a:gd name="connsiteX18" fmla="*/ 209550 w 3124200"/>
              <a:gd name="connsiteY18" fmla="*/ 1228725 h 4038600"/>
              <a:gd name="connsiteX19" fmla="*/ 1628775 w 3124200"/>
              <a:gd name="connsiteY19" fmla="*/ 1228725 h 4038600"/>
              <a:gd name="connsiteX20" fmla="*/ 1628775 w 3124200"/>
              <a:gd name="connsiteY20" fmla="*/ 209550 h 4038600"/>
              <a:gd name="connsiteX0" fmla="*/ 1628775 w 3124200"/>
              <a:gd name="connsiteY0" fmla="*/ 0 h 3829050"/>
              <a:gd name="connsiteX1" fmla="*/ 1352550 w 3124200"/>
              <a:gd name="connsiteY1" fmla="*/ 104775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0 w 3124200"/>
              <a:gd name="connsiteY4" fmla="*/ 2543175 h 3829050"/>
              <a:gd name="connsiteX5" fmla="*/ 2838450 w 3124200"/>
              <a:gd name="connsiteY5" fmla="*/ 2562225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086100 w 3124200"/>
              <a:gd name="connsiteY15" fmla="*/ 2152650 h 3829050"/>
              <a:gd name="connsiteX16" fmla="*/ 219075 w 3124200"/>
              <a:gd name="connsiteY16" fmla="*/ 2171700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0 w 3124200"/>
              <a:gd name="connsiteY4" fmla="*/ 2543175 h 3829050"/>
              <a:gd name="connsiteX5" fmla="*/ 2838450 w 3124200"/>
              <a:gd name="connsiteY5" fmla="*/ 2562225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086100 w 3124200"/>
              <a:gd name="connsiteY15" fmla="*/ 2152650 h 3829050"/>
              <a:gd name="connsiteX16" fmla="*/ 219075 w 3124200"/>
              <a:gd name="connsiteY16" fmla="*/ 2171700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0 w 3124200"/>
              <a:gd name="connsiteY4" fmla="*/ 2543175 h 3829050"/>
              <a:gd name="connsiteX5" fmla="*/ 2838450 w 3124200"/>
              <a:gd name="connsiteY5" fmla="*/ 2562225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00275 h 3829050"/>
              <a:gd name="connsiteX16" fmla="*/ 219075 w 3124200"/>
              <a:gd name="connsiteY16" fmla="*/ 2171700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0 w 3124200"/>
              <a:gd name="connsiteY4" fmla="*/ 2543175 h 3829050"/>
              <a:gd name="connsiteX5" fmla="*/ 2838450 w 3124200"/>
              <a:gd name="connsiteY5" fmla="*/ 2562225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00275 h 3829050"/>
              <a:gd name="connsiteX16" fmla="*/ 228600 w 3124200"/>
              <a:gd name="connsiteY16" fmla="*/ 2219325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0 w 3124200"/>
              <a:gd name="connsiteY4" fmla="*/ 2543175 h 3829050"/>
              <a:gd name="connsiteX5" fmla="*/ 2838450 w 3124200"/>
              <a:gd name="connsiteY5" fmla="*/ 2562225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28850 h 3829050"/>
              <a:gd name="connsiteX16" fmla="*/ 228600 w 3124200"/>
              <a:gd name="connsiteY16" fmla="*/ 2219325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9525 w 3124200"/>
              <a:gd name="connsiteY4" fmla="*/ 2505075 h 3829050"/>
              <a:gd name="connsiteX5" fmla="*/ 2838450 w 3124200"/>
              <a:gd name="connsiteY5" fmla="*/ 2562225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28850 h 3829050"/>
              <a:gd name="connsiteX16" fmla="*/ 228600 w 3124200"/>
              <a:gd name="connsiteY16" fmla="*/ 2219325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9525 w 3124200"/>
              <a:gd name="connsiteY4" fmla="*/ 2505075 h 3829050"/>
              <a:gd name="connsiteX5" fmla="*/ 2857500 w 3124200"/>
              <a:gd name="connsiteY5" fmla="*/ 2495550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28850 h 3829050"/>
              <a:gd name="connsiteX16" fmla="*/ 228600 w 3124200"/>
              <a:gd name="connsiteY16" fmla="*/ 2219325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9525 w 3124200"/>
              <a:gd name="connsiteY4" fmla="*/ 2505075 h 3829050"/>
              <a:gd name="connsiteX5" fmla="*/ 2857500 w 3124200"/>
              <a:gd name="connsiteY5" fmla="*/ 2495550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28850 h 3829050"/>
              <a:gd name="connsiteX16" fmla="*/ 228600 w 3124200"/>
              <a:gd name="connsiteY16" fmla="*/ 2219325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9525 w 3124200"/>
              <a:gd name="connsiteY4" fmla="*/ 2505075 h 3829050"/>
              <a:gd name="connsiteX5" fmla="*/ 2857500 w 3124200"/>
              <a:gd name="connsiteY5" fmla="*/ 2495550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28850 h 3829050"/>
              <a:gd name="connsiteX16" fmla="*/ 228600 w 3124200"/>
              <a:gd name="connsiteY16" fmla="*/ 2219325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81 w 3124206"/>
              <a:gd name="connsiteY0" fmla="*/ 0 h 3829050"/>
              <a:gd name="connsiteX1" fmla="*/ 1352556 w 3124206"/>
              <a:gd name="connsiteY1" fmla="*/ 0 h 3829050"/>
              <a:gd name="connsiteX2" fmla="*/ 1343031 w 3124206"/>
              <a:gd name="connsiteY2" fmla="*/ 828675 h 3829050"/>
              <a:gd name="connsiteX3" fmla="*/ 6 w 3124206"/>
              <a:gd name="connsiteY3" fmla="*/ 828675 h 3829050"/>
              <a:gd name="connsiteX4" fmla="*/ 9531 w 3124206"/>
              <a:gd name="connsiteY4" fmla="*/ 2505075 h 3829050"/>
              <a:gd name="connsiteX5" fmla="*/ 2857506 w 3124206"/>
              <a:gd name="connsiteY5" fmla="*/ 2495550 h 3829050"/>
              <a:gd name="connsiteX6" fmla="*/ 2857506 w 3124206"/>
              <a:gd name="connsiteY6" fmla="*/ 3381375 h 3829050"/>
              <a:gd name="connsiteX7" fmla="*/ 1409706 w 3124206"/>
              <a:gd name="connsiteY7" fmla="*/ 3381375 h 3829050"/>
              <a:gd name="connsiteX8" fmla="*/ 1428756 w 3124206"/>
              <a:gd name="connsiteY8" fmla="*/ 3638550 h 3829050"/>
              <a:gd name="connsiteX9" fmla="*/ 1209681 w 3124206"/>
              <a:gd name="connsiteY9" fmla="*/ 3638550 h 3829050"/>
              <a:gd name="connsiteX10" fmla="*/ 1543056 w 3124206"/>
              <a:gd name="connsiteY10" fmla="*/ 3829050 h 3829050"/>
              <a:gd name="connsiteX11" fmla="*/ 1847856 w 3124206"/>
              <a:gd name="connsiteY11" fmla="*/ 3638550 h 3829050"/>
              <a:gd name="connsiteX12" fmla="*/ 1628781 w 3124206"/>
              <a:gd name="connsiteY12" fmla="*/ 3638550 h 3829050"/>
              <a:gd name="connsiteX13" fmla="*/ 1638306 w 3124206"/>
              <a:gd name="connsiteY13" fmla="*/ 3543300 h 3829050"/>
              <a:gd name="connsiteX14" fmla="*/ 3124206 w 3124206"/>
              <a:gd name="connsiteY14" fmla="*/ 3543300 h 3829050"/>
              <a:gd name="connsiteX15" fmla="*/ 3105156 w 3124206"/>
              <a:gd name="connsiteY15" fmla="*/ 2228850 h 3829050"/>
              <a:gd name="connsiteX16" fmla="*/ 228606 w 3124206"/>
              <a:gd name="connsiteY16" fmla="*/ 2219325 h 3829050"/>
              <a:gd name="connsiteX17" fmla="*/ 209556 w 3124206"/>
              <a:gd name="connsiteY17" fmla="*/ 1019175 h 3829050"/>
              <a:gd name="connsiteX18" fmla="*/ 1628781 w 3124206"/>
              <a:gd name="connsiteY18" fmla="*/ 1019175 h 3829050"/>
              <a:gd name="connsiteX19" fmla="*/ 1628781 w 3124206"/>
              <a:gd name="connsiteY19" fmla="*/ 0 h 3829050"/>
              <a:gd name="connsiteX0" fmla="*/ 1683765 w 3179190"/>
              <a:gd name="connsiteY0" fmla="*/ 0 h 3829050"/>
              <a:gd name="connsiteX1" fmla="*/ 1407540 w 3179190"/>
              <a:gd name="connsiteY1" fmla="*/ 0 h 3829050"/>
              <a:gd name="connsiteX2" fmla="*/ 1398015 w 3179190"/>
              <a:gd name="connsiteY2" fmla="*/ 828675 h 3829050"/>
              <a:gd name="connsiteX3" fmla="*/ 54990 w 3179190"/>
              <a:gd name="connsiteY3" fmla="*/ 828675 h 3829050"/>
              <a:gd name="connsiteX4" fmla="*/ 64515 w 3179190"/>
              <a:gd name="connsiteY4" fmla="*/ 2505075 h 3829050"/>
              <a:gd name="connsiteX5" fmla="*/ 2912490 w 3179190"/>
              <a:gd name="connsiteY5" fmla="*/ 2495550 h 3829050"/>
              <a:gd name="connsiteX6" fmla="*/ 2912490 w 3179190"/>
              <a:gd name="connsiteY6" fmla="*/ 3381375 h 3829050"/>
              <a:gd name="connsiteX7" fmla="*/ 1464690 w 3179190"/>
              <a:gd name="connsiteY7" fmla="*/ 3381375 h 3829050"/>
              <a:gd name="connsiteX8" fmla="*/ 1483740 w 3179190"/>
              <a:gd name="connsiteY8" fmla="*/ 3638550 h 3829050"/>
              <a:gd name="connsiteX9" fmla="*/ 1264665 w 3179190"/>
              <a:gd name="connsiteY9" fmla="*/ 3638550 h 3829050"/>
              <a:gd name="connsiteX10" fmla="*/ 1598040 w 3179190"/>
              <a:gd name="connsiteY10" fmla="*/ 3829050 h 3829050"/>
              <a:gd name="connsiteX11" fmla="*/ 1902840 w 3179190"/>
              <a:gd name="connsiteY11" fmla="*/ 3638550 h 3829050"/>
              <a:gd name="connsiteX12" fmla="*/ 1683765 w 3179190"/>
              <a:gd name="connsiteY12" fmla="*/ 3638550 h 3829050"/>
              <a:gd name="connsiteX13" fmla="*/ 1693290 w 3179190"/>
              <a:gd name="connsiteY13" fmla="*/ 3543300 h 3829050"/>
              <a:gd name="connsiteX14" fmla="*/ 3179190 w 3179190"/>
              <a:gd name="connsiteY14" fmla="*/ 3543300 h 3829050"/>
              <a:gd name="connsiteX15" fmla="*/ 3160140 w 3179190"/>
              <a:gd name="connsiteY15" fmla="*/ 2228850 h 3829050"/>
              <a:gd name="connsiteX16" fmla="*/ 283590 w 3179190"/>
              <a:gd name="connsiteY16" fmla="*/ 2219325 h 3829050"/>
              <a:gd name="connsiteX17" fmla="*/ 264540 w 3179190"/>
              <a:gd name="connsiteY17" fmla="*/ 1019175 h 3829050"/>
              <a:gd name="connsiteX18" fmla="*/ 1683765 w 3179190"/>
              <a:gd name="connsiteY18" fmla="*/ 1019175 h 3829050"/>
              <a:gd name="connsiteX19" fmla="*/ 1683765 w 3179190"/>
              <a:gd name="connsiteY19" fmla="*/ 0 h 3829050"/>
              <a:gd name="connsiteX0" fmla="*/ 1683765 w 3179190"/>
              <a:gd name="connsiteY0" fmla="*/ 0 h 3829050"/>
              <a:gd name="connsiteX1" fmla="*/ 1407540 w 3179190"/>
              <a:gd name="connsiteY1" fmla="*/ 0 h 3829050"/>
              <a:gd name="connsiteX2" fmla="*/ 1398015 w 3179190"/>
              <a:gd name="connsiteY2" fmla="*/ 828675 h 3829050"/>
              <a:gd name="connsiteX3" fmla="*/ 54990 w 3179190"/>
              <a:gd name="connsiteY3" fmla="*/ 828675 h 3829050"/>
              <a:gd name="connsiteX4" fmla="*/ 64515 w 3179190"/>
              <a:gd name="connsiteY4" fmla="*/ 2505075 h 3829050"/>
              <a:gd name="connsiteX5" fmla="*/ 2912490 w 3179190"/>
              <a:gd name="connsiteY5" fmla="*/ 2495550 h 3829050"/>
              <a:gd name="connsiteX6" fmla="*/ 2912490 w 3179190"/>
              <a:gd name="connsiteY6" fmla="*/ 3381375 h 3829050"/>
              <a:gd name="connsiteX7" fmla="*/ 1464690 w 3179190"/>
              <a:gd name="connsiteY7" fmla="*/ 3381375 h 3829050"/>
              <a:gd name="connsiteX8" fmla="*/ 1483740 w 3179190"/>
              <a:gd name="connsiteY8" fmla="*/ 3638550 h 3829050"/>
              <a:gd name="connsiteX9" fmla="*/ 1264665 w 3179190"/>
              <a:gd name="connsiteY9" fmla="*/ 3638550 h 3829050"/>
              <a:gd name="connsiteX10" fmla="*/ 1598040 w 3179190"/>
              <a:gd name="connsiteY10" fmla="*/ 3829050 h 3829050"/>
              <a:gd name="connsiteX11" fmla="*/ 1902840 w 3179190"/>
              <a:gd name="connsiteY11" fmla="*/ 3638550 h 3829050"/>
              <a:gd name="connsiteX12" fmla="*/ 1683765 w 3179190"/>
              <a:gd name="connsiteY12" fmla="*/ 3638550 h 3829050"/>
              <a:gd name="connsiteX13" fmla="*/ 1693290 w 3179190"/>
              <a:gd name="connsiteY13" fmla="*/ 3543300 h 3829050"/>
              <a:gd name="connsiteX14" fmla="*/ 3179190 w 3179190"/>
              <a:gd name="connsiteY14" fmla="*/ 3543300 h 3829050"/>
              <a:gd name="connsiteX15" fmla="*/ 3160140 w 3179190"/>
              <a:gd name="connsiteY15" fmla="*/ 2228850 h 3829050"/>
              <a:gd name="connsiteX16" fmla="*/ 283590 w 3179190"/>
              <a:gd name="connsiteY16" fmla="*/ 2219325 h 3829050"/>
              <a:gd name="connsiteX17" fmla="*/ 264540 w 3179190"/>
              <a:gd name="connsiteY17" fmla="*/ 1019175 h 3829050"/>
              <a:gd name="connsiteX18" fmla="*/ 1683765 w 3179190"/>
              <a:gd name="connsiteY18" fmla="*/ 1019175 h 3829050"/>
              <a:gd name="connsiteX19" fmla="*/ 1683765 w 3179190"/>
              <a:gd name="connsiteY19" fmla="*/ 0 h 3829050"/>
              <a:gd name="connsiteX0" fmla="*/ 1683765 w 3179190"/>
              <a:gd name="connsiteY0" fmla="*/ 0 h 3829050"/>
              <a:gd name="connsiteX1" fmla="*/ 1407540 w 3179190"/>
              <a:gd name="connsiteY1" fmla="*/ 0 h 3829050"/>
              <a:gd name="connsiteX2" fmla="*/ 1398015 w 3179190"/>
              <a:gd name="connsiteY2" fmla="*/ 828675 h 3829050"/>
              <a:gd name="connsiteX3" fmla="*/ 54990 w 3179190"/>
              <a:gd name="connsiteY3" fmla="*/ 828675 h 3829050"/>
              <a:gd name="connsiteX4" fmla="*/ 64515 w 3179190"/>
              <a:gd name="connsiteY4" fmla="*/ 2505075 h 3829050"/>
              <a:gd name="connsiteX5" fmla="*/ 2912490 w 3179190"/>
              <a:gd name="connsiteY5" fmla="*/ 2495550 h 3829050"/>
              <a:gd name="connsiteX6" fmla="*/ 2912490 w 3179190"/>
              <a:gd name="connsiteY6" fmla="*/ 3381375 h 3829050"/>
              <a:gd name="connsiteX7" fmla="*/ 1464690 w 3179190"/>
              <a:gd name="connsiteY7" fmla="*/ 3381375 h 3829050"/>
              <a:gd name="connsiteX8" fmla="*/ 1483740 w 3179190"/>
              <a:gd name="connsiteY8" fmla="*/ 3638550 h 3829050"/>
              <a:gd name="connsiteX9" fmla="*/ 1264665 w 3179190"/>
              <a:gd name="connsiteY9" fmla="*/ 3638550 h 3829050"/>
              <a:gd name="connsiteX10" fmla="*/ 1598040 w 3179190"/>
              <a:gd name="connsiteY10" fmla="*/ 3829050 h 3829050"/>
              <a:gd name="connsiteX11" fmla="*/ 1902840 w 3179190"/>
              <a:gd name="connsiteY11" fmla="*/ 3638550 h 3829050"/>
              <a:gd name="connsiteX12" fmla="*/ 1683765 w 3179190"/>
              <a:gd name="connsiteY12" fmla="*/ 3638550 h 3829050"/>
              <a:gd name="connsiteX13" fmla="*/ 1693290 w 3179190"/>
              <a:gd name="connsiteY13" fmla="*/ 3543300 h 3829050"/>
              <a:gd name="connsiteX14" fmla="*/ 3179190 w 3179190"/>
              <a:gd name="connsiteY14" fmla="*/ 3543300 h 3829050"/>
              <a:gd name="connsiteX15" fmla="*/ 3160140 w 3179190"/>
              <a:gd name="connsiteY15" fmla="*/ 2228850 h 3829050"/>
              <a:gd name="connsiteX16" fmla="*/ 283590 w 3179190"/>
              <a:gd name="connsiteY16" fmla="*/ 2219325 h 3829050"/>
              <a:gd name="connsiteX17" fmla="*/ 264540 w 3179190"/>
              <a:gd name="connsiteY17" fmla="*/ 1019175 h 3829050"/>
              <a:gd name="connsiteX18" fmla="*/ 1683765 w 3179190"/>
              <a:gd name="connsiteY18" fmla="*/ 1019175 h 3829050"/>
              <a:gd name="connsiteX19" fmla="*/ 1683765 w 3179190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327330"/>
              <a:gd name="connsiteY0" fmla="*/ 0 h 3829050"/>
              <a:gd name="connsiteX1" fmla="*/ 1407540 w 3327330"/>
              <a:gd name="connsiteY1" fmla="*/ 0 h 3829050"/>
              <a:gd name="connsiteX2" fmla="*/ 1398015 w 3327330"/>
              <a:gd name="connsiteY2" fmla="*/ 828675 h 3829050"/>
              <a:gd name="connsiteX3" fmla="*/ 54990 w 3327330"/>
              <a:gd name="connsiteY3" fmla="*/ 828675 h 3829050"/>
              <a:gd name="connsiteX4" fmla="*/ 64515 w 3327330"/>
              <a:gd name="connsiteY4" fmla="*/ 2505075 h 3829050"/>
              <a:gd name="connsiteX5" fmla="*/ 2912490 w 3327330"/>
              <a:gd name="connsiteY5" fmla="*/ 2495550 h 3829050"/>
              <a:gd name="connsiteX6" fmla="*/ 2912490 w 3327330"/>
              <a:gd name="connsiteY6" fmla="*/ 3381375 h 3829050"/>
              <a:gd name="connsiteX7" fmla="*/ 1464690 w 3327330"/>
              <a:gd name="connsiteY7" fmla="*/ 3381375 h 3829050"/>
              <a:gd name="connsiteX8" fmla="*/ 1483740 w 3327330"/>
              <a:gd name="connsiteY8" fmla="*/ 3638550 h 3829050"/>
              <a:gd name="connsiteX9" fmla="*/ 1264665 w 3327330"/>
              <a:gd name="connsiteY9" fmla="*/ 3638550 h 3829050"/>
              <a:gd name="connsiteX10" fmla="*/ 1598040 w 3327330"/>
              <a:gd name="connsiteY10" fmla="*/ 3829050 h 3829050"/>
              <a:gd name="connsiteX11" fmla="*/ 1902840 w 3327330"/>
              <a:gd name="connsiteY11" fmla="*/ 3638550 h 3829050"/>
              <a:gd name="connsiteX12" fmla="*/ 1683765 w 3327330"/>
              <a:gd name="connsiteY12" fmla="*/ 3638550 h 3829050"/>
              <a:gd name="connsiteX13" fmla="*/ 1693290 w 3327330"/>
              <a:gd name="connsiteY13" fmla="*/ 3543300 h 3829050"/>
              <a:gd name="connsiteX14" fmla="*/ 3179190 w 3327330"/>
              <a:gd name="connsiteY14" fmla="*/ 3543300 h 3829050"/>
              <a:gd name="connsiteX15" fmla="*/ 3160140 w 3327330"/>
              <a:gd name="connsiteY15" fmla="*/ 2228850 h 3829050"/>
              <a:gd name="connsiteX16" fmla="*/ 283590 w 3327330"/>
              <a:gd name="connsiteY16" fmla="*/ 2219325 h 3829050"/>
              <a:gd name="connsiteX17" fmla="*/ 264540 w 3327330"/>
              <a:gd name="connsiteY17" fmla="*/ 1019175 h 3829050"/>
              <a:gd name="connsiteX18" fmla="*/ 1683765 w 3327330"/>
              <a:gd name="connsiteY18" fmla="*/ 1019175 h 3829050"/>
              <a:gd name="connsiteX19" fmla="*/ 1683765 w 3327330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28782 w 3237550"/>
              <a:gd name="connsiteY0" fmla="*/ 0 h 3829050"/>
              <a:gd name="connsiteX1" fmla="*/ 1352557 w 3237550"/>
              <a:gd name="connsiteY1" fmla="*/ 0 h 3829050"/>
              <a:gd name="connsiteX2" fmla="*/ 1343032 w 3237550"/>
              <a:gd name="connsiteY2" fmla="*/ 828675 h 3829050"/>
              <a:gd name="connsiteX3" fmla="*/ 7 w 3237550"/>
              <a:gd name="connsiteY3" fmla="*/ 828675 h 3829050"/>
              <a:gd name="connsiteX4" fmla="*/ 9532 w 3237550"/>
              <a:gd name="connsiteY4" fmla="*/ 2505075 h 3829050"/>
              <a:gd name="connsiteX5" fmla="*/ 2857507 w 3237550"/>
              <a:gd name="connsiteY5" fmla="*/ 2495550 h 3829050"/>
              <a:gd name="connsiteX6" fmla="*/ 2857507 w 3237550"/>
              <a:gd name="connsiteY6" fmla="*/ 3381375 h 3829050"/>
              <a:gd name="connsiteX7" fmla="*/ 1409707 w 3237550"/>
              <a:gd name="connsiteY7" fmla="*/ 3381375 h 3829050"/>
              <a:gd name="connsiteX8" fmla="*/ 1428757 w 3237550"/>
              <a:gd name="connsiteY8" fmla="*/ 3638550 h 3829050"/>
              <a:gd name="connsiteX9" fmla="*/ 1209682 w 3237550"/>
              <a:gd name="connsiteY9" fmla="*/ 3638550 h 3829050"/>
              <a:gd name="connsiteX10" fmla="*/ 1543057 w 3237550"/>
              <a:gd name="connsiteY10" fmla="*/ 3829050 h 3829050"/>
              <a:gd name="connsiteX11" fmla="*/ 1847857 w 3237550"/>
              <a:gd name="connsiteY11" fmla="*/ 3638550 h 3829050"/>
              <a:gd name="connsiteX12" fmla="*/ 1628782 w 3237550"/>
              <a:gd name="connsiteY12" fmla="*/ 3638550 h 3829050"/>
              <a:gd name="connsiteX13" fmla="*/ 1638307 w 3237550"/>
              <a:gd name="connsiteY13" fmla="*/ 3543300 h 3829050"/>
              <a:gd name="connsiteX14" fmla="*/ 3124207 w 3237550"/>
              <a:gd name="connsiteY14" fmla="*/ 3543300 h 3829050"/>
              <a:gd name="connsiteX15" fmla="*/ 3105157 w 3237550"/>
              <a:gd name="connsiteY15" fmla="*/ 2228850 h 3829050"/>
              <a:gd name="connsiteX16" fmla="*/ 228607 w 3237550"/>
              <a:gd name="connsiteY16" fmla="*/ 2219325 h 3829050"/>
              <a:gd name="connsiteX17" fmla="*/ 209557 w 3237550"/>
              <a:gd name="connsiteY17" fmla="*/ 1019175 h 3829050"/>
              <a:gd name="connsiteX18" fmla="*/ 1628782 w 3237550"/>
              <a:gd name="connsiteY18" fmla="*/ 1019175 h 3829050"/>
              <a:gd name="connsiteX19" fmla="*/ 1628782 w 3237550"/>
              <a:gd name="connsiteY19" fmla="*/ 0 h 3829050"/>
              <a:gd name="connsiteX0" fmla="*/ 1628782 w 3356506"/>
              <a:gd name="connsiteY0" fmla="*/ 0 h 3829050"/>
              <a:gd name="connsiteX1" fmla="*/ 1352557 w 3356506"/>
              <a:gd name="connsiteY1" fmla="*/ 0 h 3829050"/>
              <a:gd name="connsiteX2" fmla="*/ 1343032 w 3356506"/>
              <a:gd name="connsiteY2" fmla="*/ 828675 h 3829050"/>
              <a:gd name="connsiteX3" fmla="*/ 7 w 3356506"/>
              <a:gd name="connsiteY3" fmla="*/ 828675 h 3829050"/>
              <a:gd name="connsiteX4" fmla="*/ 9532 w 3356506"/>
              <a:gd name="connsiteY4" fmla="*/ 2505075 h 3829050"/>
              <a:gd name="connsiteX5" fmla="*/ 2857507 w 3356506"/>
              <a:gd name="connsiteY5" fmla="*/ 2495550 h 3829050"/>
              <a:gd name="connsiteX6" fmla="*/ 2857507 w 3356506"/>
              <a:gd name="connsiteY6" fmla="*/ 3381375 h 3829050"/>
              <a:gd name="connsiteX7" fmla="*/ 1409707 w 3356506"/>
              <a:gd name="connsiteY7" fmla="*/ 3381375 h 3829050"/>
              <a:gd name="connsiteX8" fmla="*/ 1428757 w 3356506"/>
              <a:gd name="connsiteY8" fmla="*/ 3638550 h 3829050"/>
              <a:gd name="connsiteX9" fmla="*/ 1209682 w 3356506"/>
              <a:gd name="connsiteY9" fmla="*/ 3638550 h 3829050"/>
              <a:gd name="connsiteX10" fmla="*/ 1543057 w 3356506"/>
              <a:gd name="connsiteY10" fmla="*/ 3829050 h 3829050"/>
              <a:gd name="connsiteX11" fmla="*/ 1847857 w 3356506"/>
              <a:gd name="connsiteY11" fmla="*/ 3638550 h 3829050"/>
              <a:gd name="connsiteX12" fmla="*/ 1628782 w 3356506"/>
              <a:gd name="connsiteY12" fmla="*/ 3638550 h 3829050"/>
              <a:gd name="connsiteX13" fmla="*/ 1638307 w 3356506"/>
              <a:gd name="connsiteY13" fmla="*/ 3543300 h 3829050"/>
              <a:gd name="connsiteX14" fmla="*/ 3124207 w 3356506"/>
              <a:gd name="connsiteY14" fmla="*/ 3543300 h 3829050"/>
              <a:gd name="connsiteX15" fmla="*/ 3105157 w 3356506"/>
              <a:gd name="connsiteY15" fmla="*/ 2228850 h 3829050"/>
              <a:gd name="connsiteX16" fmla="*/ 361957 w 3356506"/>
              <a:gd name="connsiteY16" fmla="*/ 2247900 h 3829050"/>
              <a:gd name="connsiteX17" fmla="*/ 209557 w 3356506"/>
              <a:gd name="connsiteY17" fmla="*/ 1019175 h 3829050"/>
              <a:gd name="connsiteX18" fmla="*/ 1628782 w 3356506"/>
              <a:gd name="connsiteY18" fmla="*/ 1019175 h 3829050"/>
              <a:gd name="connsiteX19" fmla="*/ 1628782 w 3356506"/>
              <a:gd name="connsiteY19" fmla="*/ 0 h 3829050"/>
              <a:gd name="connsiteX0" fmla="*/ 1628782 w 3356506"/>
              <a:gd name="connsiteY0" fmla="*/ 0 h 3829050"/>
              <a:gd name="connsiteX1" fmla="*/ 1352557 w 3356506"/>
              <a:gd name="connsiteY1" fmla="*/ 0 h 3829050"/>
              <a:gd name="connsiteX2" fmla="*/ 1343032 w 3356506"/>
              <a:gd name="connsiteY2" fmla="*/ 828675 h 3829050"/>
              <a:gd name="connsiteX3" fmla="*/ 7 w 3356506"/>
              <a:gd name="connsiteY3" fmla="*/ 828675 h 3829050"/>
              <a:gd name="connsiteX4" fmla="*/ 9532 w 3356506"/>
              <a:gd name="connsiteY4" fmla="*/ 2505075 h 3829050"/>
              <a:gd name="connsiteX5" fmla="*/ 2857507 w 3356506"/>
              <a:gd name="connsiteY5" fmla="*/ 2495550 h 3829050"/>
              <a:gd name="connsiteX6" fmla="*/ 2857507 w 3356506"/>
              <a:gd name="connsiteY6" fmla="*/ 3381375 h 3829050"/>
              <a:gd name="connsiteX7" fmla="*/ 1409707 w 3356506"/>
              <a:gd name="connsiteY7" fmla="*/ 3381375 h 3829050"/>
              <a:gd name="connsiteX8" fmla="*/ 1428757 w 3356506"/>
              <a:gd name="connsiteY8" fmla="*/ 3638550 h 3829050"/>
              <a:gd name="connsiteX9" fmla="*/ 1209682 w 3356506"/>
              <a:gd name="connsiteY9" fmla="*/ 3638550 h 3829050"/>
              <a:gd name="connsiteX10" fmla="*/ 1543057 w 3356506"/>
              <a:gd name="connsiteY10" fmla="*/ 3829050 h 3829050"/>
              <a:gd name="connsiteX11" fmla="*/ 1847857 w 3356506"/>
              <a:gd name="connsiteY11" fmla="*/ 3638550 h 3829050"/>
              <a:gd name="connsiteX12" fmla="*/ 1628782 w 3356506"/>
              <a:gd name="connsiteY12" fmla="*/ 3638550 h 3829050"/>
              <a:gd name="connsiteX13" fmla="*/ 1638307 w 3356506"/>
              <a:gd name="connsiteY13" fmla="*/ 3543300 h 3829050"/>
              <a:gd name="connsiteX14" fmla="*/ 3124207 w 3356506"/>
              <a:gd name="connsiteY14" fmla="*/ 3543300 h 3829050"/>
              <a:gd name="connsiteX15" fmla="*/ 3105157 w 3356506"/>
              <a:gd name="connsiteY15" fmla="*/ 2228850 h 3829050"/>
              <a:gd name="connsiteX16" fmla="*/ 361957 w 3356506"/>
              <a:gd name="connsiteY16" fmla="*/ 2247900 h 3829050"/>
              <a:gd name="connsiteX17" fmla="*/ 209557 w 3356506"/>
              <a:gd name="connsiteY17" fmla="*/ 1019175 h 3829050"/>
              <a:gd name="connsiteX18" fmla="*/ 1628782 w 3356506"/>
              <a:gd name="connsiteY18" fmla="*/ 1019175 h 3829050"/>
              <a:gd name="connsiteX19" fmla="*/ 1628782 w 3356506"/>
              <a:gd name="connsiteY19" fmla="*/ 0 h 3829050"/>
              <a:gd name="connsiteX0" fmla="*/ 1724058 w 3451782"/>
              <a:gd name="connsiteY0" fmla="*/ 0 h 3829050"/>
              <a:gd name="connsiteX1" fmla="*/ 1447833 w 3451782"/>
              <a:gd name="connsiteY1" fmla="*/ 0 h 3829050"/>
              <a:gd name="connsiteX2" fmla="*/ 1438308 w 3451782"/>
              <a:gd name="connsiteY2" fmla="*/ 828675 h 3829050"/>
              <a:gd name="connsiteX3" fmla="*/ 95283 w 3451782"/>
              <a:gd name="connsiteY3" fmla="*/ 828675 h 3829050"/>
              <a:gd name="connsiteX4" fmla="*/ 104808 w 3451782"/>
              <a:gd name="connsiteY4" fmla="*/ 2505075 h 3829050"/>
              <a:gd name="connsiteX5" fmla="*/ 2952783 w 3451782"/>
              <a:gd name="connsiteY5" fmla="*/ 2495550 h 3829050"/>
              <a:gd name="connsiteX6" fmla="*/ 2952783 w 3451782"/>
              <a:gd name="connsiteY6" fmla="*/ 3381375 h 3829050"/>
              <a:gd name="connsiteX7" fmla="*/ 1504983 w 3451782"/>
              <a:gd name="connsiteY7" fmla="*/ 3381375 h 3829050"/>
              <a:gd name="connsiteX8" fmla="*/ 1524033 w 3451782"/>
              <a:gd name="connsiteY8" fmla="*/ 3638550 h 3829050"/>
              <a:gd name="connsiteX9" fmla="*/ 1304958 w 3451782"/>
              <a:gd name="connsiteY9" fmla="*/ 3638550 h 3829050"/>
              <a:gd name="connsiteX10" fmla="*/ 1638333 w 3451782"/>
              <a:gd name="connsiteY10" fmla="*/ 3829050 h 3829050"/>
              <a:gd name="connsiteX11" fmla="*/ 1943133 w 3451782"/>
              <a:gd name="connsiteY11" fmla="*/ 3638550 h 3829050"/>
              <a:gd name="connsiteX12" fmla="*/ 1724058 w 3451782"/>
              <a:gd name="connsiteY12" fmla="*/ 3638550 h 3829050"/>
              <a:gd name="connsiteX13" fmla="*/ 1733583 w 3451782"/>
              <a:gd name="connsiteY13" fmla="*/ 3543300 h 3829050"/>
              <a:gd name="connsiteX14" fmla="*/ 3219483 w 3451782"/>
              <a:gd name="connsiteY14" fmla="*/ 3543300 h 3829050"/>
              <a:gd name="connsiteX15" fmla="*/ 3200433 w 3451782"/>
              <a:gd name="connsiteY15" fmla="*/ 2228850 h 3829050"/>
              <a:gd name="connsiteX16" fmla="*/ 457233 w 3451782"/>
              <a:gd name="connsiteY16" fmla="*/ 2247900 h 3829050"/>
              <a:gd name="connsiteX17" fmla="*/ 304833 w 3451782"/>
              <a:gd name="connsiteY17" fmla="*/ 1019175 h 3829050"/>
              <a:gd name="connsiteX18" fmla="*/ 1724058 w 3451782"/>
              <a:gd name="connsiteY18" fmla="*/ 1019175 h 3829050"/>
              <a:gd name="connsiteX19" fmla="*/ 1724058 w 3451782"/>
              <a:gd name="connsiteY19" fmla="*/ 0 h 3829050"/>
              <a:gd name="connsiteX0" fmla="*/ 1751877 w 3479601"/>
              <a:gd name="connsiteY0" fmla="*/ 0 h 3829050"/>
              <a:gd name="connsiteX1" fmla="*/ 1475652 w 3479601"/>
              <a:gd name="connsiteY1" fmla="*/ 0 h 3829050"/>
              <a:gd name="connsiteX2" fmla="*/ 1466127 w 3479601"/>
              <a:gd name="connsiteY2" fmla="*/ 828675 h 3829050"/>
              <a:gd name="connsiteX3" fmla="*/ 123102 w 3479601"/>
              <a:gd name="connsiteY3" fmla="*/ 828675 h 3829050"/>
              <a:gd name="connsiteX4" fmla="*/ 218352 w 3479601"/>
              <a:gd name="connsiteY4" fmla="*/ 2505075 h 3829050"/>
              <a:gd name="connsiteX5" fmla="*/ 2980602 w 3479601"/>
              <a:gd name="connsiteY5" fmla="*/ 2495550 h 3829050"/>
              <a:gd name="connsiteX6" fmla="*/ 2980602 w 3479601"/>
              <a:gd name="connsiteY6" fmla="*/ 3381375 h 3829050"/>
              <a:gd name="connsiteX7" fmla="*/ 1532802 w 3479601"/>
              <a:gd name="connsiteY7" fmla="*/ 3381375 h 3829050"/>
              <a:gd name="connsiteX8" fmla="*/ 1551852 w 3479601"/>
              <a:gd name="connsiteY8" fmla="*/ 3638550 h 3829050"/>
              <a:gd name="connsiteX9" fmla="*/ 1332777 w 3479601"/>
              <a:gd name="connsiteY9" fmla="*/ 3638550 h 3829050"/>
              <a:gd name="connsiteX10" fmla="*/ 1666152 w 3479601"/>
              <a:gd name="connsiteY10" fmla="*/ 3829050 h 3829050"/>
              <a:gd name="connsiteX11" fmla="*/ 1970952 w 3479601"/>
              <a:gd name="connsiteY11" fmla="*/ 3638550 h 3829050"/>
              <a:gd name="connsiteX12" fmla="*/ 1751877 w 3479601"/>
              <a:gd name="connsiteY12" fmla="*/ 3638550 h 3829050"/>
              <a:gd name="connsiteX13" fmla="*/ 1761402 w 3479601"/>
              <a:gd name="connsiteY13" fmla="*/ 3543300 h 3829050"/>
              <a:gd name="connsiteX14" fmla="*/ 3247302 w 3479601"/>
              <a:gd name="connsiteY14" fmla="*/ 3543300 h 3829050"/>
              <a:gd name="connsiteX15" fmla="*/ 3228252 w 3479601"/>
              <a:gd name="connsiteY15" fmla="*/ 2228850 h 3829050"/>
              <a:gd name="connsiteX16" fmla="*/ 485052 w 3479601"/>
              <a:gd name="connsiteY16" fmla="*/ 2247900 h 3829050"/>
              <a:gd name="connsiteX17" fmla="*/ 332652 w 3479601"/>
              <a:gd name="connsiteY17" fmla="*/ 1019175 h 3829050"/>
              <a:gd name="connsiteX18" fmla="*/ 1751877 w 3479601"/>
              <a:gd name="connsiteY18" fmla="*/ 1019175 h 3829050"/>
              <a:gd name="connsiteX19" fmla="*/ 1751877 w 3479601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354930 w 3501879"/>
              <a:gd name="connsiteY17" fmla="*/ 10191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354930 w 3501879"/>
              <a:gd name="connsiteY17" fmla="*/ 10191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354930 w 3501879"/>
              <a:gd name="connsiteY17" fmla="*/ 10191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412080 w 3501879"/>
              <a:gd name="connsiteY17" fmla="*/ 10953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412080 w 3501879"/>
              <a:gd name="connsiteY17" fmla="*/ 10953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412080 w 3501879"/>
              <a:gd name="connsiteY17" fmla="*/ 10953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412080 w 3501879"/>
              <a:gd name="connsiteY17" fmla="*/ 10953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2231 w 3499955"/>
              <a:gd name="connsiteY0" fmla="*/ 0 h 3829050"/>
              <a:gd name="connsiteX1" fmla="*/ 1496006 w 3499955"/>
              <a:gd name="connsiteY1" fmla="*/ 0 h 3829050"/>
              <a:gd name="connsiteX2" fmla="*/ 1457906 w 3499955"/>
              <a:gd name="connsiteY2" fmla="*/ 790575 h 3829050"/>
              <a:gd name="connsiteX3" fmla="*/ 143456 w 3499955"/>
              <a:gd name="connsiteY3" fmla="*/ 828675 h 3829050"/>
              <a:gd name="connsiteX4" fmla="*/ 191081 w 3499955"/>
              <a:gd name="connsiteY4" fmla="*/ 2505075 h 3829050"/>
              <a:gd name="connsiteX5" fmla="*/ 3000956 w 3499955"/>
              <a:gd name="connsiteY5" fmla="*/ 2495550 h 3829050"/>
              <a:gd name="connsiteX6" fmla="*/ 3000956 w 3499955"/>
              <a:gd name="connsiteY6" fmla="*/ 3381375 h 3829050"/>
              <a:gd name="connsiteX7" fmla="*/ 1553156 w 3499955"/>
              <a:gd name="connsiteY7" fmla="*/ 3381375 h 3829050"/>
              <a:gd name="connsiteX8" fmla="*/ 1572206 w 3499955"/>
              <a:gd name="connsiteY8" fmla="*/ 3638550 h 3829050"/>
              <a:gd name="connsiteX9" fmla="*/ 1353131 w 3499955"/>
              <a:gd name="connsiteY9" fmla="*/ 3638550 h 3829050"/>
              <a:gd name="connsiteX10" fmla="*/ 1686506 w 3499955"/>
              <a:gd name="connsiteY10" fmla="*/ 3829050 h 3829050"/>
              <a:gd name="connsiteX11" fmla="*/ 1991306 w 3499955"/>
              <a:gd name="connsiteY11" fmla="*/ 3638550 h 3829050"/>
              <a:gd name="connsiteX12" fmla="*/ 1772231 w 3499955"/>
              <a:gd name="connsiteY12" fmla="*/ 3638550 h 3829050"/>
              <a:gd name="connsiteX13" fmla="*/ 1781756 w 3499955"/>
              <a:gd name="connsiteY13" fmla="*/ 3543300 h 3829050"/>
              <a:gd name="connsiteX14" fmla="*/ 3267656 w 3499955"/>
              <a:gd name="connsiteY14" fmla="*/ 3543300 h 3829050"/>
              <a:gd name="connsiteX15" fmla="*/ 3248606 w 3499955"/>
              <a:gd name="connsiteY15" fmla="*/ 2228850 h 3829050"/>
              <a:gd name="connsiteX16" fmla="*/ 505406 w 3499955"/>
              <a:gd name="connsiteY16" fmla="*/ 2247900 h 3829050"/>
              <a:gd name="connsiteX17" fmla="*/ 410156 w 3499955"/>
              <a:gd name="connsiteY17" fmla="*/ 1095375 h 3829050"/>
              <a:gd name="connsiteX18" fmla="*/ 1772231 w 3499955"/>
              <a:gd name="connsiteY18" fmla="*/ 1019175 h 3829050"/>
              <a:gd name="connsiteX19" fmla="*/ 1772231 w 3499955"/>
              <a:gd name="connsiteY19" fmla="*/ 0 h 3829050"/>
              <a:gd name="connsiteX0" fmla="*/ 1769674 w 3497398"/>
              <a:gd name="connsiteY0" fmla="*/ 0 h 3829050"/>
              <a:gd name="connsiteX1" fmla="*/ 1493449 w 3497398"/>
              <a:gd name="connsiteY1" fmla="*/ 0 h 3829050"/>
              <a:gd name="connsiteX2" fmla="*/ 1417249 w 3497398"/>
              <a:gd name="connsiteY2" fmla="*/ 762000 h 3829050"/>
              <a:gd name="connsiteX3" fmla="*/ 140899 w 3497398"/>
              <a:gd name="connsiteY3" fmla="*/ 828675 h 3829050"/>
              <a:gd name="connsiteX4" fmla="*/ 188524 w 3497398"/>
              <a:gd name="connsiteY4" fmla="*/ 2505075 h 3829050"/>
              <a:gd name="connsiteX5" fmla="*/ 2998399 w 3497398"/>
              <a:gd name="connsiteY5" fmla="*/ 2495550 h 3829050"/>
              <a:gd name="connsiteX6" fmla="*/ 2998399 w 3497398"/>
              <a:gd name="connsiteY6" fmla="*/ 3381375 h 3829050"/>
              <a:gd name="connsiteX7" fmla="*/ 1550599 w 3497398"/>
              <a:gd name="connsiteY7" fmla="*/ 3381375 h 3829050"/>
              <a:gd name="connsiteX8" fmla="*/ 1569649 w 3497398"/>
              <a:gd name="connsiteY8" fmla="*/ 3638550 h 3829050"/>
              <a:gd name="connsiteX9" fmla="*/ 1350574 w 3497398"/>
              <a:gd name="connsiteY9" fmla="*/ 3638550 h 3829050"/>
              <a:gd name="connsiteX10" fmla="*/ 1683949 w 3497398"/>
              <a:gd name="connsiteY10" fmla="*/ 3829050 h 3829050"/>
              <a:gd name="connsiteX11" fmla="*/ 1988749 w 3497398"/>
              <a:gd name="connsiteY11" fmla="*/ 3638550 h 3829050"/>
              <a:gd name="connsiteX12" fmla="*/ 1769674 w 3497398"/>
              <a:gd name="connsiteY12" fmla="*/ 3638550 h 3829050"/>
              <a:gd name="connsiteX13" fmla="*/ 1779199 w 3497398"/>
              <a:gd name="connsiteY13" fmla="*/ 3543300 h 3829050"/>
              <a:gd name="connsiteX14" fmla="*/ 3265099 w 3497398"/>
              <a:gd name="connsiteY14" fmla="*/ 3543300 h 3829050"/>
              <a:gd name="connsiteX15" fmla="*/ 3246049 w 3497398"/>
              <a:gd name="connsiteY15" fmla="*/ 2228850 h 3829050"/>
              <a:gd name="connsiteX16" fmla="*/ 502849 w 3497398"/>
              <a:gd name="connsiteY16" fmla="*/ 2247900 h 3829050"/>
              <a:gd name="connsiteX17" fmla="*/ 407599 w 3497398"/>
              <a:gd name="connsiteY17" fmla="*/ 1095375 h 3829050"/>
              <a:gd name="connsiteX18" fmla="*/ 1769674 w 3497398"/>
              <a:gd name="connsiteY18" fmla="*/ 1019175 h 3829050"/>
              <a:gd name="connsiteX19" fmla="*/ 1769674 w 3497398"/>
              <a:gd name="connsiteY19" fmla="*/ 0 h 3829050"/>
              <a:gd name="connsiteX0" fmla="*/ 1769674 w 3497398"/>
              <a:gd name="connsiteY0" fmla="*/ 0 h 3829050"/>
              <a:gd name="connsiteX1" fmla="*/ 1445824 w 3497398"/>
              <a:gd name="connsiteY1" fmla="*/ 0 h 3829050"/>
              <a:gd name="connsiteX2" fmla="*/ 1417249 w 3497398"/>
              <a:gd name="connsiteY2" fmla="*/ 762000 h 3829050"/>
              <a:gd name="connsiteX3" fmla="*/ 140899 w 3497398"/>
              <a:gd name="connsiteY3" fmla="*/ 828675 h 3829050"/>
              <a:gd name="connsiteX4" fmla="*/ 188524 w 3497398"/>
              <a:gd name="connsiteY4" fmla="*/ 2505075 h 3829050"/>
              <a:gd name="connsiteX5" fmla="*/ 2998399 w 3497398"/>
              <a:gd name="connsiteY5" fmla="*/ 2495550 h 3829050"/>
              <a:gd name="connsiteX6" fmla="*/ 2998399 w 3497398"/>
              <a:gd name="connsiteY6" fmla="*/ 3381375 h 3829050"/>
              <a:gd name="connsiteX7" fmla="*/ 1550599 w 3497398"/>
              <a:gd name="connsiteY7" fmla="*/ 3381375 h 3829050"/>
              <a:gd name="connsiteX8" fmla="*/ 1569649 w 3497398"/>
              <a:gd name="connsiteY8" fmla="*/ 3638550 h 3829050"/>
              <a:gd name="connsiteX9" fmla="*/ 1350574 w 3497398"/>
              <a:gd name="connsiteY9" fmla="*/ 3638550 h 3829050"/>
              <a:gd name="connsiteX10" fmla="*/ 1683949 w 3497398"/>
              <a:gd name="connsiteY10" fmla="*/ 3829050 h 3829050"/>
              <a:gd name="connsiteX11" fmla="*/ 1988749 w 3497398"/>
              <a:gd name="connsiteY11" fmla="*/ 3638550 h 3829050"/>
              <a:gd name="connsiteX12" fmla="*/ 1769674 w 3497398"/>
              <a:gd name="connsiteY12" fmla="*/ 3638550 h 3829050"/>
              <a:gd name="connsiteX13" fmla="*/ 1779199 w 3497398"/>
              <a:gd name="connsiteY13" fmla="*/ 3543300 h 3829050"/>
              <a:gd name="connsiteX14" fmla="*/ 3265099 w 3497398"/>
              <a:gd name="connsiteY14" fmla="*/ 3543300 h 3829050"/>
              <a:gd name="connsiteX15" fmla="*/ 3246049 w 3497398"/>
              <a:gd name="connsiteY15" fmla="*/ 2228850 h 3829050"/>
              <a:gd name="connsiteX16" fmla="*/ 502849 w 3497398"/>
              <a:gd name="connsiteY16" fmla="*/ 2247900 h 3829050"/>
              <a:gd name="connsiteX17" fmla="*/ 407599 w 3497398"/>
              <a:gd name="connsiteY17" fmla="*/ 1095375 h 3829050"/>
              <a:gd name="connsiteX18" fmla="*/ 1769674 w 3497398"/>
              <a:gd name="connsiteY18" fmla="*/ 1019175 h 3829050"/>
              <a:gd name="connsiteX19" fmla="*/ 1769674 w 3497398"/>
              <a:gd name="connsiteY19" fmla="*/ 0 h 3829050"/>
              <a:gd name="connsiteX0" fmla="*/ 1855399 w 3497398"/>
              <a:gd name="connsiteY0" fmla="*/ 0 h 3838575"/>
              <a:gd name="connsiteX1" fmla="*/ 1445824 w 3497398"/>
              <a:gd name="connsiteY1" fmla="*/ 9525 h 3838575"/>
              <a:gd name="connsiteX2" fmla="*/ 1417249 w 3497398"/>
              <a:gd name="connsiteY2" fmla="*/ 771525 h 3838575"/>
              <a:gd name="connsiteX3" fmla="*/ 140899 w 3497398"/>
              <a:gd name="connsiteY3" fmla="*/ 838200 h 3838575"/>
              <a:gd name="connsiteX4" fmla="*/ 188524 w 3497398"/>
              <a:gd name="connsiteY4" fmla="*/ 2514600 h 3838575"/>
              <a:gd name="connsiteX5" fmla="*/ 2998399 w 3497398"/>
              <a:gd name="connsiteY5" fmla="*/ 2505075 h 3838575"/>
              <a:gd name="connsiteX6" fmla="*/ 2998399 w 3497398"/>
              <a:gd name="connsiteY6" fmla="*/ 3390900 h 3838575"/>
              <a:gd name="connsiteX7" fmla="*/ 1550599 w 3497398"/>
              <a:gd name="connsiteY7" fmla="*/ 3390900 h 3838575"/>
              <a:gd name="connsiteX8" fmla="*/ 1569649 w 3497398"/>
              <a:gd name="connsiteY8" fmla="*/ 3648075 h 3838575"/>
              <a:gd name="connsiteX9" fmla="*/ 1350574 w 3497398"/>
              <a:gd name="connsiteY9" fmla="*/ 3648075 h 3838575"/>
              <a:gd name="connsiteX10" fmla="*/ 1683949 w 3497398"/>
              <a:gd name="connsiteY10" fmla="*/ 3838575 h 3838575"/>
              <a:gd name="connsiteX11" fmla="*/ 1988749 w 3497398"/>
              <a:gd name="connsiteY11" fmla="*/ 3648075 h 3838575"/>
              <a:gd name="connsiteX12" fmla="*/ 1769674 w 3497398"/>
              <a:gd name="connsiteY12" fmla="*/ 3648075 h 3838575"/>
              <a:gd name="connsiteX13" fmla="*/ 1779199 w 3497398"/>
              <a:gd name="connsiteY13" fmla="*/ 3552825 h 3838575"/>
              <a:gd name="connsiteX14" fmla="*/ 3265099 w 3497398"/>
              <a:gd name="connsiteY14" fmla="*/ 3552825 h 3838575"/>
              <a:gd name="connsiteX15" fmla="*/ 3246049 w 3497398"/>
              <a:gd name="connsiteY15" fmla="*/ 2238375 h 3838575"/>
              <a:gd name="connsiteX16" fmla="*/ 502849 w 3497398"/>
              <a:gd name="connsiteY16" fmla="*/ 2257425 h 3838575"/>
              <a:gd name="connsiteX17" fmla="*/ 407599 w 3497398"/>
              <a:gd name="connsiteY17" fmla="*/ 1104900 h 3838575"/>
              <a:gd name="connsiteX18" fmla="*/ 1769674 w 3497398"/>
              <a:gd name="connsiteY18" fmla="*/ 1028700 h 3838575"/>
              <a:gd name="connsiteX19" fmla="*/ 1855399 w 3497398"/>
              <a:gd name="connsiteY19" fmla="*/ 0 h 3838575"/>
              <a:gd name="connsiteX0" fmla="*/ 1855399 w 3497398"/>
              <a:gd name="connsiteY0" fmla="*/ 0 h 3838575"/>
              <a:gd name="connsiteX1" fmla="*/ 1445824 w 3497398"/>
              <a:gd name="connsiteY1" fmla="*/ 9525 h 3838575"/>
              <a:gd name="connsiteX2" fmla="*/ 1417249 w 3497398"/>
              <a:gd name="connsiteY2" fmla="*/ 771525 h 3838575"/>
              <a:gd name="connsiteX3" fmla="*/ 140899 w 3497398"/>
              <a:gd name="connsiteY3" fmla="*/ 838200 h 3838575"/>
              <a:gd name="connsiteX4" fmla="*/ 188524 w 3497398"/>
              <a:gd name="connsiteY4" fmla="*/ 2514600 h 3838575"/>
              <a:gd name="connsiteX5" fmla="*/ 2998399 w 3497398"/>
              <a:gd name="connsiteY5" fmla="*/ 2505075 h 3838575"/>
              <a:gd name="connsiteX6" fmla="*/ 2998399 w 3497398"/>
              <a:gd name="connsiteY6" fmla="*/ 3390900 h 3838575"/>
              <a:gd name="connsiteX7" fmla="*/ 1550599 w 3497398"/>
              <a:gd name="connsiteY7" fmla="*/ 3390900 h 3838575"/>
              <a:gd name="connsiteX8" fmla="*/ 1569649 w 3497398"/>
              <a:gd name="connsiteY8" fmla="*/ 3648075 h 3838575"/>
              <a:gd name="connsiteX9" fmla="*/ 1350574 w 3497398"/>
              <a:gd name="connsiteY9" fmla="*/ 3648075 h 3838575"/>
              <a:gd name="connsiteX10" fmla="*/ 1683949 w 3497398"/>
              <a:gd name="connsiteY10" fmla="*/ 3838575 h 3838575"/>
              <a:gd name="connsiteX11" fmla="*/ 1988749 w 3497398"/>
              <a:gd name="connsiteY11" fmla="*/ 3648075 h 3838575"/>
              <a:gd name="connsiteX12" fmla="*/ 1769674 w 3497398"/>
              <a:gd name="connsiteY12" fmla="*/ 3648075 h 3838575"/>
              <a:gd name="connsiteX13" fmla="*/ 1779199 w 3497398"/>
              <a:gd name="connsiteY13" fmla="*/ 3552825 h 3838575"/>
              <a:gd name="connsiteX14" fmla="*/ 3265099 w 3497398"/>
              <a:gd name="connsiteY14" fmla="*/ 3552825 h 3838575"/>
              <a:gd name="connsiteX15" fmla="*/ 3246049 w 3497398"/>
              <a:gd name="connsiteY15" fmla="*/ 2238375 h 3838575"/>
              <a:gd name="connsiteX16" fmla="*/ 502849 w 3497398"/>
              <a:gd name="connsiteY16" fmla="*/ 2257425 h 3838575"/>
              <a:gd name="connsiteX17" fmla="*/ 407599 w 3497398"/>
              <a:gd name="connsiteY17" fmla="*/ 1104900 h 3838575"/>
              <a:gd name="connsiteX18" fmla="*/ 1769674 w 3497398"/>
              <a:gd name="connsiteY18" fmla="*/ 1028700 h 3838575"/>
              <a:gd name="connsiteX19" fmla="*/ 1855399 w 3497398"/>
              <a:gd name="connsiteY19" fmla="*/ 0 h 3838575"/>
              <a:gd name="connsiteX0" fmla="*/ 1855399 w 3497398"/>
              <a:gd name="connsiteY0" fmla="*/ 0 h 3838575"/>
              <a:gd name="connsiteX1" fmla="*/ 1379149 w 3497398"/>
              <a:gd name="connsiteY1" fmla="*/ 9525 h 3838575"/>
              <a:gd name="connsiteX2" fmla="*/ 1417249 w 3497398"/>
              <a:gd name="connsiteY2" fmla="*/ 771525 h 3838575"/>
              <a:gd name="connsiteX3" fmla="*/ 140899 w 3497398"/>
              <a:gd name="connsiteY3" fmla="*/ 838200 h 3838575"/>
              <a:gd name="connsiteX4" fmla="*/ 188524 w 3497398"/>
              <a:gd name="connsiteY4" fmla="*/ 2514600 h 3838575"/>
              <a:gd name="connsiteX5" fmla="*/ 2998399 w 3497398"/>
              <a:gd name="connsiteY5" fmla="*/ 2505075 h 3838575"/>
              <a:gd name="connsiteX6" fmla="*/ 2998399 w 3497398"/>
              <a:gd name="connsiteY6" fmla="*/ 3390900 h 3838575"/>
              <a:gd name="connsiteX7" fmla="*/ 1550599 w 3497398"/>
              <a:gd name="connsiteY7" fmla="*/ 3390900 h 3838575"/>
              <a:gd name="connsiteX8" fmla="*/ 1569649 w 3497398"/>
              <a:gd name="connsiteY8" fmla="*/ 3648075 h 3838575"/>
              <a:gd name="connsiteX9" fmla="*/ 1350574 w 3497398"/>
              <a:gd name="connsiteY9" fmla="*/ 3648075 h 3838575"/>
              <a:gd name="connsiteX10" fmla="*/ 1683949 w 3497398"/>
              <a:gd name="connsiteY10" fmla="*/ 3838575 h 3838575"/>
              <a:gd name="connsiteX11" fmla="*/ 1988749 w 3497398"/>
              <a:gd name="connsiteY11" fmla="*/ 3648075 h 3838575"/>
              <a:gd name="connsiteX12" fmla="*/ 1769674 w 3497398"/>
              <a:gd name="connsiteY12" fmla="*/ 3648075 h 3838575"/>
              <a:gd name="connsiteX13" fmla="*/ 1779199 w 3497398"/>
              <a:gd name="connsiteY13" fmla="*/ 3552825 h 3838575"/>
              <a:gd name="connsiteX14" fmla="*/ 3265099 w 3497398"/>
              <a:gd name="connsiteY14" fmla="*/ 3552825 h 3838575"/>
              <a:gd name="connsiteX15" fmla="*/ 3246049 w 3497398"/>
              <a:gd name="connsiteY15" fmla="*/ 2238375 h 3838575"/>
              <a:gd name="connsiteX16" fmla="*/ 502849 w 3497398"/>
              <a:gd name="connsiteY16" fmla="*/ 2257425 h 3838575"/>
              <a:gd name="connsiteX17" fmla="*/ 407599 w 3497398"/>
              <a:gd name="connsiteY17" fmla="*/ 1104900 h 3838575"/>
              <a:gd name="connsiteX18" fmla="*/ 1769674 w 3497398"/>
              <a:gd name="connsiteY18" fmla="*/ 1028700 h 3838575"/>
              <a:gd name="connsiteX19" fmla="*/ 1855399 w 3497398"/>
              <a:gd name="connsiteY19" fmla="*/ 0 h 3838575"/>
              <a:gd name="connsiteX0" fmla="*/ 1855399 w 3497398"/>
              <a:gd name="connsiteY0" fmla="*/ 0 h 3838575"/>
              <a:gd name="connsiteX1" fmla="*/ 1379149 w 3497398"/>
              <a:gd name="connsiteY1" fmla="*/ 9525 h 3838575"/>
              <a:gd name="connsiteX2" fmla="*/ 1417249 w 3497398"/>
              <a:gd name="connsiteY2" fmla="*/ 771525 h 3838575"/>
              <a:gd name="connsiteX3" fmla="*/ 140899 w 3497398"/>
              <a:gd name="connsiteY3" fmla="*/ 838200 h 3838575"/>
              <a:gd name="connsiteX4" fmla="*/ 188524 w 3497398"/>
              <a:gd name="connsiteY4" fmla="*/ 2514600 h 3838575"/>
              <a:gd name="connsiteX5" fmla="*/ 2998399 w 3497398"/>
              <a:gd name="connsiteY5" fmla="*/ 2505075 h 3838575"/>
              <a:gd name="connsiteX6" fmla="*/ 2998399 w 3497398"/>
              <a:gd name="connsiteY6" fmla="*/ 3390900 h 3838575"/>
              <a:gd name="connsiteX7" fmla="*/ 1550599 w 3497398"/>
              <a:gd name="connsiteY7" fmla="*/ 3390900 h 3838575"/>
              <a:gd name="connsiteX8" fmla="*/ 1569649 w 3497398"/>
              <a:gd name="connsiteY8" fmla="*/ 3648075 h 3838575"/>
              <a:gd name="connsiteX9" fmla="*/ 1350574 w 3497398"/>
              <a:gd name="connsiteY9" fmla="*/ 3648075 h 3838575"/>
              <a:gd name="connsiteX10" fmla="*/ 1683949 w 3497398"/>
              <a:gd name="connsiteY10" fmla="*/ 3838575 h 3838575"/>
              <a:gd name="connsiteX11" fmla="*/ 1988749 w 3497398"/>
              <a:gd name="connsiteY11" fmla="*/ 3648075 h 3838575"/>
              <a:gd name="connsiteX12" fmla="*/ 1769674 w 3497398"/>
              <a:gd name="connsiteY12" fmla="*/ 3648075 h 3838575"/>
              <a:gd name="connsiteX13" fmla="*/ 1779199 w 3497398"/>
              <a:gd name="connsiteY13" fmla="*/ 3552825 h 3838575"/>
              <a:gd name="connsiteX14" fmla="*/ 3265099 w 3497398"/>
              <a:gd name="connsiteY14" fmla="*/ 3552825 h 3838575"/>
              <a:gd name="connsiteX15" fmla="*/ 3246049 w 3497398"/>
              <a:gd name="connsiteY15" fmla="*/ 2238375 h 3838575"/>
              <a:gd name="connsiteX16" fmla="*/ 502849 w 3497398"/>
              <a:gd name="connsiteY16" fmla="*/ 2257425 h 3838575"/>
              <a:gd name="connsiteX17" fmla="*/ 407599 w 3497398"/>
              <a:gd name="connsiteY17" fmla="*/ 1104900 h 3838575"/>
              <a:gd name="connsiteX18" fmla="*/ 1769674 w 3497398"/>
              <a:gd name="connsiteY18" fmla="*/ 1028700 h 3838575"/>
              <a:gd name="connsiteX19" fmla="*/ 1855399 w 3497398"/>
              <a:gd name="connsiteY19" fmla="*/ 0 h 3838575"/>
              <a:gd name="connsiteX0" fmla="*/ 1854124 w 3496123"/>
              <a:gd name="connsiteY0" fmla="*/ 0 h 3838575"/>
              <a:gd name="connsiteX1" fmla="*/ 1377874 w 3496123"/>
              <a:gd name="connsiteY1" fmla="*/ 9525 h 3838575"/>
              <a:gd name="connsiteX2" fmla="*/ 1396924 w 3496123"/>
              <a:gd name="connsiteY2" fmla="*/ 733425 h 3838575"/>
              <a:gd name="connsiteX3" fmla="*/ 139624 w 3496123"/>
              <a:gd name="connsiteY3" fmla="*/ 838200 h 3838575"/>
              <a:gd name="connsiteX4" fmla="*/ 187249 w 3496123"/>
              <a:gd name="connsiteY4" fmla="*/ 2514600 h 3838575"/>
              <a:gd name="connsiteX5" fmla="*/ 2997124 w 3496123"/>
              <a:gd name="connsiteY5" fmla="*/ 2505075 h 3838575"/>
              <a:gd name="connsiteX6" fmla="*/ 2997124 w 3496123"/>
              <a:gd name="connsiteY6" fmla="*/ 3390900 h 3838575"/>
              <a:gd name="connsiteX7" fmla="*/ 1549324 w 3496123"/>
              <a:gd name="connsiteY7" fmla="*/ 3390900 h 3838575"/>
              <a:gd name="connsiteX8" fmla="*/ 1568374 w 3496123"/>
              <a:gd name="connsiteY8" fmla="*/ 3648075 h 3838575"/>
              <a:gd name="connsiteX9" fmla="*/ 1349299 w 3496123"/>
              <a:gd name="connsiteY9" fmla="*/ 3648075 h 3838575"/>
              <a:gd name="connsiteX10" fmla="*/ 1682674 w 3496123"/>
              <a:gd name="connsiteY10" fmla="*/ 3838575 h 3838575"/>
              <a:gd name="connsiteX11" fmla="*/ 1987474 w 3496123"/>
              <a:gd name="connsiteY11" fmla="*/ 3648075 h 3838575"/>
              <a:gd name="connsiteX12" fmla="*/ 1768399 w 3496123"/>
              <a:gd name="connsiteY12" fmla="*/ 3648075 h 3838575"/>
              <a:gd name="connsiteX13" fmla="*/ 1777924 w 3496123"/>
              <a:gd name="connsiteY13" fmla="*/ 3552825 h 3838575"/>
              <a:gd name="connsiteX14" fmla="*/ 3263824 w 3496123"/>
              <a:gd name="connsiteY14" fmla="*/ 3552825 h 3838575"/>
              <a:gd name="connsiteX15" fmla="*/ 3244774 w 3496123"/>
              <a:gd name="connsiteY15" fmla="*/ 2238375 h 3838575"/>
              <a:gd name="connsiteX16" fmla="*/ 501574 w 3496123"/>
              <a:gd name="connsiteY16" fmla="*/ 2257425 h 3838575"/>
              <a:gd name="connsiteX17" fmla="*/ 406324 w 3496123"/>
              <a:gd name="connsiteY17" fmla="*/ 1104900 h 3838575"/>
              <a:gd name="connsiteX18" fmla="*/ 1768399 w 3496123"/>
              <a:gd name="connsiteY18" fmla="*/ 1028700 h 3838575"/>
              <a:gd name="connsiteX19" fmla="*/ 1854124 w 3496123"/>
              <a:gd name="connsiteY19" fmla="*/ 0 h 3838575"/>
              <a:gd name="connsiteX0" fmla="*/ 1854124 w 3496123"/>
              <a:gd name="connsiteY0" fmla="*/ 0 h 3838575"/>
              <a:gd name="connsiteX1" fmla="*/ 1377874 w 3496123"/>
              <a:gd name="connsiteY1" fmla="*/ 9525 h 3838575"/>
              <a:gd name="connsiteX2" fmla="*/ 1396924 w 3496123"/>
              <a:gd name="connsiteY2" fmla="*/ 733425 h 3838575"/>
              <a:gd name="connsiteX3" fmla="*/ 139624 w 3496123"/>
              <a:gd name="connsiteY3" fmla="*/ 838200 h 3838575"/>
              <a:gd name="connsiteX4" fmla="*/ 187249 w 3496123"/>
              <a:gd name="connsiteY4" fmla="*/ 2514600 h 3838575"/>
              <a:gd name="connsiteX5" fmla="*/ 2997124 w 3496123"/>
              <a:gd name="connsiteY5" fmla="*/ 2505075 h 3838575"/>
              <a:gd name="connsiteX6" fmla="*/ 2997124 w 3496123"/>
              <a:gd name="connsiteY6" fmla="*/ 3390900 h 3838575"/>
              <a:gd name="connsiteX7" fmla="*/ 1549324 w 3496123"/>
              <a:gd name="connsiteY7" fmla="*/ 3390900 h 3838575"/>
              <a:gd name="connsiteX8" fmla="*/ 1568374 w 3496123"/>
              <a:gd name="connsiteY8" fmla="*/ 3648075 h 3838575"/>
              <a:gd name="connsiteX9" fmla="*/ 1349299 w 3496123"/>
              <a:gd name="connsiteY9" fmla="*/ 3648075 h 3838575"/>
              <a:gd name="connsiteX10" fmla="*/ 1682674 w 3496123"/>
              <a:gd name="connsiteY10" fmla="*/ 3838575 h 3838575"/>
              <a:gd name="connsiteX11" fmla="*/ 1987474 w 3496123"/>
              <a:gd name="connsiteY11" fmla="*/ 3648075 h 3838575"/>
              <a:gd name="connsiteX12" fmla="*/ 1768399 w 3496123"/>
              <a:gd name="connsiteY12" fmla="*/ 3648075 h 3838575"/>
              <a:gd name="connsiteX13" fmla="*/ 1777924 w 3496123"/>
              <a:gd name="connsiteY13" fmla="*/ 3552825 h 3838575"/>
              <a:gd name="connsiteX14" fmla="*/ 3263824 w 3496123"/>
              <a:gd name="connsiteY14" fmla="*/ 3552825 h 3838575"/>
              <a:gd name="connsiteX15" fmla="*/ 3244774 w 3496123"/>
              <a:gd name="connsiteY15" fmla="*/ 2238375 h 3838575"/>
              <a:gd name="connsiteX16" fmla="*/ 501574 w 3496123"/>
              <a:gd name="connsiteY16" fmla="*/ 2257425 h 3838575"/>
              <a:gd name="connsiteX17" fmla="*/ 469824 w 3496123"/>
              <a:gd name="connsiteY17" fmla="*/ 1117600 h 3838575"/>
              <a:gd name="connsiteX18" fmla="*/ 1768399 w 3496123"/>
              <a:gd name="connsiteY18" fmla="*/ 1028700 h 3838575"/>
              <a:gd name="connsiteX19" fmla="*/ 1854124 w 3496123"/>
              <a:gd name="connsiteY19" fmla="*/ 0 h 3838575"/>
              <a:gd name="connsiteX0" fmla="*/ 1854124 w 3492941"/>
              <a:gd name="connsiteY0" fmla="*/ 0 h 3838575"/>
              <a:gd name="connsiteX1" fmla="*/ 1377874 w 3492941"/>
              <a:gd name="connsiteY1" fmla="*/ 9525 h 3838575"/>
              <a:gd name="connsiteX2" fmla="*/ 1396924 w 3492941"/>
              <a:gd name="connsiteY2" fmla="*/ 733425 h 3838575"/>
              <a:gd name="connsiteX3" fmla="*/ 139624 w 3492941"/>
              <a:gd name="connsiteY3" fmla="*/ 838200 h 3838575"/>
              <a:gd name="connsiteX4" fmla="*/ 187249 w 3492941"/>
              <a:gd name="connsiteY4" fmla="*/ 2514600 h 3838575"/>
              <a:gd name="connsiteX5" fmla="*/ 2997124 w 3492941"/>
              <a:gd name="connsiteY5" fmla="*/ 2505075 h 3838575"/>
              <a:gd name="connsiteX6" fmla="*/ 2997124 w 3492941"/>
              <a:gd name="connsiteY6" fmla="*/ 3390900 h 3838575"/>
              <a:gd name="connsiteX7" fmla="*/ 1549324 w 3492941"/>
              <a:gd name="connsiteY7" fmla="*/ 3390900 h 3838575"/>
              <a:gd name="connsiteX8" fmla="*/ 1568374 w 3492941"/>
              <a:gd name="connsiteY8" fmla="*/ 3648075 h 3838575"/>
              <a:gd name="connsiteX9" fmla="*/ 1349299 w 3492941"/>
              <a:gd name="connsiteY9" fmla="*/ 3648075 h 3838575"/>
              <a:gd name="connsiteX10" fmla="*/ 1682674 w 3492941"/>
              <a:gd name="connsiteY10" fmla="*/ 3838575 h 3838575"/>
              <a:gd name="connsiteX11" fmla="*/ 1987474 w 3492941"/>
              <a:gd name="connsiteY11" fmla="*/ 3648075 h 3838575"/>
              <a:gd name="connsiteX12" fmla="*/ 1768399 w 3492941"/>
              <a:gd name="connsiteY12" fmla="*/ 3648075 h 3838575"/>
              <a:gd name="connsiteX13" fmla="*/ 1777924 w 3492941"/>
              <a:gd name="connsiteY13" fmla="*/ 3552825 h 3838575"/>
              <a:gd name="connsiteX14" fmla="*/ 3263824 w 3492941"/>
              <a:gd name="connsiteY14" fmla="*/ 3552825 h 3838575"/>
              <a:gd name="connsiteX15" fmla="*/ 3244774 w 3492941"/>
              <a:gd name="connsiteY15" fmla="*/ 2238375 h 3838575"/>
              <a:gd name="connsiteX16" fmla="*/ 546024 w 3492941"/>
              <a:gd name="connsiteY16" fmla="*/ 2232025 h 3838575"/>
              <a:gd name="connsiteX17" fmla="*/ 469824 w 3492941"/>
              <a:gd name="connsiteY17" fmla="*/ 1117600 h 3838575"/>
              <a:gd name="connsiteX18" fmla="*/ 1768399 w 3492941"/>
              <a:gd name="connsiteY18" fmla="*/ 1028700 h 3838575"/>
              <a:gd name="connsiteX19" fmla="*/ 1854124 w 3492941"/>
              <a:gd name="connsiteY19" fmla="*/ 0 h 3838575"/>
              <a:gd name="connsiteX0" fmla="*/ 1854124 w 3492941"/>
              <a:gd name="connsiteY0" fmla="*/ 0 h 3838575"/>
              <a:gd name="connsiteX1" fmla="*/ 1377874 w 3492941"/>
              <a:gd name="connsiteY1" fmla="*/ 9525 h 3838575"/>
              <a:gd name="connsiteX2" fmla="*/ 1396924 w 3492941"/>
              <a:gd name="connsiteY2" fmla="*/ 733425 h 3838575"/>
              <a:gd name="connsiteX3" fmla="*/ 139624 w 3492941"/>
              <a:gd name="connsiteY3" fmla="*/ 838200 h 3838575"/>
              <a:gd name="connsiteX4" fmla="*/ 187249 w 3492941"/>
              <a:gd name="connsiteY4" fmla="*/ 2514600 h 3838575"/>
              <a:gd name="connsiteX5" fmla="*/ 2997124 w 3492941"/>
              <a:gd name="connsiteY5" fmla="*/ 2505075 h 3838575"/>
              <a:gd name="connsiteX6" fmla="*/ 2997124 w 3492941"/>
              <a:gd name="connsiteY6" fmla="*/ 3390900 h 3838575"/>
              <a:gd name="connsiteX7" fmla="*/ 1549324 w 3492941"/>
              <a:gd name="connsiteY7" fmla="*/ 3390900 h 3838575"/>
              <a:gd name="connsiteX8" fmla="*/ 1568374 w 3492941"/>
              <a:gd name="connsiteY8" fmla="*/ 3648075 h 3838575"/>
              <a:gd name="connsiteX9" fmla="*/ 1349299 w 3492941"/>
              <a:gd name="connsiteY9" fmla="*/ 3648075 h 3838575"/>
              <a:gd name="connsiteX10" fmla="*/ 1682674 w 3492941"/>
              <a:gd name="connsiteY10" fmla="*/ 3838575 h 3838575"/>
              <a:gd name="connsiteX11" fmla="*/ 1987474 w 3492941"/>
              <a:gd name="connsiteY11" fmla="*/ 3648075 h 3838575"/>
              <a:gd name="connsiteX12" fmla="*/ 1768399 w 3492941"/>
              <a:gd name="connsiteY12" fmla="*/ 3648075 h 3838575"/>
              <a:gd name="connsiteX13" fmla="*/ 1777924 w 3492941"/>
              <a:gd name="connsiteY13" fmla="*/ 3552825 h 3838575"/>
              <a:gd name="connsiteX14" fmla="*/ 3263824 w 3492941"/>
              <a:gd name="connsiteY14" fmla="*/ 3552825 h 3838575"/>
              <a:gd name="connsiteX15" fmla="*/ 3244774 w 3492941"/>
              <a:gd name="connsiteY15" fmla="*/ 2238375 h 3838575"/>
              <a:gd name="connsiteX16" fmla="*/ 546024 w 3492941"/>
              <a:gd name="connsiteY16" fmla="*/ 2232025 h 3838575"/>
              <a:gd name="connsiteX17" fmla="*/ 469824 w 3492941"/>
              <a:gd name="connsiteY17" fmla="*/ 1117600 h 3838575"/>
              <a:gd name="connsiteX18" fmla="*/ 1768399 w 3492941"/>
              <a:gd name="connsiteY18" fmla="*/ 1028700 h 3838575"/>
              <a:gd name="connsiteX19" fmla="*/ 1854124 w 3492941"/>
              <a:gd name="connsiteY19" fmla="*/ 0 h 3838575"/>
              <a:gd name="connsiteX0" fmla="*/ 1854124 w 3497943"/>
              <a:gd name="connsiteY0" fmla="*/ 0 h 3838575"/>
              <a:gd name="connsiteX1" fmla="*/ 1377874 w 3497943"/>
              <a:gd name="connsiteY1" fmla="*/ 9525 h 3838575"/>
              <a:gd name="connsiteX2" fmla="*/ 1396924 w 3497943"/>
              <a:gd name="connsiteY2" fmla="*/ 733425 h 3838575"/>
              <a:gd name="connsiteX3" fmla="*/ 139624 w 3497943"/>
              <a:gd name="connsiteY3" fmla="*/ 838200 h 3838575"/>
              <a:gd name="connsiteX4" fmla="*/ 187249 w 3497943"/>
              <a:gd name="connsiteY4" fmla="*/ 2514600 h 3838575"/>
              <a:gd name="connsiteX5" fmla="*/ 2997124 w 3497943"/>
              <a:gd name="connsiteY5" fmla="*/ 2505075 h 3838575"/>
              <a:gd name="connsiteX6" fmla="*/ 2997124 w 3497943"/>
              <a:gd name="connsiteY6" fmla="*/ 3390900 h 3838575"/>
              <a:gd name="connsiteX7" fmla="*/ 1549324 w 3497943"/>
              <a:gd name="connsiteY7" fmla="*/ 3390900 h 3838575"/>
              <a:gd name="connsiteX8" fmla="*/ 1568374 w 3497943"/>
              <a:gd name="connsiteY8" fmla="*/ 3648075 h 3838575"/>
              <a:gd name="connsiteX9" fmla="*/ 1349299 w 3497943"/>
              <a:gd name="connsiteY9" fmla="*/ 3648075 h 3838575"/>
              <a:gd name="connsiteX10" fmla="*/ 1682674 w 3497943"/>
              <a:gd name="connsiteY10" fmla="*/ 3838575 h 3838575"/>
              <a:gd name="connsiteX11" fmla="*/ 1987474 w 3497943"/>
              <a:gd name="connsiteY11" fmla="*/ 3648075 h 3838575"/>
              <a:gd name="connsiteX12" fmla="*/ 1768399 w 3497943"/>
              <a:gd name="connsiteY12" fmla="*/ 3648075 h 3838575"/>
              <a:gd name="connsiteX13" fmla="*/ 1777924 w 3497943"/>
              <a:gd name="connsiteY13" fmla="*/ 3552825 h 3838575"/>
              <a:gd name="connsiteX14" fmla="*/ 3263824 w 3497943"/>
              <a:gd name="connsiteY14" fmla="*/ 3552825 h 3838575"/>
              <a:gd name="connsiteX15" fmla="*/ 3244774 w 3497943"/>
              <a:gd name="connsiteY15" fmla="*/ 2238375 h 3838575"/>
              <a:gd name="connsiteX16" fmla="*/ 476174 w 3497943"/>
              <a:gd name="connsiteY16" fmla="*/ 2225675 h 3838575"/>
              <a:gd name="connsiteX17" fmla="*/ 469824 w 3497943"/>
              <a:gd name="connsiteY17" fmla="*/ 1117600 h 3838575"/>
              <a:gd name="connsiteX18" fmla="*/ 1768399 w 3497943"/>
              <a:gd name="connsiteY18" fmla="*/ 1028700 h 3838575"/>
              <a:gd name="connsiteX19" fmla="*/ 1854124 w 3497943"/>
              <a:gd name="connsiteY19" fmla="*/ 0 h 3838575"/>
              <a:gd name="connsiteX0" fmla="*/ 1912549 w 3556368"/>
              <a:gd name="connsiteY0" fmla="*/ 0 h 3838575"/>
              <a:gd name="connsiteX1" fmla="*/ 1436299 w 3556368"/>
              <a:gd name="connsiteY1" fmla="*/ 9525 h 3838575"/>
              <a:gd name="connsiteX2" fmla="*/ 1455349 w 3556368"/>
              <a:gd name="connsiteY2" fmla="*/ 733425 h 3838575"/>
              <a:gd name="connsiteX3" fmla="*/ 280599 w 3556368"/>
              <a:gd name="connsiteY3" fmla="*/ 901700 h 3838575"/>
              <a:gd name="connsiteX4" fmla="*/ 245674 w 3556368"/>
              <a:gd name="connsiteY4" fmla="*/ 2514600 h 3838575"/>
              <a:gd name="connsiteX5" fmla="*/ 3055549 w 3556368"/>
              <a:gd name="connsiteY5" fmla="*/ 2505075 h 3838575"/>
              <a:gd name="connsiteX6" fmla="*/ 3055549 w 3556368"/>
              <a:gd name="connsiteY6" fmla="*/ 3390900 h 3838575"/>
              <a:gd name="connsiteX7" fmla="*/ 1607749 w 3556368"/>
              <a:gd name="connsiteY7" fmla="*/ 3390900 h 3838575"/>
              <a:gd name="connsiteX8" fmla="*/ 1626799 w 3556368"/>
              <a:gd name="connsiteY8" fmla="*/ 3648075 h 3838575"/>
              <a:gd name="connsiteX9" fmla="*/ 1407724 w 3556368"/>
              <a:gd name="connsiteY9" fmla="*/ 3648075 h 3838575"/>
              <a:gd name="connsiteX10" fmla="*/ 1741099 w 3556368"/>
              <a:gd name="connsiteY10" fmla="*/ 3838575 h 3838575"/>
              <a:gd name="connsiteX11" fmla="*/ 2045899 w 3556368"/>
              <a:gd name="connsiteY11" fmla="*/ 3648075 h 3838575"/>
              <a:gd name="connsiteX12" fmla="*/ 1826824 w 3556368"/>
              <a:gd name="connsiteY12" fmla="*/ 3648075 h 3838575"/>
              <a:gd name="connsiteX13" fmla="*/ 1836349 w 3556368"/>
              <a:gd name="connsiteY13" fmla="*/ 3552825 h 3838575"/>
              <a:gd name="connsiteX14" fmla="*/ 3322249 w 3556368"/>
              <a:gd name="connsiteY14" fmla="*/ 3552825 h 3838575"/>
              <a:gd name="connsiteX15" fmla="*/ 3303199 w 3556368"/>
              <a:gd name="connsiteY15" fmla="*/ 2238375 h 3838575"/>
              <a:gd name="connsiteX16" fmla="*/ 534599 w 3556368"/>
              <a:gd name="connsiteY16" fmla="*/ 2225675 h 3838575"/>
              <a:gd name="connsiteX17" fmla="*/ 528249 w 3556368"/>
              <a:gd name="connsiteY17" fmla="*/ 1117600 h 3838575"/>
              <a:gd name="connsiteX18" fmla="*/ 1826824 w 3556368"/>
              <a:gd name="connsiteY18" fmla="*/ 1028700 h 3838575"/>
              <a:gd name="connsiteX19" fmla="*/ 1912549 w 3556368"/>
              <a:gd name="connsiteY19" fmla="*/ 0 h 3838575"/>
              <a:gd name="connsiteX0" fmla="*/ 1822836 w 3466655"/>
              <a:gd name="connsiteY0" fmla="*/ 0 h 3838575"/>
              <a:gd name="connsiteX1" fmla="*/ 1346586 w 3466655"/>
              <a:gd name="connsiteY1" fmla="*/ 9525 h 3838575"/>
              <a:gd name="connsiteX2" fmla="*/ 1365636 w 3466655"/>
              <a:gd name="connsiteY2" fmla="*/ 733425 h 3838575"/>
              <a:gd name="connsiteX3" fmla="*/ 190886 w 3466655"/>
              <a:gd name="connsiteY3" fmla="*/ 901700 h 3838575"/>
              <a:gd name="connsiteX4" fmla="*/ 155961 w 3466655"/>
              <a:gd name="connsiteY4" fmla="*/ 2514600 h 3838575"/>
              <a:gd name="connsiteX5" fmla="*/ 2965836 w 3466655"/>
              <a:gd name="connsiteY5" fmla="*/ 2505075 h 3838575"/>
              <a:gd name="connsiteX6" fmla="*/ 2965836 w 3466655"/>
              <a:gd name="connsiteY6" fmla="*/ 3390900 h 3838575"/>
              <a:gd name="connsiteX7" fmla="*/ 1518036 w 3466655"/>
              <a:gd name="connsiteY7" fmla="*/ 3390900 h 3838575"/>
              <a:gd name="connsiteX8" fmla="*/ 1537086 w 3466655"/>
              <a:gd name="connsiteY8" fmla="*/ 3648075 h 3838575"/>
              <a:gd name="connsiteX9" fmla="*/ 1318011 w 3466655"/>
              <a:gd name="connsiteY9" fmla="*/ 3648075 h 3838575"/>
              <a:gd name="connsiteX10" fmla="*/ 1651386 w 3466655"/>
              <a:gd name="connsiteY10" fmla="*/ 3838575 h 3838575"/>
              <a:gd name="connsiteX11" fmla="*/ 1956186 w 3466655"/>
              <a:gd name="connsiteY11" fmla="*/ 3648075 h 3838575"/>
              <a:gd name="connsiteX12" fmla="*/ 1737111 w 3466655"/>
              <a:gd name="connsiteY12" fmla="*/ 3648075 h 3838575"/>
              <a:gd name="connsiteX13" fmla="*/ 1746636 w 3466655"/>
              <a:gd name="connsiteY13" fmla="*/ 3552825 h 3838575"/>
              <a:gd name="connsiteX14" fmla="*/ 3232536 w 3466655"/>
              <a:gd name="connsiteY14" fmla="*/ 3552825 h 3838575"/>
              <a:gd name="connsiteX15" fmla="*/ 3213486 w 3466655"/>
              <a:gd name="connsiteY15" fmla="*/ 2238375 h 3838575"/>
              <a:gd name="connsiteX16" fmla="*/ 444886 w 3466655"/>
              <a:gd name="connsiteY16" fmla="*/ 2225675 h 3838575"/>
              <a:gd name="connsiteX17" fmla="*/ 438536 w 3466655"/>
              <a:gd name="connsiteY17" fmla="*/ 1117600 h 3838575"/>
              <a:gd name="connsiteX18" fmla="*/ 1737111 w 3466655"/>
              <a:gd name="connsiteY18" fmla="*/ 1028700 h 3838575"/>
              <a:gd name="connsiteX19" fmla="*/ 1822836 w 3466655"/>
              <a:gd name="connsiteY19" fmla="*/ 0 h 3838575"/>
              <a:gd name="connsiteX0" fmla="*/ 1814682 w 3458501"/>
              <a:gd name="connsiteY0" fmla="*/ 0 h 3838575"/>
              <a:gd name="connsiteX1" fmla="*/ 1338432 w 3458501"/>
              <a:gd name="connsiteY1" fmla="*/ 9525 h 3838575"/>
              <a:gd name="connsiteX2" fmla="*/ 1357482 w 3458501"/>
              <a:gd name="connsiteY2" fmla="*/ 733425 h 3838575"/>
              <a:gd name="connsiteX3" fmla="*/ 182732 w 3458501"/>
              <a:gd name="connsiteY3" fmla="*/ 901700 h 3838575"/>
              <a:gd name="connsiteX4" fmla="*/ 160507 w 3458501"/>
              <a:gd name="connsiteY4" fmla="*/ 2495550 h 3838575"/>
              <a:gd name="connsiteX5" fmla="*/ 2957682 w 3458501"/>
              <a:gd name="connsiteY5" fmla="*/ 2505075 h 3838575"/>
              <a:gd name="connsiteX6" fmla="*/ 2957682 w 3458501"/>
              <a:gd name="connsiteY6" fmla="*/ 3390900 h 3838575"/>
              <a:gd name="connsiteX7" fmla="*/ 1509882 w 3458501"/>
              <a:gd name="connsiteY7" fmla="*/ 3390900 h 3838575"/>
              <a:gd name="connsiteX8" fmla="*/ 1528932 w 3458501"/>
              <a:gd name="connsiteY8" fmla="*/ 3648075 h 3838575"/>
              <a:gd name="connsiteX9" fmla="*/ 1309857 w 3458501"/>
              <a:gd name="connsiteY9" fmla="*/ 3648075 h 3838575"/>
              <a:gd name="connsiteX10" fmla="*/ 1643232 w 3458501"/>
              <a:gd name="connsiteY10" fmla="*/ 3838575 h 3838575"/>
              <a:gd name="connsiteX11" fmla="*/ 1948032 w 3458501"/>
              <a:gd name="connsiteY11" fmla="*/ 3648075 h 3838575"/>
              <a:gd name="connsiteX12" fmla="*/ 1728957 w 3458501"/>
              <a:gd name="connsiteY12" fmla="*/ 3648075 h 3838575"/>
              <a:gd name="connsiteX13" fmla="*/ 1738482 w 3458501"/>
              <a:gd name="connsiteY13" fmla="*/ 3552825 h 3838575"/>
              <a:gd name="connsiteX14" fmla="*/ 3224382 w 3458501"/>
              <a:gd name="connsiteY14" fmla="*/ 3552825 h 3838575"/>
              <a:gd name="connsiteX15" fmla="*/ 3205332 w 3458501"/>
              <a:gd name="connsiteY15" fmla="*/ 2238375 h 3838575"/>
              <a:gd name="connsiteX16" fmla="*/ 436732 w 3458501"/>
              <a:gd name="connsiteY16" fmla="*/ 2225675 h 3838575"/>
              <a:gd name="connsiteX17" fmla="*/ 430382 w 3458501"/>
              <a:gd name="connsiteY17" fmla="*/ 1117600 h 3838575"/>
              <a:gd name="connsiteX18" fmla="*/ 1728957 w 3458501"/>
              <a:gd name="connsiteY18" fmla="*/ 1028700 h 3838575"/>
              <a:gd name="connsiteX19" fmla="*/ 1814682 w 3458501"/>
              <a:gd name="connsiteY19" fmla="*/ 0 h 3838575"/>
              <a:gd name="connsiteX0" fmla="*/ 1814682 w 3459411"/>
              <a:gd name="connsiteY0" fmla="*/ 0 h 3838575"/>
              <a:gd name="connsiteX1" fmla="*/ 1338432 w 3459411"/>
              <a:gd name="connsiteY1" fmla="*/ 9525 h 3838575"/>
              <a:gd name="connsiteX2" fmla="*/ 1357482 w 3459411"/>
              <a:gd name="connsiteY2" fmla="*/ 733425 h 3838575"/>
              <a:gd name="connsiteX3" fmla="*/ 182732 w 3459411"/>
              <a:gd name="connsiteY3" fmla="*/ 901700 h 3838575"/>
              <a:gd name="connsiteX4" fmla="*/ 160507 w 3459411"/>
              <a:gd name="connsiteY4" fmla="*/ 2495550 h 3838575"/>
              <a:gd name="connsiteX5" fmla="*/ 2957682 w 3459411"/>
              <a:gd name="connsiteY5" fmla="*/ 2505075 h 3838575"/>
              <a:gd name="connsiteX6" fmla="*/ 2957682 w 3459411"/>
              <a:gd name="connsiteY6" fmla="*/ 3390900 h 3838575"/>
              <a:gd name="connsiteX7" fmla="*/ 1509882 w 3459411"/>
              <a:gd name="connsiteY7" fmla="*/ 3390900 h 3838575"/>
              <a:gd name="connsiteX8" fmla="*/ 1528932 w 3459411"/>
              <a:gd name="connsiteY8" fmla="*/ 3648075 h 3838575"/>
              <a:gd name="connsiteX9" fmla="*/ 1309857 w 3459411"/>
              <a:gd name="connsiteY9" fmla="*/ 3648075 h 3838575"/>
              <a:gd name="connsiteX10" fmla="*/ 1643232 w 3459411"/>
              <a:gd name="connsiteY10" fmla="*/ 3838575 h 3838575"/>
              <a:gd name="connsiteX11" fmla="*/ 1948032 w 3459411"/>
              <a:gd name="connsiteY11" fmla="*/ 3648075 h 3838575"/>
              <a:gd name="connsiteX12" fmla="*/ 1728957 w 3459411"/>
              <a:gd name="connsiteY12" fmla="*/ 3648075 h 3838575"/>
              <a:gd name="connsiteX13" fmla="*/ 1738482 w 3459411"/>
              <a:gd name="connsiteY13" fmla="*/ 3552825 h 3838575"/>
              <a:gd name="connsiteX14" fmla="*/ 3224382 w 3459411"/>
              <a:gd name="connsiteY14" fmla="*/ 3552825 h 3838575"/>
              <a:gd name="connsiteX15" fmla="*/ 3205332 w 3459411"/>
              <a:gd name="connsiteY15" fmla="*/ 2238375 h 3838575"/>
              <a:gd name="connsiteX16" fmla="*/ 424032 w 3459411"/>
              <a:gd name="connsiteY16" fmla="*/ 2251075 h 3838575"/>
              <a:gd name="connsiteX17" fmla="*/ 430382 w 3459411"/>
              <a:gd name="connsiteY17" fmla="*/ 1117600 h 3838575"/>
              <a:gd name="connsiteX18" fmla="*/ 1728957 w 3459411"/>
              <a:gd name="connsiteY18" fmla="*/ 1028700 h 3838575"/>
              <a:gd name="connsiteX19" fmla="*/ 1814682 w 3459411"/>
              <a:gd name="connsiteY19" fmla="*/ 0 h 3838575"/>
              <a:gd name="connsiteX0" fmla="*/ 1814682 w 3459411"/>
              <a:gd name="connsiteY0" fmla="*/ 0 h 3838575"/>
              <a:gd name="connsiteX1" fmla="*/ 1338432 w 3459411"/>
              <a:gd name="connsiteY1" fmla="*/ 9525 h 3838575"/>
              <a:gd name="connsiteX2" fmla="*/ 1357482 w 3459411"/>
              <a:gd name="connsiteY2" fmla="*/ 733425 h 3838575"/>
              <a:gd name="connsiteX3" fmla="*/ 182732 w 3459411"/>
              <a:gd name="connsiteY3" fmla="*/ 901700 h 3838575"/>
              <a:gd name="connsiteX4" fmla="*/ 160507 w 3459411"/>
              <a:gd name="connsiteY4" fmla="*/ 2495550 h 3838575"/>
              <a:gd name="connsiteX5" fmla="*/ 2957682 w 3459411"/>
              <a:gd name="connsiteY5" fmla="*/ 2505075 h 3838575"/>
              <a:gd name="connsiteX6" fmla="*/ 2957682 w 3459411"/>
              <a:gd name="connsiteY6" fmla="*/ 3390900 h 3838575"/>
              <a:gd name="connsiteX7" fmla="*/ 1509882 w 3459411"/>
              <a:gd name="connsiteY7" fmla="*/ 3390900 h 3838575"/>
              <a:gd name="connsiteX8" fmla="*/ 1528932 w 3459411"/>
              <a:gd name="connsiteY8" fmla="*/ 3648075 h 3838575"/>
              <a:gd name="connsiteX9" fmla="*/ 1309857 w 3459411"/>
              <a:gd name="connsiteY9" fmla="*/ 3648075 h 3838575"/>
              <a:gd name="connsiteX10" fmla="*/ 1643232 w 3459411"/>
              <a:gd name="connsiteY10" fmla="*/ 3838575 h 3838575"/>
              <a:gd name="connsiteX11" fmla="*/ 1948032 w 3459411"/>
              <a:gd name="connsiteY11" fmla="*/ 3648075 h 3838575"/>
              <a:gd name="connsiteX12" fmla="*/ 1728957 w 3459411"/>
              <a:gd name="connsiteY12" fmla="*/ 3648075 h 3838575"/>
              <a:gd name="connsiteX13" fmla="*/ 1738482 w 3459411"/>
              <a:gd name="connsiteY13" fmla="*/ 3552825 h 3838575"/>
              <a:gd name="connsiteX14" fmla="*/ 3224382 w 3459411"/>
              <a:gd name="connsiteY14" fmla="*/ 3552825 h 3838575"/>
              <a:gd name="connsiteX15" fmla="*/ 3205332 w 3459411"/>
              <a:gd name="connsiteY15" fmla="*/ 2238375 h 3838575"/>
              <a:gd name="connsiteX16" fmla="*/ 424032 w 3459411"/>
              <a:gd name="connsiteY16" fmla="*/ 2251075 h 3838575"/>
              <a:gd name="connsiteX17" fmla="*/ 430382 w 3459411"/>
              <a:gd name="connsiteY17" fmla="*/ 1117600 h 3838575"/>
              <a:gd name="connsiteX18" fmla="*/ 1728957 w 3459411"/>
              <a:gd name="connsiteY18" fmla="*/ 1028700 h 3838575"/>
              <a:gd name="connsiteX19" fmla="*/ 1814682 w 3459411"/>
              <a:gd name="connsiteY19" fmla="*/ 0 h 3838575"/>
              <a:gd name="connsiteX0" fmla="*/ 1814682 w 3374180"/>
              <a:gd name="connsiteY0" fmla="*/ 0 h 3838575"/>
              <a:gd name="connsiteX1" fmla="*/ 1338432 w 3374180"/>
              <a:gd name="connsiteY1" fmla="*/ 9525 h 3838575"/>
              <a:gd name="connsiteX2" fmla="*/ 1357482 w 3374180"/>
              <a:gd name="connsiteY2" fmla="*/ 733425 h 3838575"/>
              <a:gd name="connsiteX3" fmla="*/ 182732 w 3374180"/>
              <a:gd name="connsiteY3" fmla="*/ 901700 h 3838575"/>
              <a:gd name="connsiteX4" fmla="*/ 160507 w 3374180"/>
              <a:gd name="connsiteY4" fmla="*/ 2495550 h 3838575"/>
              <a:gd name="connsiteX5" fmla="*/ 2957682 w 3374180"/>
              <a:gd name="connsiteY5" fmla="*/ 2505075 h 3838575"/>
              <a:gd name="connsiteX6" fmla="*/ 2957682 w 3374180"/>
              <a:gd name="connsiteY6" fmla="*/ 3390900 h 3838575"/>
              <a:gd name="connsiteX7" fmla="*/ 1509882 w 3374180"/>
              <a:gd name="connsiteY7" fmla="*/ 3390900 h 3838575"/>
              <a:gd name="connsiteX8" fmla="*/ 1528932 w 3374180"/>
              <a:gd name="connsiteY8" fmla="*/ 3648075 h 3838575"/>
              <a:gd name="connsiteX9" fmla="*/ 1309857 w 3374180"/>
              <a:gd name="connsiteY9" fmla="*/ 3648075 h 3838575"/>
              <a:gd name="connsiteX10" fmla="*/ 1643232 w 3374180"/>
              <a:gd name="connsiteY10" fmla="*/ 3838575 h 3838575"/>
              <a:gd name="connsiteX11" fmla="*/ 1948032 w 3374180"/>
              <a:gd name="connsiteY11" fmla="*/ 3648075 h 3838575"/>
              <a:gd name="connsiteX12" fmla="*/ 1728957 w 3374180"/>
              <a:gd name="connsiteY12" fmla="*/ 3648075 h 3838575"/>
              <a:gd name="connsiteX13" fmla="*/ 1738482 w 3374180"/>
              <a:gd name="connsiteY13" fmla="*/ 3552825 h 3838575"/>
              <a:gd name="connsiteX14" fmla="*/ 3224382 w 3374180"/>
              <a:gd name="connsiteY14" fmla="*/ 3552825 h 3838575"/>
              <a:gd name="connsiteX15" fmla="*/ 3205332 w 3374180"/>
              <a:gd name="connsiteY15" fmla="*/ 2238375 h 3838575"/>
              <a:gd name="connsiteX16" fmla="*/ 424032 w 3374180"/>
              <a:gd name="connsiteY16" fmla="*/ 2251075 h 3838575"/>
              <a:gd name="connsiteX17" fmla="*/ 430382 w 3374180"/>
              <a:gd name="connsiteY17" fmla="*/ 1117600 h 3838575"/>
              <a:gd name="connsiteX18" fmla="*/ 1728957 w 3374180"/>
              <a:gd name="connsiteY18" fmla="*/ 1028700 h 3838575"/>
              <a:gd name="connsiteX19" fmla="*/ 1814682 w 3374180"/>
              <a:gd name="connsiteY19" fmla="*/ 0 h 3838575"/>
              <a:gd name="connsiteX0" fmla="*/ 1814682 w 3374180"/>
              <a:gd name="connsiteY0" fmla="*/ 0 h 3838575"/>
              <a:gd name="connsiteX1" fmla="*/ 1338432 w 3374180"/>
              <a:gd name="connsiteY1" fmla="*/ 9525 h 3838575"/>
              <a:gd name="connsiteX2" fmla="*/ 1357482 w 3374180"/>
              <a:gd name="connsiteY2" fmla="*/ 733425 h 3838575"/>
              <a:gd name="connsiteX3" fmla="*/ 182732 w 3374180"/>
              <a:gd name="connsiteY3" fmla="*/ 901700 h 3838575"/>
              <a:gd name="connsiteX4" fmla="*/ 160507 w 3374180"/>
              <a:gd name="connsiteY4" fmla="*/ 2495550 h 3838575"/>
              <a:gd name="connsiteX5" fmla="*/ 2957682 w 3374180"/>
              <a:gd name="connsiteY5" fmla="*/ 2505075 h 3838575"/>
              <a:gd name="connsiteX6" fmla="*/ 2957682 w 3374180"/>
              <a:gd name="connsiteY6" fmla="*/ 3390900 h 3838575"/>
              <a:gd name="connsiteX7" fmla="*/ 1509882 w 3374180"/>
              <a:gd name="connsiteY7" fmla="*/ 3390900 h 3838575"/>
              <a:gd name="connsiteX8" fmla="*/ 1528932 w 3374180"/>
              <a:gd name="connsiteY8" fmla="*/ 3648075 h 3838575"/>
              <a:gd name="connsiteX9" fmla="*/ 1309857 w 3374180"/>
              <a:gd name="connsiteY9" fmla="*/ 3648075 h 3838575"/>
              <a:gd name="connsiteX10" fmla="*/ 1643232 w 3374180"/>
              <a:gd name="connsiteY10" fmla="*/ 3838575 h 3838575"/>
              <a:gd name="connsiteX11" fmla="*/ 1948032 w 3374180"/>
              <a:gd name="connsiteY11" fmla="*/ 3648075 h 3838575"/>
              <a:gd name="connsiteX12" fmla="*/ 1728957 w 3374180"/>
              <a:gd name="connsiteY12" fmla="*/ 3648075 h 3838575"/>
              <a:gd name="connsiteX13" fmla="*/ 1738482 w 3374180"/>
              <a:gd name="connsiteY13" fmla="*/ 3552825 h 3838575"/>
              <a:gd name="connsiteX14" fmla="*/ 3224382 w 3374180"/>
              <a:gd name="connsiteY14" fmla="*/ 3552825 h 3838575"/>
              <a:gd name="connsiteX15" fmla="*/ 3205332 w 3374180"/>
              <a:gd name="connsiteY15" fmla="*/ 2238375 h 3838575"/>
              <a:gd name="connsiteX16" fmla="*/ 424032 w 3374180"/>
              <a:gd name="connsiteY16" fmla="*/ 2251075 h 3838575"/>
              <a:gd name="connsiteX17" fmla="*/ 430382 w 3374180"/>
              <a:gd name="connsiteY17" fmla="*/ 1117600 h 3838575"/>
              <a:gd name="connsiteX18" fmla="*/ 1832617 w 3374180"/>
              <a:gd name="connsiteY18" fmla="*/ 995247 h 3838575"/>
              <a:gd name="connsiteX19" fmla="*/ 1814682 w 3374180"/>
              <a:gd name="connsiteY19" fmla="*/ 0 h 3838575"/>
              <a:gd name="connsiteX0" fmla="*/ 1895306 w 3374180"/>
              <a:gd name="connsiteY0" fmla="*/ 1626 h 3829050"/>
              <a:gd name="connsiteX1" fmla="*/ 1338432 w 3374180"/>
              <a:gd name="connsiteY1" fmla="*/ 0 h 3829050"/>
              <a:gd name="connsiteX2" fmla="*/ 1357482 w 3374180"/>
              <a:gd name="connsiteY2" fmla="*/ 723900 h 3829050"/>
              <a:gd name="connsiteX3" fmla="*/ 182732 w 3374180"/>
              <a:gd name="connsiteY3" fmla="*/ 892175 h 3829050"/>
              <a:gd name="connsiteX4" fmla="*/ 160507 w 3374180"/>
              <a:gd name="connsiteY4" fmla="*/ 2486025 h 3829050"/>
              <a:gd name="connsiteX5" fmla="*/ 2957682 w 3374180"/>
              <a:gd name="connsiteY5" fmla="*/ 2495550 h 3829050"/>
              <a:gd name="connsiteX6" fmla="*/ 2957682 w 3374180"/>
              <a:gd name="connsiteY6" fmla="*/ 3381375 h 3829050"/>
              <a:gd name="connsiteX7" fmla="*/ 1509882 w 3374180"/>
              <a:gd name="connsiteY7" fmla="*/ 3381375 h 3829050"/>
              <a:gd name="connsiteX8" fmla="*/ 1528932 w 3374180"/>
              <a:gd name="connsiteY8" fmla="*/ 3638550 h 3829050"/>
              <a:gd name="connsiteX9" fmla="*/ 1309857 w 3374180"/>
              <a:gd name="connsiteY9" fmla="*/ 3638550 h 3829050"/>
              <a:gd name="connsiteX10" fmla="*/ 1643232 w 3374180"/>
              <a:gd name="connsiteY10" fmla="*/ 3829050 h 3829050"/>
              <a:gd name="connsiteX11" fmla="*/ 1948032 w 3374180"/>
              <a:gd name="connsiteY11" fmla="*/ 3638550 h 3829050"/>
              <a:gd name="connsiteX12" fmla="*/ 1728957 w 3374180"/>
              <a:gd name="connsiteY12" fmla="*/ 3638550 h 3829050"/>
              <a:gd name="connsiteX13" fmla="*/ 1738482 w 3374180"/>
              <a:gd name="connsiteY13" fmla="*/ 3543300 h 3829050"/>
              <a:gd name="connsiteX14" fmla="*/ 3224382 w 3374180"/>
              <a:gd name="connsiteY14" fmla="*/ 3543300 h 3829050"/>
              <a:gd name="connsiteX15" fmla="*/ 3205332 w 3374180"/>
              <a:gd name="connsiteY15" fmla="*/ 2228850 h 3829050"/>
              <a:gd name="connsiteX16" fmla="*/ 424032 w 3374180"/>
              <a:gd name="connsiteY16" fmla="*/ 2241550 h 3829050"/>
              <a:gd name="connsiteX17" fmla="*/ 430382 w 3374180"/>
              <a:gd name="connsiteY17" fmla="*/ 1108075 h 3829050"/>
              <a:gd name="connsiteX18" fmla="*/ 1832617 w 3374180"/>
              <a:gd name="connsiteY18" fmla="*/ 985722 h 3829050"/>
              <a:gd name="connsiteX19" fmla="*/ 1895306 w 3374180"/>
              <a:gd name="connsiteY19" fmla="*/ 1626 h 3829050"/>
              <a:gd name="connsiteX0" fmla="*/ 1895306 w 3374180"/>
              <a:gd name="connsiteY0" fmla="*/ 1626 h 3829050"/>
              <a:gd name="connsiteX1" fmla="*/ 1407538 w 3374180"/>
              <a:gd name="connsiteY1" fmla="*/ 0 h 3829050"/>
              <a:gd name="connsiteX2" fmla="*/ 1357482 w 3374180"/>
              <a:gd name="connsiteY2" fmla="*/ 723900 h 3829050"/>
              <a:gd name="connsiteX3" fmla="*/ 182732 w 3374180"/>
              <a:gd name="connsiteY3" fmla="*/ 892175 h 3829050"/>
              <a:gd name="connsiteX4" fmla="*/ 160507 w 3374180"/>
              <a:gd name="connsiteY4" fmla="*/ 2486025 h 3829050"/>
              <a:gd name="connsiteX5" fmla="*/ 2957682 w 3374180"/>
              <a:gd name="connsiteY5" fmla="*/ 2495550 h 3829050"/>
              <a:gd name="connsiteX6" fmla="*/ 2957682 w 3374180"/>
              <a:gd name="connsiteY6" fmla="*/ 3381375 h 3829050"/>
              <a:gd name="connsiteX7" fmla="*/ 1509882 w 3374180"/>
              <a:gd name="connsiteY7" fmla="*/ 3381375 h 3829050"/>
              <a:gd name="connsiteX8" fmla="*/ 1528932 w 3374180"/>
              <a:gd name="connsiteY8" fmla="*/ 3638550 h 3829050"/>
              <a:gd name="connsiteX9" fmla="*/ 1309857 w 3374180"/>
              <a:gd name="connsiteY9" fmla="*/ 3638550 h 3829050"/>
              <a:gd name="connsiteX10" fmla="*/ 1643232 w 3374180"/>
              <a:gd name="connsiteY10" fmla="*/ 3829050 h 3829050"/>
              <a:gd name="connsiteX11" fmla="*/ 1948032 w 3374180"/>
              <a:gd name="connsiteY11" fmla="*/ 3638550 h 3829050"/>
              <a:gd name="connsiteX12" fmla="*/ 1728957 w 3374180"/>
              <a:gd name="connsiteY12" fmla="*/ 3638550 h 3829050"/>
              <a:gd name="connsiteX13" fmla="*/ 1738482 w 3374180"/>
              <a:gd name="connsiteY13" fmla="*/ 3543300 h 3829050"/>
              <a:gd name="connsiteX14" fmla="*/ 3224382 w 3374180"/>
              <a:gd name="connsiteY14" fmla="*/ 3543300 h 3829050"/>
              <a:gd name="connsiteX15" fmla="*/ 3205332 w 3374180"/>
              <a:gd name="connsiteY15" fmla="*/ 2228850 h 3829050"/>
              <a:gd name="connsiteX16" fmla="*/ 424032 w 3374180"/>
              <a:gd name="connsiteY16" fmla="*/ 2241550 h 3829050"/>
              <a:gd name="connsiteX17" fmla="*/ 430382 w 3374180"/>
              <a:gd name="connsiteY17" fmla="*/ 1108075 h 3829050"/>
              <a:gd name="connsiteX18" fmla="*/ 1832617 w 3374180"/>
              <a:gd name="connsiteY18" fmla="*/ 985722 h 3829050"/>
              <a:gd name="connsiteX19" fmla="*/ 1895306 w 3374180"/>
              <a:gd name="connsiteY19" fmla="*/ 1626 h 3829050"/>
              <a:gd name="connsiteX0" fmla="*/ 2004419 w 3483293"/>
              <a:gd name="connsiteY0" fmla="*/ 1626 h 3829050"/>
              <a:gd name="connsiteX1" fmla="*/ 1516651 w 3483293"/>
              <a:gd name="connsiteY1" fmla="*/ 0 h 3829050"/>
              <a:gd name="connsiteX2" fmla="*/ 1466595 w 3483293"/>
              <a:gd name="connsiteY2" fmla="*/ 723900 h 3829050"/>
              <a:gd name="connsiteX3" fmla="*/ 245774 w 3483293"/>
              <a:gd name="connsiteY3" fmla="*/ 914478 h 3829050"/>
              <a:gd name="connsiteX4" fmla="*/ 269620 w 3483293"/>
              <a:gd name="connsiteY4" fmla="*/ 2486025 h 3829050"/>
              <a:gd name="connsiteX5" fmla="*/ 3066795 w 3483293"/>
              <a:gd name="connsiteY5" fmla="*/ 2495550 h 3829050"/>
              <a:gd name="connsiteX6" fmla="*/ 3066795 w 3483293"/>
              <a:gd name="connsiteY6" fmla="*/ 3381375 h 3829050"/>
              <a:gd name="connsiteX7" fmla="*/ 1618995 w 3483293"/>
              <a:gd name="connsiteY7" fmla="*/ 3381375 h 3829050"/>
              <a:gd name="connsiteX8" fmla="*/ 1638045 w 3483293"/>
              <a:gd name="connsiteY8" fmla="*/ 3638550 h 3829050"/>
              <a:gd name="connsiteX9" fmla="*/ 1418970 w 3483293"/>
              <a:gd name="connsiteY9" fmla="*/ 3638550 h 3829050"/>
              <a:gd name="connsiteX10" fmla="*/ 1752345 w 3483293"/>
              <a:gd name="connsiteY10" fmla="*/ 3829050 h 3829050"/>
              <a:gd name="connsiteX11" fmla="*/ 2057145 w 3483293"/>
              <a:gd name="connsiteY11" fmla="*/ 3638550 h 3829050"/>
              <a:gd name="connsiteX12" fmla="*/ 1838070 w 3483293"/>
              <a:gd name="connsiteY12" fmla="*/ 3638550 h 3829050"/>
              <a:gd name="connsiteX13" fmla="*/ 1847595 w 3483293"/>
              <a:gd name="connsiteY13" fmla="*/ 3543300 h 3829050"/>
              <a:gd name="connsiteX14" fmla="*/ 3333495 w 3483293"/>
              <a:gd name="connsiteY14" fmla="*/ 3543300 h 3829050"/>
              <a:gd name="connsiteX15" fmla="*/ 3314445 w 3483293"/>
              <a:gd name="connsiteY15" fmla="*/ 2228850 h 3829050"/>
              <a:gd name="connsiteX16" fmla="*/ 533145 w 3483293"/>
              <a:gd name="connsiteY16" fmla="*/ 2241550 h 3829050"/>
              <a:gd name="connsiteX17" fmla="*/ 539495 w 3483293"/>
              <a:gd name="connsiteY17" fmla="*/ 1108075 h 3829050"/>
              <a:gd name="connsiteX18" fmla="*/ 1941730 w 3483293"/>
              <a:gd name="connsiteY18" fmla="*/ 985722 h 3829050"/>
              <a:gd name="connsiteX19" fmla="*/ 2004419 w 3483293"/>
              <a:gd name="connsiteY19" fmla="*/ 1626 h 382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483293" h="3829050">
                <a:moveTo>
                  <a:pt x="2004419" y="1626"/>
                </a:moveTo>
                <a:lnTo>
                  <a:pt x="1516651" y="0"/>
                </a:lnTo>
                <a:cubicBezTo>
                  <a:pt x="1564276" y="176212"/>
                  <a:pt x="1678408" y="571487"/>
                  <a:pt x="1466595" y="723900"/>
                </a:cubicBezTo>
                <a:cubicBezTo>
                  <a:pt x="1254782" y="876313"/>
                  <a:pt x="445270" y="620790"/>
                  <a:pt x="245774" y="914478"/>
                </a:cubicBezTo>
                <a:cubicBezTo>
                  <a:pt x="46278" y="1208166"/>
                  <a:pt x="-200550" y="2222513"/>
                  <a:pt x="269620" y="2486025"/>
                </a:cubicBezTo>
                <a:cubicBezTo>
                  <a:pt x="739790" y="2749537"/>
                  <a:pt x="2937149" y="2365375"/>
                  <a:pt x="3066795" y="2495550"/>
                </a:cubicBezTo>
                <a:cubicBezTo>
                  <a:pt x="3196441" y="2625725"/>
                  <a:pt x="3200145" y="3190875"/>
                  <a:pt x="3066795" y="3381375"/>
                </a:cubicBezTo>
                <a:cubicBezTo>
                  <a:pt x="2933445" y="3571875"/>
                  <a:pt x="1688845" y="3314700"/>
                  <a:pt x="1618995" y="3381375"/>
                </a:cubicBezTo>
                <a:cubicBezTo>
                  <a:pt x="1549145" y="3448050"/>
                  <a:pt x="1631695" y="3552825"/>
                  <a:pt x="1638045" y="3638550"/>
                </a:cubicBezTo>
                <a:lnTo>
                  <a:pt x="1418970" y="3638550"/>
                </a:lnTo>
                <a:lnTo>
                  <a:pt x="1752345" y="3829050"/>
                </a:lnTo>
                <a:lnTo>
                  <a:pt x="2057145" y="3638550"/>
                </a:lnTo>
                <a:lnTo>
                  <a:pt x="1838070" y="3638550"/>
                </a:lnTo>
                <a:cubicBezTo>
                  <a:pt x="1803145" y="3622675"/>
                  <a:pt x="1779333" y="3578225"/>
                  <a:pt x="1847595" y="3543300"/>
                </a:cubicBezTo>
                <a:cubicBezTo>
                  <a:pt x="1915857" y="3508375"/>
                  <a:pt x="3174745" y="3714750"/>
                  <a:pt x="3333495" y="3543300"/>
                </a:cubicBezTo>
                <a:cubicBezTo>
                  <a:pt x="3492245" y="3371850"/>
                  <a:pt x="3577970" y="2407708"/>
                  <a:pt x="3314445" y="2228850"/>
                </a:cubicBezTo>
                <a:cubicBezTo>
                  <a:pt x="3050920" y="2049992"/>
                  <a:pt x="671787" y="2333096"/>
                  <a:pt x="533145" y="2241550"/>
                </a:cubicBezTo>
                <a:cubicBezTo>
                  <a:pt x="394503" y="2150004"/>
                  <a:pt x="304731" y="1317380"/>
                  <a:pt x="539495" y="1108075"/>
                </a:cubicBezTo>
                <a:cubicBezTo>
                  <a:pt x="774259" y="898770"/>
                  <a:pt x="1697576" y="1170130"/>
                  <a:pt x="1941730" y="985722"/>
                </a:cubicBezTo>
                <a:cubicBezTo>
                  <a:pt x="2185884" y="801314"/>
                  <a:pt x="1964732" y="238164"/>
                  <a:pt x="2004419" y="1626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Funcionamento de uma Ponte H – Direção 2</a:t>
            </a:r>
            <a:endParaRPr lang="en-GB" sz="3200" dirty="0"/>
          </a:p>
        </p:txBody>
      </p:sp>
      <p:sp>
        <p:nvSpPr>
          <p:cNvPr id="7" name="Retângulo de cantos arredondados 6"/>
          <p:cNvSpPr/>
          <p:nvPr/>
        </p:nvSpPr>
        <p:spPr>
          <a:xfrm>
            <a:off x="3981958" y="3923853"/>
            <a:ext cx="1728192" cy="5136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6" name="Conector reto 65"/>
          <p:cNvCxnSpPr/>
          <p:nvPr/>
        </p:nvCxnSpPr>
        <p:spPr>
          <a:xfrm>
            <a:off x="4630030" y="5683403"/>
            <a:ext cx="3600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/>
          <p:nvPr/>
        </p:nvCxnSpPr>
        <p:spPr>
          <a:xfrm>
            <a:off x="4702038" y="5754038"/>
            <a:ext cx="216024" cy="13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to 69"/>
          <p:cNvCxnSpPr/>
          <p:nvPr/>
        </p:nvCxnSpPr>
        <p:spPr>
          <a:xfrm flipV="1">
            <a:off x="4774046" y="5827419"/>
            <a:ext cx="72008" cy="13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to 70"/>
          <p:cNvCxnSpPr/>
          <p:nvPr/>
        </p:nvCxnSpPr>
        <p:spPr>
          <a:xfrm flipV="1">
            <a:off x="3405894" y="4972728"/>
            <a:ext cx="0" cy="3600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to 71"/>
          <p:cNvCxnSpPr/>
          <p:nvPr/>
        </p:nvCxnSpPr>
        <p:spPr>
          <a:xfrm flipH="1">
            <a:off x="3405894" y="4189070"/>
            <a:ext cx="775137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riângulo isósceles 73"/>
          <p:cNvSpPr/>
          <p:nvPr/>
        </p:nvSpPr>
        <p:spPr>
          <a:xfrm>
            <a:off x="4727365" y="1475581"/>
            <a:ext cx="118689" cy="2880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aixaDeTexto 76"/>
          <p:cNvSpPr txBox="1"/>
          <p:nvPr/>
        </p:nvSpPr>
        <p:spPr>
          <a:xfrm>
            <a:off x="3833478" y="5498737"/>
            <a:ext cx="70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Terra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78" name="CaixaDeTexto 77"/>
          <p:cNvSpPr txBox="1"/>
          <p:nvPr/>
        </p:nvSpPr>
        <p:spPr>
          <a:xfrm>
            <a:off x="4979894" y="1187549"/>
            <a:ext cx="178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Alimentação</a:t>
            </a:r>
          </a:p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Tensão +</a:t>
            </a:r>
            <a:r>
              <a:rPr lang="pt-BR" sz="1800" b="1" dirty="0" err="1" smtClean="0">
                <a:solidFill>
                  <a:sysClr val="windowText" lastClr="000000"/>
                </a:solidFill>
                <a:latin typeface="Calibri"/>
              </a:rPr>
              <a:t>Vp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cxnSp>
        <p:nvCxnSpPr>
          <p:cNvPr id="79" name="Conector reto 78"/>
          <p:cNvCxnSpPr/>
          <p:nvPr/>
        </p:nvCxnSpPr>
        <p:spPr>
          <a:xfrm flipV="1">
            <a:off x="3398456" y="4539177"/>
            <a:ext cx="0" cy="43204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to 79"/>
          <p:cNvCxnSpPr/>
          <p:nvPr/>
        </p:nvCxnSpPr>
        <p:spPr>
          <a:xfrm flipH="1" flipV="1">
            <a:off x="3257955" y="3392429"/>
            <a:ext cx="154482" cy="43204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aixaDeTexto 80"/>
          <p:cNvSpPr txBox="1"/>
          <p:nvPr/>
        </p:nvSpPr>
        <p:spPr>
          <a:xfrm>
            <a:off x="3398456" y="3435345"/>
            <a:ext cx="705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>
                <a:solidFill>
                  <a:sysClr val="windowText" lastClr="000000"/>
                </a:solidFill>
                <a:latin typeface="Calibri"/>
              </a:rPr>
              <a:t>CH1</a:t>
            </a:r>
            <a:endParaRPr lang="en-GB" sz="12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2" name="CaixaDeTexto 81"/>
          <p:cNvSpPr txBox="1"/>
          <p:nvPr/>
        </p:nvSpPr>
        <p:spPr>
          <a:xfrm>
            <a:off x="3398456" y="4608452"/>
            <a:ext cx="705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>
                <a:solidFill>
                  <a:sysClr val="windowText" lastClr="000000"/>
                </a:solidFill>
                <a:latin typeface="Calibri"/>
              </a:rPr>
              <a:t>CH2</a:t>
            </a:r>
            <a:endParaRPr lang="en-GB" sz="1050" b="1" dirty="0">
              <a:solidFill>
                <a:sysClr val="windowText" lastClr="000000"/>
              </a:solidFill>
              <a:latin typeface="Calibri"/>
            </a:endParaRPr>
          </a:p>
        </p:txBody>
      </p:sp>
      <p:cxnSp>
        <p:nvCxnSpPr>
          <p:cNvPr id="87" name="Conector reto 86"/>
          <p:cNvCxnSpPr/>
          <p:nvPr/>
        </p:nvCxnSpPr>
        <p:spPr>
          <a:xfrm flipH="1">
            <a:off x="2179042" y="3614147"/>
            <a:ext cx="113789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to 87"/>
          <p:cNvCxnSpPr/>
          <p:nvPr/>
        </p:nvCxnSpPr>
        <p:spPr>
          <a:xfrm flipH="1">
            <a:off x="2920041" y="4744050"/>
            <a:ext cx="47841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Elipse 88"/>
          <p:cNvSpPr/>
          <p:nvPr/>
        </p:nvSpPr>
        <p:spPr>
          <a:xfrm>
            <a:off x="3170033" y="3544955"/>
            <a:ext cx="144016" cy="144016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Conector reto 89"/>
          <p:cNvCxnSpPr/>
          <p:nvPr/>
        </p:nvCxnSpPr>
        <p:spPr>
          <a:xfrm>
            <a:off x="2917571" y="3625830"/>
            <a:ext cx="0" cy="11316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/>
          <p:cNvCxnSpPr/>
          <p:nvPr/>
        </p:nvCxnSpPr>
        <p:spPr>
          <a:xfrm flipV="1">
            <a:off x="6290624" y="4885451"/>
            <a:ext cx="0" cy="4379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/>
          <p:cNvCxnSpPr/>
          <p:nvPr/>
        </p:nvCxnSpPr>
        <p:spPr>
          <a:xfrm>
            <a:off x="5519679" y="4171693"/>
            <a:ext cx="775137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to 101"/>
          <p:cNvCxnSpPr/>
          <p:nvPr/>
        </p:nvCxnSpPr>
        <p:spPr>
          <a:xfrm flipH="1" flipV="1">
            <a:off x="6293539" y="3385625"/>
            <a:ext cx="0" cy="43204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to 102"/>
          <p:cNvCxnSpPr/>
          <p:nvPr/>
        </p:nvCxnSpPr>
        <p:spPr>
          <a:xfrm flipV="1">
            <a:off x="6264448" y="4473487"/>
            <a:ext cx="154482" cy="43204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CaixaDeTexto 103"/>
          <p:cNvSpPr txBox="1"/>
          <p:nvPr/>
        </p:nvSpPr>
        <p:spPr>
          <a:xfrm flipH="1">
            <a:off x="5622938" y="3417968"/>
            <a:ext cx="705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b="1" dirty="0" smtClean="0">
                <a:solidFill>
                  <a:sysClr val="windowText" lastClr="000000"/>
                </a:solidFill>
                <a:latin typeface="Calibri"/>
              </a:rPr>
              <a:t>CH3</a:t>
            </a:r>
            <a:endParaRPr lang="en-GB" sz="105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05" name="CaixaDeTexto 104"/>
          <p:cNvSpPr txBox="1"/>
          <p:nvPr/>
        </p:nvSpPr>
        <p:spPr>
          <a:xfrm flipH="1">
            <a:off x="5599486" y="4591075"/>
            <a:ext cx="705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b="1" dirty="0" smtClean="0">
                <a:solidFill>
                  <a:sysClr val="windowText" lastClr="000000"/>
                </a:solidFill>
                <a:latin typeface="Calibri"/>
              </a:rPr>
              <a:t>CH4</a:t>
            </a:r>
            <a:endParaRPr lang="en-GB" sz="1050" b="1" dirty="0">
              <a:solidFill>
                <a:sysClr val="windowText" lastClr="000000"/>
              </a:solidFill>
              <a:latin typeface="Calibri"/>
            </a:endParaRPr>
          </a:p>
        </p:txBody>
      </p:sp>
      <p:cxnSp>
        <p:nvCxnSpPr>
          <p:cNvPr id="110" name="Conector reto 109"/>
          <p:cNvCxnSpPr/>
          <p:nvPr/>
        </p:nvCxnSpPr>
        <p:spPr>
          <a:xfrm>
            <a:off x="6328142" y="3601649"/>
            <a:ext cx="1232450" cy="68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ector reto 110"/>
          <p:cNvCxnSpPr/>
          <p:nvPr/>
        </p:nvCxnSpPr>
        <p:spPr>
          <a:xfrm>
            <a:off x="6386162" y="4731389"/>
            <a:ext cx="41154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ipse 111"/>
          <p:cNvSpPr/>
          <p:nvPr/>
        </p:nvSpPr>
        <p:spPr>
          <a:xfrm flipH="1">
            <a:off x="6314154" y="3536689"/>
            <a:ext cx="144016" cy="144016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Conector reto 112"/>
          <p:cNvCxnSpPr/>
          <p:nvPr/>
        </p:nvCxnSpPr>
        <p:spPr>
          <a:xfrm flipH="1">
            <a:off x="6783139" y="3608453"/>
            <a:ext cx="0" cy="11316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CaixaDeTexto 114"/>
          <p:cNvSpPr txBox="1"/>
          <p:nvPr/>
        </p:nvSpPr>
        <p:spPr>
          <a:xfrm flipH="1">
            <a:off x="4269990" y="4017347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ysClr val="windowText" lastClr="000000"/>
                </a:solidFill>
                <a:latin typeface="Calibri"/>
              </a:rPr>
              <a:t>Carga</a:t>
            </a:r>
            <a:endParaRPr lang="en-GB" sz="16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16" name="CaixaDeTexto 115"/>
          <p:cNvSpPr txBox="1"/>
          <p:nvPr/>
        </p:nvSpPr>
        <p:spPr>
          <a:xfrm>
            <a:off x="1908602" y="3244815"/>
            <a:ext cx="971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DR1=1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17" name="CaixaDeTexto 116"/>
          <p:cNvSpPr txBox="1"/>
          <p:nvPr/>
        </p:nvSpPr>
        <p:spPr>
          <a:xfrm>
            <a:off x="6797708" y="3244187"/>
            <a:ext cx="978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DR2=0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cxnSp>
        <p:nvCxnSpPr>
          <p:cNvPr id="51" name="Conector reto 50"/>
          <p:cNvCxnSpPr/>
          <p:nvPr/>
        </p:nvCxnSpPr>
        <p:spPr>
          <a:xfrm>
            <a:off x="4783571" y="1664227"/>
            <a:ext cx="0" cy="6055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 flipH="1">
            <a:off x="3403737" y="2795157"/>
            <a:ext cx="288472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 flipH="1">
            <a:off x="3403689" y="5323363"/>
            <a:ext cx="288472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>
          <a:xfrm>
            <a:off x="4810050" y="5318287"/>
            <a:ext cx="0" cy="3794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/>
          <p:cNvCxnSpPr/>
          <p:nvPr/>
        </p:nvCxnSpPr>
        <p:spPr>
          <a:xfrm>
            <a:off x="4774046" y="2605411"/>
            <a:ext cx="0" cy="1897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/>
          <p:cNvCxnSpPr/>
          <p:nvPr/>
        </p:nvCxnSpPr>
        <p:spPr>
          <a:xfrm flipH="1" flipV="1">
            <a:off x="4624797" y="2204938"/>
            <a:ext cx="154482" cy="43204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to 82"/>
          <p:cNvCxnSpPr/>
          <p:nvPr/>
        </p:nvCxnSpPr>
        <p:spPr>
          <a:xfrm flipH="1">
            <a:off x="3326448" y="2454415"/>
            <a:ext cx="12898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aixaDeTexto 83"/>
          <p:cNvSpPr txBox="1"/>
          <p:nvPr/>
        </p:nvSpPr>
        <p:spPr>
          <a:xfrm>
            <a:off x="3041169" y="2085083"/>
            <a:ext cx="113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Habilita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6" name="CaixaDeTexto 95"/>
          <p:cNvSpPr txBox="1"/>
          <p:nvPr/>
        </p:nvSpPr>
        <p:spPr>
          <a:xfrm>
            <a:off x="4680272" y="2282462"/>
            <a:ext cx="705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>
                <a:solidFill>
                  <a:sysClr val="windowText" lastClr="000000"/>
                </a:solidFill>
                <a:latin typeface="Calibri"/>
              </a:rPr>
              <a:t>CH5</a:t>
            </a:r>
            <a:endParaRPr lang="en-GB" sz="1050" b="1" dirty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61" name="Grupo 60"/>
          <p:cNvGrpSpPr/>
          <p:nvPr/>
        </p:nvGrpSpPr>
        <p:grpSpPr>
          <a:xfrm>
            <a:off x="1879752" y="2304426"/>
            <a:ext cx="1371214" cy="300985"/>
            <a:chOff x="1620200" y="6300117"/>
            <a:chExt cx="7400748" cy="680010"/>
          </a:xfrm>
        </p:grpSpPr>
        <p:grpSp>
          <p:nvGrpSpPr>
            <p:cNvPr id="62" name="Grupo 61"/>
            <p:cNvGrpSpPr/>
            <p:nvPr/>
          </p:nvGrpSpPr>
          <p:grpSpPr>
            <a:xfrm>
              <a:off x="1620200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28" name="Conector angulado 127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ector angulado 128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upo 62"/>
            <p:cNvGrpSpPr/>
            <p:nvPr/>
          </p:nvGrpSpPr>
          <p:grpSpPr>
            <a:xfrm>
              <a:off x="2448024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26" name="Conector angulado 125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ector angulado 126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upo 63"/>
            <p:cNvGrpSpPr/>
            <p:nvPr/>
          </p:nvGrpSpPr>
          <p:grpSpPr>
            <a:xfrm>
              <a:off x="3274296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24" name="Conector angulado 123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ector angulado 124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upo 64"/>
            <p:cNvGrpSpPr/>
            <p:nvPr/>
          </p:nvGrpSpPr>
          <p:grpSpPr>
            <a:xfrm>
              <a:off x="4110666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22" name="Conector angulado 121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ector angulado 122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Grupo 90"/>
            <p:cNvGrpSpPr/>
            <p:nvPr/>
          </p:nvGrpSpPr>
          <p:grpSpPr>
            <a:xfrm>
              <a:off x="4919846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20" name="Conector angulado 119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ector angulado 120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upo 91"/>
            <p:cNvGrpSpPr/>
            <p:nvPr/>
          </p:nvGrpSpPr>
          <p:grpSpPr>
            <a:xfrm>
              <a:off x="5747670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18" name="Conector angulado 117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ector angulado 118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upo 92"/>
            <p:cNvGrpSpPr/>
            <p:nvPr/>
          </p:nvGrpSpPr>
          <p:grpSpPr>
            <a:xfrm>
              <a:off x="6560010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09" name="Conector angulado 108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ector angulado 113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upo 96"/>
            <p:cNvGrpSpPr/>
            <p:nvPr/>
          </p:nvGrpSpPr>
          <p:grpSpPr>
            <a:xfrm>
              <a:off x="7365300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07" name="Conector angulado 106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ector angulado 107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upo 99"/>
            <p:cNvGrpSpPr/>
            <p:nvPr/>
          </p:nvGrpSpPr>
          <p:grpSpPr>
            <a:xfrm>
              <a:off x="8193124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01" name="Conector angulado 100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ector angulado 105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0" name="Conector reto 129"/>
          <p:cNvCxnSpPr/>
          <p:nvPr/>
        </p:nvCxnSpPr>
        <p:spPr>
          <a:xfrm flipV="1">
            <a:off x="3404322" y="3803269"/>
            <a:ext cx="0" cy="7200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ector reto 130"/>
          <p:cNvCxnSpPr/>
          <p:nvPr/>
        </p:nvCxnSpPr>
        <p:spPr>
          <a:xfrm flipV="1">
            <a:off x="3402750" y="2788808"/>
            <a:ext cx="0" cy="6406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ector reto 131"/>
          <p:cNvCxnSpPr/>
          <p:nvPr/>
        </p:nvCxnSpPr>
        <p:spPr>
          <a:xfrm flipV="1">
            <a:off x="6289990" y="3799391"/>
            <a:ext cx="0" cy="7200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ector reto 132"/>
          <p:cNvCxnSpPr/>
          <p:nvPr/>
        </p:nvCxnSpPr>
        <p:spPr>
          <a:xfrm flipV="1">
            <a:off x="6288418" y="2784930"/>
            <a:ext cx="0" cy="6406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ta para baixo 28"/>
          <p:cNvSpPr/>
          <p:nvPr/>
        </p:nvSpPr>
        <p:spPr>
          <a:xfrm>
            <a:off x="7212142" y="1600042"/>
            <a:ext cx="576064" cy="691306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4" name="CaixaDeTexto 133"/>
          <p:cNvSpPr txBox="1"/>
          <p:nvPr/>
        </p:nvSpPr>
        <p:spPr>
          <a:xfrm>
            <a:off x="7788206" y="1672035"/>
            <a:ext cx="1788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Fluxo da energia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35" name="CaixaDeTexto 134"/>
          <p:cNvSpPr txBox="1"/>
          <p:nvPr/>
        </p:nvSpPr>
        <p:spPr>
          <a:xfrm>
            <a:off x="5407254" y="3760673"/>
            <a:ext cx="978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C00000"/>
                </a:solidFill>
                <a:latin typeface="Calibri"/>
              </a:rPr>
              <a:t>+</a:t>
            </a:r>
            <a:endParaRPr lang="en-GB" sz="28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36" name="CaixaDeTexto 135"/>
          <p:cNvSpPr txBox="1"/>
          <p:nvPr/>
        </p:nvSpPr>
        <p:spPr>
          <a:xfrm>
            <a:off x="3960192" y="3750068"/>
            <a:ext cx="978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tx1"/>
                </a:solidFill>
                <a:latin typeface="Calibri"/>
              </a:rPr>
              <a:t>-</a:t>
            </a:r>
            <a:endParaRPr lang="en-GB" sz="2800" b="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37" name="CaixaDeTexto 136"/>
          <p:cNvSpPr txBox="1"/>
          <p:nvPr/>
        </p:nvSpPr>
        <p:spPr>
          <a:xfrm>
            <a:off x="3721443" y="4274601"/>
            <a:ext cx="598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P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38" name="CaixaDeTexto 137"/>
          <p:cNvSpPr txBox="1"/>
          <p:nvPr/>
        </p:nvSpPr>
        <p:spPr>
          <a:xfrm>
            <a:off x="5665659" y="4252836"/>
            <a:ext cx="598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N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45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8"/>
            <a:ext cx="9577064" cy="546505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A </a:t>
            </a:r>
            <a:r>
              <a:rPr lang="pt-BR" sz="2000" dirty="0" err="1" smtClean="0"/>
              <a:t>Baseboard</a:t>
            </a:r>
            <a:r>
              <a:rPr lang="pt-BR" sz="2000" dirty="0" smtClean="0"/>
              <a:t> é equipada com um circuito eletrônico L298 que possui duas pontes H completas em seu interior.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Ambas as pontes são alimentadas pela tensão de entrada de 12,0 [V] do transformador externo.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Primeira ponte H (PWM_A)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600" dirty="0" smtClean="0"/>
              <a:t>Saídas disponíveis nos terminais do conector X10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600" dirty="0" smtClean="0"/>
              <a:t>Entrada </a:t>
            </a:r>
            <a:r>
              <a:rPr lang="pt-BR" sz="1600" dirty="0" err="1" smtClean="0"/>
              <a:t>Enable</a:t>
            </a:r>
            <a:r>
              <a:rPr lang="pt-BR" sz="1600" dirty="0" smtClean="0"/>
              <a:t> (Habilita) no pino 4 do conector DIG_OUTPUTS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600" dirty="0"/>
              <a:t>Entrada </a:t>
            </a:r>
            <a:r>
              <a:rPr lang="pt-BR" sz="1600" dirty="0" smtClean="0"/>
              <a:t>DR1 </a:t>
            </a:r>
            <a:r>
              <a:rPr lang="pt-BR" sz="1600" dirty="0"/>
              <a:t>no pino </a:t>
            </a:r>
            <a:r>
              <a:rPr lang="pt-BR" sz="1600" dirty="0" smtClean="0"/>
              <a:t>5 </a:t>
            </a:r>
            <a:r>
              <a:rPr lang="pt-BR" sz="1600" dirty="0"/>
              <a:t>do conector </a:t>
            </a:r>
            <a:r>
              <a:rPr lang="pt-BR" sz="1600" dirty="0" smtClean="0"/>
              <a:t>DIG_OUTPUTS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600" dirty="0"/>
              <a:t>Entrada </a:t>
            </a:r>
            <a:r>
              <a:rPr lang="pt-BR" sz="1600" dirty="0" smtClean="0"/>
              <a:t>DR2 </a:t>
            </a:r>
            <a:r>
              <a:rPr lang="pt-BR" sz="1600" dirty="0"/>
              <a:t>no pino </a:t>
            </a:r>
            <a:r>
              <a:rPr lang="pt-BR" sz="1600" dirty="0" smtClean="0"/>
              <a:t>6 </a:t>
            </a:r>
            <a:r>
              <a:rPr lang="pt-BR" sz="1600" dirty="0"/>
              <a:t>do conector DIG_OUTPUTS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Segunda ponte H (PWM_B)</a:t>
            </a:r>
            <a:endParaRPr lang="pt-BR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600" dirty="0"/>
              <a:t>Saídas disponíveis nos terminais do conector </a:t>
            </a:r>
            <a:r>
              <a:rPr lang="pt-BR" sz="1600" dirty="0" smtClean="0"/>
              <a:t>X11</a:t>
            </a:r>
            <a:endParaRPr lang="pt-BR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600" dirty="0"/>
              <a:t>Entrada </a:t>
            </a:r>
            <a:r>
              <a:rPr lang="pt-BR" sz="1600" dirty="0" err="1"/>
              <a:t>Enable</a:t>
            </a:r>
            <a:r>
              <a:rPr lang="pt-BR" sz="1600" dirty="0"/>
              <a:t> (Habilita) no pino </a:t>
            </a:r>
            <a:r>
              <a:rPr lang="pt-BR" sz="1600" dirty="0" smtClean="0"/>
              <a:t>8 </a:t>
            </a:r>
            <a:r>
              <a:rPr lang="pt-BR" sz="1600" dirty="0"/>
              <a:t>do conector DIG_OUTPUTS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600" dirty="0"/>
              <a:t>Entrada DR1 no pino </a:t>
            </a:r>
            <a:r>
              <a:rPr lang="pt-BR" sz="1600" dirty="0" smtClean="0"/>
              <a:t>9 </a:t>
            </a:r>
            <a:r>
              <a:rPr lang="pt-BR" sz="1600" dirty="0"/>
              <a:t>do conector DIG_OUTPUTS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600" dirty="0"/>
              <a:t>Entrada DR2 no pino </a:t>
            </a:r>
            <a:r>
              <a:rPr lang="pt-BR" sz="1600" dirty="0" smtClean="0"/>
              <a:t>10 </a:t>
            </a:r>
            <a:r>
              <a:rPr lang="pt-BR" sz="1600" dirty="0"/>
              <a:t>do conector </a:t>
            </a:r>
            <a:r>
              <a:rPr lang="pt-BR" sz="1600" dirty="0" smtClean="0"/>
              <a:t>DIG_OUTPUTS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Obs.1: O chip do L298 pode acionar no máximo até 1,0 A por ponte.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Obs.2: Frequências de PWM muito elevadas podem causar superaquecimento do chip. Use cerca de 1,0 </a:t>
            </a:r>
            <a:r>
              <a:rPr lang="pt-BR" sz="2000" dirty="0"/>
              <a:t>[kHz</a:t>
            </a:r>
            <a:r>
              <a:rPr lang="pt-BR" sz="2000" dirty="0" smtClean="0"/>
              <a:t>] a 2,0 [kHz].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u="sng" dirty="0" smtClean="0"/>
              <a:t>Atenção:</a:t>
            </a:r>
            <a:r>
              <a:rPr lang="pt-BR" sz="2000" dirty="0" smtClean="0"/>
              <a:t> Como para inverter a tensão aplicada basta alterar DR1 e DR2, é muito fácil aplicar tensões com polaridade reversa a sua carga. Fique atento se sua carga suporta tensões inversas!!!!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Ponte H na </a:t>
            </a:r>
            <a:r>
              <a:rPr lang="pt-BR" sz="3200" dirty="0" err="1" smtClean="0"/>
              <a:t>Baseboard</a:t>
            </a:r>
            <a:endParaRPr lang="en-GB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496" y="2471803"/>
            <a:ext cx="25908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CaixaDeTexto 49"/>
          <p:cNvSpPr txBox="1"/>
          <p:nvPr/>
        </p:nvSpPr>
        <p:spPr>
          <a:xfrm>
            <a:off x="6929453" y="4357642"/>
            <a:ext cx="2124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Circuito integrado L298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19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8"/>
            <a:ext cx="9577064" cy="546505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400" u="sng" dirty="0" smtClean="0">
                <a:solidFill>
                  <a:srgbClr val="C00000"/>
                </a:solidFill>
              </a:rPr>
              <a:t>Atenção: Para que seja possível utilizar as pontes H na </a:t>
            </a:r>
            <a:r>
              <a:rPr lang="pt-BR" sz="2400" u="sng" dirty="0" err="1" smtClean="0">
                <a:solidFill>
                  <a:srgbClr val="C00000"/>
                </a:solidFill>
              </a:rPr>
              <a:t>Baseboard</a:t>
            </a:r>
            <a:r>
              <a:rPr lang="pt-BR" sz="2400" u="sng" dirty="0" smtClean="0">
                <a:solidFill>
                  <a:srgbClr val="C00000"/>
                </a:solidFill>
              </a:rPr>
              <a:t>, devem ser colocados os jumpers JP1, JP2, JP3 para a ponte PWM_A, e JP4, JP5 e JP6 para a ponte PWM_B. 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400" u="sng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400" u="sng" dirty="0" smtClean="0">
                <a:solidFill>
                  <a:srgbClr val="C00000"/>
                </a:solidFill>
              </a:rPr>
              <a:t>Sugere-se começar a montagem com os jumpers removidos</a:t>
            </a:r>
            <a:r>
              <a:rPr lang="pt-BR" sz="2400" u="sng" dirty="0">
                <a:solidFill>
                  <a:srgbClr val="C00000"/>
                </a:solidFill>
              </a:rPr>
              <a:t>. </a:t>
            </a:r>
            <a:r>
              <a:rPr lang="pt-BR" sz="2400" u="sng" dirty="0" smtClean="0">
                <a:solidFill>
                  <a:srgbClr val="C00000"/>
                </a:solidFill>
              </a:rPr>
              <a:t>Os </a:t>
            </a:r>
            <a:r>
              <a:rPr lang="pt-BR" sz="2400" u="sng" dirty="0" err="1">
                <a:solidFill>
                  <a:srgbClr val="C00000"/>
                </a:solidFill>
              </a:rPr>
              <a:t>LEDs</a:t>
            </a:r>
            <a:r>
              <a:rPr lang="pt-BR" sz="2400" u="sng" dirty="0">
                <a:solidFill>
                  <a:srgbClr val="C00000"/>
                </a:solidFill>
              </a:rPr>
              <a:t> da placa </a:t>
            </a:r>
            <a:r>
              <a:rPr lang="pt-BR" sz="2400" u="sng" dirty="0" smtClean="0">
                <a:solidFill>
                  <a:srgbClr val="C00000"/>
                </a:solidFill>
              </a:rPr>
              <a:t>mostram a </a:t>
            </a:r>
            <a:r>
              <a:rPr lang="pt-BR" sz="2400" u="sng" dirty="0">
                <a:solidFill>
                  <a:srgbClr val="C00000"/>
                </a:solidFill>
              </a:rPr>
              <a:t>operação dos </a:t>
            </a:r>
            <a:r>
              <a:rPr lang="pt-BR" sz="2400" u="sng" dirty="0" err="1">
                <a:solidFill>
                  <a:srgbClr val="C00000"/>
                </a:solidFill>
              </a:rPr>
              <a:t>DRx</a:t>
            </a:r>
            <a:r>
              <a:rPr lang="pt-BR" sz="2400" u="sng" dirty="0">
                <a:solidFill>
                  <a:srgbClr val="C00000"/>
                </a:solidFill>
              </a:rPr>
              <a:t> e dos </a:t>
            </a:r>
            <a:r>
              <a:rPr lang="pt-BR" sz="2400" u="sng" dirty="0" err="1">
                <a:solidFill>
                  <a:srgbClr val="C00000"/>
                </a:solidFill>
              </a:rPr>
              <a:t>Enables</a:t>
            </a:r>
            <a:r>
              <a:rPr lang="pt-BR" sz="2400" u="sng" dirty="0" smtClean="0">
                <a:solidFill>
                  <a:srgbClr val="C00000"/>
                </a:solidFill>
              </a:rPr>
              <a:t>. Verifique se está tudo conforme o esperado visualmente.</a:t>
            </a:r>
            <a:endParaRPr lang="pt-BR" sz="2400" u="sng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pt-BR" sz="2400" u="sng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400" u="sng" dirty="0" smtClean="0">
                <a:solidFill>
                  <a:srgbClr val="C00000"/>
                </a:solidFill>
              </a:rPr>
              <a:t>Após certificar-se, insira os jumpers para permitir que aponte opere corretamente.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400" u="sng" dirty="0">
              <a:solidFill>
                <a:srgbClr val="C0000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pt-BR" sz="1600" dirty="0"/>
          </a:p>
          <a:p>
            <a:pPr lvl="1"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Ponte H na </a:t>
            </a:r>
            <a:r>
              <a:rPr lang="pt-BR" sz="3200" dirty="0" err="1" smtClean="0"/>
              <a:t>Baseboard</a:t>
            </a:r>
            <a:r>
              <a:rPr lang="pt-BR" sz="3200" dirty="0" smtClean="0"/>
              <a:t> – Atenção !!!</a:t>
            </a:r>
            <a:endParaRPr lang="en-GB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488" y="4787949"/>
            <a:ext cx="280831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192" y="5445649"/>
            <a:ext cx="2150612" cy="215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9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8" y="2020027"/>
            <a:ext cx="9360091" cy="5790725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9577064" cy="1800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Pode-se variar a tensão aplicada no motor BLDC através da técnica da modulação de largura de pulso (PWM).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Mas deve-se usar um circuito L298 de interface para essa finalidade.</a:t>
            </a:r>
            <a:endParaRPr lang="pt-BR" sz="20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err="1" smtClean="0"/>
              <a:t>Exercicio</a:t>
            </a:r>
            <a:r>
              <a:rPr lang="pt-BR" sz="3200" dirty="0" smtClean="0"/>
              <a:t> 2: Velocidade variável do BLDC</a:t>
            </a:r>
            <a:endParaRPr lang="en-GB" sz="32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4397812" y="505445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tx2"/>
                </a:solidFill>
                <a:latin typeface="+mn-lt"/>
              </a:rPr>
              <a:t>Observe as conexões com cuidado !!</a:t>
            </a:r>
            <a:endParaRPr lang="pt-BR" sz="1800" dirty="0" smtClean="0">
              <a:solidFill>
                <a:schemeClr val="tx2"/>
              </a:solidFill>
              <a:latin typeface="+mn-lt"/>
              <a:cs typeface="Courier New" panose="02070309020205020404" pitchFamily="49" charset="0"/>
            </a:endParaRPr>
          </a:p>
        </p:txBody>
      </p:sp>
      <p:cxnSp>
        <p:nvCxnSpPr>
          <p:cNvPr id="17" name="Conector de seta reta 16"/>
          <p:cNvCxnSpPr/>
          <p:nvPr/>
        </p:nvCxnSpPr>
        <p:spPr>
          <a:xfrm flipH="1" flipV="1">
            <a:off x="3967355" y="4915390"/>
            <a:ext cx="468996" cy="20841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4221431" y="6272822"/>
            <a:ext cx="3555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u="sng" dirty="0">
                <a:solidFill>
                  <a:schemeClr val="tx2"/>
                </a:solidFill>
                <a:latin typeface="+mn-lt"/>
              </a:rPr>
              <a:t>Atenção:</a:t>
            </a:r>
            <a:r>
              <a:rPr lang="pt-BR" sz="1600" dirty="0">
                <a:solidFill>
                  <a:schemeClr val="tx2"/>
                </a:solidFill>
                <a:latin typeface="+mn-lt"/>
              </a:rPr>
              <a:t> </a:t>
            </a:r>
            <a:r>
              <a:rPr lang="pt-BR" sz="1600" dirty="0" smtClean="0">
                <a:solidFill>
                  <a:schemeClr val="tx2"/>
                </a:solidFill>
                <a:latin typeface="+mn-lt"/>
              </a:rPr>
              <a:t>Cuidado ao ligar a ventoinha ao conector X10. Dependendo da direção determinada pelos sinais digitais DR1 e DR2, pode-se aplicar tensão negativa à ventoinha.</a:t>
            </a:r>
            <a:endParaRPr lang="pt-BR" sz="1600" dirty="0" smtClean="0">
              <a:solidFill>
                <a:schemeClr val="tx2"/>
              </a:solidFill>
              <a:latin typeface="+mn-lt"/>
              <a:cs typeface="Courier New" panose="02070309020205020404" pitchFamily="49" charset="0"/>
            </a:endParaRPr>
          </a:p>
        </p:txBody>
      </p:sp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351" y="5695838"/>
            <a:ext cx="629651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7" y="5640557"/>
            <a:ext cx="684084" cy="60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7776616" y="205338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u="sng" dirty="0" smtClean="0">
                <a:solidFill>
                  <a:schemeClr val="tx2"/>
                </a:solidFill>
                <a:latin typeface="+mn-lt"/>
              </a:rPr>
              <a:t>Atenção com as conexões elétricas!!</a:t>
            </a:r>
            <a:endParaRPr lang="pt-BR" sz="1800" dirty="0" smtClean="0">
              <a:solidFill>
                <a:schemeClr val="tx2"/>
              </a:solidFill>
              <a:latin typeface="+mn-lt"/>
              <a:cs typeface="Courier New" panose="02070309020205020404" pitchFamily="49" charset="0"/>
            </a:endParaRP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544" y="2053386"/>
            <a:ext cx="629651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" t="14069" r="57940" b="12326"/>
          <a:stretch/>
        </p:blipFill>
        <p:spPr bwMode="auto">
          <a:xfrm>
            <a:off x="7934419" y="3335584"/>
            <a:ext cx="750897" cy="67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" t="12652" r="56700" b="18853"/>
          <a:stretch/>
        </p:blipFill>
        <p:spPr bwMode="auto">
          <a:xfrm>
            <a:off x="8762426" y="3370091"/>
            <a:ext cx="600209" cy="57049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CaixaDeTexto 24"/>
          <p:cNvSpPr txBox="1"/>
          <p:nvPr/>
        </p:nvSpPr>
        <p:spPr>
          <a:xfrm>
            <a:off x="7756371" y="2749423"/>
            <a:ext cx="1786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rgbClr val="FF0000"/>
                </a:solidFill>
                <a:latin typeface="+mn-lt"/>
              </a:rPr>
              <a:t>Perigo</a:t>
            </a:r>
          </a:p>
          <a:p>
            <a:pPr algn="ctr"/>
            <a:r>
              <a:rPr lang="pt-BR" sz="1800" b="1" dirty="0" smtClean="0">
                <a:solidFill>
                  <a:srgbClr val="FF0000"/>
                </a:solidFill>
                <a:latin typeface="+mn-lt"/>
              </a:rPr>
              <a:t>Partes móveis!</a:t>
            </a:r>
            <a:endParaRPr lang="pt-BR" sz="1800" dirty="0" smtClean="0">
              <a:solidFill>
                <a:srgbClr val="FF0000"/>
              </a:solidFill>
              <a:latin typeface="+mn-lt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35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0658" y="-228103"/>
            <a:ext cx="9074150" cy="983604"/>
          </a:xfrm>
        </p:spPr>
        <p:txBody>
          <a:bodyPr/>
          <a:lstStyle/>
          <a:p>
            <a:r>
              <a:rPr lang="pt-BR" dirty="0" smtClean="0"/>
              <a:t>Programa para desenvolver no MBED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9577064" cy="6732166"/>
          </a:xfrm>
        </p:spPr>
        <p:txBody>
          <a:bodyPr/>
          <a:lstStyle/>
          <a:p>
            <a:pPr marL="0" indent="0">
              <a:buNone/>
            </a:pP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#include "</a:t>
            </a: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mbed.h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pPr marL="0" indent="0">
              <a:buNone/>
            </a:pP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DigitalOut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dir_1(PB_10);</a:t>
            </a:r>
            <a:endParaRPr lang="pt-BR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DigitalOut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dir_2(PB_4);</a:t>
            </a:r>
            <a:endParaRPr lang="pt-BR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DigitalOut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1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led</a:t>
            </a:r>
            <a:r>
              <a:rPr lang="pt-BR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(LED1);</a:t>
            </a:r>
            <a:endParaRPr lang="pt-BR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PwmOut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pt-BR" sz="1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fan</a:t>
            </a:r>
            <a:r>
              <a:rPr lang="pt-BR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(PA_8);</a:t>
            </a:r>
            <a:endParaRPr lang="pt-BR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Ticker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Relogio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</a:p>
          <a:p>
            <a:pPr marL="0" indent="0">
              <a:buNone/>
            </a:pP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taxa=0.0;</a:t>
            </a:r>
          </a:p>
          <a:p>
            <a:pPr marL="0" indent="0">
              <a:buNone/>
            </a:pP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rampa() { //rotina da </a:t>
            </a: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interrupcao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periodica</a:t>
            </a:r>
            <a:endParaRPr lang="pt-BR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taxa += 0.1;</a:t>
            </a:r>
          </a:p>
          <a:p>
            <a:pPr marL="0" indent="0">
              <a:buNone/>
            </a:pP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(taxa&gt;1.0) taxa=0.0;</a:t>
            </a:r>
          </a:p>
          <a:p>
            <a:pPr marL="0" indent="0">
              <a:buNone/>
            </a:pP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fan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taxa;</a:t>
            </a:r>
          </a:p>
          <a:p>
            <a:pPr marL="0" indent="0">
              <a:buNone/>
            </a:pP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pt-BR" sz="1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pt-BR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main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 </a:t>
            </a:r>
            <a:r>
              <a:rPr lang="pt-BR" sz="1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led</a:t>
            </a:r>
            <a:r>
              <a:rPr lang="pt-BR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=1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pt-BR" sz="1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fan.period</a:t>
            </a:r>
            <a:r>
              <a:rPr lang="pt-BR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(0.0001); dir_1=0; dir_2=1;</a:t>
            </a:r>
            <a:endParaRPr lang="pt-BR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Relogio.attach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(&amp;rampa, 5.0 ); </a:t>
            </a:r>
            <a:r>
              <a:rPr lang="pt-BR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//</a:t>
            </a:r>
            <a:r>
              <a:rPr lang="pt-BR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funcao</a:t>
            </a:r>
            <a:r>
              <a:rPr lang="pt-BR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alterna </a:t>
            </a:r>
            <a:r>
              <a:rPr lang="pt-BR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prog</a:t>
            </a:r>
            <a:r>
              <a:rPr lang="pt-BR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. para </a:t>
            </a:r>
            <a:r>
              <a:rPr lang="pt-BR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repeticao</a:t>
            </a:r>
            <a:r>
              <a:rPr lang="pt-BR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com 5s</a:t>
            </a:r>
            <a:endParaRPr lang="pt-BR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while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(1) {           //loop infinito cheio de coisas importantes</a:t>
            </a:r>
          </a:p>
          <a:p>
            <a:pPr marL="0" indent="0">
              <a:buNone/>
            </a:pP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pt-BR" sz="1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led</a:t>
            </a:r>
            <a:r>
              <a:rPr lang="pt-BR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!</a:t>
            </a:r>
            <a:r>
              <a:rPr lang="pt-BR" sz="1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led</a:t>
            </a:r>
            <a:r>
              <a:rPr lang="pt-BR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pt-BR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wait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(0.25);</a:t>
            </a:r>
          </a:p>
          <a:p>
            <a:pPr marL="0" indent="0">
              <a:buNone/>
            </a:pP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 marL="0" indent="0">
              <a:buNone/>
            </a:pP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544368" y="1115541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ysClr val="windowText" lastClr="000000"/>
                </a:solidFill>
                <a:latin typeface="+mn-lt"/>
              </a:rPr>
              <a:t>BLDCPWM.cpp</a:t>
            </a:r>
            <a:endParaRPr lang="en-GB" sz="3200" b="1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08" y="2843733"/>
            <a:ext cx="1810890" cy="181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688384" y="4100968"/>
            <a:ext cx="2340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  <a:latin typeface="+mn-lt"/>
              </a:rPr>
              <a:t>Será que isso está certo?</a:t>
            </a:r>
            <a:endParaRPr lang="pt-BR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417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rma livre 21"/>
          <p:cNvSpPr/>
          <p:nvPr/>
        </p:nvSpPr>
        <p:spPr>
          <a:xfrm>
            <a:off x="4176217" y="1907629"/>
            <a:ext cx="6038890" cy="1976192"/>
          </a:xfrm>
          <a:custGeom>
            <a:avLst/>
            <a:gdLst>
              <a:gd name="connsiteX0" fmla="*/ 2285549 w 5815652"/>
              <a:gd name="connsiteY0" fmla="*/ 1469752 h 1586467"/>
              <a:gd name="connsiteX1" fmla="*/ 5801634 w 5815652"/>
              <a:gd name="connsiteY1" fmla="*/ 1437095 h 1586467"/>
              <a:gd name="connsiteX2" fmla="*/ 1120777 w 5815652"/>
              <a:gd name="connsiteY2" fmla="*/ 180 h 1586467"/>
              <a:gd name="connsiteX3" fmla="*/ 32206 w 5815652"/>
              <a:gd name="connsiteY3" fmla="*/ 1339123 h 1586467"/>
              <a:gd name="connsiteX4" fmla="*/ 1915434 w 5815652"/>
              <a:gd name="connsiteY4" fmla="*/ 1556838 h 1586467"/>
              <a:gd name="connsiteX5" fmla="*/ 1915434 w 5815652"/>
              <a:gd name="connsiteY5" fmla="*/ 1556838 h 1586467"/>
              <a:gd name="connsiteX0" fmla="*/ 5779863 w 6813178"/>
              <a:gd name="connsiteY0" fmla="*/ 1556838 h 1636010"/>
              <a:gd name="connsiteX1" fmla="*/ 5801634 w 6813178"/>
              <a:gd name="connsiteY1" fmla="*/ 1437095 h 1636010"/>
              <a:gd name="connsiteX2" fmla="*/ 1120777 w 6813178"/>
              <a:gd name="connsiteY2" fmla="*/ 180 h 1636010"/>
              <a:gd name="connsiteX3" fmla="*/ 32206 w 6813178"/>
              <a:gd name="connsiteY3" fmla="*/ 1339123 h 1636010"/>
              <a:gd name="connsiteX4" fmla="*/ 1915434 w 6813178"/>
              <a:gd name="connsiteY4" fmla="*/ 1556838 h 1636010"/>
              <a:gd name="connsiteX5" fmla="*/ 1915434 w 6813178"/>
              <a:gd name="connsiteY5" fmla="*/ 1556838 h 1636010"/>
              <a:gd name="connsiteX0" fmla="*/ 5771114 w 6511122"/>
              <a:gd name="connsiteY0" fmla="*/ 1857127 h 1862243"/>
              <a:gd name="connsiteX1" fmla="*/ 4726085 w 6511122"/>
              <a:gd name="connsiteY1" fmla="*/ 126298 h 1862243"/>
              <a:gd name="connsiteX2" fmla="*/ 1112028 w 6511122"/>
              <a:gd name="connsiteY2" fmla="*/ 300469 h 1862243"/>
              <a:gd name="connsiteX3" fmla="*/ 23457 w 6511122"/>
              <a:gd name="connsiteY3" fmla="*/ 1639412 h 1862243"/>
              <a:gd name="connsiteX4" fmla="*/ 1906685 w 6511122"/>
              <a:gd name="connsiteY4" fmla="*/ 1857127 h 1862243"/>
              <a:gd name="connsiteX5" fmla="*/ 1906685 w 6511122"/>
              <a:gd name="connsiteY5" fmla="*/ 1857127 h 1862243"/>
              <a:gd name="connsiteX0" fmla="*/ 5771114 w 6499623"/>
              <a:gd name="connsiteY0" fmla="*/ 1760584 h 1765110"/>
              <a:gd name="connsiteX1" fmla="*/ 4726085 w 6499623"/>
              <a:gd name="connsiteY1" fmla="*/ 29755 h 1765110"/>
              <a:gd name="connsiteX2" fmla="*/ 1112028 w 6499623"/>
              <a:gd name="connsiteY2" fmla="*/ 203926 h 1765110"/>
              <a:gd name="connsiteX3" fmla="*/ 23457 w 6499623"/>
              <a:gd name="connsiteY3" fmla="*/ 1542869 h 1765110"/>
              <a:gd name="connsiteX4" fmla="*/ 1906685 w 6499623"/>
              <a:gd name="connsiteY4" fmla="*/ 1760584 h 1765110"/>
              <a:gd name="connsiteX5" fmla="*/ 1906685 w 6499623"/>
              <a:gd name="connsiteY5" fmla="*/ 1760584 h 1765110"/>
              <a:gd name="connsiteX0" fmla="*/ 4772623 w 5501132"/>
              <a:gd name="connsiteY0" fmla="*/ 1770708 h 1775234"/>
              <a:gd name="connsiteX1" fmla="*/ 3727594 w 5501132"/>
              <a:gd name="connsiteY1" fmla="*/ 39879 h 1775234"/>
              <a:gd name="connsiteX2" fmla="*/ 113537 w 5501132"/>
              <a:gd name="connsiteY2" fmla="*/ 214050 h 1775234"/>
              <a:gd name="connsiteX3" fmla="*/ 908194 w 5501132"/>
              <a:gd name="connsiteY3" fmla="*/ 1770708 h 1775234"/>
              <a:gd name="connsiteX4" fmla="*/ 908194 w 5501132"/>
              <a:gd name="connsiteY4" fmla="*/ 1770708 h 1775234"/>
              <a:gd name="connsiteX0" fmla="*/ 3864429 w 4581406"/>
              <a:gd name="connsiteY0" fmla="*/ 1730829 h 1735257"/>
              <a:gd name="connsiteX1" fmla="*/ 2819400 w 4581406"/>
              <a:gd name="connsiteY1" fmla="*/ 0 h 1735257"/>
              <a:gd name="connsiteX2" fmla="*/ 0 w 4581406"/>
              <a:gd name="connsiteY2" fmla="*/ 1730829 h 1735257"/>
              <a:gd name="connsiteX3" fmla="*/ 0 w 4581406"/>
              <a:gd name="connsiteY3" fmla="*/ 1730829 h 1735257"/>
              <a:gd name="connsiteX0" fmla="*/ 3992117 w 4709094"/>
              <a:gd name="connsiteY0" fmla="*/ 1730829 h 1735257"/>
              <a:gd name="connsiteX1" fmla="*/ 2947088 w 4709094"/>
              <a:gd name="connsiteY1" fmla="*/ 0 h 1735257"/>
              <a:gd name="connsiteX2" fmla="*/ 127688 w 4709094"/>
              <a:gd name="connsiteY2" fmla="*/ 1730829 h 1735257"/>
              <a:gd name="connsiteX3" fmla="*/ 127688 w 4709094"/>
              <a:gd name="connsiteY3" fmla="*/ 1730829 h 1735257"/>
              <a:gd name="connsiteX0" fmla="*/ 3989200 w 4706177"/>
              <a:gd name="connsiteY0" fmla="*/ 1730829 h 1735257"/>
              <a:gd name="connsiteX1" fmla="*/ 2944171 w 4706177"/>
              <a:gd name="connsiteY1" fmla="*/ 0 h 1735257"/>
              <a:gd name="connsiteX2" fmla="*/ 124771 w 4706177"/>
              <a:gd name="connsiteY2" fmla="*/ 1730829 h 1735257"/>
              <a:gd name="connsiteX3" fmla="*/ 124771 w 4706177"/>
              <a:gd name="connsiteY3" fmla="*/ 1730829 h 1735257"/>
              <a:gd name="connsiteX0" fmla="*/ 3864429 w 4434111"/>
              <a:gd name="connsiteY0" fmla="*/ 1382487 h 1387904"/>
              <a:gd name="connsiteX1" fmla="*/ 1861457 w 4434111"/>
              <a:gd name="connsiteY1" fmla="*/ 0 h 1387904"/>
              <a:gd name="connsiteX2" fmla="*/ 0 w 4434111"/>
              <a:gd name="connsiteY2" fmla="*/ 1382487 h 1387904"/>
              <a:gd name="connsiteX3" fmla="*/ 0 w 4434111"/>
              <a:gd name="connsiteY3" fmla="*/ 1382487 h 1387904"/>
              <a:gd name="connsiteX0" fmla="*/ 3864429 w 4117979"/>
              <a:gd name="connsiteY0" fmla="*/ 1382487 h 1382487"/>
              <a:gd name="connsiteX1" fmla="*/ 1861457 w 4117979"/>
              <a:gd name="connsiteY1" fmla="*/ 0 h 1382487"/>
              <a:gd name="connsiteX2" fmla="*/ 0 w 4117979"/>
              <a:gd name="connsiteY2" fmla="*/ 1382487 h 1382487"/>
              <a:gd name="connsiteX3" fmla="*/ 0 w 4117979"/>
              <a:gd name="connsiteY3" fmla="*/ 1382487 h 1382487"/>
              <a:gd name="connsiteX0" fmla="*/ 4090902 w 4344452"/>
              <a:gd name="connsiteY0" fmla="*/ 1382487 h 1382487"/>
              <a:gd name="connsiteX1" fmla="*/ 2087930 w 4344452"/>
              <a:gd name="connsiteY1" fmla="*/ 0 h 1382487"/>
              <a:gd name="connsiteX2" fmla="*/ 226473 w 4344452"/>
              <a:gd name="connsiteY2" fmla="*/ 1382487 h 1382487"/>
              <a:gd name="connsiteX3" fmla="*/ 226473 w 4344452"/>
              <a:gd name="connsiteY3" fmla="*/ 1382487 h 1382487"/>
              <a:gd name="connsiteX0" fmla="*/ 4594875 w 5318811"/>
              <a:gd name="connsiteY0" fmla="*/ 1382550 h 1382550"/>
              <a:gd name="connsiteX1" fmla="*/ 2591903 w 5318811"/>
              <a:gd name="connsiteY1" fmla="*/ 63 h 1382550"/>
              <a:gd name="connsiteX2" fmla="*/ 730446 w 5318811"/>
              <a:gd name="connsiteY2" fmla="*/ 1382550 h 1382550"/>
              <a:gd name="connsiteX3" fmla="*/ 730446 w 5318811"/>
              <a:gd name="connsiteY3" fmla="*/ 1382550 h 13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8811" h="1382550">
                <a:moveTo>
                  <a:pt x="4594875" y="1382550"/>
                </a:moveTo>
                <a:cubicBezTo>
                  <a:pt x="5622668" y="1379828"/>
                  <a:pt x="6011831" y="-10822"/>
                  <a:pt x="2591903" y="63"/>
                </a:cubicBezTo>
                <a:cubicBezTo>
                  <a:pt x="-828025" y="10948"/>
                  <a:pt x="-189396" y="1380736"/>
                  <a:pt x="730446" y="1382550"/>
                </a:cubicBezTo>
                <a:lnTo>
                  <a:pt x="730446" y="138255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403573"/>
            <a:ext cx="9361040" cy="576064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Para produzir campos magnéticos: imãs permanentes ou eletroímãs.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400" dirty="0"/>
          </a:p>
          <a:p>
            <a:pPr>
              <a:buFont typeface="Arial" panose="020B0604020202020204" pitchFamily="34" charset="0"/>
              <a:buChar char="•"/>
            </a:pPr>
            <a:endParaRPr lang="pt-BR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400" dirty="0"/>
          </a:p>
          <a:p>
            <a:pPr>
              <a:buFont typeface="Arial" panose="020B0604020202020204" pitchFamily="34" charset="0"/>
              <a:buChar char="•"/>
            </a:pPr>
            <a:endParaRPr lang="pt-BR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4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650" y="635993"/>
            <a:ext cx="9074150" cy="983604"/>
          </a:xfrm>
        </p:spPr>
        <p:txBody>
          <a:bodyPr/>
          <a:lstStyle/>
          <a:p>
            <a:r>
              <a:rPr lang="pt-BR" sz="3200" dirty="0" smtClean="0"/>
              <a:t>Campos magnéticos</a:t>
            </a:r>
            <a:endParaRPr lang="en-GB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2411685"/>
            <a:ext cx="3425959" cy="2569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8" t="11624" r="18379" b="12346"/>
          <a:stretch/>
        </p:blipFill>
        <p:spPr bwMode="auto">
          <a:xfrm>
            <a:off x="2673074" y="6015210"/>
            <a:ext cx="1503142" cy="1365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" y="5016369"/>
            <a:ext cx="1909446" cy="1559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397032" y="6610616"/>
            <a:ext cx="1258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Natural</a:t>
            </a:r>
          </a:p>
          <a:p>
            <a:pPr algn="ctr"/>
            <a:r>
              <a:rPr lang="pt-BR" sz="1400" dirty="0">
                <a:solidFill>
                  <a:sysClr val="windowText" lastClr="000000"/>
                </a:solidFill>
                <a:latin typeface="Calibri"/>
              </a:rPr>
              <a:t>Magnetita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284820" y="5632881"/>
            <a:ext cx="2179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Artificial</a:t>
            </a:r>
          </a:p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Neodímio, Ferro e Boro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Forma livre 6"/>
          <p:cNvSpPr/>
          <p:nvPr/>
        </p:nvSpPr>
        <p:spPr>
          <a:xfrm>
            <a:off x="4549127" y="2634280"/>
            <a:ext cx="5318811" cy="1230149"/>
          </a:xfrm>
          <a:custGeom>
            <a:avLst/>
            <a:gdLst>
              <a:gd name="connsiteX0" fmla="*/ 2285549 w 5815652"/>
              <a:gd name="connsiteY0" fmla="*/ 1469752 h 1586467"/>
              <a:gd name="connsiteX1" fmla="*/ 5801634 w 5815652"/>
              <a:gd name="connsiteY1" fmla="*/ 1437095 h 1586467"/>
              <a:gd name="connsiteX2" fmla="*/ 1120777 w 5815652"/>
              <a:gd name="connsiteY2" fmla="*/ 180 h 1586467"/>
              <a:gd name="connsiteX3" fmla="*/ 32206 w 5815652"/>
              <a:gd name="connsiteY3" fmla="*/ 1339123 h 1586467"/>
              <a:gd name="connsiteX4" fmla="*/ 1915434 w 5815652"/>
              <a:gd name="connsiteY4" fmla="*/ 1556838 h 1586467"/>
              <a:gd name="connsiteX5" fmla="*/ 1915434 w 5815652"/>
              <a:gd name="connsiteY5" fmla="*/ 1556838 h 1586467"/>
              <a:gd name="connsiteX0" fmla="*/ 5779863 w 6813178"/>
              <a:gd name="connsiteY0" fmla="*/ 1556838 h 1636010"/>
              <a:gd name="connsiteX1" fmla="*/ 5801634 w 6813178"/>
              <a:gd name="connsiteY1" fmla="*/ 1437095 h 1636010"/>
              <a:gd name="connsiteX2" fmla="*/ 1120777 w 6813178"/>
              <a:gd name="connsiteY2" fmla="*/ 180 h 1636010"/>
              <a:gd name="connsiteX3" fmla="*/ 32206 w 6813178"/>
              <a:gd name="connsiteY3" fmla="*/ 1339123 h 1636010"/>
              <a:gd name="connsiteX4" fmla="*/ 1915434 w 6813178"/>
              <a:gd name="connsiteY4" fmla="*/ 1556838 h 1636010"/>
              <a:gd name="connsiteX5" fmla="*/ 1915434 w 6813178"/>
              <a:gd name="connsiteY5" fmla="*/ 1556838 h 1636010"/>
              <a:gd name="connsiteX0" fmla="*/ 5771114 w 6511122"/>
              <a:gd name="connsiteY0" fmla="*/ 1857127 h 1862243"/>
              <a:gd name="connsiteX1" fmla="*/ 4726085 w 6511122"/>
              <a:gd name="connsiteY1" fmla="*/ 126298 h 1862243"/>
              <a:gd name="connsiteX2" fmla="*/ 1112028 w 6511122"/>
              <a:gd name="connsiteY2" fmla="*/ 300469 h 1862243"/>
              <a:gd name="connsiteX3" fmla="*/ 23457 w 6511122"/>
              <a:gd name="connsiteY3" fmla="*/ 1639412 h 1862243"/>
              <a:gd name="connsiteX4" fmla="*/ 1906685 w 6511122"/>
              <a:gd name="connsiteY4" fmla="*/ 1857127 h 1862243"/>
              <a:gd name="connsiteX5" fmla="*/ 1906685 w 6511122"/>
              <a:gd name="connsiteY5" fmla="*/ 1857127 h 1862243"/>
              <a:gd name="connsiteX0" fmla="*/ 5771114 w 6499623"/>
              <a:gd name="connsiteY0" fmla="*/ 1760584 h 1765110"/>
              <a:gd name="connsiteX1" fmla="*/ 4726085 w 6499623"/>
              <a:gd name="connsiteY1" fmla="*/ 29755 h 1765110"/>
              <a:gd name="connsiteX2" fmla="*/ 1112028 w 6499623"/>
              <a:gd name="connsiteY2" fmla="*/ 203926 h 1765110"/>
              <a:gd name="connsiteX3" fmla="*/ 23457 w 6499623"/>
              <a:gd name="connsiteY3" fmla="*/ 1542869 h 1765110"/>
              <a:gd name="connsiteX4" fmla="*/ 1906685 w 6499623"/>
              <a:gd name="connsiteY4" fmla="*/ 1760584 h 1765110"/>
              <a:gd name="connsiteX5" fmla="*/ 1906685 w 6499623"/>
              <a:gd name="connsiteY5" fmla="*/ 1760584 h 1765110"/>
              <a:gd name="connsiteX0" fmla="*/ 4772623 w 5501132"/>
              <a:gd name="connsiteY0" fmla="*/ 1770708 h 1775234"/>
              <a:gd name="connsiteX1" fmla="*/ 3727594 w 5501132"/>
              <a:gd name="connsiteY1" fmla="*/ 39879 h 1775234"/>
              <a:gd name="connsiteX2" fmla="*/ 113537 w 5501132"/>
              <a:gd name="connsiteY2" fmla="*/ 214050 h 1775234"/>
              <a:gd name="connsiteX3" fmla="*/ 908194 w 5501132"/>
              <a:gd name="connsiteY3" fmla="*/ 1770708 h 1775234"/>
              <a:gd name="connsiteX4" fmla="*/ 908194 w 5501132"/>
              <a:gd name="connsiteY4" fmla="*/ 1770708 h 1775234"/>
              <a:gd name="connsiteX0" fmla="*/ 3864429 w 4581406"/>
              <a:gd name="connsiteY0" fmla="*/ 1730829 h 1735257"/>
              <a:gd name="connsiteX1" fmla="*/ 2819400 w 4581406"/>
              <a:gd name="connsiteY1" fmla="*/ 0 h 1735257"/>
              <a:gd name="connsiteX2" fmla="*/ 0 w 4581406"/>
              <a:gd name="connsiteY2" fmla="*/ 1730829 h 1735257"/>
              <a:gd name="connsiteX3" fmla="*/ 0 w 4581406"/>
              <a:gd name="connsiteY3" fmla="*/ 1730829 h 1735257"/>
              <a:gd name="connsiteX0" fmla="*/ 3992117 w 4709094"/>
              <a:gd name="connsiteY0" fmla="*/ 1730829 h 1735257"/>
              <a:gd name="connsiteX1" fmla="*/ 2947088 w 4709094"/>
              <a:gd name="connsiteY1" fmla="*/ 0 h 1735257"/>
              <a:gd name="connsiteX2" fmla="*/ 127688 w 4709094"/>
              <a:gd name="connsiteY2" fmla="*/ 1730829 h 1735257"/>
              <a:gd name="connsiteX3" fmla="*/ 127688 w 4709094"/>
              <a:gd name="connsiteY3" fmla="*/ 1730829 h 1735257"/>
              <a:gd name="connsiteX0" fmla="*/ 3989200 w 4706177"/>
              <a:gd name="connsiteY0" fmla="*/ 1730829 h 1735257"/>
              <a:gd name="connsiteX1" fmla="*/ 2944171 w 4706177"/>
              <a:gd name="connsiteY1" fmla="*/ 0 h 1735257"/>
              <a:gd name="connsiteX2" fmla="*/ 124771 w 4706177"/>
              <a:gd name="connsiteY2" fmla="*/ 1730829 h 1735257"/>
              <a:gd name="connsiteX3" fmla="*/ 124771 w 4706177"/>
              <a:gd name="connsiteY3" fmla="*/ 1730829 h 1735257"/>
              <a:gd name="connsiteX0" fmla="*/ 3864429 w 4434111"/>
              <a:gd name="connsiteY0" fmla="*/ 1382487 h 1387904"/>
              <a:gd name="connsiteX1" fmla="*/ 1861457 w 4434111"/>
              <a:gd name="connsiteY1" fmla="*/ 0 h 1387904"/>
              <a:gd name="connsiteX2" fmla="*/ 0 w 4434111"/>
              <a:gd name="connsiteY2" fmla="*/ 1382487 h 1387904"/>
              <a:gd name="connsiteX3" fmla="*/ 0 w 4434111"/>
              <a:gd name="connsiteY3" fmla="*/ 1382487 h 1387904"/>
              <a:gd name="connsiteX0" fmla="*/ 3864429 w 4117979"/>
              <a:gd name="connsiteY0" fmla="*/ 1382487 h 1382487"/>
              <a:gd name="connsiteX1" fmla="*/ 1861457 w 4117979"/>
              <a:gd name="connsiteY1" fmla="*/ 0 h 1382487"/>
              <a:gd name="connsiteX2" fmla="*/ 0 w 4117979"/>
              <a:gd name="connsiteY2" fmla="*/ 1382487 h 1382487"/>
              <a:gd name="connsiteX3" fmla="*/ 0 w 4117979"/>
              <a:gd name="connsiteY3" fmla="*/ 1382487 h 1382487"/>
              <a:gd name="connsiteX0" fmla="*/ 4090902 w 4344452"/>
              <a:gd name="connsiteY0" fmla="*/ 1382487 h 1382487"/>
              <a:gd name="connsiteX1" fmla="*/ 2087930 w 4344452"/>
              <a:gd name="connsiteY1" fmla="*/ 0 h 1382487"/>
              <a:gd name="connsiteX2" fmla="*/ 226473 w 4344452"/>
              <a:gd name="connsiteY2" fmla="*/ 1382487 h 1382487"/>
              <a:gd name="connsiteX3" fmla="*/ 226473 w 4344452"/>
              <a:gd name="connsiteY3" fmla="*/ 1382487 h 1382487"/>
              <a:gd name="connsiteX0" fmla="*/ 4594875 w 5318811"/>
              <a:gd name="connsiteY0" fmla="*/ 1382550 h 1382550"/>
              <a:gd name="connsiteX1" fmla="*/ 2591903 w 5318811"/>
              <a:gd name="connsiteY1" fmla="*/ 63 h 1382550"/>
              <a:gd name="connsiteX2" fmla="*/ 730446 w 5318811"/>
              <a:gd name="connsiteY2" fmla="*/ 1382550 h 1382550"/>
              <a:gd name="connsiteX3" fmla="*/ 730446 w 5318811"/>
              <a:gd name="connsiteY3" fmla="*/ 1382550 h 13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8811" h="1382550">
                <a:moveTo>
                  <a:pt x="4594875" y="1382550"/>
                </a:moveTo>
                <a:cubicBezTo>
                  <a:pt x="5622668" y="1379828"/>
                  <a:pt x="6011831" y="-10822"/>
                  <a:pt x="2591903" y="63"/>
                </a:cubicBezTo>
                <a:cubicBezTo>
                  <a:pt x="-828025" y="10948"/>
                  <a:pt x="-189396" y="1380736"/>
                  <a:pt x="730446" y="1382550"/>
                </a:cubicBezTo>
                <a:lnTo>
                  <a:pt x="730446" y="138255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orma livre 20"/>
          <p:cNvSpPr/>
          <p:nvPr/>
        </p:nvSpPr>
        <p:spPr>
          <a:xfrm>
            <a:off x="4824289" y="3023753"/>
            <a:ext cx="4824536" cy="710047"/>
          </a:xfrm>
          <a:custGeom>
            <a:avLst/>
            <a:gdLst>
              <a:gd name="connsiteX0" fmla="*/ 2285549 w 5815652"/>
              <a:gd name="connsiteY0" fmla="*/ 1469752 h 1586467"/>
              <a:gd name="connsiteX1" fmla="*/ 5801634 w 5815652"/>
              <a:gd name="connsiteY1" fmla="*/ 1437095 h 1586467"/>
              <a:gd name="connsiteX2" fmla="*/ 1120777 w 5815652"/>
              <a:gd name="connsiteY2" fmla="*/ 180 h 1586467"/>
              <a:gd name="connsiteX3" fmla="*/ 32206 w 5815652"/>
              <a:gd name="connsiteY3" fmla="*/ 1339123 h 1586467"/>
              <a:gd name="connsiteX4" fmla="*/ 1915434 w 5815652"/>
              <a:gd name="connsiteY4" fmla="*/ 1556838 h 1586467"/>
              <a:gd name="connsiteX5" fmla="*/ 1915434 w 5815652"/>
              <a:gd name="connsiteY5" fmla="*/ 1556838 h 1586467"/>
              <a:gd name="connsiteX0" fmla="*/ 5779863 w 6813178"/>
              <a:gd name="connsiteY0" fmla="*/ 1556838 h 1636010"/>
              <a:gd name="connsiteX1" fmla="*/ 5801634 w 6813178"/>
              <a:gd name="connsiteY1" fmla="*/ 1437095 h 1636010"/>
              <a:gd name="connsiteX2" fmla="*/ 1120777 w 6813178"/>
              <a:gd name="connsiteY2" fmla="*/ 180 h 1636010"/>
              <a:gd name="connsiteX3" fmla="*/ 32206 w 6813178"/>
              <a:gd name="connsiteY3" fmla="*/ 1339123 h 1636010"/>
              <a:gd name="connsiteX4" fmla="*/ 1915434 w 6813178"/>
              <a:gd name="connsiteY4" fmla="*/ 1556838 h 1636010"/>
              <a:gd name="connsiteX5" fmla="*/ 1915434 w 6813178"/>
              <a:gd name="connsiteY5" fmla="*/ 1556838 h 1636010"/>
              <a:gd name="connsiteX0" fmla="*/ 5771114 w 6511122"/>
              <a:gd name="connsiteY0" fmla="*/ 1857127 h 1862243"/>
              <a:gd name="connsiteX1" fmla="*/ 4726085 w 6511122"/>
              <a:gd name="connsiteY1" fmla="*/ 126298 h 1862243"/>
              <a:gd name="connsiteX2" fmla="*/ 1112028 w 6511122"/>
              <a:gd name="connsiteY2" fmla="*/ 300469 h 1862243"/>
              <a:gd name="connsiteX3" fmla="*/ 23457 w 6511122"/>
              <a:gd name="connsiteY3" fmla="*/ 1639412 h 1862243"/>
              <a:gd name="connsiteX4" fmla="*/ 1906685 w 6511122"/>
              <a:gd name="connsiteY4" fmla="*/ 1857127 h 1862243"/>
              <a:gd name="connsiteX5" fmla="*/ 1906685 w 6511122"/>
              <a:gd name="connsiteY5" fmla="*/ 1857127 h 1862243"/>
              <a:gd name="connsiteX0" fmla="*/ 5771114 w 6499623"/>
              <a:gd name="connsiteY0" fmla="*/ 1760584 h 1765110"/>
              <a:gd name="connsiteX1" fmla="*/ 4726085 w 6499623"/>
              <a:gd name="connsiteY1" fmla="*/ 29755 h 1765110"/>
              <a:gd name="connsiteX2" fmla="*/ 1112028 w 6499623"/>
              <a:gd name="connsiteY2" fmla="*/ 203926 h 1765110"/>
              <a:gd name="connsiteX3" fmla="*/ 23457 w 6499623"/>
              <a:gd name="connsiteY3" fmla="*/ 1542869 h 1765110"/>
              <a:gd name="connsiteX4" fmla="*/ 1906685 w 6499623"/>
              <a:gd name="connsiteY4" fmla="*/ 1760584 h 1765110"/>
              <a:gd name="connsiteX5" fmla="*/ 1906685 w 6499623"/>
              <a:gd name="connsiteY5" fmla="*/ 1760584 h 1765110"/>
              <a:gd name="connsiteX0" fmla="*/ 4772623 w 5501132"/>
              <a:gd name="connsiteY0" fmla="*/ 1770708 h 1775234"/>
              <a:gd name="connsiteX1" fmla="*/ 3727594 w 5501132"/>
              <a:gd name="connsiteY1" fmla="*/ 39879 h 1775234"/>
              <a:gd name="connsiteX2" fmla="*/ 113537 w 5501132"/>
              <a:gd name="connsiteY2" fmla="*/ 214050 h 1775234"/>
              <a:gd name="connsiteX3" fmla="*/ 908194 w 5501132"/>
              <a:gd name="connsiteY3" fmla="*/ 1770708 h 1775234"/>
              <a:gd name="connsiteX4" fmla="*/ 908194 w 5501132"/>
              <a:gd name="connsiteY4" fmla="*/ 1770708 h 1775234"/>
              <a:gd name="connsiteX0" fmla="*/ 3864429 w 4581406"/>
              <a:gd name="connsiteY0" fmla="*/ 1730829 h 1735257"/>
              <a:gd name="connsiteX1" fmla="*/ 2819400 w 4581406"/>
              <a:gd name="connsiteY1" fmla="*/ 0 h 1735257"/>
              <a:gd name="connsiteX2" fmla="*/ 0 w 4581406"/>
              <a:gd name="connsiteY2" fmla="*/ 1730829 h 1735257"/>
              <a:gd name="connsiteX3" fmla="*/ 0 w 4581406"/>
              <a:gd name="connsiteY3" fmla="*/ 1730829 h 1735257"/>
              <a:gd name="connsiteX0" fmla="*/ 3992117 w 4709094"/>
              <a:gd name="connsiteY0" fmla="*/ 1730829 h 1735257"/>
              <a:gd name="connsiteX1" fmla="*/ 2947088 w 4709094"/>
              <a:gd name="connsiteY1" fmla="*/ 0 h 1735257"/>
              <a:gd name="connsiteX2" fmla="*/ 127688 w 4709094"/>
              <a:gd name="connsiteY2" fmla="*/ 1730829 h 1735257"/>
              <a:gd name="connsiteX3" fmla="*/ 127688 w 4709094"/>
              <a:gd name="connsiteY3" fmla="*/ 1730829 h 1735257"/>
              <a:gd name="connsiteX0" fmla="*/ 3989200 w 4706177"/>
              <a:gd name="connsiteY0" fmla="*/ 1730829 h 1735257"/>
              <a:gd name="connsiteX1" fmla="*/ 2944171 w 4706177"/>
              <a:gd name="connsiteY1" fmla="*/ 0 h 1735257"/>
              <a:gd name="connsiteX2" fmla="*/ 124771 w 4706177"/>
              <a:gd name="connsiteY2" fmla="*/ 1730829 h 1735257"/>
              <a:gd name="connsiteX3" fmla="*/ 124771 w 4706177"/>
              <a:gd name="connsiteY3" fmla="*/ 1730829 h 1735257"/>
              <a:gd name="connsiteX0" fmla="*/ 3864429 w 4434111"/>
              <a:gd name="connsiteY0" fmla="*/ 1382487 h 1387904"/>
              <a:gd name="connsiteX1" fmla="*/ 1861457 w 4434111"/>
              <a:gd name="connsiteY1" fmla="*/ 0 h 1387904"/>
              <a:gd name="connsiteX2" fmla="*/ 0 w 4434111"/>
              <a:gd name="connsiteY2" fmla="*/ 1382487 h 1387904"/>
              <a:gd name="connsiteX3" fmla="*/ 0 w 4434111"/>
              <a:gd name="connsiteY3" fmla="*/ 1382487 h 1387904"/>
              <a:gd name="connsiteX0" fmla="*/ 3864429 w 4117979"/>
              <a:gd name="connsiteY0" fmla="*/ 1382487 h 1382487"/>
              <a:gd name="connsiteX1" fmla="*/ 1861457 w 4117979"/>
              <a:gd name="connsiteY1" fmla="*/ 0 h 1382487"/>
              <a:gd name="connsiteX2" fmla="*/ 0 w 4117979"/>
              <a:gd name="connsiteY2" fmla="*/ 1382487 h 1382487"/>
              <a:gd name="connsiteX3" fmla="*/ 0 w 4117979"/>
              <a:gd name="connsiteY3" fmla="*/ 1382487 h 1382487"/>
              <a:gd name="connsiteX0" fmla="*/ 4090902 w 4344452"/>
              <a:gd name="connsiteY0" fmla="*/ 1382487 h 1382487"/>
              <a:gd name="connsiteX1" fmla="*/ 2087930 w 4344452"/>
              <a:gd name="connsiteY1" fmla="*/ 0 h 1382487"/>
              <a:gd name="connsiteX2" fmla="*/ 226473 w 4344452"/>
              <a:gd name="connsiteY2" fmla="*/ 1382487 h 1382487"/>
              <a:gd name="connsiteX3" fmla="*/ 226473 w 4344452"/>
              <a:gd name="connsiteY3" fmla="*/ 1382487 h 1382487"/>
              <a:gd name="connsiteX0" fmla="*/ 4594875 w 5318811"/>
              <a:gd name="connsiteY0" fmla="*/ 1382550 h 1382550"/>
              <a:gd name="connsiteX1" fmla="*/ 2591903 w 5318811"/>
              <a:gd name="connsiteY1" fmla="*/ 63 h 1382550"/>
              <a:gd name="connsiteX2" fmla="*/ 730446 w 5318811"/>
              <a:gd name="connsiteY2" fmla="*/ 1382550 h 1382550"/>
              <a:gd name="connsiteX3" fmla="*/ 730446 w 5318811"/>
              <a:gd name="connsiteY3" fmla="*/ 1382550 h 13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8811" h="1382550">
                <a:moveTo>
                  <a:pt x="4594875" y="1382550"/>
                </a:moveTo>
                <a:cubicBezTo>
                  <a:pt x="5622668" y="1379828"/>
                  <a:pt x="6011831" y="-10822"/>
                  <a:pt x="2591903" y="63"/>
                </a:cubicBezTo>
                <a:cubicBezTo>
                  <a:pt x="-828025" y="10948"/>
                  <a:pt x="-189396" y="1380736"/>
                  <a:pt x="730446" y="1382550"/>
                </a:cubicBezTo>
                <a:lnTo>
                  <a:pt x="730446" y="138255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Forma livre 23"/>
          <p:cNvSpPr/>
          <p:nvPr/>
        </p:nvSpPr>
        <p:spPr>
          <a:xfrm flipV="1">
            <a:off x="4549127" y="4061856"/>
            <a:ext cx="5318811" cy="1230149"/>
          </a:xfrm>
          <a:custGeom>
            <a:avLst/>
            <a:gdLst>
              <a:gd name="connsiteX0" fmla="*/ 2285549 w 5815652"/>
              <a:gd name="connsiteY0" fmla="*/ 1469752 h 1586467"/>
              <a:gd name="connsiteX1" fmla="*/ 5801634 w 5815652"/>
              <a:gd name="connsiteY1" fmla="*/ 1437095 h 1586467"/>
              <a:gd name="connsiteX2" fmla="*/ 1120777 w 5815652"/>
              <a:gd name="connsiteY2" fmla="*/ 180 h 1586467"/>
              <a:gd name="connsiteX3" fmla="*/ 32206 w 5815652"/>
              <a:gd name="connsiteY3" fmla="*/ 1339123 h 1586467"/>
              <a:gd name="connsiteX4" fmla="*/ 1915434 w 5815652"/>
              <a:gd name="connsiteY4" fmla="*/ 1556838 h 1586467"/>
              <a:gd name="connsiteX5" fmla="*/ 1915434 w 5815652"/>
              <a:gd name="connsiteY5" fmla="*/ 1556838 h 1586467"/>
              <a:gd name="connsiteX0" fmla="*/ 5779863 w 6813178"/>
              <a:gd name="connsiteY0" fmla="*/ 1556838 h 1636010"/>
              <a:gd name="connsiteX1" fmla="*/ 5801634 w 6813178"/>
              <a:gd name="connsiteY1" fmla="*/ 1437095 h 1636010"/>
              <a:gd name="connsiteX2" fmla="*/ 1120777 w 6813178"/>
              <a:gd name="connsiteY2" fmla="*/ 180 h 1636010"/>
              <a:gd name="connsiteX3" fmla="*/ 32206 w 6813178"/>
              <a:gd name="connsiteY3" fmla="*/ 1339123 h 1636010"/>
              <a:gd name="connsiteX4" fmla="*/ 1915434 w 6813178"/>
              <a:gd name="connsiteY4" fmla="*/ 1556838 h 1636010"/>
              <a:gd name="connsiteX5" fmla="*/ 1915434 w 6813178"/>
              <a:gd name="connsiteY5" fmla="*/ 1556838 h 1636010"/>
              <a:gd name="connsiteX0" fmla="*/ 5771114 w 6511122"/>
              <a:gd name="connsiteY0" fmla="*/ 1857127 h 1862243"/>
              <a:gd name="connsiteX1" fmla="*/ 4726085 w 6511122"/>
              <a:gd name="connsiteY1" fmla="*/ 126298 h 1862243"/>
              <a:gd name="connsiteX2" fmla="*/ 1112028 w 6511122"/>
              <a:gd name="connsiteY2" fmla="*/ 300469 h 1862243"/>
              <a:gd name="connsiteX3" fmla="*/ 23457 w 6511122"/>
              <a:gd name="connsiteY3" fmla="*/ 1639412 h 1862243"/>
              <a:gd name="connsiteX4" fmla="*/ 1906685 w 6511122"/>
              <a:gd name="connsiteY4" fmla="*/ 1857127 h 1862243"/>
              <a:gd name="connsiteX5" fmla="*/ 1906685 w 6511122"/>
              <a:gd name="connsiteY5" fmla="*/ 1857127 h 1862243"/>
              <a:gd name="connsiteX0" fmla="*/ 5771114 w 6499623"/>
              <a:gd name="connsiteY0" fmla="*/ 1760584 h 1765110"/>
              <a:gd name="connsiteX1" fmla="*/ 4726085 w 6499623"/>
              <a:gd name="connsiteY1" fmla="*/ 29755 h 1765110"/>
              <a:gd name="connsiteX2" fmla="*/ 1112028 w 6499623"/>
              <a:gd name="connsiteY2" fmla="*/ 203926 h 1765110"/>
              <a:gd name="connsiteX3" fmla="*/ 23457 w 6499623"/>
              <a:gd name="connsiteY3" fmla="*/ 1542869 h 1765110"/>
              <a:gd name="connsiteX4" fmla="*/ 1906685 w 6499623"/>
              <a:gd name="connsiteY4" fmla="*/ 1760584 h 1765110"/>
              <a:gd name="connsiteX5" fmla="*/ 1906685 w 6499623"/>
              <a:gd name="connsiteY5" fmla="*/ 1760584 h 1765110"/>
              <a:gd name="connsiteX0" fmla="*/ 4772623 w 5501132"/>
              <a:gd name="connsiteY0" fmla="*/ 1770708 h 1775234"/>
              <a:gd name="connsiteX1" fmla="*/ 3727594 w 5501132"/>
              <a:gd name="connsiteY1" fmla="*/ 39879 h 1775234"/>
              <a:gd name="connsiteX2" fmla="*/ 113537 w 5501132"/>
              <a:gd name="connsiteY2" fmla="*/ 214050 h 1775234"/>
              <a:gd name="connsiteX3" fmla="*/ 908194 w 5501132"/>
              <a:gd name="connsiteY3" fmla="*/ 1770708 h 1775234"/>
              <a:gd name="connsiteX4" fmla="*/ 908194 w 5501132"/>
              <a:gd name="connsiteY4" fmla="*/ 1770708 h 1775234"/>
              <a:gd name="connsiteX0" fmla="*/ 3864429 w 4581406"/>
              <a:gd name="connsiteY0" fmla="*/ 1730829 h 1735257"/>
              <a:gd name="connsiteX1" fmla="*/ 2819400 w 4581406"/>
              <a:gd name="connsiteY1" fmla="*/ 0 h 1735257"/>
              <a:gd name="connsiteX2" fmla="*/ 0 w 4581406"/>
              <a:gd name="connsiteY2" fmla="*/ 1730829 h 1735257"/>
              <a:gd name="connsiteX3" fmla="*/ 0 w 4581406"/>
              <a:gd name="connsiteY3" fmla="*/ 1730829 h 1735257"/>
              <a:gd name="connsiteX0" fmla="*/ 3992117 w 4709094"/>
              <a:gd name="connsiteY0" fmla="*/ 1730829 h 1735257"/>
              <a:gd name="connsiteX1" fmla="*/ 2947088 w 4709094"/>
              <a:gd name="connsiteY1" fmla="*/ 0 h 1735257"/>
              <a:gd name="connsiteX2" fmla="*/ 127688 w 4709094"/>
              <a:gd name="connsiteY2" fmla="*/ 1730829 h 1735257"/>
              <a:gd name="connsiteX3" fmla="*/ 127688 w 4709094"/>
              <a:gd name="connsiteY3" fmla="*/ 1730829 h 1735257"/>
              <a:gd name="connsiteX0" fmla="*/ 3989200 w 4706177"/>
              <a:gd name="connsiteY0" fmla="*/ 1730829 h 1735257"/>
              <a:gd name="connsiteX1" fmla="*/ 2944171 w 4706177"/>
              <a:gd name="connsiteY1" fmla="*/ 0 h 1735257"/>
              <a:gd name="connsiteX2" fmla="*/ 124771 w 4706177"/>
              <a:gd name="connsiteY2" fmla="*/ 1730829 h 1735257"/>
              <a:gd name="connsiteX3" fmla="*/ 124771 w 4706177"/>
              <a:gd name="connsiteY3" fmla="*/ 1730829 h 1735257"/>
              <a:gd name="connsiteX0" fmla="*/ 3864429 w 4434111"/>
              <a:gd name="connsiteY0" fmla="*/ 1382487 h 1387904"/>
              <a:gd name="connsiteX1" fmla="*/ 1861457 w 4434111"/>
              <a:gd name="connsiteY1" fmla="*/ 0 h 1387904"/>
              <a:gd name="connsiteX2" fmla="*/ 0 w 4434111"/>
              <a:gd name="connsiteY2" fmla="*/ 1382487 h 1387904"/>
              <a:gd name="connsiteX3" fmla="*/ 0 w 4434111"/>
              <a:gd name="connsiteY3" fmla="*/ 1382487 h 1387904"/>
              <a:gd name="connsiteX0" fmla="*/ 3864429 w 4117979"/>
              <a:gd name="connsiteY0" fmla="*/ 1382487 h 1382487"/>
              <a:gd name="connsiteX1" fmla="*/ 1861457 w 4117979"/>
              <a:gd name="connsiteY1" fmla="*/ 0 h 1382487"/>
              <a:gd name="connsiteX2" fmla="*/ 0 w 4117979"/>
              <a:gd name="connsiteY2" fmla="*/ 1382487 h 1382487"/>
              <a:gd name="connsiteX3" fmla="*/ 0 w 4117979"/>
              <a:gd name="connsiteY3" fmla="*/ 1382487 h 1382487"/>
              <a:gd name="connsiteX0" fmla="*/ 4090902 w 4344452"/>
              <a:gd name="connsiteY0" fmla="*/ 1382487 h 1382487"/>
              <a:gd name="connsiteX1" fmla="*/ 2087930 w 4344452"/>
              <a:gd name="connsiteY1" fmla="*/ 0 h 1382487"/>
              <a:gd name="connsiteX2" fmla="*/ 226473 w 4344452"/>
              <a:gd name="connsiteY2" fmla="*/ 1382487 h 1382487"/>
              <a:gd name="connsiteX3" fmla="*/ 226473 w 4344452"/>
              <a:gd name="connsiteY3" fmla="*/ 1382487 h 1382487"/>
              <a:gd name="connsiteX0" fmla="*/ 4594875 w 5318811"/>
              <a:gd name="connsiteY0" fmla="*/ 1382550 h 1382550"/>
              <a:gd name="connsiteX1" fmla="*/ 2591903 w 5318811"/>
              <a:gd name="connsiteY1" fmla="*/ 63 h 1382550"/>
              <a:gd name="connsiteX2" fmla="*/ 730446 w 5318811"/>
              <a:gd name="connsiteY2" fmla="*/ 1382550 h 1382550"/>
              <a:gd name="connsiteX3" fmla="*/ 730446 w 5318811"/>
              <a:gd name="connsiteY3" fmla="*/ 1382550 h 13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8811" h="1382550">
                <a:moveTo>
                  <a:pt x="4594875" y="1382550"/>
                </a:moveTo>
                <a:cubicBezTo>
                  <a:pt x="5622668" y="1379828"/>
                  <a:pt x="6011831" y="-10822"/>
                  <a:pt x="2591903" y="63"/>
                </a:cubicBezTo>
                <a:cubicBezTo>
                  <a:pt x="-828025" y="10948"/>
                  <a:pt x="-189396" y="1380736"/>
                  <a:pt x="730446" y="1382550"/>
                </a:cubicBezTo>
                <a:lnTo>
                  <a:pt x="730446" y="138255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Forma livre 24"/>
          <p:cNvSpPr/>
          <p:nvPr/>
        </p:nvSpPr>
        <p:spPr>
          <a:xfrm flipV="1">
            <a:off x="4824289" y="4175881"/>
            <a:ext cx="4824536" cy="710047"/>
          </a:xfrm>
          <a:custGeom>
            <a:avLst/>
            <a:gdLst>
              <a:gd name="connsiteX0" fmla="*/ 2285549 w 5815652"/>
              <a:gd name="connsiteY0" fmla="*/ 1469752 h 1586467"/>
              <a:gd name="connsiteX1" fmla="*/ 5801634 w 5815652"/>
              <a:gd name="connsiteY1" fmla="*/ 1437095 h 1586467"/>
              <a:gd name="connsiteX2" fmla="*/ 1120777 w 5815652"/>
              <a:gd name="connsiteY2" fmla="*/ 180 h 1586467"/>
              <a:gd name="connsiteX3" fmla="*/ 32206 w 5815652"/>
              <a:gd name="connsiteY3" fmla="*/ 1339123 h 1586467"/>
              <a:gd name="connsiteX4" fmla="*/ 1915434 w 5815652"/>
              <a:gd name="connsiteY4" fmla="*/ 1556838 h 1586467"/>
              <a:gd name="connsiteX5" fmla="*/ 1915434 w 5815652"/>
              <a:gd name="connsiteY5" fmla="*/ 1556838 h 1586467"/>
              <a:gd name="connsiteX0" fmla="*/ 5779863 w 6813178"/>
              <a:gd name="connsiteY0" fmla="*/ 1556838 h 1636010"/>
              <a:gd name="connsiteX1" fmla="*/ 5801634 w 6813178"/>
              <a:gd name="connsiteY1" fmla="*/ 1437095 h 1636010"/>
              <a:gd name="connsiteX2" fmla="*/ 1120777 w 6813178"/>
              <a:gd name="connsiteY2" fmla="*/ 180 h 1636010"/>
              <a:gd name="connsiteX3" fmla="*/ 32206 w 6813178"/>
              <a:gd name="connsiteY3" fmla="*/ 1339123 h 1636010"/>
              <a:gd name="connsiteX4" fmla="*/ 1915434 w 6813178"/>
              <a:gd name="connsiteY4" fmla="*/ 1556838 h 1636010"/>
              <a:gd name="connsiteX5" fmla="*/ 1915434 w 6813178"/>
              <a:gd name="connsiteY5" fmla="*/ 1556838 h 1636010"/>
              <a:gd name="connsiteX0" fmla="*/ 5771114 w 6511122"/>
              <a:gd name="connsiteY0" fmla="*/ 1857127 h 1862243"/>
              <a:gd name="connsiteX1" fmla="*/ 4726085 w 6511122"/>
              <a:gd name="connsiteY1" fmla="*/ 126298 h 1862243"/>
              <a:gd name="connsiteX2" fmla="*/ 1112028 w 6511122"/>
              <a:gd name="connsiteY2" fmla="*/ 300469 h 1862243"/>
              <a:gd name="connsiteX3" fmla="*/ 23457 w 6511122"/>
              <a:gd name="connsiteY3" fmla="*/ 1639412 h 1862243"/>
              <a:gd name="connsiteX4" fmla="*/ 1906685 w 6511122"/>
              <a:gd name="connsiteY4" fmla="*/ 1857127 h 1862243"/>
              <a:gd name="connsiteX5" fmla="*/ 1906685 w 6511122"/>
              <a:gd name="connsiteY5" fmla="*/ 1857127 h 1862243"/>
              <a:gd name="connsiteX0" fmla="*/ 5771114 w 6499623"/>
              <a:gd name="connsiteY0" fmla="*/ 1760584 h 1765110"/>
              <a:gd name="connsiteX1" fmla="*/ 4726085 w 6499623"/>
              <a:gd name="connsiteY1" fmla="*/ 29755 h 1765110"/>
              <a:gd name="connsiteX2" fmla="*/ 1112028 w 6499623"/>
              <a:gd name="connsiteY2" fmla="*/ 203926 h 1765110"/>
              <a:gd name="connsiteX3" fmla="*/ 23457 w 6499623"/>
              <a:gd name="connsiteY3" fmla="*/ 1542869 h 1765110"/>
              <a:gd name="connsiteX4" fmla="*/ 1906685 w 6499623"/>
              <a:gd name="connsiteY4" fmla="*/ 1760584 h 1765110"/>
              <a:gd name="connsiteX5" fmla="*/ 1906685 w 6499623"/>
              <a:gd name="connsiteY5" fmla="*/ 1760584 h 1765110"/>
              <a:gd name="connsiteX0" fmla="*/ 4772623 w 5501132"/>
              <a:gd name="connsiteY0" fmla="*/ 1770708 h 1775234"/>
              <a:gd name="connsiteX1" fmla="*/ 3727594 w 5501132"/>
              <a:gd name="connsiteY1" fmla="*/ 39879 h 1775234"/>
              <a:gd name="connsiteX2" fmla="*/ 113537 w 5501132"/>
              <a:gd name="connsiteY2" fmla="*/ 214050 h 1775234"/>
              <a:gd name="connsiteX3" fmla="*/ 908194 w 5501132"/>
              <a:gd name="connsiteY3" fmla="*/ 1770708 h 1775234"/>
              <a:gd name="connsiteX4" fmla="*/ 908194 w 5501132"/>
              <a:gd name="connsiteY4" fmla="*/ 1770708 h 1775234"/>
              <a:gd name="connsiteX0" fmla="*/ 3864429 w 4581406"/>
              <a:gd name="connsiteY0" fmla="*/ 1730829 h 1735257"/>
              <a:gd name="connsiteX1" fmla="*/ 2819400 w 4581406"/>
              <a:gd name="connsiteY1" fmla="*/ 0 h 1735257"/>
              <a:gd name="connsiteX2" fmla="*/ 0 w 4581406"/>
              <a:gd name="connsiteY2" fmla="*/ 1730829 h 1735257"/>
              <a:gd name="connsiteX3" fmla="*/ 0 w 4581406"/>
              <a:gd name="connsiteY3" fmla="*/ 1730829 h 1735257"/>
              <a:gd name="connsiteX0" fmla="*/ 3992117 w 4709094"/>
              <a:gd name="connsiteY0" fmla="*/ 1730829 h 1735257"/>
              <a:gd name="connsiteX1" fmla="*/ 2947088 w 4709094"/>
              <a:gd name="connsiteY1" fmla="*/ 0 h 1735257"/>
              <a:gd name="connsiteX2" fmla="*/ 127688 w 4709094"/>
              <a:gd name="connsiteY2" fmla="*/ 1730829 h 1735257"/>
              <a:gd name="connsiteX3" fmla="*/ 127688 w 4709094"/>
              <a:gd name="connsiteY3" fmla="*/ 1730829 h 1735257"/>
              <a:gd name="connsiteX0" fmla="*/ 3989200 w 4706177"/>
              <a:gd name="connsiteY0" fmla="*/ 1730829 h 1735257"/>
              <a:gd name="connsiteX1" fmla="*/ 2944171 w 4706177"/>
              <a:gd name="connsiteY1" fmla="*/ 0 h 1735257"/>
              <a:gd name="connsiteX2" fmla="*/ 124771 w 4706177"/>
              <a:gd name="connsiteY2" fmla="*/ 1730829 h 1735257"/>
              <a:gd name="connsiteX3" fmla="*/ 124771 w 4706177"/>
              <a:gd name="connsiteY3" fmla="*/ 1730829 h 1735257"/>
              <a:gd name="connsiteX0" fmla="*/ 3864429 w 4434111"/>
              <a:gd name="connsiteY0" fmla="*/ 1382487 h 1387904"/>
              <a:gd name="connsiteX1" fmla="*/ 1861457 w 4434111"/>
              <a:gd name="connsiteY1" fmla="*/ 0 h 1387904"/>
              <a:gd name="connsiteX2" fmla="*/ 0 w 4434111"/>
              <a:gd name="connsiteY2" fmla="*/ 1382487 h 1387904"/>
              <a:gd name="connsiteX3" fmla="*/ 0 w 4434111"/>
              <a:gd name="connsiteY3" fmla="*/ 1382487 h 1387904"/>
              <a:gd name="connsiteX0" fmla="*/ 3864429 w 4117979"/>
              <a:gd name="connsiteY0" fmla="*/ 1382487 h 1382487"/>
              <a:gd name="connsiteX1" fmla="*/ 1861457 w 4117979"/>
              <a:gd name="connsiteY1" fmla="*/ 0 h 1382487"/>
              <a:gd name="connsiteX2" fmla="*/ 0 w 4117979"/>
              <a:gd name="connsiteY2" fmla="*/ 1382487 h 1382487"/>
              <a:gd name="connsiteX3" fmla="*/ 0 w 4117979"/>
              <a:gd name="connsiteY3" fmla="*/ 1382487 h 1382487"/>
              <a:gd name="connsiteX0" fmla="*/ 4090902 w 4344452"/>
              <a:gd name="connsiteY0" fmla="*/ 1382487 h 1382487"/>
              <a:gd name="connsiteX1" fmla="*/ 2087930 w 4344452"/>
              <a:gd name="connsiteY1" fmla="*/ 0 h 1382487"/>
              <a:gd name="connsiteX2" fmla="*/ 226473 w 4344452"/>
              <a:gd name="connsiteY2" fmla="*/ 1382487 h 1382487"/>
              <a:gd name="connsiteX3" fmla="*/ 226473 w 4344452"/>
              <a:gd name="connsiteY3" fmla="*/ 1382487 h 1382487"/>
              <a:gd name="connsiteX0" fmla="*/ 4594875 w 5318811"/>
              <a:gd name="connsiteY0" fmla="*/ 1382550 h 1382550"/>
              <a:gd name="connsiteX1" fmla="*/ 2591903 w 5318811"/>
              <a:gd name="connsiteY1" fmla="*/ 63 h 1382550"/>
              <a:gd name="connsiteX2" fmla="*/ 730446 w 5318811"/>
              <a:gd name="connsiteY2" fmla="*/ 1382550 h 1382550"/>
              <a:gd name="connsiteX3" fmla="*/ 730446 w 5318811"/>
              <a:gd name="connsiteY3" fmla="*/ 1382550 h 13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8811" h="1382550">
                <a:moveTo>
                  <a:pt x="4594875" y="1382550"/>
                </a:moveTo>
                <a:cubicBezTo>
                  <a:pt x="5622668" y="1379828"/>
                  <a:pt x="6011831" y="-10822"/>
                  <a:pt x="2591903" y="63"/>
                </a:cubicBezTo>
                <a:cubicBezTo>
                  <a:pt x="-828025" y="10948"/>
                  <a:pt x="-189396" y="1380736"/>
                  <a:pt x="730446" y="1382550"/>
                </a:cubicBezTo>
                <a:lnTo>
                  <a:pt x="730446" y="138255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Forma livre 25"/>
          <p:cNvSpPr/>
          <p:nvPr/>
        </p:nvSpPr>
        <p:spPr>
          <a:xfrm flipV="1">
            <a:off x="4176217" y="4035893"/>
            <a:ext cx="6038890" cy="1976192"/>
          </a:xfrm>
          <a:custGeom>
            <a:avLst/>
            <a:gdLst>
              <a:gd name="connsiteX0" fmla="*/ 2285549 w 5815652"/>
              <a:gd name="connsiteY0" fmla="*/ 1469752 h 1586467"/>
              <a:gd name="connsiteX1" fmla="*/ 5801634 w 5815652"/>
              <a:gd name="connsiteY1" fmla="*/ 1437095 h 1586467"/>
              <a:gd name="connsiteX2" fmla="*/ 1120777 w 5815652"/>
              <a:gd name="connsiteY2" fmla="*/ 180 h 1586467"/>
              <a:gd name="connsiteX3" fmla="*/ 32206 w 5815652"/>
              <a:gd name="connsiteY3" fmla="*/ 1339123 h 1586467"/>
              <a:gd name="connsiteX4" fmla="*/ 1915434 w 5815652"/>
              <a:gd name="connsiteY4" fmla="*/ 1556838 h 1586467"/>
              <a:gd name="connsiteX5" fmla="*/ 1915434 w 5815652"/>
              <a:gd name="connsiteY5" fmla="*/ 1556838 h 1586467"/>
              <a:gd name="connsiteX0" fmla="*/ 5779863 w 6813178"/>
              <a:gd name="connsiteY0" fmla="*/ 1556838 h 1636010"/>
              <a:gd name="connsiteX1" fmla="*/ 5801634 w 6813178"/>
              <a:gd name="connsiteY1" fmla="*/ 1437095 h 1636010"/>
              <a:gd name="connsiteX2" fmla="*/ 1120777 w 6813178"/>
              <a:gd name="connsiteY2" fmla="*/ 180 h 1636010"/>
              <a:gd name="connsiteX3" fmla="*/ 32206 w 6813178"/>
              <a:gd name="connsiteY3" fmla="*/ 1339123 h 1636010"/>
              <a:gd name="connsiteX4" fmla="*/ 1915434 w 6813178"/>
              <a:gd name="connsiteY4" fmla="*/ 1556838 h 1636010"/>
              <a:gd name="connsiteX5" fmla="*/ 1915434 w 6813178"/>
              <a:gd name="connsiteY5" fmla="*/ 1556838 h 1636010"/>
              <a:gd name="connsiteX0" fmla="*/ 5771114 w 6511122"/>
              <a:gd name="connsiteY0" fmla="*/ 1857127 h 1862243"/>
              <a:gd name="connsiteX1" fmla="*/ 4726085 w 6511122"/>
              <a:gd name="connsiteY1" fmla="*/ 126298 h 1862243"/>
              <a:gd name="connsiteX2" fmla="*/ 1112028 w 6511122"/>
              <a:gd name="connsiteY2" fmla="*/ 300469 h 1862243"/>
              <a:gd name="connsiteX3" fmla="*/ 23457 w 6511122"/>
              <a:gd name="connsiteY3" fmla="*/ 1639412 h 1862243"/>
              <a:gd name="connsiteX4" fmla="*/ 1906685 w 6511122"/>
              <a:gd name="connsiteY4" fmla="*/ 1857127 h 1862243"/>
              <a:gd name="connsiteX5" fmla="*/ 1906685 w 6511122"/>
              <a:gd name="connsiteY5" fmla="*/ 1857127 h 1862243"/>
              <a:gd name="connsiteX0" fmla="*/ 5771114 w 6499623"/>
              <a:gd name="connsiteY0" fmla="*/ 1760584 h 1765110"/>
              <a:gd name="connsiteX1" fmla="*/ 4726085 w 6499623"/>
              <a:gd name="connsiteY1" fmla="*/ 29755 h 1765110"/>
              <a:gd name="connsiteX2" fmla="*/ 1112028 w 6499623"/>
              <a:gd name="connsiteY2" fmla="*/ 203926 h 1765110"/>
              <a:gd name="connsiteX3" fmla="*/ 23457 w 6499623"/>
              <a:gd name="connsiteY3" fmla="*/ 1542869 h 1765110"/>
              <a:gd name="connsiteX4" fmla="*/ 1906685 w 6499623"/>
              <a:gd name="connsiteY4" fmla="*/ 1760584 h 1765110"/>
              <a:gd name="connsiteX5" fmla="*/ 1906685 w 6499623"/>
              <a:gd name="connsiteY5" fmla="*/ 1760584 h 1765110"/>
              <a:gd name="connsiteX0" fmla="*/ 4772623 w 5501132"/>
              <a:gd name="connsiteY0" fmla="*/ 1770708 h 1775234"/>
              <a:gd name="connsiteX1" fmla="*/ 3727594 w 5501132"/>
              <a:gd name="connsiteY1" fmla="*/ 39879 h 1775234"/>
              <a:gd name="connsiteX2" fmla="*/ 113537 w 5501132"/>
              <a:gd name="connsiteY2" fmla="*/ 214050 h 1775234"/>
              <a:gd name="connsiteX3" fmla="*/ 908194 w 5501132"/>
              <a:gd name="connsiteY3" fmla="*/ 1770708 h 1775234"/>
              <a:gd name="connsiteX4" fmla="*/ 908194 w 5501132"/>
              <a:gd name="connsiteY4" fmla="*/ 1770708 h 1775234"/>
              <a:gd name="connsiteX0" fmla="*/ 3864429 w 4581406"/>
              <a:gd name="connsiteY0" fmla="*/ 1730829 h 1735257"/>
              <a:gd name="connsiteX1" fmla="*/ 2819400 w 4581406"/>
              <a:gd name="connsiteY1" fmla="*/ 0 h 1735257"/>
              <a:gd name="connsiteX2" fmla="*/ 0 w 4581406"/>
              <a:gd name="connsiteY2" fmla="*/ 1730829 h 1735257"/>
              <a:gd name="connsiteX3" fmla="*/ 0 w 4581406"/>
              <a:gd name="connsiteY3" fmla="*/ 1730829 h 1735257"/>
              <a:gd name="connsiteX0" fmla="*/ 3992117 w 4709094"/>
              <a:gd name="connsiteY0" fmla="*/ 1730829 h 1735257"/>
              <a:gd name="connsiteX1" fmla="*/ 2947088 w 4709094"/>
              <a:gd name="connsiteY1" fmla="*/ 0 h 1735257"/>
              <a:gd name="connsiteX2" fmla="*/ 127688 w 4709094"/>
              <a:gd name="connsiteY2" fmla="*/ 1730829 h 1735257"/>
              <a:gd name="connsiteX3" fmla="*/ 127688 w 4709094"/>
              <a:gd name="connsiteY3" fmla="*/ 1730829 h 1735257"/>
              <a:gd name="connsiteX0" fmla="*/ 3989200 w 4706177"/>
              <a:gd name="connsiteY0" fmla="*/ 1730829 h 1735257"/>
              <a:gd name="connsiteX1" fmla="*/ 2944171 w 4706177"/>
              <a:gd name="connsiteY1" fmla="*/ 0 h 1735257"/>
              <a:gd name="connsiteX2" fmla="*/ 124771 w 4706177"/>
              <a:gd name="connsiteY2" fmla="*/ 1730829 h 1735257"/>
              <a:gd name="connsiteX3" fmla="*/ 124771 w 4706177"/>
              <a:gd name="connsiteY3" fmla="*/ 1730829 h 1735257"/>
              <a:gd name="connsiteX0" fmla="*/ 3864429 w 4434111"/>
              <a:gd name="connsiteY0" fmla="*/ 1382487 h 1387904"/>
              <a:gd name="connsiteX1" fmla="*/ 1861457 w 4434111"/>
              <a:gd name="connsiteY1" fmla="*/ 0 h 1387904"/>
              <a:gd name="connsiteX2" fmla="*/ 0 w 4434111"/>
              <a:gd name="connsiteY2" fmla="*/ 1382487 h 1387904"/>
              <a:gd name="connsiteX3" fmla="*/ 0 w 4434111"/>
              <a:gd name="connsiteY3" fmla="*/ 1382487 h 1387904"/>
              <a:gd name="connsiteX0" fmla="*/ 3864429 w 4117979"/>
              <a:gd name="connsiteY0" fmla="*/ 1382487 h 1382487"/>
              <a:gd name="connsiteX1" fmla="*/ 1861457 w 4117979"/>
              <a:gd name="connsiteY1" fmla="*/ 0 h 1382487"/>
              <a:gd name="connsiteX2" fmla="*/ 0 w 4117979"/>
              <a:gd name="connsiteY2" fmla="*/ 1382487 h 1382487"/>
              <a:gd name="connsiteX3" fmla="*/ 0 w 4117979"/>
              <a:gd name="connsiteY3" fmla="*/ 1382487 h 1382487"/>
              <a:gd name="connsiteX0" fmla="*/ 4090902 w 4344452"/>
              <a:gd name="connsiteY0" fmla="*/ 1382487 h 1382487"/>
              <a:gd name="connsiteX1" fmla="*/ 2087930 w 4344452"/>
              <a:gd name="connsiteY1" fmla="*/ 0 h 1382487"/>
              <a:gd name="connsiteX2" fmla="*/ 226473 w 4344452"/>
              <a:gd name="connsiteY2" fmla="*/ 1382487 h 1382487"/>
              <a:gd name="connsiteX3" fmla="*/ 226473 w 4344452"/>
              <a:gd name="connsiteY3" fmla="*/ 1382487 h 1382487"/>
              <a:gd name="connsiteX0" fmla="*/ 4594875 w 5318811"/>
              <a:gd name="connsiteY0" fmla="*/ 1382550 h 1382550"/>
              <a:gd name="connsiteX1" fmla="*/ 2591903 w 5318811"/>
              <a:gd name="connsiteY1" fmla="*/ 63 h 1382550"/>
              <a:gd name="connsiteX2" fmla="*/ 730446 w 5318811"/>
              <a:gd name="connsiteY2" fmla="*/ 1382550 h 1382550"/>
              <a:gd name="connsiteX3" fmla="*/ 730446 w 5318811"/>
              <a:gd name="connsiteY3" fmla="*/ 1382550 h 13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8811" h="1382550">
                <a:moveTo>
                  <a:pt x="4594875" y="1382550"/>
                </a:moveTo>
                <a:cubicBezTo>
                  <a:pt x="5622668" y="1379828"/>
                  <a:pt x="6011831" y="-10822"/>
                  <a:pt x="2591903" y="63"/>
                </a:cubicBezTo>
                <a:cubicBezTo>
                  <a:pt x="-828025" y="10948"/>
                  <a:pt x="-189396" y="1380736"/>
                  <a:pt x="730446" y="1382550"/>
                </a:cubicBezTo>
                <a:lnTo>
                  <a:pt x="730446" y="138255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792" l="17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2" y="2555701"/>
            <a:ext cx="4248472" cy="210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de seta reta 4"/>
          <p:cNvCxnSpPr/>
          <p:nvPr/>
        </p:nvCxnSpPr>
        <p:spPr>
          <a:xfrm flipH="1">
            <a:off x="6502244" y="2854619"/>
            <a:ext cx="351324" cy="50405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flipV="1">
            <a:off x="9031386" y="2178083"/>
            <a:ext cx="296748" cy="43204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Elipse 7"/>
          <p:cNvSpPr/>
          <p:nvPr/>
        </p:nvSpPr>
        <p:spPr>
          <a:xfrm>
            <a:off x="5112320" y="3530599"/>
            <a:ext cx="432048" cy="80645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4229036" y="3637562"/>
            <a:ext cx="217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latin typeface="Calibri"/>
              </a:rPr>
              <a:t>S</a:t>
            </a:r>
            <a:endParaRPr lang="pt-BR" sz="3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8208664" y="3635821"/>
            <a:ext cx="217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FF0000"/>
                </a:solidFill>
                <a:latin typeface="Calibri"/>
              </a:rPr>
              <a:t>N</a:t>
            </a:r>
            <a:endParaRPr lang="pt-BR" sz="3600" b="1" dirty="0" smtClean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5721042" y="2618850"/>
            <a:ext cx="2179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Corrente elétrica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6101244" y="4499917"/>
            <a:ext cx="2179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Bobina como eletroímã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48" y="5205486"/>
            <a:ext cx="3143250" cy="2390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Conector de seta reta 33"/>
          <p:cNvCxnSpPr/>
          <p:nvPr/>
        </p:nvCxnSpPr>
        <p:spPr>
          <a:xfrm flipV="1">
            <a:off x="5366444" y="7236221"/>
            <a:ext cx="268844" cy="32345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Conector de seta reta 37"/>
          <p:cNvCxnSpPr/>
          <p:nvPr/>
        </p:nvCxnSpPr>
        <p:spPr>
          <a:xfrm flipH="1">
            <a:off x="5385632" y="6964969"/>
            <a:ext cx="268844" cy="32345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CaixaDeTexto 32"/>
          <p:cNvSpPr txBox="1"/>
          <p:nvPr/>
        </p:nvSpPr>
        <p:spPr>
          <a:xfrm>
            <a:off x="7255412" y="6723867"/>
            <a:ext cx="2179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Outra forma </a:t>
            </a:r>
            <a:r>
              <a:rPr lang="pt-BR" sz="1400" dirty="0">
                <a:solidFill>
                  <a:sysClr val="windowText" lastClr="000000"/>
                </a:solidFill>
                <a:latin typeface="Calibri"/>
              </a:rPr>
              <a:t>de ver </a:t>
            </a:r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uma </a:t>
            </a:r>
            <a:r>
              <a:rPr lang="pt-BR" sz="1400" dirty="0">
                <a:solidFill>
                  <a:sysClr val="windowText" lastClr="000000"/>
                </a:solidFill>
                <a:latin typeface="Calibri"/>
              </a:rPr>
              <a:t>bobina </a:t>
            </a:r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eletroímã </a:t>
            </a:r>
            <a:r>
              <a:rPr lang="pt-BR" sz="1400" dirty="0">
                <a:solidFill>
                  <a:sysClr val="windowText" lastClr="000000"/>
                </a:solidFill>
                <a:latin typeface="Calibri"/>
              </a:rPr>
              <a:t>: </a:t>
            </a:r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espira ou enrolamento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20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Particularidades</a:t>
            </a:r>
            <a:endParaRPr lang="en-GB" sz="36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Para pequenos valores de </a:t>
            </a:r>
            <a:r>
              <a:rPr lang="pt-BR" dirty="0" err="1" smtClean="0"/>
              <a:t>duty-cyle</a:t>
            </a:r>
            <a:r>
              <a:rPr lang="pt-BR" dirty="0" smtClean="0"/>
              <a:t> para o PWM, o motor não possui tensão suficiente para se mover.</a:t>
            </a:r>
          </a:p>
          <a:p>
            <a:r>
              <a:rPr lang="pt-BR" dirty="0" smtClean="0"/>
              <a:t>Se o período do PWM for feito muito elevado, as perdas nas chaves da ponte H pode ser elevada e o componente L298 da placa pode aquecer substancialmente.</a:t>
            </a:r>
          </a:p>
          <a:p>
            <a:r>
              <a:rPr lang="pt-BR" dirty="0" smtClean="0"/>
              <a:t>A corrente máxima admissível em cada saída PWM é de 1,0 [A]. As duas saídas PWM da placa </a:t>
            </a:r>
            <a:r>
              <a:rPr lang="pt-BR" dirty="0" err="1" smtClean="0"/>
              <a:t>Baseboard</a:t>
            </a:r>
            <a:r>
              <a:rPr lang="pt-BR" dirty="0" smtClean="0"/>
              <a:t> não podem consumir juntar, mais de 1,5 [A].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113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Exercícios para casa</a:t>
            </a:r>
            <a:endParaRPr lang="en-GB" sz="36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Faça um programa que aumente e diminua a velocidade da ventoinha pelo pressionamento dos botões DSENS_2 e DSENS_3.</a:t>
            </a:r>
          </a:p>
          <a:p>
            <a:r>
              <a:rPr lang="pt-BR" dirty="0" smtClean="0"/>
              <a:t>Faça um programa que quanto maior a temperatura lida por um sensor LM35, mais rápido seja a velocidade de acionamento do motor da ventoinha.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540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Curiosidades</a:t>
            </a:r>
            <a:endParaRPr lang="en-GB" sz="36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652046"/>
          </a:xfrm>
        </p:spPr>
        <p:txBody>
          <a:bodyPr/>
          <a:lstStyle/>
          <a:p>
            <a:r>
              <a:rPr lang="pt-BR" sz="2400" dirty="0" smtClean="0"/>
              <a:t>Motores elétricos também podem ser geradores elétricos, modificando-se a forma de acionamento elétrico e mecânico.</a:t>
            </a:r>
          </a:p>
          <a:p>
            <a:r>
              <a:rPr lang="pt-BR" sz="2400" dirty="0" smtClean="0"/>
              <a:t>Motores modernos sem escovas (</a:t>
            </a:r>
            <a:r>
              <a:rPr lang="pt-BR" sz="2400" dirty="0" err="1" smtClean="0"/>
              <a:t>brushless</a:t>
            </a:r>
            <a:r>
              <a:rPr lang="pt-BR" sz="2400" dirty="0" smtClean="0"/>
              <a:t>) podem ser muito compactos e com alta potência.</a:t>
            </a:r>
          </a:p>
          <a:p>
            <a:r>
              <a:rPr lang="pt-BR" sz="2400" dirty="0" smtClean="0"/>
              <a:t>Você consegue “ouvir” o barulho característico de um motor operando com alimentação via PWM. </a:t>
            </a:r>
          </a:p>
          <a:p>
            <a:pPr lvl="1"/>
            <a:r>
              <a:rPr lang="pt-BR" sz="2000" dirty="0" smtClean="0"/>
              <a:t>O zunido que pode ser percebido, depende da frequência de chaveamento do PWM. Esse zunido é produzido, entre outros fatores, por um fenômeno denominado </a:t>
            </a:r>
            <a:r>
              <a:rPr lang="pt-BR" sz="2000" dirty="0" err="1" smtClean="0"/>
              <a:t>magnetostricção</a:t>
            </a:r>
            <a:r>
              <a:rPr lang="pt-BR" sz="2000" dirty="0" smtClean="0"/>
              <a:t>, que são vibrações nos materiais magnéticos dentro do motor, excitadas pelo chaveamento.</a:t>
            </a:r>
          </a:p>
          <a:p>
            <a:pPr lvl="1"/>
            <a:r>
              <a:rPr lang="pt-BR" sz="2000" dirty="0" smtClean="0"/>
              <a:t>Frequências de PWM muito elevadas (&gt;10KHz) tornam esse ruído imperceptível, mas podem aumentar as perdas na ponte H e tornar o chip mais quente.</a:t>
            </a:r>
          </a:p>
          <a:p>
            <a:pPr lvl="1"/>
            <a:r>
              <a:rPr lang="pt-BR" sz="2000" dirty="0"/>
              <a:t>Frequências de PWM </a:t>
            </a:r>
            <a:r>
              <a:rPr lang="pt-BR" sz="2000" dirty="0" smtClean="0"/>
              <a:t>baixas (&lt;2KHz) tornam </a:t>
            </a:r>
            <a:r>
              <a:rPr lang="pt-BR" sz="2000" dirty="0"/>
              <a:t>esse ruído </a:t>
            </a:r>
            <a:r>
              <a:rPr lang="pt-BR" sz="2000" dirty="0" smtClean="0"/>
              <a:t>incômodo.</a:t>
            </a:r>
          </a:p>
          <a:p>
            <a:pPr lvl="1"/>
            <a:r>
              <a:rPr lang="pt-BR" sz="2000" dirty="0" smtClean="0"/>
              <a:t>Frequências de PWM muito baixas </a:t>
            </a:r>
            <a:r>
              <a:rPr lang="pt-BR" sz="2000" dirty="0"/>
              <a:t>(&lt;10Hz) </a:t>
            </a:r>
            <a:r>
              <a:rPr lang="pt-BR" sz="2000" dirty="0" smtClean="0"/>
              <a:t>podem fazer com que o motor não responda da forma esperada à tensão média.</a:t>
            </a:r>
            <a:endParaRPr lang="pt-BR" sz="2000" dirty="0"/>
          </a:p>
          <a:p>
            <a:pPr lvl="1"/>
            <a:endParaRPr lang="pt-BR" sz="2000" dirty="0" smtClean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74998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/>
            <a:r>
              <a:rPr lang="pt-BR" dirty="0" smtClean="0"/>
              <a:t>Para saber mais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dirty="0" err="1"/>
              <a:t>Mbed</a:t>
            </a:r>
            <a:r>
              <a:rPr lang="pt-BR" sz="2800" dirty="0"/>
              <a:t>, </a:t>
            </a:r>
            <a:r>
              <a:rPr lang="pt-BR" sz="2800" dirty="0">
                <a:hlinkClick r:id="rId2"/>
              </a:rPr>
              <a:t>http://mbed.org</a:t>
            </a:r>
            <a:r>
              <a:rPr lang="pt-BR" sz="2800" dirty="0"/>
              <a:t>.</a:t>
            </a:r>
          </a:p>
          <a:p>
            <a:r>
              <a:rPr lang="pt-BR" sz="2800" dirty="0"/>
              <a:t>STM32F072 </a:t>
            </a:r>
            <a:r>
              <a:rPr lang="pt-BR" sz="2800" dirty="0" err="1"/>
              <a:t>microcontroller</a:t>
            </a:r>
            <a:r>
              <a:rPr lang="pt-BR" sz="2800" dirty="0"/>
              <a:t> , </a:t>
            </a:r>
            <a:r>
              <a:rPr lang="pt-BR" sz="2800" dirty="0">
                <a:hlinkClick r:id="rId3"/>
              </a:rPr>
              <a:t>https://www.st.com/resource/en/datasheet/stm32f072rb.pdf</a:t>
            </a:r>
            <a:r>
              <a:rPr lang="pt-BR" sz="2800" dirty="0"/>
              <a:t>., ultimo acesso Set/2018.</a:t>
            </a:r>
          </a:p>
          <a:p>
            <a:r>
              <a:rPr lang="pt-BR" sz="2800" dirty="0" err="1" smtClean="0"/>
              <a:t>Silberschatz</a:t>
            </a:r>
            <a:r>
              <a:rPr lang="pt-BR" sz="2800" dirty="0" smtClean="0"/>
              <a:t>, A., </a:t>
            </a:r>
            <a:r>
              <a:rPr lang="pt-BR" sz="2800" dirty="0" err="1" smtClean="0"/>
              <a:t>Galvin</a:t>
            </a:r>
            <a:r>
              <a:rPr lang="pt-BR" sz="2800" dirty="0" smtClean="0"/>
              <a:t>, P. </a:t>
            </a:r>
            <a:r>
              <a:rPr lang="pt-BR" sz="2800" dirty="0" err="1" smtClean="0"/>
              <a:t>and</a:t>
            </a:r>
            <a:r>
              <a:rPr lang="pt-BR" sz="2800" dirty="0" smtClean="0"/>
              <a:t> </a:t>
            </a:r>
            <a:r>
              <a:rPr lang="pt-BR" sz="2800" dirty="0" err="1" smtClean="0"/>
              <a:t>Gagne</a:t>
            </a:r>
            <a:r>
              <a:rPr lang="pt-BR" sz="2800" dirty="0" smtClean="0"/>
              <a:t>, G., “</a:t>
            </a:r>
            <a:r>
              <a:rPr lang="pt-BR" sz="2800" dirty="0" err="1" smtClean="0"/>
              <a:t>Operating</a:t>
            </a:r>
            <a:r>
              <a:rPr lang="pt-BR" sz="2800" dirty="0" smtClean="0"/>
              <a:t> System </a:t>
            </a:r>
            <a:r>
              <a:rPr lang="pt-BR" sz="2800" dirty="0" err="1" smtClean="0"/>
              <a:t>Concepts</a:t>
            </a:r>
            <a:r>
              <a:rPr lang="pt-BR" sz="2800" dirty="0" smtClean="0"/>
              <a:t>”, </a:t>
            </a:r>
            <a:r>
              <a:rPr lang="pt-BR" sz="2800" dirty="0" err="1" smtClean="0"/>
              <a:t>Wiley</a:t>
            </a:r>
            <a:r>
              <a:rPr lang="pt-BR" sz="2800" dirty="0" smtClean="0"/>
              <a:t>, 8th </a:t>
            </a:r>
            <a:r>
              <a:rPr lang="pt-BR" sz="2800" dirty="0" err="1" smtClean="0"/>
              <a:t>Edition</a:t>
            </a:r>
            <a:r>
              <a:rPr lang="pt-BR" sz="2800" dirty="0" smtClean="0"/>
              <a:t>, 2008.</a:t>
            </a:r>
            <a:endParaRPr lang="pt-BR" sz="2800" dirty="0"/>
          </a:p>
          <a:p>
            <a:r>
              <a:rPr lang="pt-BR" sz="2800" dirty="0" smtClean="0"/>
              <a:t>Monk, S., “</a:t>
            </a:r>
            <a:r>
              <a:rPr lang="pt-BR" sz="2800" dirty="0" err="1" smtClean="0"/>
              <a:t>Hacking</a:t>
            </a:r>
            <a:r>
              <a:rPr lang="pt-BR" sz="2800" dirty="0" smtClean="0"/>
              <a:t> </a:t>
            </a:r>
            <a:r>
              <a:rPr lang="pt-BR" sz="2800" dirty="0" err="1" smtClean="0"/>
              <a:t>Electronics</a:t>
            </a:r>
            <a:r>
              <a:rPr lang="pt-BR" sz="2800" dirty="0" smtClean="0"/>
              <a:t>. </a:t>
            </a:r>
            <a:r>
              <a:rPr lang="pt-BR" sz="2800" dirty="0" err="1" smtClean="0"/>
              <a:t>An</a:t>
            </a:r>
            <a:r>
              <a:rPr lang="pt-BR" sz="2800" dirty="0" smtClean="0"/>
              <a:t> </a:t>
            </a:r>
            <a:r>
              <a:rPr lang="pt-BR" sz="2800" dirty="0" err="1" smtClean="0"/>
              <a:t>illustrated</a:t>
            </a:r>
            <a:r>
              <a:rPr lang="pt-BR" sz="2800" dirty="0" smtClean="0"/>
              <a:t> DIY </a:t>
            </a:r>
            <a:r>
              <a:rPr lang="pt-BR" sz="2800" dirty="0" err="1" smtClean="0"/>
              <a:t>guide</a:t>
            </a:r>
            <a:r>
              <a:rPr lang="pt-BR" sz="2800" dirty="0" smtClean="0"/>
              <a:t> for </a:t>
            </a:r>
            <a:r>
              <a:rPr lang="pt-BR" sz="2800" dirty="0" err="1" smtClean="0"/>
              <a:t>makers</a:t>
            </a:r>
            <a:r>
              <a:rPr lang="pt-BR" sz="2800" dirty="0" smtClean="0"/>
              <a:t> </a:t>
            </a:r>
            <a:r>
              <a:rPr lang="pt-BR" sz="2800" dirty="0" err="1" smtClean="0"/>
              <a:t>and</a:t>
            </a:r>
            <a:r>
              <a:rPr lang="pt-BR" sz="2800" dirty="0" smtClean="0"/>
              <a:t> </a:t>
            </a:r>
            <a:r>
              <a:rPr lang="pt-BR" sz="2800" dirty="0" err="1" smtClean="0"/>
              <a:t>hobbyists</a:t>
            </a:r>
            <a:r>
              <a:rPr lang="pt-BR" sz="2800" dirty="0" smtClean="0"/>
              <a:t>”, Mc </a:t>
            </a:r>
            <a:r>
              <a:rPr lang="pt-BR" sz="2800" dirty="0" err="1" smtClean="0"/>
              <a:t>Graw</a:t>
            </a:r>
            <a:r>
              <a:rPr lang="pt-BR" sz="2800" dirty="0" smtClean="0"/>
              <a:t> Hill </a:t>
            </a:r>
            <a:r>
              <a:rPr lang="pt-BR" sz="2800" dirty="0" err="1" smtClean="0"/>
              <a:t>Education</a:t>
            </a:r>
            <a:r>
              <a:rPr lang="pt-BR" sz="2800" dirty="0" smtClean="0"/>
              <a:t>, 2013.</a:t>
            </a:r>
          </a:p>
          <a:p>
            <a:endParaRPr lang="pt-BR" sz="2800" dirty="0" smtClean="0"/>
          </a:p>
          <a:p>
            <a:endParaRPr lang="pt-BR" sz="2800" dirty="0"/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54426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Apêndices</a:t>
            </a:r>
            <a:endParaRPr lang="en-GB" sz="36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Materiais para consulta de </a:t>
            </a:r>
            <a:r>
              <a:rPr lang="pt-BR" dirty="0" err="1" smtClean="0"/>
              <a:t>pinagens</a:t>
            </a:r>
            <a:r>
              <a:rPr lang="pt-BR" dirty="0" smtClean="0"/>
              <a:t> do kit.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132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Lista de </a:t>
            </a:r>
            <a:r>
              <a:rPr lang="pt-BR" sz="3600" dirty="0" err="1" smtClean="0"/>
              <a:t>ports</a:t>
            </a:r>
            <a:r>
              <a:rPr lang="pt-BR" sz="3600" dirty="0" smtClean="0"/>
              <a:t> e funções do kit</a:t>
            </a:r>
            <a:endParaRPr lang="en-GB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r>
              <a:rPr lang="pt-BR" sz="2800" dirty="0" smtClean="0"/>
              <a:t>No encarte da caixa do kit existe um guia de referência rápida dos pinos e </a:t>
            </a:r>
            <a:r>
              <a:rPr lang="pt-BR" sz="2800" dirty="0" err="1" smtClean="0"/>
              <a:t>ports</a:t>
            </a:r>
            <a:r>
              <a:rPr lang="pt-BR" sz="2800" dirty="0" smtClean="0"/>
              <a:t>.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27473" y="3008522"/>
            <a:ext cx="4536504" cy="445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1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Detalhes dos pinos com suas funções especiais</a:t>
            </a:r>
            <a:endParaRPr lang="en-GB" sz="360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0" y="2699717"/>
            <a:ext cx="931545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2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Detalhes dos pinos com suas funções especiais</a:t>
            </a:r>
            <a:endParaRPr lang="en-GB" sz="3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61" y="1763613"/>
            <a:ext cx="835292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5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Detalhes dos pinos com suas funções especiais</a:t>
            </a:r>
            <a:endParaRPr lang="en-GB" sz="3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82" y="1619597"/>
            <a:ext cx="8498086" cy="637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9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Detalhes dos pinos com suas funções especiais</a:t>
            </a:r>
            <a:endParaRPr lang="en-GB" sz="3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57" y="1770928"/>
            <a:ext cx="8424936" cy="631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3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650" y="635993"/>
            <a:ext cx="9074150" cy="983604"/>
          </a:xfrm>
        </p:spPr>
        <p:txBody>
          <a:bodyPr/>
          <a:lstStyle/>
          <a:p>
            <a:r>
              <a:rPr lang="pt-BR" sz="3200" dirty="0" smtClean="0"/>
              <a:t>Interação de campos magnéticos - Torque</a:t>
            </a:r>
            <a:endParaRPr lang="en-GB" sz="3200" dirty="0"/>
          </a:p>
        </p:txBody>
      </p:sp>
      <p:grpSp>
        <p:nvGrpSpPr>
          <p:cNvPr id="5" name="Grupo 4"/>
          <p:cNvGrpSpPr/>
          <p:nvPr/>
        </p:nvGrpSpPr>
        <p:grpSpPr>
          <a:xfrm>
            <a:off x="1511920" y="3428181"/>
            <a:ext cx="2689056" cy="3808040"/>
            <a:chOff x="2376016" y="3572197"/>
            <a:chExt cx="1113656" cy="2304256"/>
          </a:xfrm>
        </p:grpSpPr>
        <p:cxnSp>
          <p:nvCxnSpPr>
            <p:cNvPr id="6" name="Conector de seta reta 5"/>
            <p:cNvCxnSpPr/>
            <p:nvPr/>
          </p:nvCxnSpPr>
          <p:spPr>
            <a:xfrm flipV="1">
              <a:off x="2376016" y="3572197"/>
              <a:ext cx="0" cy="230425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de seta reta 6"/>
            <p:cNvCxnSpPr/>
            <p:nvPr/>
          </p:nvCxnSpPr>
          <p:spPr>
            <a:xfrm flipV="1">
              <a:off x="2654430" y="3572197"/>
              <a:ext cx="0" cy="230425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de seta reta 7"/>
            <p:cNvCxnSpPr/>
            <p:nvPr/>
          </p:nvCxnSpPr>
          <p:spPr>
            <a:xfrm flipV="1">
              <a:off x="2932844" y="3572197"/>
              <a:ext cx="0" cy="230425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de seta reta 8"/>
            <p:cNvCxnSpPr/>
            <p:nvPr/>
          </p:nvCxnSpPr>
          <p:spPr>
            <a:xfrm flipV="1">
              <a:off x="3211258" y="3572197"/>
              <a:ext cx="0" cy="230425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de seta reta 9"/>
            <p:cNvCxnSpPr/>
            <p:nvPr/>
          </p:nvCxnSpPr>
          <p:spPr>
            <a:xfrm flipV="1">
              <a:off x="3489672" y="3572197"/>
              <a:ext cx="0" cy="230425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o 10"/>
          <p:cNvGrpSpPr/>
          <p:nvPr/>
        </p:nvGrpSpPr>
        <p:grpSpPr>
          <a:xfrm>
            <a:off x="-432296" y="4211885"/>
            <a:ext cx="6122470" cy="1999594"/>
            <a:chOff x="-133378" y="3928047"/>
            <a:chExt cx="6122470" cy="1999594"/>
          </a:xfrm>
        </p:grpSpPr>
        <p:grpSp>
          <p:nvGrpSpPr>
            <p:cNvPr id="12" name="Grupo 11"/>
            <p:cNvGrpSpPr/>
            <p:nvPr/>
          </p:nvGrpSpPr>
          <p:grpSpPr>
            <a:xfrm>
              <a:off x="552744" y="4783294"/>
              <a:ext cx="5436348" cy="1144347"/>
              <a:chOff x="552744" y="4783294"/>
              <a:chExt cx="5436348" cy="1144347"/>
            </a:xfrm>
          </p:grpSpPr>
          <p:sp>
            <p:nvSpPr>
              <p:cNvPr id="18" name="Elipse 17"/>
              <p:cNvSpPr/>
              <p:nvPr/>
            </p:nvSpPr>
            <p:spPr>
              <a:xfrm rot="8100000">
                <a:off x="1435403" y="4867629"/>
                <a:ext cx="3389332" cy="680335"/>
              </a:xfrm>
              <a:prstGeom prst="ellipse">
                <a:avLst/>
              </a:prstGeom>
              <a:noFill/>
              <a:ln w="31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Elipse 18"/>
              <p:cNvSpPr/>
              <p:nvPr/>
            </p:nvSpPr>
            <p:spPr>
              <a:xfrm rot="8100000">
                <a:off x="1048021" y="4833931"/>
                <a:ext cx="4299770" cy="910436"/>
              </a:xfrm>
              <a:prstGeom prst="ellipse">
                <a:avLst/>
              </a:prstGeom>
              <a:noFill/>
              <a:ln w="31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Elipse 19"/>
              <p:cNvSpPr/>
              <p:nvPr/>
            </p:nvSpPr>
            <p:spPr>
              <a:xfrm rot="8100000">
                <a:off x="552744" y="4783294"/>
                <a:ext cx="5436348" cy="1144347"/>
              </a:xfrm>
              <a:prstGeom prst="ellipse">
                <a:avLst/>
              </a:prstGeom>
              <a:noFill/>
              <a:ln w="31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 flipH="1" flipV="1">
              <a:off x="-133378" y="3928047"/>
              <a:ext cx="5436348" cy="1144347"/>
              <a:chOff x="552744" y="4783294"/>
              <a:chExt cx="5436348" cy="1144347"/>
            </a:xfrm>
          </p:grpSpPr>
          <p:sp>
            <p:nvSpPr>
              <p:cNvPr id="15" name="Elipse 14"/>
              <p:cNvSpPr/>
              <p:nvPr/>
            </p:nvSpPr>
            <p:spPr>
              <a:xfrm rot="8100000">
                <a:off x="1435403" y="4867629"/>
                <a:ext cx="3389332" cy="680335"/>
              </a:xfrm>
              <a:prstGeom prst="ellipse">
                <a:avLst/>
              </a:prstGeom>
              <a:noFill/>
              <a:ln w="31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" name="Elipse 15"/>
              <p:cNvSpPr/>
              <p:nvPr/>
            </p:nvSpPr>
            <p:spPr>
              <a:xfrm rot="8100000">
                <a:off x="1048021" y="4833931"/>
                <a:ext cx="4299770" cy="910436"/>
              </a:xfrm>
              <a:prstGeom prst="ellipse">
                <a:avLst/>
              </a:prstGeom>
              <a:noFill/>
              <a:ln w="31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Elipse 16"/>
              <p:cNvSpPr/>
              <p:nvPr/>
            </p:nvSpPr>
            <p:spPr>
              <a:xfrm rot="8100000">
                <a:off x="552744" y="4783294"/>
                <a:ext cx="5436348" cy="1144347"/>
              </a:xfrm>
              <a:prstGeom prst="ellipse">
                <a:avLst/>
              </a:prstGeom>
              <a:noFill/>
              <a:ln w="31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3312045"/>
            <a:ext cx="1403896" cy="140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eform 6"/>
          <p:cNvSpPr>
            <a:spLocks/>
          </p:cNvSpPr>
          <p:nvPr/>
        </p:nvSpPr>
        <p:spPr bwMode="auto">
          <a:xfrm rot="2870587">
            <a:off x="470771" y="3249936"/>
            <a:ext cx="1256604" cy="1112774"/>
          </a:xfrm>
          <a:custGeom>
            <a:avLst/>
            <a:gdLst>
              <a:gd name="T0" fmla="*/ 1420 w 8123"/>
              <a:gd name="T1" fmla="*/ 11464 h 11464"/>
              <a:gd name="T2" fmla="*/ 4549 w 8123"/>
              <a:gd name="T3" fmla="*/ 1206 h 11464"/>
              <a:gd name="T4" fmla="*/ 4483 w 8123"/>
              <a:gd name="T5" fmla="*/ 0 h 11464"/>
              <a:gd name="T6" fmla="*/ 8123 w 8123"/>
              <a:gd name="T7" fmla="*/ 1505 h 11464"/>
              <a:gd name="T8" fmla="*/ 4784 w 8123"/>
              <a:gd name="T9" fmla="*/ 5543 h 11464"/>
              <a:gd name="T10" fmla="*/ 4730 w 8123"/>
              <a:gd name="T11" fmla="*/ 4551 h 11464"/>
              <a:gd name="T12" fmla="*/ 3890 w 8123"/>
              <a:gd name="T13" fmla="*/ 10477 h 11464"/>
              <a:gd name="T14" fmla="*/ 1420 w 8123"/>
              <a:gd name="T15" fmla="*/ 11464 h 11464"/>
              <a:gd name="connsiteX0" fmla="*/ 697 w 8949"/>
              <a:gd name="connsiteY0" fmla="*/ 10000 h 10000"/>
              <a:gd name="connsiteX1" fmla="*/ 4549 w 8949"/>
              <a:gd name="connsiteY1" fmla="*/ 1052 h 10000"/>
              <a:gd name="connsiteX2" fmla="*/ 4468 w 8949"/>
              <a:gd name="connsiteY2" fmla="*/ 0 h 10000"/>
              <a:gd name="connsiteX3" fmla="*/ 8949 w 8949"/>
              <a:gd name="connsiteY3" fmla="*/ 1313 h 10000"/>
              <a:gd name="connsiteX4" fmla="*/ 4838 w 8949"/>
              <a:gd name="connsiteY4" fmla="*/ 4835 h 10000"/>
              <a:gd name="connsiteX5" fmla="*/ 4772 w 8949"/>
              <a:gd name="connsiteY5" fmla="*/ 3970 h 10000"/>
              <a:gd name="connsiteX6" fmla="*/ 1751 w 8949"/>
              <a:gd name="connsiteY6" fmla="*/ 8979 h 10000"/>
              <a:gd name="connsiteX7" fmla="*/ 697 w 8949"/>
              <a:gd name="connsiteY7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9" h="10000">
                <a:moveTo>
                  <a:pt x="697" y="10000"/>
                </a:moveTo>
                <a:cubicBezTo>
                  <a:pt x="-1051" y="6582"/>
                  <a:pt x="583" y="2787"/>
                  <a:pt x="4549" y="1052"/>
                </a:cubicBezTo>
                <a:cubicBezTo>
                  <a:pt x="4522" y="701"/>
                  <a:pt x="4495" y="351"/>
                  <a:pt x="4468" y="0"/>
                </a:cubicBezTo>
                <a:lnTo>
                  <a:pt x="8949" y="1313"/>
                </a:lnTo>
                <a:lnTo>
                  <a:pt x="4838" y="4835"/>
                </a:lnTo>
                <a:cubicBezTo>
                  <a:pt x="4816" y="4547"/>
                  <a:pt x="4794" y="4258"/>
                  <a:pt x="4772" y="3970"/>
                </a:cubicBezTo>
                <a:cubicBezTo>
                  <a:pt x="3252" y="5328"/>
                  <a:pt x="864" y="7167"/>
                  <a:pt x="1751" y="8979"/>
                </a:cubicBezTo>
                <a:cubicBezTo>
                  <a:pt x="737" y="9266"/>
                  <a:pt x="1711" y="9713"/>
                  <a:pt x="697" y="10000"/>
                </a:cubicBezTo>
                <a:close/>
              </a:path>
            </a:pathLst>
          </a:custGeom>
          <a:solidFill>
            <a:srgbClr val="A6A6A6"/>
          </a:solidFill>
          <a:ln w="19050">
            <a:solidFill>
              <a:schemeClr val="accent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" name="Elipse 22"/>
          <p:cNvSpPr/>
          <p:nvPr/>
        </p:nvSpPr>
        <p:spPr>
          <a:xfrm>
            <a:off x="290506" y="3790515"/>
            <a:ext cx="216024" cy="21602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4" name="Grupo 23"/>
          <p:cNvGrpSpPr/>
          <p:nvPr/>
        </p:nvGrpSpPr>
        <p:grpSpPr>
          <a:xfrm rot="2700000">
            <a:off x="2476370" y="4019473"/>
            <a:ext cx="216024" cy="2461815"/>
            <a:chOff x="4824288" y="3847977"/>
            <a:chExt cx="216024" cy="2461815"/>
          </a:xfrm>
        </p:grpSpPr>
        <p:sp>
          <p:nvSpPr>
            <p:cNvPr id="25" name="Triângulo isósceles 24"/>
            <p:cNvSpPr/>
            <p:nvPr/>
          </p:nvSpPr>
          <p:spPr>
            <a:xfrm flipV="1">
              <a:off x="4824288" y="5081788"/>
              <a:ext cx="216024" cy="1228004"/>
            </a:xfrm>
            <a:prstGeom prst="triangl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Triângulo isósceles 25"/>
            <p:cNvSpPr/>
            <p:nvPr/>
          </p:nvSpPr>
          <p:spPr>
            <a:xfrm>
              <a:off x="4824288" y="3847977"/>
              <a:ext cx="216024" cy="1228004"/>
            </a:xfrm>
            <a:prstGeom prst="triangl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7" name="CaixaDeTexto 26"/>
          <p:cNvSpPr txBox="1"/>
          <p:nvPr/>
        </p:nvSpPr>
        <p:spPr>
          <a:xfrm>
            <a:off x="2720356" y="4711747"/>
            <a:ext cx="940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N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1933082" y="5556098"/>
            <a:ext cx="940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S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2336215" y="7020197"/>
            <a:ext cx="17679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Linhas do campo magnético terrestre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30" name="Grupo 29"/>
          <p:cNvGrpSpPr/>
          <p:nvPr/>
        </p:nvGrpSpPr>
        <p:grpSpPr>
          <a:xfrm>
            <a:off x="6406674" y="3428181"/>
            <a:ext cx="2689056" cy="3808040"/>
            <a:chOff x="2376016" y="3572197"/>
            <a:chExt cx="1113656" cy="2304256"/>
          </a:xfrm>
        </p:grpSpPr>
        <p:cxnSp>
          <p:nvCxnSpPr>
            <p:cNvPr id="31" name="Conector de seta reta 30"/>
            <p:cNvCxnSpPr/>
            <p:nvPr/>
          </p:nvCxnSpPr>
          <p:spPr>
            <a:xfrm flipV="1">
              <a:off x="2376016" y="3572197"/>
              <a:ext cx="0" cy="230425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de seta reta 31"/>
            <p:cNvCxnSpPr/>
            <p:nvPr/>
          </p:nvCxnSpPr>
          <p:spPr>
            <a:xfrm flipV="1">
              <a:off x="2654430" y="3572197"/>
              <a:ext cx="0" cy="230425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de seta reta 32"/>
            <p:cNvCxnSpPr/>
            <p:nvPr/>
          </p:nvCxnSpPr>
          <p:spPr>
            <a:xfrm flipV="1">
              <a:off x="2932844" y="3572197"/>
              <a:ext cx="0" cy="230425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de seta reta 33"/>
            <p:cNvCxnSpPr/>
            <p:nvPr/>
          </p:nvCxnSpPr>
          <p:spPr>
            <a:xfrm flipV="1">
              <a:off x="3211258" y="3572197"/>
              <a:ext cx="0" cy="230425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de seta reta 34"/>
            <p:cNvCxnSpPr/>
            <p:nvPr/>
          </p:nvCxnSpPr>
          <p:spPr>
            <a:xfrm flipV="1">
              <a:off x="3489672" y="3572197"/>
              <a:ext cx="0" cy="230425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o 50"/>
          <p:cNvGrpSpPr/>
          <p:nvPr/>
        </p:nvGrpSpPr>
        <p:grpSpPr>
          <a:xfrm rot="2700000">
            <a:off x="7656342" y="4019472"/>
            <a:ext cx="216024" cy="2461815"/>
            <a:chOff x="4824288" y="3847977"/>
            <a:chExt cx="216024" cy="2461815"/>
          </a:xfrm>
          <a:solidFill>
            <a:schemeClr val="bg1"/>
          </a:solidFill>
        </p:grpSpPr>
        <p:sp>
          <p:nvSpPr>
            <p:cNvPr id="52" name="Triângulo isósceles 51"/>
            <p:cNvSpPr/>
            <p:nvPr/>
          </p:nvSpPr>
          <p:spPr>
            <a:xfrm flipV="1">
              <a:off x="4824288" y="5081788"/>
              <a:ext cx="216024" cy="1228004"/>
            </a:xfrm>
            <a:prstGeom prst="triangl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Triângulo isósceles 52"/>
            <p:cNvSpPr/>
            <p:nvPr/>
          </p:nvSpPr>
          <p:spPr>
            <a:xfrm>
              <a:off x="4824288" y="3847977"/>
              <a:ext cx="216024" cy="1228004"/>
            </a:xfrm>
            <a:prstGeom prst="triangl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4" name="Grupo 53"/>
          <p:cNvGrpSpPr/>
          <p:nvPr/>
        </p:nvGrpSpPr>
        <p:grpSpPr>
          <a:xfrm rot="1800000">
            <a:off x="7655874" y="4024210"/>
            <a:ext cx="216024" cy="2461815"/>
            <a:chOff x="4824288" y="3847977"/>
            <a:chExt cx="216024" cy="2461815"/>
          </a:xfrm>
          <a:solidFill>
            <a:schemeClr val="bg1"/>
          </a:solidFill>
        </p:grpSpPr>
        <p:sp>
          <p:nvSpPr>
            <p:cNvPr id="55" name="Triângulo isósceles 54"/>
            <p:cNvSpPr/>
            <p:nvPr/>
          </p:nvSpPr>
          <p:spPr>
            <a:xfrm flipV="1">
              <a:off x="4824288" y="5081788"/>
              <a:ext cx="216024" cy="1228004"/>
            </a:xfrm>
            <a:prstGeom prst="triangl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Triângulo isósceles 55"/>
            <p:cNvSpPr/>
            <p:nvPr/>
          </p:nvSpPr>
          <p:spPr>
            <a:xfrm>
              <a:off x="4824288" y="3847977"/>
              <a:ext cx="216024" cy="1228004"/>
            </a:xfrm>
            <a:prstGeom prst="triangl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7" name="Grupo 56"/>
          <p:cNvGrpSpPr/>
          <p:nvPr/>
        </p:nvGrpSpPr>
        <p:grpSpPr>
          <a:xfrm rot="900000">
            <a:off x="7655406" y="4028948"/>
            <a:ext cx="216024" cy="2461815"/>
            <a:chOff x="4824288" y="3847977"/>
            <a:chExt cx="216024" cy="2461815"/>
          </a:xfrm>
          <a:solidFill>
            <a:schemeClr val="bg1"/>
          </a:solidFill>
        </p:grpSpPr>
        <p:sp>
          <p:nvSpPr>
            <p:cNvPr id="58" name="Triângulo isósceles 57"/>
            <p:cNvSpPr/>
            <p:nvPr/>
          </p:nvSpPr>
          <p:spPr>
            <a:xfrm flipV="1">
              <a:off x="4824288" y="5081788"/>
              <a:ext cx="216024" cy="1228004"/>
            </a:xfrm>
            <a:prstGeom prst="triangl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Triângulo isósceles 58"/>
            <p:cNvSpPr/>
            <p:nvPr/>
          </p:nvSpPr>
          <p:spPr>
            <a:xfrm>
              <a:off x="4824288" y="3847977"/>
              <a:ext cx="216024" cy="1228004"/>
            </a:xfrm>
            <a:prstGeom prst="triangl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0" name="Grupo 59"/>
          <p:cNvGrpSpPr/>
          <p:nvPr/>
        </p:nvGrpSpPr>
        <p:grpSpPr>
          <a:xfrm rot="373469">
            <a:off x="7654938" y="4033686"/>
            <a:ext cx="216024" cy="2461815"/>
            <a:chOff x="4824288" y="3847977"/>
            <a:chExt cx="216024" cy="2461815"/>
          </a:xfrm>
          <a:solidFill>
            <a:schemeClr val="bg1"/>
          </a:solidFill>
        </p:grpSpPr>
        <p:sp>
          <p:nvSpPr>
            <p:cNvPr id="61" name="Triângulo isósceles 60"/>
            <p:cNvSpPr/>
            <p:nvPr/>
          </p:nvSpPr>
          <p:spPr>
            <a:xfrm flipV="1">
              <a:off x="4824288" y="5081788"/>
              <a:ext cx="216024" cy="1228004"/>
            </a:xfrm>
            <a:prstGeom prst="triangl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Triângulo isósceles 61"/>
            <p:cNvSpPr/>
            <p:nvPr/>
          </p:nvSpPr>
          <p:spPr>
            <a:xfrm>
              <a:off x="4824288" y="3847977"/>
              <a:ext cx="216024" cy="1228004"/>
            </a:xfrm>
            <a:prstGeom prst="triangl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3" name="Grupo 62"/>
          <p:cNvGrpSpPr/>
          <p:nvPr/>
        </p:nvGrpSpPr>
        <p:grpSpPr>
          <a:xfrm rot="21119248">
            <a:off x="7654470" y="4038424"/>
            <a:ext cx="216024" cy="2461815"/>
            <a:chOff x="4824288" y="3847977"/>
            <a:chExt cx="216024" cy="2461815"/>
          </a:xfrm>
          <a:solidFill>
            <a:schemeClr val="bg1"/>
          </a:solidFill>
        </p:grpSpPr>
        <p:sp>
          <p:nvSpPr>
            <p:cNvPr id="64" name="Triângulo isósceles 63"/>
            <p:cNvSpPr/>
            <p:nvPr/>
          </p:nvSpPr>
          <p:spPr>
            <a:xfrm flipV="1">
              <a:off x="4824288" y="5081788"/>
              <a:ext cx="216024" cy="1228004"/>
            </a:xfrm>
            <a:prstGeom prst="triangl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Triângulo isósceles 64"/>
            <p:cNvSpPr/>
            <p:nvPr/>
          </p:nvSpPr>
          <p:spPr>
            <a:xfrm>
              <a:off x="4824288" y="3847977"/>
              <a:ext cx="216024" cy="1228004"/>
            </a:xfrm>
            <a:prstGeom prst="triangl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6" name="Grupo 65"/>
          <p:cNvGrpSpPr/>
          <p:nvPr/>
        </p:nvGrpSpPr>
        <p:grpSpPr>
          <a:xfrm rot="21353794">
            <a:off x="7649524" y="4037005"/>
            <a:ext cx="216024" cy="2461815"/>
            <a:chOff x="4824288" y="3847977"/>
            <a:chExt cx="216024" cy="2461815"/>
          </a:xfrm>
          <a:solidFill>
            <a:schemeClr val="bg1"/>
          </a:solidFill>
        </p:grpSpPr>
        <p:sp>
          <p:nvSpPr>
            <p:cNvPr id="67" name="Triângulo isósceles 66"/>
            <p:cNvSpPr/>
            <p:nvPr/>
          </p:nvSpPr>
          <p:spPr>
            <a:xfrm flipV="1">
              <a:off x="4824288" y="5081788"/>
              <a:ext cx="216024" cy="1228004"/>
            </a:xfrm>
            <a:prstGeom prst="triangl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Triângulo isósceles 67"/>
            <p:cNvSpPr/>
            <p:nvPr/>
          </p:nvSpPr>
          <p:spPr>
            <a:xfrm>
              <a:off x="4824288" y="3847977"/>
              <a:ext cx="216024" cy="1228004"/>
            </a:xfrm>
            <a:prstGeom prst="triangl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" name="Grupo 3"/>
          <p:cNvGrpSpPr/>
          <p:nvPr/>
        </p:nvGrpSpPr>
        <p:grpSpPr>
          <a:xfrm rot="18900000">
            <a:off x="4702345" y="4211885"/>
            <a:ext cx="6122470" cy="1999594"/>
            <a:chOff x="4462458" y="4211885"/>
            <a:chExt cx="6122470" cy="1999594"/>
          </a:xfrm>
        </p:grpSpPr>
        <p:grpSp>
          <p:nvGrpSpPr>
            <p:cNvPr id="37" name="Grupo 36"/>
            <p:cNvGrpSpPr/>
            <p:nvPr/>
          </p:nvGrpSpPr>
          <p:grpSpPr>
            <a:xfrm>
              <a:off x="5148580" y="5067132"/>
              <a:ext cx="5436348" cy="1144347"/>
              <a:chOff x="552744" y="4783294"/>
              <a:chExt cx="5436348" cy="1144347"/>
            </a:xfrm>
          </p:grpSpPr>
          <p:sp>
            <p:nvSpPr>
              <p:cNvPr id="42" name="Elipse 41"/>
              <p:cNvSpPr/>
              <p:nvPr/>
            </p:nvSpPr>
            <p:spPr>
              <a:xfrm rot="8100000">
                <a:off x="1435403" y="4867629"/>
                <a:ext cx="3389332" cy="680335"/>
              </a:xfrm>
              <a:prstGeom prst="ellipse">
                <a:avLst/>
              </a:prstGeom>
              <a:noFill/>
              <a:ln w="31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3" name="Elipse 42"/>
              <p:cNvSpPr/>
              <p:nvPr/>
            </p:nvSpPr>
            <p:spPr>
              <a:xfrm rot="8100000">
                <a:off x="1048021" y="4833931"/>
                <a:ext cx="4299770" cy="910436"/>
              </a:xfrm>
              <a:prstGeom prst="ellipse">
                <a:avLst/>
              </a:prstGeom>
              <a:noFill/>
              <a:ln w="31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4" name="Elipse 43"/>
              <p:cNvSpPr/>
              <p:nvPr/>
            </p:nvSpPr>
            <p:spPr>
              <a:xfrm rot="8100000">
                <a:off x="552744" y="4783294"/>
                <a:ext cx="5436348" cy="1144347"/>
              </a:xfrm>
              <a:prstGeom prst="ellipse">
                <a:avLst/>
              </a:prstGeom>
              <a:noFill/>
              <a:ln w="31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38" name="Grupo 37"/>
            <p:cNvGrpSpPr/>
            <p:nvPr/>
          </p:nvGrpSpPr>
          <p:grpSpPr>
            <a:xfrm flipH="1" flipV="1">
              <a:off x="4462458" y="4211885"/>
              <a:ext cx="5436348" cy="1144347"/>
              <a:chOff x="552744" y="4783294"/>
              <a:chExt cx="5436348" cy="1144347"/>
            </a:xfrm>
          </p:grpSpPr>
          <p:sp>
            <p:nvSpPr>
              <p:cNvPr id="39" name="Elipse 38"/>
              <p:cNvSpPr/>
              <p:nvPr/>
            </p:nvSpPr>
            <p:spPr>
              <a:xfrm rot="8100000">
                <a:off x="1435403" y="4867629"/>
                <a:ext cx="3389332" cy="680335"/>
              </a:xfrm>
              <a:prstGeom prst="ellipse">
                <a:avLst/>
              </a:prstGeom>
              <a:noFill/>
              <a:ln w="31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0" name="Elipse 39"/>
              <p:cNvSpPr/>
              <p:nvPr/>
            </p:nvSpPr>
            <p:spPr>
              <a:xfrm rot="8100000">
                <a:off x="1048021" y="4833931"/>
                <a:ext cx="4299770" cy="910436"/>
              </a:xfrm>
              <a:prstGeom prst="ellipse">
                <a:avLst/>
              </a:prstGeom>
              <a:noFill/>
              <a:ln w="31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1" name="Elipse 40"/>
              <p:cNvSpPr/>
              <p:nvPr/>
            </p:nvSpPr>
            <p:spPr>
              <a:xfrm rot="8100000">
                <a:off x="552744" y="4783294"/>
                <a:ext cx="5436348" cy="1144347"/>
              </a:xfrm>
              <a:prstGeom prst="ellipse">
                <a:avLst/>
              </a:prstGeom>
              <a:noFill/>
              <a:ln w="31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46" name="Triângulo isósceles 45"/>
            <p:cNvSpPr/>
            <p:nvPr/>
          </p:nvSpPr>
          <p:spPr>
            <a:xfrm rot="2700000" flipV="1">
              <a:off x="6934906" y="5072597"/>
              <a:ext cx="216024" cy="1228004"/>
            </a:xfrm>
            <a:prstGeom prst="triangl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Triângulo isósceles 46"/>
            <p:cNvSpPr/>
            <p:nvPr/>
          </p:nvSpPr>
          <p:spPr>
            <a:xfrm rot="2700000">
              <a:off x="7807342" y="4200160"/>
              <a:ext cx="216024" cy="1228004"/>
            </a:xfrm>
            <a:prstGeom prst="triangl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9" name="Arco 68"/>
          <p:cNvSpPr/>
          <p:nvPr/>
        </p:nvSpPr>
        <p:spPr>
          <a:xfrm>
            <a:off x="6768504" y="3998161"/>
            <a:ext cx="1869908" cy="1869908"/>
          </a:xfrm>
          <a:prstGeom prst="arc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475581"/>
            <a:ext cx="9361040" cy="165074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Bússola: a agulha possui um movimento oscilatório, com tendência a alinhar a direção do seu campo magnético na direção do campo magnético terrestre. </a:t>
            </a: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A força magnética resultante da interação dos campo produz um torque na agulha.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Em condições normais, a bússola adquire uma posição fixa, estável, após certo tempo.</a:t>
            </a: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sp>
        <p:nvSpPr>
          <p:cNvPr id="70" name="CaixaDeTexto 69"/>
          <p:cNvSpPr txBox="1"/>
          <p:nvPr/>
        </p:nvSpPr>
        <p:spPr>
          <a:xfrm>
            <a:off x="8712720" y="4571925"/>
            <a:ext cx="84063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Torque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1" name="CaixaDeTexto 70"/>
          <p:cNvSpPr txBox="1"/>
          <p:nvPr/>
        </p:nvSpPr>
        <p:spPr>
          <a:xfrm>
            <a:off x="4352439" y="5436021"/>
            <a:ext cx="191200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ysClr val="windowText" lastClr="000000"/>
                </a:solidFill>
                <a:latin typeface="Calibri"/>
              </a:rPr>
              <a:t>Pergunta:</a:t>
            </a:r>
          </a:p>
          <a:p>
            <a:pPr algn="ctr"/>
            <a:r>
              <a:rPr lang="pt-BR" sz="1600" b="1" dirty="0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Como perpetuar o movimento da agulha?</a:t>
            </a:r>
            <a:endParaRPr lang="pt-BR" sz="1600" b="1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53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Detalhes dos pinos com suas funções especiais</a:t>
            </a:r>
            <a:endParaRPr lang="en-GB" sz="36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81" y="1460312"/>
            <a:ext cx="8135888" cy="61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2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4674" y="0"/>
            <a:ext cx="9074150" cy="539478"/>
          </a:xfrm>
        </p:spPr>
        <p:txBody>
          <a:bodyPr/>
          <a:lstStyle/>
          <a:p>
            <a:r>
              <a:rPr lang="pt-BR" sz="3200" dirty="0" smtClean="0"/>
              <a:t>Lista de </a:t>
            </a:r>
            <a:r>
              <a:rPr lang="pt-BR" sz="3200" dirty="0" err="1" smtClean="0"/>
              <a:t>ports</a:t>
            </a:r>
            <a:r>
              <a:rPr lang="pt-BR" sz="3200" dirty="0" smtClean="0"/>
              <a:t> e terminais do STM32 </a:t>
            </a:r>
            <a:endParaRPr lang="en-GB" sz="32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213" y="899517"/>
            <a:ext cx="8197072" cy="644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7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403573"/>
            <a:ext cx="9361040" cy="1805473"/>
          </a:xfrm>
          <a:solidFill>
            <a:schemeClr val="bg1"/>
          </a:solidFill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Tipicamente motores rotativos, mas existem lineares.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u="sng" dirty="0" smtClean="0"/>
              <a:t>Estator:</a:t>
            </a:r>
            <a:r>
              <a:rPr lang="pt-BR" sz="2000" dirty="0" smtClean="0"/>
              <a:t> parte fixa, pode alojar uma das fontes de campo magnético.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u="sng" dirty="0" smtClean="0"/>
              <a:t>Rotor:</a:t>
            </a:r>
            <a:r>
              <a:rPr lang="pt-BR" sz="2000" dirty="0" smtClean="0"/>
              <a:t> parte móvel, à qual existe um </a:t>
            </a:r>
            <a:r>
              <a:rPr lang="pt-BR" sz="2000" u="sng" dirty="0" smtClean="0"/>
              <a:t>eixo</a:t>
            </a:r>
            <a:r>
              <a:rPr lang="pt-BR" sz="2000" dirty="0" smtClean="0"/>
              <a:t> acoplado.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Em motores rotativos, geometria tipicamente cilíndrica.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Às vezes, rotores longos.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650" y="635993"/>
            <a:ext cx="9074150" cy="983604"/>
          </a:xfrm>
        </p:spPr>
        <p:txBody>
          <a:bodyPr/>
          <a:lstStyle/>
          <a:p>
            <a:r>
              <a:rPr lang="pt-BR" sz="3600" dirty="0" smtClean="0"/>
              <a:t>Motores elétricos – geometria e definições</a:t>
            </a:r>
            <a:endParaRPr lang="en-GB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62" b="98596" l="2322" r="99171">
                        <a14:foregroundMark x1="5473" y1="51668" x2="70357" y2="88414"/>
                        <a14:foregroundMark x1="11401" y1="65418" x2="29270" y2="34406"/>
                        <a14:foregroundMark x1="4187" y1="54359" x2="9204" y2="56992"/>
                        <a14:backgroundMark x1="8582" y1="60971" x2="4187" y2="5787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786" y="2771725"/>
            <a:ext cx="3556606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8269"/>
            <a:ext cx="336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440" y="4752527"/>
            <a:ext cx="3922392" cy="284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007864" y="3472213"/>
            <a:ext cx="7677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ysClr val="windowText" lastClr="000000"/>
                </a:solidFill>
                <a:latin typeface="Calibri"/>
              </a:rPr>
              <a:t>Estator</a:t>
            </a:r>
            <a:endParaRPr lang="pt-BR" sz="1400" b="1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127316" y="5436021"/>
            <a:ext cx="8223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ysClr val="windowText" lastClr="000000"/>
                </a:solidFill>
                <a:latin typeface="Calibri"/>
              </a:rPr>
              <a:t>Rotor</a:t>
            </a:r>
            <a:endParaRPr lang="pt-BR" sz="1400" b="1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2" name="Conector de seta reta 11"/>
          <p:cNvCxnSpPr/>
          <p:nvPr/>
        </p:nvCxnSpPr>
        <p:spPr>
          <a:xfrm flipV="1">
            <a:off x="1729047" y="3275781"/>
            <a:ext cx="2253042" cy="35032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6336456" y="4571925"/>
            <a:ext cx="936104" cy="972108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flipH="1">
            <a:off x="1105108" y="3802790"/>
            <a:ext cx="276124" cy="23716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>
            <a:stCxn id="11" idx="2"/>
          </p:cNvCxnSpPr>
          <p:nvPr/>
        </p:nvCxnSpPr>
        <p:spPr>
          <a:xfrm flipH="1">
            <a:off x="3041162" y="5743798"/>
            <a:ext cx="1497332" cy="268287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>
            <a:stCxn id="11" idx="1"/>
          </p:cNvCxnSpPr>
          <p:nvPr/>
        </p:nvCxnSpPr>
        <p:spPr>
          <a:xfrm flipH="1" flipV="1">
            <a:off x="3888184" y="5138117"/>
            <a:ext cx="239132" cy="451793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>
            <a:stCxn id="11" idx="2"/>
          </p:cNvCxnSpPr>
          <p:nvPr/>
        </p:nvCxnSpPr>
        <p:spPr>
          <a:xfrm>
            <a:off x="4538494" y="5743798"/>
            <a:ext cx="1683915" cy="1017984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5963185" y="4286046"/>
            <a:ext cx="66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ysClr val="windowText" lastClr="000000"/>
                </a:solidFill>
                <a:latin typeface="Calibri"/>
              </a:rPr>
              <a:t>Eixo</a:t>
            </a:r>
            <a:endParaRPr lang="pt-BR" sz="1400" b="1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3790383" y="6928444"/>
            <a:ext cx="6738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ysClr val="windowText" lastClr="000000"/>
                </a:solidFill>
                <a:latin typeface="Calibri"/>
              </a:rPr>
              <a:t>Eixo</a:t>
            </a:r>
            <a:endParaRPr lang="pt-BR" sz="1400" b="1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30" name="Conector de seta reta 29"/>
          <p:cNvCxnSpPr>
            <a:stCxn id="29" idx="1"/>
          </p:cNvCxnSpPr>
          <p:nvPr/>
        </p:nvCxnSpPr>
        <p:spPr>
          <a:xfrm flipH="1" flipV="1">
            <a:off x="2376015" y="6129821"/>
            <a:ext cx="1414368" cy="952512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CaixaDeTexto 41"/>
          <p:cNvSpPr txBox="1"/>
          <p:nvPr/>
        </p:nvSpPr>
        <p:spPr>
          <a:xfrm>
            <a:off x="9000752" y="5652045"/>
            <a:ext cx="767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Estator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8424688" y="4984228"/>
            <a:ext cx="631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Rotor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520" y="2235321"/>
            <a:ext cx="2939484" cy="2204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Conector de seta reta 47"/>
          <p:cNvCxnSpPr/>
          <p:nvPr/>
        </p:nvCxnSpPr>
        <p:spPr>
          <a:xfrm flipH="1">
            <a:off x="4752280" y="4439934"/>
            <a:ext cx="1224136" cy="618045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2" name="CaixaDeTexto 51"/>
          <p:cNvSpPr txBox="1"/>
          <p:nvPr/>
        </p:nvSpPr>
        <p:spPr>
          <a:xfrm>
            <a:off x="7776616" y="7315888"/>
            <a:ext cx="1932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Escovas do comutador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04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084" y="3491805"/>
            <a:ext cx="2870284" cy="255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" y="3452589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650" y="635993"/>
            <a:ext cx="9074150" cy="983604"/>
          </a:xfrm>
        </p:spPr>
        <p:txBody>
          <a:bodyPr/>
          <a:lstStyle/>
          <a:p>
            <a:r>
              <a:rPr lang="pt-BR" sz="2000" dirty="0" smtClean="0"/>
              <a:t>P: Mas como manter o movimento de rotação da agulha?</a:t>
            </a:r>
            <a:br>
              <a:rPr lang="pt-BR" sz="2000" dirty="0" smtClean="0"/>
            </a:br>
            <a:r>
              <a:rPr lang="pt-BR" sz="2000" dirty="0" smtClean="0"/>
              <a:t>R: Pelo menos um dos campos magnéticos precisa mudar ao longo do tempo!</a:t>
            </a:r>
            <a:endParaRPr lang="en-GB" sz="2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1760" y="1475581"/>
            <a:ext cx="9649072" cy="6084094"/>
          </a:xfrm>
          <a:noFill/>
          <a:ln>
            <a:noFill/>
          </a:ln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A partir de 1820~1830: inúmeras experiências para se dominar a tecnologia.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Personalidades: </a:t>
            </a:r>
            <a:r>
              <a:rPr lang="pt-BR" sz="2000" dirty="0" err="1" smtClean="0"/>
              <a:t>Arago</a:t>
            </a:r>
            <a:r>
              <a:rPr lang="pt-BR" sz="2000" dirty="0" smtClean="0"/>
              <a:t>, Faraday, Maxwell, Clarke, Davenport, Siemens, </a:t>
            </a:r>
            <a:r>
              <a:rPr lang="pt-BR" sz="2000" dirty="0" err="1" smtClean="0"/>
              <a:t>Gramme</a:t>
            </a:r>
            <a:r>
              <a:rPr lang="pt-BR" sz="2000" dirty="0" smtClean="0"/>
              <a:t>, Edison, </a:t>
            </a:r>
            <a:r>
              <a:rPr lang="pt-BR" sz="2000" dirty="0" err="1" smtClean="0"/>
              <a:t>Krapp</a:t>
            </a:r>
            <a:r>
              <a:rPr lang="pt-BR" sz="2000" dirty="0" smtClean="0"/>
              <a:t>, Brown, Tesla, </a:t>
            </a:r>
            <a:r>
              <a:rPr lang="pt-BR" sz="2000" dirty="0" err="1" smtClean="0"/>
              <a:t>Ferraris</a:t>
            </a:r>
            <a:r>
              <a:rPr lang="pt-BR" sz="2000" dirty="0" smtClean="0"/>
              <a:t>, </a:t>
            </a:r>
            <a:r>
              <a:rPr lang="pt-BR" sz="2000" dirty="0" err="1" smtClean="0"/>
              <a:t>Boveri</a:t>
            </a:r>
            <a:r>
              <a:rPr lang="pt-BR" sz="2000" dirty="0" smtClean="0"/>
              <a:t>, </a:t>
            </a:r>
            <a:r>
              <a:rPr lang="pt-BR" sz="2000" dirty="0" err="1" smtClean="0"/>
              <a:t>Steinmetz</a:t>
            </a:r>
            <a:r>
              <a:rPr lang="pt-BR" sz="2000" dirty="0" smtClean="0"/>
              <a:t>, </a:t>
            </a:r>
            <a:r>
              <a:rPr lang="pt-BR" sz="2000" dirty="0" err="1" smtClean="0"/>
              <a:t>Westinghouse</a:t>
            </a:r>
            <a:r>
              <a:rPr lang="pt-BR" sz="2000" dirty="0" smtClean="0"/>
              <a:t>, Stanley, ...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Várias geometrias, materiais, tecnologias e eletricidades (contínua ou alternada).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u="sng" dirty="0" smtClean="0"/>
              <a:t>Primeiras soluções:</a:t>
            </a:r>
            <a:r>
              <a:rPr lang="pt-BR" sz="2000" dirty="0" smtClean="0"/>
              <a:t> comutador mecânico das correntes do rotor para mudar automaticamente seu campo magnético ao longo da rotação do eixo.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t-BR" sz="2000" u="sng" dirty="0" smtClean="0"/>
              <a:t>Soluções posteriores:</a:t>
            </a:r>
            <a:r>
              <a:rPr lang="pt-BR" sz="2000" dirty="0" smtClean="0"/>
              <a:t> adoção de correntes naturalmente alternadas (polifásicas) que permitem a mudança do campo magnético ao longo do tempo (campo girante de Tesla e </a:t>
            </a:r>
            <a:r>
              <a:rPr lang="pt-BR" sz="2000" dirty="0" err="1" smtClean="0"/>
              <a:t>Ferraris</a:t>
            </a:r>
            <a:r>
              <a:rPr lang="pt-BR" sz="2000" dirty="0" smtClean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u="sng" dirty="0" smtClean="0"/>
              <a:t>Soluções contemporâneas:</a:t>
            </a:r>
            <a:r>
              <a:rPr lang="pt-BR" sz="2000" dirty="0" smtClean="0"/>
              <a:t> sistemas de comutação eletrônica das correntes (drivers).</a:t>
            </a:r>
          </a:p>
        </p:txBody>
      </p:sp>
      <p:pic>
        <p:nvPicPr>
          <p:cNvPr id="7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368" y="3827141"/>
            <a:ext cx="4175470" cy="186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511050" y="-228103"/>
            <a:ext cx="9074150" cy="98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3600" dirty="0" smtClean="0"/>
              <a:t>Retornando à pergunta da agulha...</a:t>
            </a:r>
            <a:endParaRPr lang="en-GB" sz="3600" dirty="0"/>
          </a:p>
        </p:txBody>
      </p:sp>
      <p:cxnSp>
        <p:nvCxnSpPr>
          <p:cNvPr id="8" name="Conector de seta reta 7"/>
          <p:cNvCxnSpPr/>
          <p:nvPr/>
        </p:nvCxnSpPr>
        <p:spPr>
          <a:xfrm flipH="1">
            <a:off x="2633950" y="5354268"/>
            <a:ext cx="392501" cy="41949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V="1">
            <a:off x="3717856" y="5653793"/>
            <a:ext cx="321235" cy="37162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159992" y="5796061"/>
            <a:ext cx="2179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Corrente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655936" y="3635821"/>
            <a:ext cx="2179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Comutador</a:t>
            </a:r>
          </a:p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e</a:t>
            </a:r>
          </a:p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Escovas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688384" y="5632300"/>
            <a:ext cx="3896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Motor DC de </a:t>
            </a:r>
            <a:r>
              <a:rPr lang="pt-BR" sz="1400" dirty="0" err="1" smtClean="0">
                <a:solidFill>
                  <a:sysClr val="windowText" lastClr="000000"/>
                </a:solidFill>
                <a:latin typeface="Calibri"/>
              </a:rPr>
              <a:t>de</a:t>
            </a:r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 Thomas Davenport (1834)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1" name="Conector de seta reta 10"/>
          <p:cNvCxnSpPr/>
          <p:nvPr/>
        </p:nvCxnSpPr>
        <p:spPr>
          <a:xfrm flipH="1">
            <a:off x="1655936" y="3827141"/>
            <a:ext cx="648072" cy="7447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>
            <a:stCxn id="13" idx="2"/>
          </p:cNvCxnSpPr>
          <p:nvPr/>
        </p:nvCxnSpPr>
        <p:spPr>
          <a:xfrm flipH="1">
            <a:off x="2132372" y="4374485"/>
            <a:ext cx="613278" cy="1974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>
            <a:stCxn id="13" idx="2"/>
          </p:cNvCxnSpPr>
          <p:nvPr/>
        </p:nvCxnSpPr>
        <p:spPr>
          <a:xfrm>
            <a:off x="2745650" y="4374485"/>
            <a:ext cx="504056" cy="9175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>
            <a:off x="3249706" y="3827141"/>
            <a:ext cx="280801" cy="13878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37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650" y="635993"/>
            <a:ext cx="9074150" cy="983604"/>
          </a:xfrm>
        </p:spPr>
        <p:txBody>
          <a:bodyPr/>
          <a:lstStyle/>
          <a:p>
            <a:r>
              <a:rPr lang="pt-BR" sz="2400" dirty="0" smtClean="0"/>
              <a:t>Primeiras máquinas elétricas rotativas</a:t>
            </a:r>
            <a:endParaRPr lang="en-GB" sz="2400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12" y="4571925"/>
            <a:ext cx="3744416" cy="263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1475581"/>
            <a:ext cx="2820988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414" y="1619597"/>
            <a:ext cx="2747962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168" y="4355901"/>
            <a:ext cx="3211512" cy="2541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352" y="827509"/>
            <a:ext cx="2977208" cy="3098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495" r="100000">
                        <a14:foregroundMark x1="74359" y1="28936" x2="18315" y2="24255"/>
                        <a14:foregroundMark x1="16850" y1="17660" x2="43590" y2="63617"/>
                        <a14:foregroundMark x1="39560" y1="61277" x2="27473" y2="45319"/>
                        <a14:foregroundMark x1="44322" y1="60851" x2="30403" y2="54681"/>
                        <a14:foregroundMark x1="36264" y1="48085" x2="24176" y2="40213"/>
                        <a14:foregroundMark x1="71062" y1="51064" x2="95971" y2="80213"/>
                        <a14:foregroundMark x1="58974" y1="60000" x2="12088" y2="89574"/>
                        <a14:foregroundMark x1="58974" y1="59362" x2="37729" y2="9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696" y="5489816"/>
            <a:ext cx="1224136" cy="210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7466" l="3125" r="97500">
                        <a14:foregroundMark x1="48750" y1="9553" x2="35156" y2="21807"/>
                        <a14:foregroundMark x1="70938" y1="22430" x2="47813" y2="54621"/>
                        <a14:foregroundMark x1="17344" y1="57321" x2="67656" y2="67497"/>
                        <a14:foregroundMark x1="68750" y1="53894" x2="40938" y2="53894"/>
                        <a14:foregroundMark x1="18281" y1="57009" x2="14688" y2="64694"/>
                        <a14:foregroundMark x1="23125" y1="63655" x2="54063" y2="67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563"/>
          <a:stretch/>
        </p:blipFill>
        <p:spPr bwMode="auto">
          <a:xfrm>
            <a:off x="7992640" y="2456412"/>
            <a:ext cx="1890389" cy="225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8" b="100000" l="0" r="97917">
                        <a14:foregroundMark x1="61806" y1="36548" x2="84028" y2="67005"/>
                        <a14:foregroundMark x1="40278" y1="48223" x2="0" y2="68020"/>
                        <a14:backgroundMark x1="12500" y1="15736" x2="12500" y2="51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5161"/>
            <a:ext cx="1515368" cy="207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7901197" y="4571925"/>
            <a:ext cx="2179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err="1" smtClean="0">
                <a:solidFill>
                  <a:sysClr val="windowText" lastClr="000000"/>
                </a:solidFill>
                <a:latin typeface="Calibri"/>
              </a:rPr>
              <a:t>Galileo</a:t>
            </a:r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pt-BR" sz="1400" dirty="0" err="1" smtClean="0">
                <a:solidFill>
                  <a:sysClr val="windowText" lastClr="000000"/>
                </a:solidFill>
                <a:latin typeface="Calibri"/>
              </a:rPr>
              <a:t>Ferraris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245260" y="7216476"/>
            <a:ext cx="2179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Nicola Tesla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0" y="5219997"/>
            <a:ext cx="1583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Sir William Siemens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791964" y="3909162"/>
            <a:ext cx="1583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Motor DC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600400" y="4202012"/>
            <a:ext cx="1583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Gerador DC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8321618" y="1465707"/>
            <a:ext cx="1161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Motor AC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2528292" y="7202180"/>
            <a:ext cx="1583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Motor DC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661332" y="4912054"/>
            <a:ext cx="1583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Motor DC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64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650" y="635993"/>
            <a:ext cx="9074150" cy="983604"/>
          </a:xfrm>
        </p:spPr>
        <p:txBody>
          <a:bodyPr/>
          <a:lstStyle/>
          <a:p>
            <a:r>
              <a:rPr lang="pt-BR" sz="3600" dirty="0" smtClean="0"/>
              <a:t>Alguns motores contemporâneos</a:t>
            </a:r>
            <a:endParaRPr lang="en-GB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024" y="1747327"/>
            <a:ext cx="2726328" cy="241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eletrotecnicatokyo.com.br/wp-content/uploads/sites/199/2014/02/foto-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" y="1907629"/>
            <a:ext cx="265292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4368" y="1403573"/>
            <a:ext cx="4104456" cy="2931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D:\Usuarios\Edu\Desktop\electric-motor-gri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" y="4283893"/>
            <a:ext cx="974923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92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26154</TotalTime>
  <Words>3713</Words>
  <Application>Microsoft Office PowerPoint</Application>
  <PresentationFormat>Personalizar</PresentationFormat>
  <Paragraphs>504</Paragraphs>
  <Slides>51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53" baseType="lpstr">
      <vt:lpstr>Tema do Office</vt:lpstr>
      <vt:lpstr>Equation</vt:lpstr>
      <vt:lpstr>Introdução a Engenharia Elétrica - 323100</vt:lpstr>
      <vt:lpstr>Sumário</vt:lpstr>
      <vt:lpstr>Motores elétricos: fundamentos</vt:lpstr>
      <vt:lpstr>Campos magnéticos</vt:lpstr>
      <vt:lpstr>Interação de campos magnéticos - Torque</vt:lpstr>
      <vt:lpstr>Motores elétricos – geometria e definições</vt:lpstr>
      <vt:lpstr>P: Mas como manter o movimento de rotação da agulha? R: Pelo menos um dos campos magnéticos precisa mudar ao longo do tempo!</vt:lpstr>
      <vt:lpstr>Primeiras máquinas elétricas rotativas</vt:lpstr>
      <vt:lpstr>Alguns motores contemporâneos</vt:lpstr>
      <vt:lpstr>Outros motores</vt:lpstr>
      <vt:lpstr>Sumário</vt:lpstr>
      <vt:lpstr>Motores elétricos de corrente contínua (CC)</vt:lpstr>
      <vt:lpstr>Motores CC de potência fracionária</vt:lpstr>
      <vt:lpstr>Motores CC brushless (BLDC)</vt:lpstr>
      <vt:lpstr>Motores BLDC – detalhes</vt:lpstr>
      <vt:lpstr>Ventoinha Brushless - Funcionamento</vt:lpstr>
      <vt:lpstr>Ventoinha Brushless – animação</vt:lpstr>
      <vt:lpstr>Sumário</vt:lpstr>
      <vt:lpstr>Características do motor brushless (BLDC)</vt:lpstr>
      <vt:lpstr>Relé eletromecânico</vt:lpstr>
      <vt:lpstr>Relé eletromecânico – funcionamento</vt:lpstr>
      <vt:lpstr>Relé eletromecânico – funcionamento</vt:lpstr>
      <vt:lpstr>Exercício 1: Acionamento direto do motor BLDC</vt:lpstr>
      <vt:lpstr>Programa para desenvolver no MBED</vt:lpstr>
      <vt:lpstr>Opcional: Acionamento do motor por botão</vt:lpstr>
      <vt:lpstr>Sumário</vt:lpstr>
      <vt:lpstr>Como variar a velocidade do motor BLDC</vt:lpstr>
      <vt:lpstr>O sinal de PWM</vt:lpstr>
      <vt:lpstr>PWM – Cálculo da tensão média</vt:lpstr>
      <vt:lpstr>Pinos de saída PWM no MBED</vt:lpstr>
      <vt:lpstr>Exemplo de PWM</vt:lpstr>
      <vt:lpstr>Produzindo sinais de maior potência</vt:lpstr>
      <vt:lpstr>Funcionamento de uma Ponte H</vt:lpstr>
      <vt:lpstr>Funcionamento de uma Ponte H – Direção 1</vt:lpstr>
      <vt:lpstr>Funcionamento de uma Ponte H – Direção 2</vt:lpstr>
      <vt:lpstr>Ponte H na Baseboard</vt:lpstr>
      <vt:lpstr>Ponte H na Baseboard – Atenção !!!</vt:lpstr>
      <vt:lpstr>Exercicio 2: Velocidade variável do BLDC</vt:lpstr>
      <vt:lpstr>Programa para desenvolver no MBED</vt:lpstr>
      <vt:lpstr>Particularidades</vt:lpstr>
      <vt:lpstr>Exercícios para casa</vt:lpstr>
      <vt:lpstr>Curiosidades</vt:lpstr>
      <vt:lpstr>Para saber mais</vt:lpstr>
      <vt:lpstr>Apêndices</vt:lpstr>
      <vt:lpstr>Lista de ports e funções do kit</vt:lpstr>
      <vt:lpstr>Detalhes dos pinos com suas funções especiais</vt:lpstr>
      <vt:lpstr>Detalhes dos pinos com suas funções especiais</vt:lpstr>
      <vt:lpstr>Detalhes dos pinos com suas funções especiais</vt:lpstr>
      <vt:lpstr>Detalhes dos pinos com suas funções especiais</vt:lpstr>
      <vt:lpstr>Detalhes dos pinos com suas funções especiais</vt:lpstr>
      <vt:lpstr>Lista de ports e terminais do STM32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Recepção 2o ano Elétrica 2005 Apresentação do Departamento</dc:title>
  <dc:creator>Wilson Komatsu;Eduardo Lorenzetti Pellini</dc:creator>
  <cp:keywords>PEA EPUSP</cp:keywords>
  <cp:lastModifiedBy>Eduardo Lorenzetti Pellini</cp:lastModifiedBy>
  <cp:revision>1594</cp:revision>
  <cp:lastPrinted>2013-09-18T02:17:29Z</cp:lastPrinted>
  <dcterms:modified xsi:type="dcterms:W3CDTF">2018-10-05T13:34:00Z</dcterms:modified>
</cp:coreProperties>
</file>