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02" r:id="rId2"/>
    <p:sldId id="314" r:id="rId3"/>
    <p:sldId id="422" r:id="rId4"/>
    <p:sldId id="423" r:id="rId5"/>
    <p:sldId id="392" r:id="rId6"/>
    <p:sldId id="424" r:id="rId7"/>
    <p:sldId id="425" r:id="rId8"/>
    <p:sldId id="427" r:id="rId9"/>
    <p:sldId id="426" r:id="rId10"/>
    <p:sldId id="428" r:id="rId11"/>
    <p:sldId id="429" r:id="rId12"/>
    <p:sldId id="457" r:id="rId13"/>
    <p:sldId id="430" r:id="rId14"/>
    <p:sldId id="431" r:id="rId15"/>
    <p:sldId id="433" r:id="rId16"/>
    <p:sldId id="432" r:id="rId17"/>
    <p:sldId id="434" r:id="rId18"/>
    <p:sldId id="437" r:id="rId19"/>
    <p:sldId id="438" r:id="rId20"/>
    <p:sldId id="439" r:id="rId21"/>
    <p:sldId id="440" r:id="rId22"/>
    <p:sldId id="441" r:id="rId23"/>
    <p:sldId id="435" r:id="rId24"/>
    <p:sldId id="436" r:id="rId25"/>
    <p:sldId id="442" r:id="rId26"/>
    <p:sldId id="455" r:id="rId27"/>
    <p:sldId id="443" r:id="rId28"/>
    <p:sldId id="444" r:id="rId29"/>
    <p:sldId id="420" r:id="rId30"/>
    <p:sldId id="421" r:id="rId31"/>
    <p:sldId id="445" r:id="rId32"/>
    <p:sldId id="446" r:id="rId33"/>
    <p:sldId id="449" r:id="rId34"/>
    <p:sldId id="450" r:id="rId35"/>
    <p:sldId id="465" r:id="rId36"/>
    <p:sldId id="448" r:id="rId37"/>
    <p:sldId id="451" r:id="rId38"/>
    <p:sldId id="452" r:id="rId39"/>
    <p:sldId id="458" r:id="rId40"/>
    <p:sldId id="459" r:id="rId41"/>
    <p:sldId id="460" r:id="rId42"/>
    <p:sldId id="461" r:id="rId43"/>
    <p:sldId id="462" r:id="rId44"/>
    <p:sldId id="463" r:id="rId45"/>
    <p:sldId id="453" r:id="rId46"/>
    <p:sldId id="454" r:id="rId47"/>
    <p:sldId id="464" r:id="rId48"/>
    <p:sldId id="466" r:id="rId49"/>
    <p:sldId id="467" r:id="rId50"/>
    <p:sldId id="338" r:id="rId51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66"/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7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43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1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8/24/2018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55" r:id="rId3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bed.org/" TargetMode="External"/><Relationship Id="rId2" Type="http://schemas.openxmlformats.org/officeDocument/2006/relationships/hyperlink" Target="http://fritz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.com/resource/en/datasheet/stm32f072rb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2018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GPIO como saídas digitais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S4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V1.5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403573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9952" y="1259557"/>
            <a:ext cx="18722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28103"/>
            <a:ext cx="9074150" cy="983604"/>
          </a:xfrm>
        </p:spPr>
        <p:txBody>
          <a:bodyPr/>
          <a:lstStyle/>
          <a:p>
            <a:r>
              <a:rPr lang="pt-BR" sz="3600" dirty="0" smtClean="0"/>
              <a:t>Calcule a potência elétrica do seu circuito</a:t>
            </a:r>
            <a:endParaRPr lang="en-GB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876" y="6372125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chemeClr val="tx1"/>
                </a:solidFill>
                <a:latin typeface="Calibri"/>
              </a:rPr>
              <a:t>ATENÇÃO:</a:t>
            </a:r>
            <a:r>
              <a:rPr lang="pt-BR" b="1" dirty="0" smtClean="0">
                <a:solidFill>
                  <a:schemeClr val="tx1"/>
                </a:solidFill>
                <a:latin typeface="Calibri"/>
              </a:rPr>
              <a:t> Não se esqueça de também medir a tensão da fonte com o multímetro.  SEMPRE desconecte o multímetro do circuito ao trocar suas funções.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48224" y="3307863"/>
            <a:ext cx="4197276" cy="29202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088207" y="3895065"/>
            <a:ext cx="0" cy="50143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701811" y="4122562"/>
            <a:ext cx="501178" cy="801885"/>
            <a:chOff x="6048424" y="1835621"/>
            <a:chExt cx="1080120" cy="1728192"/>
          </a:xfrm>
        </p:grpSpPr>
        <p:sp>
          <p:nvSpPr>
            <p:cNvPr id="16" name="Retângulo 15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8" name="Forma livre 7"/>
          <p:cNvSpPr/>
          <p:nvPr/>
        </p:nvSpPr>
        <p:spPr>
          <a:xfrm flipH="1" flipV="1">
            <a:off x="968536" y="4523503"/>
            <a:ext cx="1911534" cy="1130885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112" h="267631">
                <a:moveTo>
                  <a:pt x="0" y="267631"/>
                </a:moveTo>
                <a:cubicBezTo>
                  <a:pt x="94161" y="267414"/>
                  <a:pt x="101834" y="190761"/>
                  <a:pt x="118374" y="159726"/>
                </a:cubicBezTo>
                <a:cubicBezTo>
                  <a:pt x="134914" y="128691"/>
                  <a:pt x="93794" y="105538"/>
                  <a:pt x="99243" y="81421"/>
                </a:cubicBezTo>
                <a:cubicBezTo>
                  <a:pt x="104692" y="57304"/>
                  <a:pt x="115150" y="28204"/>
                  <a:pt x="151069" y="15024"/>
                </a:cubicBezTo>
                <a:cubicBezTo>
                  <a:pt x="186988" y="1844"/>
                  <a:pt x="260693" y="-3478"/>
                  <a:pt x="314757" y="2343"/>
                </a:cubicBezTo>
                <a:cubicBezTo>
                  <a:pt x="368821" y="8164"/>
                  <a:pt x="420952" y="24866"/>
                  <a:pt x="475456" y="49951"/>
                </a:cubicBezTo>
                <a:cubicBezTo>
                  <a:pt x="529960" y="75036"/>
                  <a:pt x="547415" y="127920"/>
                  <a:pt x="555112" y="1829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Forma livre 13"/>
          <p:cNvSpPr/>
          <p:nvPr/>
        </p:nvSpPr>
        <p:spPr>
          <a:xfrm flipH="1" flipV="1">
            <a:off x="1140926" y="4424864"/>
            <a:ext cx="1523121" cy="893701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070" h="245303">
                <a:moveTo>
                  <a:pt x="0" y="245303"/>
                </a:moveTo>
                <a:cubicBezTo>
                  <a:pt x="94161" y="245086"/>
                  <a:pt x="299787" y="217086"/>
                  <a:pt x="323470" y="195810"/>
                </a:cubicBezTo>
                <a:cubicBezTo>
                  <a:pt x="347153" y="174534"/>
                  <a:pt x="162155" y="144465"/>
                  <a:pt x="142100" y="117649"/>
                </a:cubicBezTo>
                <a:cubicBezTo>
                  <a:pt x="122045" y="90833"/>
                  <a:pt x="154324" y="54508"/>
                  <a:pt x="203139" y="34913"/>
                </a:cubicBezTo>
                <a:cubicBezTo>
                  <a:pt x="251954" y="15318"/>
                  <a:pt x="369559" y="1078"/>
                  <a:pt x="434990" y="81"/>
                </a:cubicBezTo>
                <a:cubicBezTo>
                  <a:pt x="500421" y="-916"/>
                  <a:pt x="555046" y="7222"/>
                  <a:pt x="595726" y="28930"/>
                </a:cubicBezTo>
                <a:cubicBezTo>
                  <a:pt x="636406" y="50638"/>
                  <a:pt x="665841" y="100888"/>
                  <a:pt x="679070" y="130330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6" y="661035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4248224" y="2195661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? [mW]</a:t>
            </a:r>
            <a:endParaRPr lang="en-US" sz="5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168104" y="399586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9" name="Arco 28"/>
          <p:cNvSpPr/>
          <p:nvPr/>
        </p:nvSpPr>
        <p:spPr>
          <a:xfrm rot="8085445" flipH="1">
            <a:off x="1623980" y="4387857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808064" y="49798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4" y="661035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89974" l="9972" r="77634">
                        <a14:foregroundMark x1="72845" y1="83177" x2="14197" y2="79947"/>
                        <a14:foregroundMark x1="71211" y1="87458" x2="10986" y2="86369"/>
                        <a14:foregroundMark x1="74423" y1="86369" x2="53521" y2="89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8406" r="20754" b="12636"/>
          <a:stretch/>
        </p:blipFill>
        <p:spPr bwMode="auto">
          <a:xfrm>
            <a:off x="-288280" y="5219997"/>
            <a:ext cx="1368152" cy="23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4207912" y="3553134"/>
            <a:ext cx="5584928" cy="41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Observações importantes do circuito do LED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971525"/>
            <a:ext cx="4998206" cy="64807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potência elétrica é proveniente da fonte de energia (</a:t>
            </a:r>
            <a:r>
              <a:rPr lang="pt-BR" sz="2400" dirty="0" err="1" smtClean="0"/>
              <a:t>PFonte</a:t>
            </a:r>
            <a:r>
              <a:rPr lang="pt-BR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potência da fonte é convertida, parte em luz no LED (PLED), parte em calor no resistor (</a:t>
            </a:r>
            <a:r>
              <a:rPr lang="pt-BR" sz="2400" dirty="0" err="1" smtClean="0"/>
              <a:t>PRes</a:t>
            </a:r>
            <a:r>
              <a:rPr lang="pt-BR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elemento que manipula essa potência (permite ou não que ela flua) é o interruptor (chave).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</p:txBody>
      </p:sp>
      <p:sp>
        <p:nvSpPr>
          <p:cNvPr id="8" name="Seta circular 7"/>
          <p:cNvSpPr/>
          <p:nvPr/>
        </p:nvSpPr>
        <p:spPr>
          <a:xfrm rot="21244964">
            <a:off x="5249675" y="3666765"/>
            <a:ext cx="3995562" cy="2448272"/>
          </a:xfrm>
          <a:prstGeom prst="circularArrow">
            <a:avLst>
              <a:gd name="adj1" fmla="val 15381"/>
              <a:gd name="adj2" fmla="val 2027732"/>
              <a:gd name="adj3" fmla="val 17156579"/>
              <a:gd name="adj4" fmla="val 9545202"/>
              <a:gd name="adj5" fmla="val 1996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Seta circular 50"/>
          <p:cNvSpPr/>
          <p:nvPr/>
        </p:nvSpPr>
        <p:spPr>
          <a:xfrm rot="17810822" flipV="1">
            <a:off x="8041408" y="2749058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eta circular 51"/>
          <p:cNvSpPr/>
          <p:nvPr/>
        </p:nvSpPr>
        <p:spPr>
          <a:xfrm rot="3789178" flipH="1" flipV="1">
            <a:off x="8223720" y="5407887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713487" y="47062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PFonte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826823" y="27039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PR1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7639984" y="5384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PLED1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400352" y="1547589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A potência se conserva:</a:t>
            </a:r>
          </a:p>
          <a:p>
            <a:pPr algn="ctr"/>
            <a:r>
              <a:rPr lang="pt-BR" sz="2800" b="1" dirty="0" err="1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PFonte</a:t>
            </a:r>
            <a:r>
              <a:rPr lang="pt-BR" sz="2800" b="1" dirty="0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 = PR1 + PLED1</a:t>
            </a:r>
            <a:endParaRPr lang="en-GB" sz="2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957240" y="5436021"/>
            <a:ext cx="343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dirty="0" smtClean="0">
                <a:solidFill>
                  <a:sysClr val="windowText" lastClr="000000"/>
                </a:solidFill>
                <a:latin typeface="Calibri"/>
              </a:rPr>
              <a:t>Curiosidade: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Apenas de 4 a 18% da  potência elétrica consumida pelo LED torna-se luz visível. O restante torna-se calor ou potência luminosa não visível. Para uma lâmpada incandescente esse número é de cerca de 2%.</a:t>
            </a:r>
          </a:p>
        </p:txBody>
      </p:sp>
    </p:spTree>
    <p:extLst>
      <p:ext uri="{BB962C8B-B14F-4D97-AF65-F5344CB8AC3E}">
        <p14:creationId xmlns:p14="http://schemas.microsoft.com/office/powerpoint/2010/main" val="13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2448024" y="3016612"/>
            <a:ext cx="5584928" cy="41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Outras observações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1" y="971525"/>
            <a:ext cx="8977602" cy="6480720"/>
          </a:xfrm>
        </p:spPr>
        <p:txBody>
          <a:bodyPr/>
          <a:lstStyle/>
          <a:p>
            <a:r>
              <a:rPr lang="pt-BR" sz="2400" dirty="0" smtClean="0"/>
              <a:t>Para calcular a potência individual do resistor ou do LED, a corrente é a mesma medida anteriormente, mas você deve saber a tensão em cada componente individual, medindo com um voltímetro.</a:t>
            </a:r>
          </a:p>
        </p:txBody>
      </p:sp>
      <p:sp>
        <p:nvSpPr>
          <p:cNvPr id="51" name="Seta circular 50"/>
          <p:cNvSpPr/>
          <p:nvPr/>
        </p:nvSpPr>
        <p:spPr>
          <a:xfrm rot="17810822" flipV="1">
            <a:off x="6479033" y="1991440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Seta circular 51"/>
          <p:cNvSpPr/>
          <p:nvPr/>
        </p:nvSpPr>
        <p:spPr>
          <a:xfrm rot="3789178" flipH="1" flipV="1">
            <a:off x="6348768" y="4871365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048424" y="212365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PR1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192440" y="54987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PLED1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728496" y="3235215"/>
            <a:ext cx="501178" cy="801885"/>
            <a:chOff x="6048424" y="1835621"/>
            <a:chExt cx="1080120" cy="1728192"/>
          </a:xfrm>
        </p:grpSpPr>
        <p:sp>
          <p:nvSpPr>
            <p:cNvPr id="16" name="Retângulo 15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24" name="Forma livre 23"/>
          <p:cNvSpPr/>
          <p:nvPr/>
        </p:nvSpPr>
        <p:spPr>
          <a:xfrm flipH="1" flipV="1">
            <a:off x="4995221" y="3140856"/>
            <a:ext cx="1573966" cy="1626186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  <a:gd name="connsiteX0" fmla="*/ 0 w 713700"/>
              <a:gd name="connsiteY0" fmla="*/ 249598 h 249598"/>
              <a:gd name="connsiteX1" fmla="*/ 276962 w 713700"/>
              <a:gd name="connsiteY1" fmla="*/ 159726 h 249598"/>
              <a:gd name="connsiteX2" fmla="*/ 257831 w 713700"/>
              <a:gd name="connsiteY2" fmla="*/ 81421 h 249598"/>
              <a:gd name="connsiteX3" fmla="*/ 309657 w 713700"/>
              <a:gd name="connsiteY3" fmla="*/ 15024 h 249598"/>
              <a:gd name="connsiteX4" fmla="*/ 473345 w 713700"/>
              <a:gd name="connsiteY4" fmla="*/ 2343 h 249598"/>
              <a:gd name="connsiteX5" fmla="*/ 634044 w 713700"/>
              <a:gd name="connsiteY5" fmla="*/ 49951 h 249598"/>
              <a:gd name="connsiteX6" fmla="*/ 713700 w 713700"/>
              <a:gd name="connsiteY6" fmla="*/ 182909 h 249598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082" h="384847">
                <a:moveTo>
                  <a:pt x="64246" y="384847"/>
                </a:moveTo>
                <a:cubicBezTo>
                  <a:pt x="-25998" y="249381"/>
                  <a:pt x="30849" y="210297"/>
                  <a:pt x="20344" y="159726"/>
                </a:cubicBezTo>
                <a:cubicBezTo>
                  <a:pt x="9839" y="109155"/>
                  <a:pt x="-4236" y="105538"/>
                  <a:pt x="1213" y="81421"/>
                </a:cubicBezTo>
                <a:cubicBezTo>
                  <a:pt x="6662" y="57304"/>
                  <a:pt x="17120" y="28204"/>
                  <a:pt x="53039" y="15024"/>
                </a:cubicBezTo>
                <a:cubicBezTo>
                  <a:pt x="88958" y="1844"/>
                  <a:pt x="162663" y="-3478"/>
                  <a:pt x="216727" y="2343"/>
                </a:cubicBezTo>
                <a:cubicBezTo>
                  <a:pt x="270791" y="8164"/>
                  <a:pt x="322922" y="24866"/>
                  <a:pt x="377426" y="49951"/>
                </a:cubicBezTo>
                <a:cubicBezTo>
                  <a:pt x="431930" y="75036"/>
                  <a:pt x="449385" y="127920"/>
                  <a:pt x="457082" y="1829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Forma livre 24"/>
          <p:cNvSpPr/>
          <p:nvPr/>
        </p:nvSpPr>
        <p:spPr>
          <a:xfrm flipH="1" flipV="1">
            <a:off x="5167611" y="3474017"/>
            <a:ext cx="2311408" cy="969667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0 w 547608"/>
              <a:gd name="connsiteY0" fmla="*/ 266218 h 266218"/>
              <a:gd name="connsiteX1" fmla="*/ 192008 w 547608"/>
              <a:gd name="connsiteY1" fmla="*/ 195810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218 h 266218"/>
              <a:gd name="connsiteX1" fmla="*/ 53602 w 547608"/>
              <a:gd name="connsiteY1" fmla="*/ 185352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10638 w 547608"/>
              <a:gd name="connsiteY2" fmla="*/ 117585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608" h="266154">
                <a:moveTo>
                  <a:pt x="0" y="266154"/>
                </a:moveTo>
                <a:cubicBezTo>
                  <a:pt x="105486" y="199705"/>
                  <a:pt x="76902" y="215859"/>
                  <a:pt x="53602" y="185288"/>
                </a:cubicBezTo>
                <a:cubicBezTo>
                  <a:pt x="30302" y="154717"/>
                  <a:pt x="29690" y="108380"/>
                  <a:pt x="40726" y="82726"/>
                </a:cubicBezTo>
                <a:cubicBezTo>
                  <a:pt x="51762" y="57072"/>
                  <a:pt x="76018" y="45148"/>
                  <a:pt x="119818" y="31363"/>
                </a:cubicBezTo>
                <a:cubicBezTo>
                  <a:pt x="163618" y="17578"/>
                  <a:pt x="246120" y="433"/>
                  <a:pt x="303528" y="17"/>
                </a:cubicBezTo>
                <a:cubicBezTo>
                  <a:pt x="360936" y="-399"/>
                  <a:pt x="423584" y="7158"/>
                  <a:pt x="464264" y="28866"/>
                </a:cubicBezTo>
                <a:cubicBezTo>
                  <a:pt x="504944" y="50574"/>
                  <a:pt x="534379" y="100824"/>
                  <a:pt x="547608" y="130266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6454862" y="6250460"/>
            <a:ext cx="501178" cy="801885"/>
            <a:chOff x="6048424" y="1835621"/>
            <a:chExt cx="1080120" cy="1728192"/>
          </a:xfrm>
        </p:grpSpPr>
        <p:sp>
          <p:nvSpPr>
            <p:cNvPr id="27" name="Retângulo 26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riângulo isósceles 29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35" name="Forma livre 34"/>
          <p:cNvSpPr/>
          <p:nvPr/>
        </p:nvSpPr>
        <p:spPr>
          <a:xfrm flipH="1" flipV="1">
            <a:off x="6721587" y="4390802"/>
            <a:ext cx="2615806" cy="3134120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  <a:gd name="connsiteX0" fmla="*/ 0 w 713700"/>
              <a:gd name="connsiteY0" fmla="*/ 249598 h 249598"/>
              <a:gd name="connsiteX1" fmla="*/ 276962 w 713700"/>
              <a:gd name="connsiteY1" fmla="*/ 159726 h 249598"/>
              <a:gd name="connsiteX2" fmla="*/ 257831 w 713700"/>
              <a:gd name="connsiteY2" fmla="*/ 81421 h 249598"/>
              <a:gd name="connsiteX3" fmla="*/ 309657 w 713700"/>
              <a:gd name="connsiteY3" fmla="*/ 15024 h 249598"/>
              <a:gd name="connsiteX4" fmla="*/ 473345 w 713700"/>
              <a:gd name="connsiteY4" fmla="*/ 2343 h 249598"/>
              <a:gd name="connsiteX5" fmla="*/ 634044 w 713700"/>
              <a:gd name="connsiteY5" fmla="*/ 49951 h 249598"/>
              <a:gd name="connsiteX6" fmla="*/ 713700 w 713700"/>
              <a:gd name="connsiteY6" fmla="*/ 182909 h 249598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224159 w 462095"/>
              <a:gd name="connsiteY0" fmla="*/ 802616 h 802616"/>
              <a:gd name="connsiteX1" fmla="*/ 25357 w 462095"/>
              <a:gd name="connsiteY1" fmla="*/ 159726 h 802616"/>
              <a:gd name="connsiteX2" fmla="*/ 6226 w 462095"/>
              <a:gd name="connsiteY2" fmla="*/ 81421 h 802616"/>
              <a:gd name="connsiteX3" fmla="*/ 58052 w 462095"/>
              <a:gd name="connsiteY3" fmla="*/ 15024 h 802616"/>
              <a:gd name="connsiteX4" fmla="*/ 221740 w 462095"/>
              <a:gd name="connsiteY4" fmla="*/ 2343 h 802616"/>
              <a:gd name="connsiteX5" fmla="*/ 382439 w 462095"/>
              <a:gd name="connsiteY5" fmla="*/ 49951 h 802616"/>
              <a:gd name="connsiteX6" fmla="*/ 462095 w 462095"/>
              <a:gd name="connsiteY6" fmla="*/ 182909 h 802616"/>
              <a:gd name="connsiteX0" fmla="*/ 224159 w 462095"/>
              <a:gd name="connsiteY0" fmla="*/ 802616 h 802616"/>
              <a:gd name="connsiteX1" fmla="*/ 25357 w 462095"/>
              <a:gd name="connsiteY1" fmla="*/ 159726 h 802616"/>
              <a:gd name="connsiteX2" fmla="*/ 6226 w 462095"/>
              <a:gd name="connsiteY2" fmla="*/ 81421 h 802616"/>
              <a:gd name="connsiteX3" fmla="*/ 58052 w 462095"/>
              <a:gd name="connsiteY3" fmla="*/ 15024 h 802616"/>
              <a:gd name="connsiteX4" fmla="*/ 221740 w 462095"/>
              <a:gd name="connsiteY4" fmla="*/ 2343 h 802616"/>
              <a:gd name="connsiteX5" fmla="*/ 382439 w 462095"/>
              <a:gd name="connsiteY5" fmla="*/ 49951 h 802616"/>
              <a:gd name="connsiteX6" fmla="*/ 462095 w 462095"/>
              <a:gd name="connsiteY6" fmla="*/ 182909 h 802616"/>
              <a:gd name="connsiteX0" fmla="*/ 399210 w 637146"/>
              <a:gd name="connsiteY0" fmla="*/ 802616 h 802616"/>
              <a:gd name="connsiteX1" fmla="*/ 4939 w 637146"/>
              <a:gd name="connsiteY1" fmla="*/ 613562 h 802616"/>
              <a:gd name="connsiteX2" fmla="*/ 181277 w 637146"/>
              <a:gd name="connsiteY2" fmla="*/ 81421 h 802616"/>
              <a:gd name="connsiteX3" fmla="*/ 233103 w 637146"/>
              <a:gd name="connsiteY3" fmla="*/ 15024 h 802616"/>
              <a:gd name="connsiteX4" fmla="*/ 396791 w 637146"/>
              <a:gd name="connsiteY4" fmla="*/ 2343 h 802616"/>
              <a:gd name="connsiteX5" fmla="*/ 557490 w 637146"/>
              <a:gd name="connsiteY5" fmla="*/ 49951 h 802616"/>
              <a:gd name="connsiteX6" fmla="*/ 637146 w 637146"/>
              <a:gd name="connsiteY6" fmla="*/ 182909 h 802616"/>
              <a:gd name="connsiteX0" fmla="*/ 429214 w 667150"/>
              <a:gd name="connsiteY0" fmla="*/ 817207 h 817207"/>
              <a:gd name="connsiteX1" fmla="*/ 34943 w 667150"/>
              <a:gd name="connsiteY1" fmla="*/ 628153 h 817207"/>
              <a:gd name="connsiteX2" fmla="*/ 45317 w 667150"/>
              <a:gd name="connsiteY2" fmla="*/ 342466 h 817207"/>
              <a:gd name="connsiteX3" fmla="*/ 263107 w 667150"/>
              <a:gd name="connsiteY3" fmla="*/ 29615 h 817207"/>
              <a:gd name="connsiteX4" fmla="*/ 426795 w 667150"/>
              <a:gd name="connsiteY4" fmla="*/ 16934 h 817207"/>
              <a:gd name="connsiteX5" fmla="*/ 587494 w 667150"/>
              <a:gd name="connsiteY5" fmla="*/ 64542 h 817207"/>
              <a:gd name="connsiteX6" fmla="*/ 667150 w 667150"/>
              <a:gd name="connsiteY6" fmla="*/ 197500 h 817207"/>
              <a:gd name="connsiteX0" fmla="*/ 415140 w 653076"/>
              <a:gd name="connsiteY0" fmla="*/ 817207 h 817207"/>
              <a:gd name="connsiteX1" fmla="*/ 20869 w 653076"/>
              <a:gd name="connsiteY1" fmla="*/ 628153 h 817207"/>
              <a:gd name="connsiteX2" fmla="*/ 31243 w 653076"/>
              <a:gd name="connsiteY2" fmla="*/ 342466 h 817207"/>
              <a:gd name="connsiteX3" fmla="*/ 249033 w 653076"/>
              <a:gd name="connsiteY3" fmla="*/ 29615 h 817207"/>
              <a:gd name="connsiteX4" fmla="*/ 412721 w 653076"/>
              <a:gd name="connsiteY4" fmla="*/ 16934 h 817207"/>
              <a:gd name="connsiteX5" fmla="*/ 573420 w 653076"/>
              <a:gd name="connsiteY5" fmla="*/ 64542 h 817207"/>
              <a:gd name="connsiteX6" fmla="*/ 653076 w 653076"/>
              <a:gd name="connsiteY6" fmla="*/ 197500 h 817207"/>
              <a:gd name="connsiteX0" fmla="*/ 409247 w 647183"/>
              <a:gd name="connsiteY0" fmla="*/ 805182 h 805182"/>
              <a:gd name="connsiteX1" fmla="*/ 14976 w 647183"/>
              <a:gd name="connsiteY1" fmla="*/ 616128 h 805182"/>
              <a:gd name="connsiteX2" fmla="*/ 25350 w 647183"/>
              <a:gd name="connsiteY2" fmla="*/ 330441 h 805182"/>
              <a:gd name="connsiteX3" fmla="*/ 121433 w 647183"/>
              <a:gd name="connsiteY3" fmla="*/ 167867 h 805182"/>
              <a:gd name="connsiteX4" fmla="*/ 406828 w 647183"/>
              <a:gd name="connsiteY4" fmla="*/ 4909 h 805182"/>
              <a:gd name="connsiteX5" fmla="*/ 567527 w 647183"/>
              <a:gd name="connsiteY5" fmla="*/ 52517 h 805182"/>
              <a:gd name="connsiteX6" fmla="*/ 647183 w 647183"/>
              <a:gd name="connsiteY6" fmla="*/ 185475 h 805182"/>
              <a:gd name="connsiteX0" fmla="*/ 409247 w 647183"/>
              <a:gd name="connsiteY0" fmla="*/ 762732 h 762732"/>
              <a:gd name="connsiteX1" fmla="*/ 14976 w 647183"/>
              <a:gd name="connsiteY1" fmla="*/ 573678 h 762732"/>
              <a:gd name="connsiteX2" fmla="*/ 25350 w 647183"/>
              <a:gd name="connsiteY2" fmla="*/ 287991 h 762732"/>
              <a:gd name="connsiteX3" fmla="*/ 121433 w 647183"/>
              <a:gd name="connsiteY3" fmla="*/ 125417 h 762732"/>
              <a:gd name="connsiteX4" fmla="*/ 336754 w 647183"/>
              <a:gd name="connsiteY4" fmla="*/ 31586 h 762732"/>
              <a:gd name="connsiteX5" fmla="*/ 567527 w 647183"/>
              <a:gd name="connsiteY5" fmla="*/ 10067 h 762732"/>
              <a:gd name="connsiteX6" fmla="*/ 647183 w 647183"/>
              <a:gd name="connsiteY6" fmla="*/ 143025 h 762732"/>
              <a:gd name="connsiteX0" fmla="*/ 409247 w 647183"/>
              <a:gd name="connsiteY0" fmla="*/ 741709 h 741709"/>
              <a:gd name="connsiteX1" fmla="*/ 14976 w 647183"/>
              <a:gd name="connsiteY1" fmla="*/ 552655 h 741709"/>
              <a:gd name="connsiteX2" fmla="*/ 25350 w 647183"/>
              <a:gd name="connsiteY2" fmla="*/ 266968 h 741709"/>
              <a:gd name="connsiteX3" fmla="*/ 121433 w 647183"/>
              <a:gd name="connsiteY3" fmla="*/ 104394 h 741709"/>
              <a:gd name="connsiteX4" fmla="*/ 336754 w 647183"/>
              <a:gd name="connsiteY4" fmla="*/ 10563 h 741709"/>
              <a:gd name="connsiteX5" fmla="*/ 534334 w 647183"/>
              <a:gd name="connsiteY5" fmla="*/ 19099 h 741709"/>
              <a:gd name="connsiteX6" fmla="*/ 647183 w 647183"/>
              <a:gd name="connsiteY6" fmla="*/ 122002 h 741709"/>
              <a:gd name="connsiteX0" fmla="*/ 478161 w 716097"/>
              <a:gd name="connsiteY0" fmla="*/ 741709 h 741709"/>
              <a:gd name="connsiteX1" fmla="*/ 6440 w 716097"/>
              <a:gd name="connsiteY1" fmla="*/ 600744 h 741709"/>
              <a:gd name="connsiteX2" fmla="*/ 94264 w 716097"/>
              <a:gd name="connsiteY2" fmla="*/ 266968 h 741709"/>
              <a:gd name="connsiteX3" fmla="*/ 190347 w 716097"/>
              <a:gd name="connsiteY3" fmla="*/ 104394 h 741709"/>
              <a:gd name="connsiteX4" fmla="*/ 405668 w 716097"/>
              <a:gd name="connsiteY4" fmla="*/ 10563 h 741709"/>
              <a:gd name="connsiteX5" fmla="*/ 603248 w 716097"/>
              <a:gd name="connsiteY5" fmla="*/ 19099 h 741709"/>
              <a:gd name="connsiteX6" fmla="*/ 716097 w 716097"/>
              <a:gd name="connsiteY6" fmla="*/ 122002 h 741709"/>
              <a:gd name="connsiteX0" fmla="*/ 521698 w 759634"/>
              <a:gd name="connsiteY0" fmla="*/ 741709 h 741709"/>
              <a:gd name="connsiteX1" fmla="*/ 49977 w 759634"/>
              <a:gd name="connsiteY1" fmla="*/ 600744 h 741709"/>
              <a:gd name="connsiteX2" fmla="*/ 34534 w 759634"/>
              <a:gd name="connsiteY2" fmla="*/ 327079 h 741709"/>
              <a:gd name="connsiteX3" fmla="*/ 233884 w 759634"/>
              <a:gd name="connsiteY3" fmla="*/ 104394 h 741709"/>
              <a:gd name="connsiteX4" fmla="*/ 449205 w 759634"/>
              <a:gd name="connsiteY4" fmla="*/ 10563 h 741709"/>
              <a:gd name="connsiteX5" fmla="*/ 646785 w 759634"/>
              <a:gd name="connsiteY5" fmla="*/ 19099 h 741709"/>
              <a:gd name="connsiteX6" fmla="*/ 759634 w 759634"/>
              <a:gd name="connsiteY6" fmla="*/ 122002 h 7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34" h="741709">
                <a:moveTo>
                  <a:pt x="521698" y="741709"/>
                </a:moveTo>
                <a:cubicBezTo>
                  <a:pt x="298682" y="708431"/>
                  <a:pt x="131171" y="669849"/>
                  <a:pt x="49977" y="600744"/>
                </a:cubicBezTo>
                <a:cubicBezTo>
                  <a:pt x="-31217" y="531639"/>
                  <a:pt x="3883" y="409804"/>
                  <a:pt x="34534" y="327079"/>
                </a:cubicBezTo>
                <a:cubicBezTo>
                  <a:pt x="65185" y="244354"/>
                  <a:pt x="164772" y="157147"/>
                  <a:pt x="233884" y="104394"/>
                </a:cubicBezTo>
                <a:cubicBezTo>
                  <a:pt x="302996" y="51641"/>
                  <a:pt x="380388" y="24779"/>
                  <a:pt x="449205" y="10563"/>
                </a:cubicBezTo>
                <a:cubicBezTo>
                  <a:pt x="518022" y="-3653"/>
                  <a:pt x="592281" y="-5986"/>
                  <a:pt x="646785" y="19099"/>
                </a:cubicBezTo>
                <a:cubicBezTo>
                  <a:pt x="701289" y="44184"/>
                  <a:pt x="751937" y="67013"/>
                  <a:pt x="759634" y="12200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orma livre 35"/>
          <p:cNvSpPr/>
          <p:nvPr/>
        </p:nvSpPr>
        <p:spPr>
          <a:xfrm flipH="1" flipV="1">
            <a:off x="6893976" y="5803463"/>
            <a:ext cx="1636830" cy="1583709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0 w 547608"/>
              <a:gd name="connsiteY0" fmla="*/ 266218 h 266218"/>
              <a:gd name="connsiteX1" fmla="*/ 192008 w 547608"/>
              <a:gd name="connsiteY1" fmla="*/ 195810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218 h 266218"/>
              <a:gd name="connsiteX1" fmla="*/ 53602 w 547608"/>
              <a:gd name="connsiteY1" fmla="*/ 185352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10638 w 547608"/>
              <a:gd name="connsiteY2" fmla="*/ 117585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386705 w 528122"/>
              <a:gd name="connsiteY0" fmla="*/ 454392 h 454392"/>
              <a:gd name="connsiteX1" fmla="*/ 34116 w 528122"/>
              <a:gd name="connsiteY1" fmla="*/ 185288 h 454392"/>
              <a:gd name="connsiteX2" fmla="*/ 21240 w 528122"/>
              <a:gd name="connsiteY2" fmla="*/ 82726 h 454392"/>
              <a:gd name="connsiteX3" fmla="*/ 100332 w 528122"/>
              <a:gd name="connsiteY3" fmla="*/ 31363 h 454392"/>
              <a:gd name="connsiteX4" fmla="*/ 284042 w 528122"/>
              <a:gd name="connsiteY4" fmla="*/ 17 h 454392"/>
              <a:gd name="connsiteX5" fmla="*/ 444778 w 528122"/>
              <a:gd name="connsiteY5" fmla="*/ 28866 h 454392"/>
              <a:gd name="connsiteX6" fmla="*/ 528122 w 528122"/>
              <a:gd name="connsiteY6" fmla="*/ 130266 h 454392"/>
              <a:gd name="connsiteX0" fmla="*/ 386705 w 528122"/>
              <a:gd name="connsiteY0" fmla="*/ 454392 h 454392"/>
              <a:gd name="connsiteX1" fmla="*/ 34116 w 528122"/>
              <a:gd name="connsiteY1" fmla="*/ 185288 h 454392"/>
              <a:gd name="connsiteX2" fmla="*/ 21240 w 528122"/>
              <a:gd name="connsiteY2" fmla="*/ 82726 h 454392"/>
              <a:gd name="connsiteX3" fmla="*/ 100332 w 528122"/>
              <a:gd name="connsiteY3" fmla="*/ 31363 h 454392"/>
              <a:gd name="connsiteX4" fmla="*/ 284042 w 528122"/>
              <a:gd name="connsiteY4" fmla="*/ 17 h 454392"/>
              <a:gd name="connsiteX5" fmla="*/ 444778 w 528122"/>
              <a:gd name="connsiteY5" fmla="*/ 28866 h 454392"/>
              <a:gd name="connsiteX6" fmla="*/ 528122 w 528122"/>
              <a:gd name="connsiteY6" fmla="*/ 130266 h 454392"/>
              <a:gd name="connsiteX0" fmla="*/ 367629 w 509046"/>
              <a:gd name="connsiteY0" fmla="*/ 454392 h 454392"/>
              <a:gd name="connsiteX1" fmla="*/ 159464 w 509046"/>
              <a:gd name="connsiteY1" fmla="*/ 390956 h 454392"/>
              <a:gd name="connsiteX2" fmla="*/ 2164 w 509046"/>
              <a:gd name="connsiteY2" fmla="*/ 82726 h 454392"/>
              <a:gd name="connsiteX3" fmla="*/ 81256 w 509046"/>
              <a:gd name="connsiteY3" fmla="*/ 31363 h 454392"/>
              <a:gd name="connsiteX4" fmla="*/ 264966 w 509046"/>
              <a:gd name="connsiteY4" fmla="*/ 17 h 454392"/>
              <a:gd name="connsiteX5" fmla="*/ 425702 w 509046"/>
              <a:gd name="connsiteY5" fmla="*/ 28866 h 454392"/>
              <a:gd name="connsiteX6" fmla="*/ 509046 w 509046"/>
              <a:gd name="connsiteY6" fmla="*/ 130266 h 454392"/>
              <a:gd name="connsiteX0" fmla="*/ 300169 w 441586"/>
              <a:gd name="connsiteY0" fmla="*/ 455454 h 455454"/>
              <a:gd name="connsiteX1" fmla="*/ 92004 w 441586"/>
              <a:gd name="connsiteY1" fmla="*/ 392018 h 455454"/>
              <a:gd name="connsiteX2" fmla="*/ 21960 w 441586"/>
              <a:gd name="connsiteY2" fmla="*/ 254597 h 455454"/>
              <a:gd name="connsiteX3" fmla="*/ 13796 w 441586"/>
              <a:gd name="connsiteY3" fmla="*/ 32425 h 455454"/>
              <a:gd name="connsiteX4" fmla="*/ 197506 w 441586"/>
              <a:gd name="connsiteY4" fmla="*/ 1079 h 455454"/>
              <a:gd name="connsiteX5" fmla="*/ 358242 w 441586"/>
              <a:gd name="connsiteY5" fmla="*/ 29928 h 455454"/>
              <a:gd name="connsiteX6" fmla="*/ 441586 w 441586"/>
              <a:gd name="connsiteY6" fmla="*/ 131328 h 455454"/>
              <a:gd name="connsiteX0" fmla="*/ 278440 w 419857"/>
              <a:gd name="connsiteY0" fmla="*/ 459979 h 459979"/>
              <a:gd name="connsiteX1" fmla="*/ 70275 w 419857"/>
              <a:gd name="connsiteY1" fmla="*/ 396543 h 459979"/>
              <a:gd name="connsiteX2" fmla="*/ 231 w 419857"/>
              <a:gd name="connsiteY2" fmla="*/ 259122 h 459979"/>
              <a:gd name="connsiteX3" fmla="*/ 88349 w 419857"/>
              <a:gd name="connsiteY3" fmla="*/ 134555 h 459979"/>
              <a:gd name="connsiteX4" fmla="*/ 175777 w 419857"/>
              <a:gd name="connsiteY4" fmla="*/ 5604 h 459979"/>
              <a:gd name="connsiteX5" fmla="*/ 336513 w 419857"/>
              <a:gd name="connsiteY5" fmla="*/ 34453 h 459979"/>
              <a:gd name="connsiteX6" fmla="*/ 419857 w 419857"/>
              <a:gd name="connsiteY6" fmla="*/ 135853 h 459979"/>
              <a:gd name="connsiteX0" fmla="*/ 278440 w 419857"/>
              <a:gd name="connsiteY0" fmla="*/ 434696 h 434696"/>
              <a:gd name="connsiteX1" fmla="*/ 70275 w 419857"/>
              <a:gd name="connsiteY1" fmla="*/ 371260 h 434696"/>
              <a:gd name="connsiteX2" fmla="*/ 231 w 419857"/>
              <a:gd name="connsiteY2" fmla="*/ 233839 h 434696"/>
              <a:gd name="connsiteX3" fmla="*/ 88349 w 419857"/>
              <a:gd name="connsiteY3" fmla="*/ 109272 h 434696"/>
              <a:gd name="connsiteX4" fmla="*/ 214892 w 419857"/>
              <a:gd name="connsiteY4" fmla="*/ 25638 h 434696"/>
              <a:gd name="connsiteX5" fmla="*/ 336513 w 419857"/>
              <a:gd name="connsiteY5" fmla="*/ 9170 h 434696"/>
              <a:gd name="connsiteX6" fmla="*/ 419857 w 419857"/>
              <a:gd name="connsiteY6" fmla="*/ 110570 h 434696"/>
              <a:gd name="connsiteX0" fmla="*/ 246373 w 387790"/>
              <a:gd name="connsiteY0" fmla="*/ 434696 h 434696"/>
              <a:gd name="connsiteX1" fmla="*/ 38208 w 387790"/>
              <a:gd name="connsiteY1" fmla="*/ 371260 h 434696"/>
              <a:gd name="connsiteX2" fmla="*/ 1261 w 387790"/>
              <a:gd name="connsiteY2" fmla="*/ 251268 h 434696"/>
              <a:gd name="connsiteX3" fmla="*/ 56282 w 387790"/>
              <a:gd name="connsiteY3" fmla="*/ 109272 h 434696"/>
              <a:gd name="connsiteX4" fmla="*/ 182825 w 387790"/>
              <a:gd name="connsiteY4" fmla="*/ 25638 h 434696"/>
              <a:gd name="connsiteX5" fmla="*/ 304446 w 387790"/>
              <a:gd name="connsiteY5" fmla="*/ 9170 h 434696"/>
              <a:gd name="connsiteX6" fmla="*/ 387790 w 387790"/>
              <a:gd name="connsiteY6" fmla="*/ 110570 h 43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90" h="434696">
                <a:moveTo>
                  <a:pt x="246373" y="434696"/>
                </a:moveTo>
                <a:cubicBezTo>
                  <a:pt x="129206" y="434479"/>
                  <a:pt x="79060" y="401831"/>
                  <a:pt x="38208" y="371260"/>
                </a:cubicBezTo>
                <a:cubicBezTo>
                  <a:pt x="-2644" y="340689"/>
                  <a:pt x="-1751" y="294933"/>
                  <a:pt x="1261" y="251268"/>
                </a:cubicBezTo>
                <a:cubicBezTo>
                  <a:pt x="4273" y="207603"/>
                  <a:pt x="26021" y="146877"/>
                  <a:pt x="56282" y="109272"/>
                </a:cubicBezTo>
                <a:cubicBezTo>
                  <a:pt x="86543" y="71667"/>
                  <a:pt x="141464" y="42322"/>
                  <a:pt x="182825" y="25638"/>
                </a:cubicBezTo>
                <a:cubicBezTo>
                  <a:pt x="224186" y="8954"/>
                  <a:pt x="263766" y="-12538"/>
                  <a:pt x="304446" y="9170"/>
                </a:cubicBezTo>
                <a:cubicBezTo>
                  <a:pt x="345126" y="30878"/>
                  <a:pt x="374561" y="81128"/>
                  <a:pt x="387790" y="110570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>
            <a:off x="4075507" y="3115456"/>
            <a:ext cx="520057" cy="1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566299" y="3129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41" name="Arco 40"/>
          <p:cNvSpPr/>
          <p:nvPr/>
        </p:nvSpPr>
        <p:spPr>
          <a:xfrm rot="8085445" flipH="1">
            <a:off x="6789779" y="4440367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8097826" y="52543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VLED1</a:t>
            </a:r>
          </a:p>
        </p:txBody>
      </p:sp>
      <p:sp>
        <p:nvSpPr>
          <p:cNvPr id="45" name="Arco 44"/>
          <p:cNvSpPr/>
          <p:nvPr/>
        </p:nvSpPr>
        <p:spPr>
          <a:xfrm rot="2700000" flipH="1">
            <a:off x="6120682" y="2777246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6990716" y="26075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VR1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1760" y="2411685"/>
            <a:ext cx="294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 = VR1.I</a:t>
            </a:r>
          </a:p>
          <a:p>
            <a:pPr algn="ctr"/>
            <a:endParaRPr lang="pt-BR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PLED1 = VLED1.I</a:t>
            </a:r>
            <a:endParaRPr lang="en-GB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/>
              <a:t>LEDs</a:t>
            </a:r>
            <a:r>
              <a:rPr lang="pt-BR" dirty="0"/>
              <a:t> e uso do </a:t>
            </a:r>
            <a:r>
              <a:rPr lang="pt-BR" dirty="0" err="1"/>
              <a:t>Fritzing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Acionamento de cargas de maior potência.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2" y="3129398"/>
            <a:ext cx="7476277" cy="31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Circuito de alimentação do LED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664048" y="27587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234209" y="3923853"/>
            <a:ext cx="157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</a:t>
            </a:r>
          </a:p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2987749"/>
            <a:ext cx="153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120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37621" y="3635375"/>
            <a:ext cx="936104" cy="1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344568" y="31224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19599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2" y="3129398"/>
            <a:ext cx="7476277" cy="31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Criando um botão como entrada digital para um microcontrolador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664048" y="27587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247529" y="3992289"/>
            <a:ext cx="157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</a:t>
            </a:r>
          </a:p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74840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84128" y="40678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Pull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down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838516" y="4988294"/>
            <a:ext cx="67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933924" y="3823381"/>
            <a:ext cx="75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Sinal digital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46339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169640" y="6405328"/>
            <a:ext cx="34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Atenção: Não foi exatamente esse o circuito montado!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692948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25"/>
          <p:cNvSpPr/>
          <p:nvPr/>
        </p:nvSpPr>
        <p:spPr>
          <a:xfrm>
            <a:off x="5692948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ixaDeTexto 28"/>
          <p:cNvSpPr txBox="1"/>
          <p:nvPr/>
        </p:nvSpPr>
        <p:spPr>
          <a:xfrm>
            <a:off x="5904408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Terminal de GPIO </a:t>
            </a:r>
            <a:r>
              <a:rPr lang="pt-BR" sz="1600" dirty="0">
                <a:solidFill>
                  <a:sysClr val="windowText" lastClr="000000"/>
                </a:solidFill>
                <a:latin typeface="Calibri"/>
              </a:rPr>
              <a:t>PA_8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04265" y="3366908"/>
            <a:ext cx="441758" cy="131506"/>
            <a:chOff x="7272560" y="6316242"/>
            <a:chExt cx="1341484" cy="663889"/>
          </a:xfrm>
        </p:grpSpPr>
        <p:cxnSp>
          <p:nvCxnSpPr>
            <p:cNvPr id="28" name="Conector angulado 27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0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de seta reta 31"/>
          <p:cNvCxnSpPr/>
          <p:nvPr/>
        </p:nvCxnSpPr>
        <p:spPr>
          <a:xfrm>
            <a:off x="5004265" y="3432661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39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Botão como entrada digital para um microcontrolador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92040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92440" y="239252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 interna do kit</a:t>
            </a:r>
          </a:p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74840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84128" y="393662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Pull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down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20232" y="615610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No circuito montado, usamos como fonte a própria tensão interna de 3,3V do kit do microcontrolador.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692948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5692948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6023230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5932263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PA_8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67646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234617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9"/>
          <a:stretch/>
        </p:blipFill>
        <p:spPr bwMode="auto">
          <a:xfrm>
            <a:off x="6905752" y="2531318"/>
            <a:ext cx="2599056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um LED externo.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Próximo passo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5253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0082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8053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6696" y="42060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5952271"/>
            <a:ext cx="3492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Nesse novo circuito, qual o valor de R? Depende da corrente desejada para o LED e da tensão que o kit pode colocar no terminal GPIO.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6161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356616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3896443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805476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ysClr val="windowText" lastClr="000000"/>
                </a:solidFill>
                <a:latin typeface="Calibri"/>
              </a:rPr>
              <a:t>PA_8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777621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107830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768234" y="3478921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678587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ixaDeTexto 27"/>
          <p:cNvSpPr txBox="1"/>
          <p:nvPr/>
        </p:nvSpPr>
        <p:spPr>
          <a:xfrm>
            <a:off x="8136656" y="2998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912520" y="30492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R=?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51430" y="3275781"/>
            <a:ext cx="183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 GPIO como saída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045873" y="5010089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46634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44654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de acionamento do LED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Quando ligamos o LED com apenas o botão, as pilhas forneciam toda a corrente.</a:t>
            </a:r>
          </a:p>
          <a:p>
            <a:r>
              <a:rPr lang="pt-BR" sz="2800" dirty="0" smtClean="0"/>
              <a:t>Um resistor foi dimensionado para que a corrente não ultrapasse o valor máximo permitido para o LED, de 10 [</a:t>
            </a:r>
            <a:r>
              <a:rPr lang="pt-BR" sz="2800" dirty="0" err="1" smtClean="0"/>
              <a:t>mA</a:t>
            </a:r>
            <a:r>
              <a:rPr lang="pt-BR" sz="2800" dirty="0" smtClean="0"/>
              <a:t>], resultando em 120 [</a:t>
            </a:r>
            <a:r>
              <a:rPr lang="el-GR" sz="2800" dirty="0" smtClean="0"/>
              <a:t>Ω</a:t>
            </a:r>
            <a:r>
              <a:rPr lang="pt-BR" sz="2800" dirty="0" smtClean="0"/>
              <a:t>] aprox.</a:t>
            </a:r>
          </a:p>
          <a:p>
            <a:r>
              <a:rPr lang="pt-BR" sz="2800" dirty="0" smtClean="0"/>
              <a:t>Agora quem irá acionar o LED é o KIT, com uma tensão próxima da anterior. O KIT, através da porta USB do computador, irá fornecer a corrente de 10,0 [</a:t>
            </a:r>
            <a:r>
              <a:rPr lang="pt-BR" sz="2800" dirty="0" err="1" smtClean="0"/>
              <a:t>mA</a:t>
            </a:r>
            <a:r>
              <a:rPr lang="pt-BR" sz="2800" dirty="0" smtClean="0"/>
              <a:t>] para o LED.</a:t>
            </a:r>
          </a:p>
          <a:p>
            <a:r>
              <a:rPr lang="pt-BR" sz="2800" b="1" u="sng" dirty="0" smtClean="0"/>
              <a:t>Mas como ele faz isso?</a:t>
            </a:r>
          </a:p>
          <a:p>
            <a:pPr marL="0" indent="0">
              <a:buNone/>
            </a:pPr>
            <a:r>
              <a:rPr lang="pt-BR" sz="2800" dirty="0" smtClean="0"/>
              <a:t>	</a:t>
            </a:r>
            <a:r>
              <a:rPr lang="pt-BR" sz="2400" dirty="0" smtClean="0"/>
              <a:t>Através dos </a:t>
            </a:r>
            <a:r>
              <a:rPr lang="pt-BR" sz="2400" dirty="0" err="1" smtClean="0"/>
              <a:t>ports</a:t>
            </a:r>
            <a:r>
              <a:rPr lang="pt-BR" sz="2400" dirty="0" smtClean="0"/>
              <a:t> GPIO configurados como saídas!</a:t>
            </a:r>
          </a:p>
        </p:txBody>
      </p:sp>
    </p:spTree>
    <p:extLst>
      <p:ext uri="{BB962C8B-B14F-4D97-AF65-F5344CB8AC3E}">
        <p14:creationId xmlns:p14="http://schemas.microsoft.com/office/powerpoint/2010/main" val="2481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GPIO utilizados como saídas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1907629"/>
            <a:ext cx="6840760" cy="5472608"/>
          </a:xfrm>
        </p:spPr>
        <p:txBody>
          <a:bodyPr/>
          <a:lstStyle/>
          <a:p>
            <a:r>
              <a:rPr lang="pt-BR" sz="2800" dirty="0" smtClean="0"/>
              <a:t>Os pinos de GPIO configurados como saídas se comportam internamente como chaves controladas.</a:t>
            </a:r>
          </a:p>
          <a:p>
            <a:r>
              <a:rPr lang="pt-BR" sz="2800" dirty="0" smtClean="0"/>
              <a:t>Existem várias configurações de saídas, dependendo do microcontrolador. </a:t>
            </a:r>
          </a:p>
          <a:p>
            <a:r>
              <a:rPr lang="pt-BR" sz="2800" dirty="0" smtClean="0"/>
              <a:t>No nosso caso, cada saída possui duas chaves controladas (CH1 e CH2), numa configuração chamada </a:t>
            </a:r>
            <a:r>
              <a:rPr lang="pt-BR" sz="2800" i="1" dirty="0" err="1" smtClean="0"/>
              <a:t>push-pull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Quem aciona as chaves é o programa feito pelo usuário.</a:t>
            </a:r>
          </a:p>
          <a:p>
            <a:r>
              <a:rPr lang="pt-BR" sz="2800" dirty="0" smtClean="0"/>
              <a:t>A potência necessária vem pela porta USB do micro para dentro do microcontrolador.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7753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719832" y="5652045"/>
            <a:ext cx="154482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3454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6906" y="5719771"/>
            <a:ext cx="705204" cy="369332"/>
          </a:xfrm>
          <a:prstGeom prst="rect">
            <a:avLst/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/>
              <a:t>LEDs</a:t>
            </a:r>
            <a:r>
              <a:rPr lang="pt-BR" dirty="0"/>
              <a:t> e uso do </a:t>
            </a:r>
            <a:r>
              <a:rPr lang="pt-BR" dirty="0" err="1"/>
              <a:t>Fritzing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Acionamento </a:t>
            </a:r>
            <a:r>
              <a:rPr lang="pt-BR" dirty="0"/>
              <a:t>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Funcionamento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899517"/>
            <a:ext cx="6840760" cy="6480720"/>
          </a:xfrm>
        </p:spPr>
        <p:txBody>
          <a:bodyPr/>
          <a:lstStyle/>
          <a:p>
            <a:r>
              <a:rPr lang="pt-BR" sz="2800" dirty="0" smtClean="0"/>
              <a:t>Cada chave controlada é um transistor.</a:t>
            </a:r>
          </a:p>
          <a:p>
            <a:r>
              <a:rPr lang="pt-BR" sz="2800" dirty="0" smtClean="0"/>
              <a:t>Um sinal elétrico digital é enviado para cada chave para que ela feche ou abra.</a:t>
            </a:r>
          </a:p>
          <a:p>
            <a:r>
              <a:rPr lang="pt-BR" sz="2800" dirty="0" smtClean="0"/>
              <a:t>Com CH1 fechada e CH2 aberta,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PX_N recebe a tensão de 3,3 [V].</a:t>
            </a:r>
          </a:p>
          <a:p>
            <a:r>
              <a:rPr lang="pt-BR" sz="2800" dirty="0" smtClean="0"/>
              <a:t>Com CH2 fechada e CH1 aberta,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recebe 0,0 [V].</a:t>
            </a:r>
          </a:p>
          <a:p>
            <a:r>
              <a:rPr lang="pt-BR" sz="2800" dirty="0" smtClean="0"/>
              <a:t>O LED externo acenderá ou apagará, de acordo com o </a:t>
            </a:r>
            <a:r>
              <a:rPr lang="pt-BR" sz="2800" b="1" dirty="0" smtClean="0"/>
              <a:t>estado</a:t>
            </a:r>
            <a:r>
              <a:rPr lang="pt-BR" sz="2800" dirty="0" smtClean="0"/>
              <a:t> de CH1 ou CH2.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2005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719832" y="5652045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76016" y="48918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PX_N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997068" y="5315812"/>
            <a:ext cx="372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Pergunta: E se alguém pedir para acionar CH1 e CH2 simultaneamente?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9482" y="4427909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102284" y="5652045"/>
            <a:ext cx="441758" cy="131506"/>
            <a:chOff x="7272560" y="6316242"/>
            <a:chExt cx="1341484" cy="663889"/>
          </a:xfrm>
        </p:grpSpPr>
        <p:cxnSp>
          <p:nvCxnSpPr>
            <p:cNvPr id="43" name="Conector angulado 42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do 46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29482" y="4493662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-248" y="5696171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2933490" y="7081911"/>
            <a:ext cx="441758" cy="131506"/>
            <a:chOff x="7272560" y="6316242"/>
            <a:chExt cx="1341484" cy="663889"/>
          </a:xfrm>
        </p:grpSpPr>
        <p:cxnSp>
          <p:nvCxnSpPr>
            <p:cNvPr id="51" name="Conector angulado 50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angulado 54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384128" y="6732165"/>
            <a:ext cx="208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Sinal elétrico enviado a cada transistor chave.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endCxn id="19" idx="43"/>
          </p:cNvCxnSpPr>
          <p:nvPr/>
        </p:nvCxnSpPr>
        <p:spPr>
          <a:xfrm flipH="1">
            <a:off x="223025" y="5894363"/>
            <a:ext cx="496808" cy="4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6408464" y="6516141"/>
            <a:ext cx="28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alibri"/>
              </a:rPr>
              <a:t>Poderia haver um curto-circuito!!!</a:t>
            </a:r>
          </a:p>
        </p:txBody>
      </p:sp>
    </p:spTree>
    <p:extLst>
      <p:ext uri="{BB962C8B-B14F-4D97-AF65-F5344CB8AC3E}">
        <p14:creationId xmlns:p14="http://schemas.microsoft.com/office/powerpoint/2010/main" val="32000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Saídas tipo </a:t>
            </a:r>
            <a:r>
              <a:rPr lang="pt-BR" dirty="0" err="1" smtClean="0"/>
              <a:t>Push-Pull</a:t>
            </a:r>
            <a:r>
              <a:rPr lang="pt-BR" dirty="0" smtClean="0"/>
              <a:t> </a:t>
            </a:r>
            <a:r>
              <a:rPr lang="pt-BR" sz="2800" dirty="0" smtClean="0"/>
              <a:t>(ou “totem-pole”)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899517"/>
            <a:ext cx="6840760" cy="6264696"/>
          </a:xfrm>
        </p:spPr>
        <p:txBody>
          <a:bodyPr/>
          <a:lstStyle/>
          <a:p>
            <a:r>
              <a:rPr lang="pt-BR" sz="2800" dirty="0" smtClean="0"/>
              <a:t>Na configuração </a:t>
            </a:r>
            <a:r>
              <a:rPr lang="pt-BR" sz="2800" i="1" dirty="0" err="1" smtClean="0"/>
              <a:t>push-pull</a:t>
            </a:r>
            <a:r>
              <a:rPr lang="pt-BR" sz="2800" dirty="0" smtClean="0"/>
              <a:t>, uma eletrônica dedicada impede o acionamento de ambas as chaves simultaneamente.</a:t>
            </a:r>
          </a:p>
          <a:p>
            <a:r>
              <a:rPr lang="pt-BR" sz="2800" dirty="0" smtClean="0"/>
              <a:t>Enquanto uma está ligada a outra está desligada, e vice-versa.</a:t>
            </a:r>
          </a:p>
          <a:p>
            <a:r>
              <a:rPr lang="pt-BR" sz="2800" dirty="0" smtClean="0"/>
              <a:t>O usuário controla ambas por meio de um único sinal digital.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2557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  <a:endCxn id="44" idx="0"/>
          </p:cNvCxnSpPr>
          <p:nvPr/>
        </p:nvCxnSpPr>
        <p:spPr>
          <a:xfrm flipV="1">
            <a:off x="874314" y="5652045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76016" y="48918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PX_N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2933490" y="7081911"/>
            <a:ext cx="441758" cy="131506"/>
            <a:chOff x="7272560" y="6316242"/>
            <a:chExt cx="1341484" cy="663889"/>
          </a:xfrm>
        </p:grpSpPr>
        <p:cxnSp>
          <p:nvCxnSpPr>
            <p:cNvPr id="51" name="Conector angulado 50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angulado 54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384128" y="6732165"/>
            <a:ext cx="20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Sinal elétrico enviado a cada transistor chave.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681732" y="5783361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Conector reto 59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D:\Usuarios\Edu\Desktop\basictotem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98" y="3700288"/>
            <a:ext cx="3271034" cy="51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8" y="890428"/>
            <a:ext cx="1769318" cy="26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Elipse 61"/>
          <p:cNvSpPr/>
          <p:nvPr/>
        </p:nvSpPr>
        <p:spPr>
          <a:xfrm>
            <a:off x="3096096" y="6191888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ixaDeTexto 62"/>
          <p:cNvSpPr txBox="1"/>
          <p:nvPr/>
        </p:nvSpPr>
        <p:spPr>
          <a:xfrm>
            <a:off x="3409597" y="5940077"/>
            <a:ext cx="208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Operador negação </a:t>
            </a:r>
            <a:r>
              <a:rPr lang="pt-BR" sz="1800" dirty="0">
                <a:solidFill>
                  <a:sysClr val="windowText" lastClr="000000"/>
                </a:solidFill>
                <a:latin typeface="Calibri"/>
              </a:rPr>
              <a:t>ou NOT 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eletrônico.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496696" y="6867470"/>
            <a:ext cx="208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Verdadeiro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Totem pole</a:t>
            </a:r>
          </a:p>
        </p:txBody>
      </p:sp>
    </p:spTree>
    <p:extLst>
      <p:ext uri="{BB962C8B-B14F-4D97-AF65-F5344CB8AC3E}">
        <p14:creationId xmlns:p14="http://schemas.microsoft.com/office/powerpoint/2010/main" val="12050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122" y="-274913"/>
            <a:ext cx="9074150" cy="983604"/>
          </a:xfrm>
        </p:spPr>
        <p:txBody>
          <a:bodyPr/>
          <a:lstStyle/>
          <a:p>
            <a:r>
              <a:rPr lang="pt-BR" dirty="0" smtClean="0"/>
              <a:t>Pergunta ingênua importante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912" y="935521"/>
            <a:ext cx="6840760" cy="6408712"/>
          </a:xfrm>
        </p:spPr>
        <p:txBody>
          <a:bodyPr/>
          <a:lstStyle/>
          <a:p>
            <a:r>
              <a:rPr lang="pt-BR" sz="2800" dirty="0" smtClean="0"/>
              <a:t>Posso ligar </a:t>
            </a:r>
            <a:r>
              <a:rPr lang="pt-BR" sz="2800" dirty="0" err="1" smtClean="0"/>
              <a:t>err</a:t>
            </a:r>
            <a:r>
              <a:rPr lang="pt-BR" sz="2800" dirty="0" smtClean="0"/>
              <a:t>... digamos, uma </a:t>
            </a:r>
            <a:r>
              <a:rPr lang="pt-BR" sz="2800" u="sng" dirty="0" smtClean="0"/>
              <a:t>geladeira</a:t>
            </a:r>
            <a:r>
              <a:rPr lang="pt-BR" sz="2800" dirty="0" smtClean="0"/>
              <a:t> com um pino de um microcontrolador?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3792214"/>
            <a:ext cx="240964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reto 32"/>
          <p:cNvCxnSpPr/>
          <p:nvPr/>
        </p:nvCxnSpPr>
        <p:spPr>
          <a:xfrm flipH="1">
            <a:off x="2664296" y="5292005"/>
            <a:ext cx="791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5997068" y="2699717"/>
            <a:ext cx="3723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ysClr val="windowText" lastClr="000000"/>
                </a:solidFill>
                <a:latin typeface="Calibri"/>
              </a:rPr>
              <a:t>Resposta 2: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alibri"/>
              </a:rPr>
              <a:t>Não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pois mesmo se a tensão fosse correta, toda a potência requerida pela geladeira passaria pelo microcontrolador, mas seus transistores de </a:t>
            </a:r>
            <a:r>
              <a:rPr lang="pt-BR" b="1" dirty="0" err="1" smtClean="0">
                <a:solidFill>
                  <a:sysClr val="windowText" lastClr="000000"/>
                </a:solidFill>
                <a:latin typeface="Calibri"/>
              </a:rPr>
              <a:t>push-pull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b="1" dirty="0">
                <a:solidFill>
                  <a:sysClr val="windowText" lastClr="000000"/>
                </a:solidFill>
                <a:latin typeface="Calibri"/>
              </a:rPr>
              <a:t>ou a 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USB, </a:t>
            </a:r>
            <a:r>
              <a:rPr lang="pt-BR" b="1" dirty="0">
                <a:solidFill>
                  <a:sysClr val="windowText" lastClr="000000"/>
                </a:solidFill>
                <a:latin typeface="Calibri"/>
              </a:rPr>
              <a:t>NÃO 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SUPORTAM tanta potência ou corrente elétrica!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orma livre 40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 47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 5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ângulo 54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 56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tângulo 57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 58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ctor reto 5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1645259" y="5290191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riângulo isósceles 65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tângulo 67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tângulo 68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aixaDeTexto 69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72" name="Conector reto 71"/>
          <p:cNvCxnSpPr>
            <a:stCxn id="68" idx="2"/>
            <a:endCxn id="68" idx="0"/>
          </p:cNvCxnSpPr>
          <p:nvPr/>
        </p:nvCxnSpPr>
        <p:spPr>
          <a:xfrm flipV="1">
            <a:off x="874314" y="5652045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77" name="Conector angulado 76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angulado 77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ector de seta reta 78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/>
          <p:cNvSpPr/>
          <p:nvPr/>
        </p:nvSpPr>
        <p:spPr>
          <a:xfrm>
            <a:off x="681732" y="5783361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ector reto 82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3600152" y="644587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P = 200 [W]</a:t>
            </a:r>
            <a:endParaRPr lang="en-GB" sz="2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329744" y="1835621"/>
            <a:ext cx="939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ysClr val="windowText" lastClr="000000"/>
                </a:solidFill>
                <a:latin typeface="Calibri"/>
              </a:rPr>
              <a:t>Resposta 1: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alibri"/>
              </a:rPr>
              <a:t>Não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pois a tensão da geladeira deve ser maior (115 V), e alternada (AC).</a:t>
            </a:r>
          </a:p>
        </p:txBody>
      </p:sp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68" y="6785370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CaixaDeTexto 86"/>
          <p:cNvSpPr txBox="1"/>
          <p:nvPr/>
        </p:nvSpPr>
        <p:spPr>
          <a:xfrm>
            <a:off x="6734908" y="6444133"/>
            <a:ext cx="298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Os limites operacionais devem ser respeitados !!!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1" l="19238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4"/>
          <a:stretch/>
        </p:blipFill>
        <p:spPr bwMode="auto">
          <a:xfrm>
            <a:off x="7992640" y="716343"/>
            <a:ext cx="1807273" cy="147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 operacionais do microcontrolador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760640"/>
          </a:xfrm>
        </p:spPr>
        <p:txBody>
          <a:bodyPr/>
          <a:lstStyle/>
          <a:p>
            <a:r>
              <a:rPr lang="pt-BR" sz="2800" dirty="0" smtClean="0"/>
              <a:t>No </a:t>
            </a:r>
            <a:r>
              <a:rPr lang="pt-BR" sz="2800" dirty="0" err="1" smtClean="0"/>
              <a:t>datasheet</a:t>
            </a:r>
            <a:r>
              <a:rPr lang="pt-BR" sz="2800" dirty="0" smtClean="0"/>
              <a:t> do </a:t>
            </a:r>
            <a:r>
              <a:rPr lang="pt-BR" sz="2800" dirty="0"/>
              <a:t>STM32 </a:t>
            </a:r>
            <a:r>
              <a:rPr lang="pt-BR" sz="2800" dirty="0" smtClean="0"/>
              <a:t>(microcontrolador), além das informações sobre as tensões máximas e mínimas, há uma informação a respeito das correntes máximas.</a:t>
            </a:r>
          </a:p>
          <a:p>
            <a:r>
              <a:rPr lang="pt-BR" sz="2800" dirty="0" smtClean="0"/>
              <a:t>Cada terminal individual pode fornecer ou receber corrente com valor até 25,0 [</a:t>
            </a:r>
            <a:r>
              <a:rPr lang="pt-BR" sz="2800" dirty="0" err="1" smtClean="0"/>
              <a:t>mA</a:t>
            </a:r>
            <a:r>
              <a:rPr lang="pt-BR" sz="2800" dirty="0" smtClean="0"/>
              <a:t>], mas não é só...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7864" y="60840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Datasheet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37" y="4139877"/>
            <a:ext cx="711811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Limites operacionais (</a:t>
            </a:r>
            <a:r>
              <a:rPr lang="pt-BR" sz="3200" dirty="0" err="1" smtClean="0"/>
              <a:t>cont</a:t>
            </a:r>
            <a:r>
              <a:rPr lang="pt-BR" sz="3200" dirty="0" smtClean="0"/>
              <a:t>).</a:t>
            </a:r>
            <a:endParaRPr lang="en-GB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7864" y="60840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Datasheet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547589"/>
            <a:ext cx="9074150" cy="5093646"/>
          </a:xfrm>
        </p:spPr>
        <p:txBody>
          <a:bodyPr/>
          <a:lstStyle/>
          <a:p>
            <a:r>
              <a:rPr lang="pt-BR" dirty="0" smtClean="0"/>
              <a:t>Todos os pinos de GPIO juntos só podem consumir ou fornecer no máximo 80,0 [</a:t>
            </a:r>
            <a:r>
              <a:rPr lang="pt-BR" dirty="0" err="1" smtClean="0"/>
              <a:t>mA</a:t>
            </a:r>
            <a:r>
              <a:rPr lang="pt-BR" dirty="0" smtClean="0"/>
              <a:t>] ou 40[</a:t>
            </a:r>
            <a:r>
              <a:rPr lang="pt-BR" dirty="0" err="1" smtClean="0"/>
              <a:t>mA</a:t>
            </a:r>
            <a:r>
              <a:rPr lang="pt-BR" dirty="0" smtClean="0"/>
              <a:t>] dependendo da porta!!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84" y="3419692"/>
            <a:ext cx="7336407" cy="41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82" y="4394473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Exemplos de ligação para vários </a:t>
            </a:r>
            <a:r>
              <a:rPr lang="pt-BR" dirty="0" err="1" smtClean="0"/>
              <a:t>LEDs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040" y="899517"/>
            <a:ext cx="6840760" cy="6264696"/>
          </a:xfrm>
        </p:spPr>
        <p:txBody>
          <a:bodyPr/>
          <a:lstStyle/>
          <a:p>
            <a:r>
              <a:rPr lang="pt-BR" sz="2400" dirty="0" smtClean="0"/>
              <a:t>Pode-se ligar até dois LEDs externos por </a:t>
            </a:r>
            <a:r>
              <a:rPr lang="pt-BR" sz="2400" dirty="0" err="1" smtClean="0"/>
              <a:t>port</a:t>
            </a:r>
            <a:r>
              <a:rPr lang="pt-BR" sz="2400" dirty="0" smtClean="0"/>
              <a:t>, cada um com corrente de 10,0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  <a:p>
            <a:r>
              <a:rPr lang="pt-BR" sz="2400" dirty="0" smtClean="0"/>
              <a:t>Podem ser ligados até 8 </a:t>
            </a:r>
            <a:r>
              <a:rPr lang="pt-BR" sz="2400" dirty="0" err="1" smtClean="0"/>
              <a:t>LEDs</a:t>
            </a:r>
            <a:r>
              <a:rPr lang="pt-BR" sz="2400" dirty="0" smtClean="0"/>
              <a:t> simultaneamente, em vários pinos de saída do microcontrolador.</a:t>
            </a:r>
          </a:p>
          <a:p>
            <a:r>
              <a:rPr lang="pt-BR" sz="2400" dirty="0" smtClean="0"/>
              <a:t>Para mais </a:t>
            </a:r>
            <a:r>
              <a:rPr lang="pt-BR" sz="2400" dirty="0" err="1" smtClean="0"/>
              <a:t>LEDs</a:t>
            </a:r>
            <a:r>
              <a:rPr lang="pt-BR" sz="2400" dirty="0" smtClean="0"/>
              <a:t>, ou acionamento de cargas de maior corrente ou potência, são necessários </a:t>
            </a:r>
            <a:r>
              <a:rPr lang="pt-BR" sz="2400" u="sng" dirty="0" smtClean="0"/>
              <a:t>amplificadores e fontes de energia auxiliar</a:t>
            </a:r>
            <a:r>
              <a:rPr lang="pt-BR" sz="24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302891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652726" y="5652045"/>
            <a:ext cx="221588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endCxn id="29" idx="0"/>
          </p:cNvCxnSpPr>
          <p:nvPr/>
        </p:nvCxnSpPr>
        <p:spPr>
          <a:xfrm flipH="1" flipV="1">
            <a:off x="870122" y="4499917"/>
            <a:ext cx="419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04008" y="525193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PX_N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>
            <a:off x="143768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3240112" y="54942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744168" y="473742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3168104" y="4571925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575816" y="5783361"/>
            <a:ext cx="144016" cy="14401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5821461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aixaDeTexto 56"/>
          <p:cNvSpPr txBox="1"/>
          <p:nvPr/>
        </p:nvSpPr>
        <p:spPr>
          <a:xfrm>
            <a:off x="3312120" y="608409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DeTexto 60"/>
          <p:cNvSpPr txBox="1"/>
          <p:nvPr/>
        </p:nvSpPr>
        <p:spPr>
          <a:xfrm>
            <a:off x="2367508" y="607139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PX_M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28" y="502618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aixaDeTexto 63"/>
          <p:cNvSpPr txBox="1"/>
          <p:nvPr/>
        </p:nvSpPr>
        <p:spPr>
          <a:xfrm>
            <a:off x="6734908" y="5652045"/>
            <a:ext cx="298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Também é possível trabalhar com </a:t>
            </a:r>
            <a:r>
              <a:rPr lang="pt-BR" b="1" dirty="0" err="1" smtClean="0">
                <a:solidFill>
                  <a:sysClr val="windowText" lastClr="000000"/>
                </a:solidFill>
                <a:latin typeface="Calibri"/>
              </a:rPr>
              <a:t>LEDs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 com menos corrente e menor brilho, com resistores maiores.</a:t>
            </a:r>
          </a:p>
        </p:txBody>
      </p:sp>
    </p:spTree>
    <p:extLst>
      <p:ext uri="{BB962C8B-B14F-4D97-AF65-F5344CB8AC3E}">
        <p14:creationId xmlns:p14="http://schemas.microsoft.com/office/powerpoint/2010/main" val="3388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Acionamento de </a:t>
            </a:r>
            <a:r>
              <a:rPr lang="pt-BR" b="1" dirty="0" err="1" smtClean="0">
                <a:solidFill>
                  <a:srgbClr val="FF0000"/>
                </a:solidFill>
              </a:rPr>
              <a:t>LEDs</a:t>
            </a:r>
            <a:r>
              <a:rPr lang="pt-BR" b="1" dirty="0" smtClean="0">
                <a:solidFill>
                  <a:srgbClr val="FF0000"/>
                </a:solidFill>
              </a:rPr>
              <a:t> e uso do </a:t>
            </a:r>
            <a:r>
              <a:rPr lang="pt-BR" b="1" dirty="0" err="1" smtClean="0">
                <a:solidFill>
                  <a:srgbClr val="FF0000"/>
                </a:solidFill>
              </a:rPr>
              <a:t>Fritzing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29037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7849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Montar um circuito para ligar um LED externo ao kit. Material: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Uma </a:t>
            </a:r>
            <a:r>
              <a:rPr lang="pt-BR" dirty="0" err="1" smtClean="0"/>
              <a:t>protoboard</a:t>
            </a:r>
            <a:r>
              <a:rPr lang="pt-BR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botão </a:t>
            </a:r>
            <a:r>
              <a:rPr lang="pt-BR" dirty="0" err="1" smtClean="0"/>
              <a:t>micro-switch</a:t>
            </a:r>
            <a:r>
              <a:rPr lang="pt-BR" dirty="0" smtClean="0"/>
              <a:t> (identifique seus terminais com teste de continuidade </a:t>
            </a:r>
            <a:r>
              <a:rPr lang="pt-BR" dirty="0"/>
              <a:t>do multímetro</a:t>
            </a:r>
            <a:r>
              <a:rPr lang="pt-BR" dirty="0" smtClean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LED vermelho.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Resistores de valor adequado (identifique o resistor com a função de </a:t>
            </a:r>
            <a:r>
              <a:rPr lang="pt-BR" dirty="0" err="1" smtClean="0"/>
              <a:t>ohmímetro</a:t>
            </a:r>
            <a:r>
              <a:rPr lang="pt-BR" dirty="0"/>
              <a:t> </a:t>
            </a:r>
            <a:r>
              <a:rPr lang="pt-BR" dirty="0" smtClean="0"/>
              <a:t>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Fios e conexões elétricas.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u="sng" dirty="0" smtClean="0"/>
              <a:t>Atividade 1 – Ligação de um LED externo simples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214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9"/>
          <a:stretch/>
        </p:blipFill>
        <p:spPr bwMode="auto">
          <a:xfrm>
            <a:off x="6905752" y="2531318"/>
            <a:ext cx="2599056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um LED externo.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de exemplo de acionamento de LED</a:t>
            </a:r>
            <a:endParaRPr lang="en-GB" sz="3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5253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0082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8053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6696" y="42060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5952271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Como montar na </a:t>
            </a:r>
            <a:r>
              <a:rPr lang="pt-BR" sz="28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6161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356616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3896443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805476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ysClr val="windowText" lastClr="000000"/>
                </a:solidFill>
                <a:latin typeface="Calibri"/>
              </a:rPr>
              <a:t>PA_8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777621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107830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768234" y="3478921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678587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ixaDeTexto 27"/>
          <p:cNvSpPr txBox="1"/>
          <p:nvPr/>
        </p:nvSpPr>
        <p:spPr>
          <a:xfrm>
            <a:off x="8136656" y="2998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912520" y="30492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120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51430" y="3275781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>
                <a:solidFill>
                  <a:sysClr val="windowText" lastClr="000000"/>
                </a:solidFill>
                <a:latin typeface="Calibri"/>
              </a:rPr>
              <a:t>PB_4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045873" y="5010089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116392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096594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Usando o software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Obter o programa em fritzing.org.</a:t>
            </a:r>
          </a:p>
          <a:p>
            <a:r>
              <a:rPr lang="pt-BR" dirty="0" smtClean="0"/>
              <a:t>Gratuito.</a:t>
            </a:r>
          </a:p>
          <a:p>
            <a:r>
              <a:rPr lang="pt-BR" dirty="0" smtClean="0"/>
              <a:t>Não precisa instalar, basta baixar e descomprimir em um diretório (Windows, MACOS e Linux).</a:t>
            </a:r>
          </a:p>
          <a:p>
            <a:r>
              <a:rPr lang="pt-BR" dirty="0" smtClean="0"/>
              <a:t>Rodar o executável.</a:t>
            </a:r>
          </a:p>
          <a:p>
            <a:r>
              <a:rPr lang="pt-BR" dirty="0" smtClean="0"/>
              <a:t>Iniciar um novo projeto, no Menu “File”, opção “New”.</a:t>
            </a:r>
          </a:p>
          <a:p>
            <a:r>
              <a:rPr lang="pt-BR" b="1" u="sng" dirty="0" smtClean="0"/>
              <a:t>Atenção: Salve constantemente seus arquivos em um local conhecido, para transportar seus projetos para casa!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943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1799952" y="2813573"/>
            <a:ext cx="6441256" cy="47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Monte o circuito na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mais uma vez.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Recapitulando: Circuito de alimentação do LED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87784" y="3770545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9163" y="5137536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4896298" y="2915741"/>
            <a:ext cx="93610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92440" y="2339677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80273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</p:txBody>
      </p:sp>
    </p:spTree>
    <p:extLst>
      <p:ext uri="{BB962C8B-B14F-4D97-AF65-F5344CB8AC3E}">
        <p14:creationId xmlns:p14="http://schemas.microsoft.com/office/powerpoint/2010/main" val="1037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Tela do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968332"/>
            <a:ext cx="8645218" cy="64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23888" y="2234036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Modo de visão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n-lt"/>
              </a:rPr>
              <a:t>Breadboard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Seta para baixo 3"/>
          <p:cNvSpPr/>
          <p:nvPr/>
        </p:nvSpPr>
        <p:spPr>
          <a:xfrm flipV="1">
            <a:off x="1727944" y="1619597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2528416" y="3182427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Modo de visão Esquemático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Seta para baixo 7"/>
          <p:cNvSpPr/>
          <p:nvPr/>
        </p:nvSpPr>
        <p:spPr>
          <a:xfrm flipV="1">
            <a:off x="3032472" y="1619597"/>
            <a:ext cx="648072" cy="159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577241" y="3828758"/>
            <a:ext cx="14316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u="sng" dirty="0" err="1" smtClean="0">
                <a:solidFill>
                  <a:sysClr val="windowText" lastClr="000000"/>
                </a:solidFill>
                <a:latin typeface="+mn-lt"/>
              </a:rPr>
              <a:t>Parts</a:t>
            </a:r>
            <a:r>
              <a:rPr lang="pt-BR" sz="1600" b="1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Biblioteca de componentes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Seta dobrada para cima 5"/>
          <p:cNvSpPr/>
          <p:nvPr/>
        </p:nvSpPr>
        <p:spPr>
          <a:xfrm rot="16200000">
            <a:off x="8270028" y="2660691"/>
            <a:ext cx="1331264" cy="1004870"/>
          </a:xfrm>
          <a:prstGeom prst="bentUpArrow">
            <a:avLst>
              <a:gd name="adj1" fmla="val 31693"/>
              <a:gd name="adj2" fmla="val 32768"/>
              <a:gd name="adj3" fmla="val 3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8577241" y="6263229"/>
            <a:ext cx="143162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u="sng" dirty="0" err="1" smtClean="0">
                <a:solidFill>
                  <a:sysClr val="windowText" lastClr="000000"/>
                </a:solidFill>
                <a:latin typeface="+mn-lt"/>
              </a:rPr>
              <a:t>Inspector</a:t>
            </a:r>
            <a:r>
              <a:rPr lang="pt-BR" sz="1600" b="1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Propriedades de um componente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3" name="Seta dobrada para cima 12"/>
          <p:cNvSpPr/>
          <p:nvPr/>
        </p:nvSpPr>
        <p:spPr>
          <a:xfrm rot="16200000">
            <a:off x="8270028" y="5095162"/>
            <a:ext cx="1331264" cy="1004870"/>
          </a:xfrm>
          <a:prstGeom prst="bentUpArrow">
            <a:avLst>
              <a:gd name="adj1" fmla="val 31693"/>
              <a:gd name="adj2" fmla="val 32768"/>
              <a:gd name="adj3" fmla="val 3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Usando 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r>
              <a:rPr lang="pt-BR" sz="2800" dirty="0" smtClean="0"/>
              <a:t>Comece pela “</a:t>
            </a:r>
            <a:r>
              <a:rPr lang="pt-BR" sz="2800" dirty="0" err="1" smtClean="0"/>
              <a:t>Breadboard</a:t>
            </a:r>
            <a:r>
              <a:rPr lang="pt-BR" sz="2800" dirty="0" smtClean="0"/>
              <a:t> </a:t>
            </a:r>
            <a:r>
              <a:rPr lang="pt-BR" sz="2800" dirty="0" err="1" smtClean="0"/>
              <a:t>View</a:t>
            </a:r>
            <a:r>
              <a:rPr lang="pt-BR" sz="2800" dirty="0" smtClean="0"/>
              <a:t>”.</a:t>
            </a:r>
          </a:p>
          <a:p>
            <a:r>
              <a:rPr lang="pt-BR" sz="2800" dirty="0" smtClean="0"/>
              <a:t>Função da roda do mouse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i="1" dirty="0" smtClean="0">
                <a:sym typeface="Wingdings" panose="05000000000000000000" pitchFamily="2" charset="2"/>
              </a:rPr>
              <a:t>Zoom In</a:t>
            </a:r>
            <a:r>
              <a:rPr lang="pt-BR" sz="2800" dirty="0" smtClean="0">
                <a:sym typeface="Wingdings" panose="05000000000000000000" pitchFamily="2" charset="2"/>
              </a:rPr>
              <a:t> e </a:t>
            </a:r>
            <a:r>
              <a:rPr lang="pt-BR" sz="2800" i="1" dirty="0" smtClean="0">
                <a:sym typeface="Wingdings" panose="05000000000000000000" pitchFamily="2" charset="2"/>
              </a:rPr>
              <a:t>Out</a:t>
            </a:r>
            <a:r>
              <a:rPr lang="pt-BR" sz="2800" dirty="0" smtClean="0">
                <a:sym typeface="Wingdings" panose="05000000000000000000" pitchFamily="2" charset="2"/>
              </a:rPr>
              <a:t> no desenho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Pressionando a roda do mouse  </a:t>
            </a:r>
            <a:r>
              <a:rPr lang="pt-BR" sz="2800" i="1" dirty="0" smtClean="0">
                <a:sym typeface="Wingdings" panose="05000000000000000000" pitchFamily="2" charset="2"/>
              </a:rPr>
              <a:t>Pan</a:t>
            </a:r>
            <a:r>
              <a:rPr lang="pt-BR" sz="2800" dirty="0" smtClean="0">
                <a:sym typeface="Wingdings" panose="05000000000000000000" pitchFamily="2" charset="2"/>
              </a:rPr>
              <a:t> (</a:t>
            </a:r>
            <a:r>
              <a:rPr lang="pt-BR" sz="2800" i="1" dirty="0" smtClean="0">
                <a:sym typeface="Wingdings" panose="05000000000000000000" pitchFamily="2" charset="2"/>
              </a:rPr>
              <a:t>Scroll </a:t>
            </a:r>
            <a:r>
              <a:rPr lang="pt-BR" sz="2800" dirty="0" smtClean="0">
                <a:sym typeface="Wingdings" panose="05000000000000000000" pitchFamily="2" charset="2"/>
              </a:rPr>
              <a:t>da tela)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Botão esquerdo do mouse  Seleção de componentes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Quando um componente é selecionado, suas propriedades aparecem no canto inferior direito, no “</a:t>
            </a:r>
            <a:r>
              <a:rPr lang="pt-BR" sz="2800" dirty="0" err="1" smtClean="0">
                <a:sym typeface="Wingdings" panose="05000000000000000000" pitchFamily="2" charset="2"/>
              </a:rPr>
              <a:t>Inspector</a:t>
            </a:r>
            <a:r>
              <a:rPr lang="pt-BR" sz="2800" dirty="0" smtClean="0">
                <a:sym typeface="Wingdings" panose="05000000000000000000" pitchFamily="2" charset="2"/>
              </a:rPr>
              <a:t>”.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Botão direito do mouse  Algumas propriedades de cada componente podem ser modificadas rapidamente.</a:t>
            </a:r>
            <a:endParaRPr lang="pt-B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800" b="1" u="sng" dirty="0" smtClean="0"/>
              <a:t>Primeiro passo:</a:t>
            </a:r>
          </a:p>
          <a:p>
            <a:r>
              <a:rPr lang="pt-BR" sz="2800" dirty="0" smtClean="0"/>
              <a:t>Ao iniciar um projeto novo, surge uma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Selecione 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e modifique as suas propriedades no “</a:t>
            </a:r>
            <a:r>
              <a:rPr lang="pt-BR" sz="2800" dirty="0" err="1" smtClean="0"/>
              <a:t>Inspector</a:t>
            </a:r>
            <a:r>
              <a:rPr lang="pt-BR" sz="2800" dirty="0" smtClean="0"/>
              <a:t>”, para que ela pareça com 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da disciplina (dica: </a:t>
            </a:r>
            <a:r>
              <a:rPr lang="pt-BR" sz="2800" dirty="0" err="1" smtClean="0"/>
              <a:t>size</a:t>
            </a:r>
            <a:r>
              <a:rPr lang="pt-BR" sz="2800" dirty="0" smtClean="0"/>
              <a:t> = BB-301).</a:t>
            </a:r>
          </a:p>
        </p:txBody>
      </p:sp>
    </p:spTree>
    <p:extLst>
      <p:ext uri="{BB962C8B-B14F-4D97-AF65-F5344CB8AC3E}">
        <p14:creationId xmlns:p14="http://schemas.microsoft.com/office/powerpoint/2010/main" val="37346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Usando o </a:t>
            </a:r>
            <a:r>
              <a:rPr lang="pt-BR" dirty="0" err="1" smtClean="0"/>
              <a:t>Fritzing</a:t>
            </a:r>
            <a:r>
              <a:rPr lang="pt-BR" dirty="0" smtClean="0"/>
              <a:t> </a:t>
            </a:r>
            <a:r>
              <a:rPr lang="pt-BR" sz="2400" dirty="0" smtClean="0"/>
              <a:t>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pPr marL="0" indent="0">
              <a:buNone/>
            </a:pPr>
            <a:r>
              <a:rPr lang="pt-BR" sz="2800" b="1" u="sng" dirty="0" smtClean="0"/>
              <a:t>Segundo passo:</a:t>
            </a:r>
          </a:p>
          <a:p>
            <a:r>
              <a:rPr lang="pt-BR" sz="2800" dirty="0" smtClean="0"/>
              <a:t>Procure na biblioteca de componentes, em cada um das paletas disponíveis, os componentes necessários para montar o circuito “virtual” no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Existe uma paleta denominada CORE, que possui a grande maioria dos componentes de uso geral, como chaves, resistores, fontes, e etc.</a:t>
            </a:r>
          </a:p>
          <a:p>
            <a:r>
              <a:rPr lang="pt-BR" sz="2800" dirty="0" smtClean="0"/>
              <a:t>Pesquisando por STM32 aparecerá uma versão eletrônica básica do kit STM32F072 da disciplina.</a:t>
            </a:r>
          </a:p>
          <a:p>
            <a:r>
              <a:rPr lang="pt-BR" sz="2800" dirty="0" smtClean="0"/>
              <a:t>Arraste esses componentes para a área de trabalho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e faça o diagrama mostrado no próximo slide.</a:t>
            </a:r>
          </a:p>
          <a:p>
            <a:r>
              <a:rPr lang="pt-BR" sz="2800" dirty="0" smtClean="0"/>
              <a:t>Fios e conexões elétricas são feitos clicando-se com o botão esquerdo sobre os terminais e conectores,  arrastando o fio até o seu destino desejado.</a:t>
            </a:r>
          </a:p>
        </p:txBody>
      </p:sp>
    </p:spTree>
    <p:extLst>
      <p:ext uri="{BB962C8B-B14F-4D97-AF65-F5344CB8AC3E}">
        <p14:creationId xmlns:p14="http://schemas.microsoft.com/office/powerpoint/2010/main" val="1617034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Dicas do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r>
              <a:rPr lang="pt-BR" sz="2800" dirty="0" smtClean="0"/>
              <a:t>Novos componentes podem ser </a:t>
            </a:r>
            <a:r>
              <a:rPr lang="pt-BR" sz="2800" dirty="0"/>
              <a:t>obtidos na Internet </a:t>
            </a:r>
            <a:r>
              <a:rPr lang="pt-BR" sz="2800" dirty="0" smtClean="0"/>
              <a:t>e adicionados a alguma paleta.</a:t>
            </a:r>
          </a:p>
          <a:p>
            <a:r>
              <a:rPr lang="pt-BR" sz="2800" dirty="0"/>
              <a:t>Ao clicar e segurar o botão esquerdo do mouse sobre um nó no esquema da “</a:t>
            </a:r>
            <a:r>
              <a:rPr lang="pt-BR" sz="2800" dirty="0" err="1"/>
              <a:t>Breadboard</a:t>
            </a:r>
            <a:r>
              <a:rPr lang="pt-BR" sz="2800" dirty="0"/>
              <a:t> </a:t>
            </a:r>
            <a:r>
              <a:rPr lang="pt-BR" sz="2800" dirty="0" err="1"/>
              <a:t>View</a:t>
            </a:r>
            <a:r>
              <a:rPr lang="pt-BR" sz="2800" dirty="0"/>
              <a:t>”, são iluminados todos os pontos conectados a esse nó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Clicando-se em “</a:t>
            </a:r>
            <a:r>
              <a:rPr lang="pt-BR" sz="2800" dirty="0" err="1" smtClean="0"/>
              <a:t>Schematic</a:t>
            </a:r>
            <a:r>
              <a:rPr lang="pt-BR" sz="2800" dirty="0" smtClean="0"/>
              <a:t>”, é mostrado um diagrama elétrico profissional, que pode receber outros componentes como símbolo de referência (terra ou GND), fontes e etc. que não são mostrados no “</a:t>
            </a:r>
            <a:r>
              <a:rPr lang="pt-BR" sz="2800" dirty="0" err="1" smtClean="0"/>
              <a:t>Breaboard</a:t>
            </a:r>
            <a:r>
              <a:rPr lang="pt-BR" sz="2800" dirty="0" smtClean="0"/>
              <a:t> </a:t>
            </a:r>
            <a:r>
              <a:rPr lang="pt-BR" sz="2800" dirty="0" err="1" smtClean="0"/>
              <a:t>View</a:t>
            </a:r>
            <a:r>
              <a:rPr lang="pt-BR" sz="2800" dirty="0" smtClean="0"/>
              <a:t>”.</a:t>
            </a:r>
          </a:p>
          <a:p>
            <a:r>
              <a:rPr lang="pt-BR" sz="2800" dirty="0" smtClean="0"/>
              <a:t>A visualização em </a:t>
            </a:r>
            <a:r>
              <a:rPr lang="pt-BR" sz="2800" dirty="0" err="1" smtClean="0"/>
              <a:t>modo“Breadboard</a:t>
            </a:r>
            <a:r>
              <a:rPr lang="pt-BR" sz="2800" dirty="0" smtClean="0"/>
              <a:t>” e “</a:t>
            </a:r>
            <a:r>
              <a:rPr lang="pt-BR" sz="2800" dirty="0" err="1" smtClean="0"/>
              <a:t>Schematic</a:t>
            </a:r>
            <a:r>
              <a:rPr lang="pt-BR" sz="2800" dirty="0" smtClean="0"/>
              <a:t>” são independentes. Algumas ligações criadas em uma das vistas podem parecer pontilhadas na outra. Cabe ao usuário organizar cada um dos desenhos a contento.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4209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dirty="0" smtClean="0"/>
              <a:t>Mais instruções sobre 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No </a:t>
            </a:r>
            <a:r>
              <a:rPr lang="pt-BR" sz="2800" dirty="0" err="1" smtClean="0"/>
              <a:t>moodle</a:t>
            </a:r>
            <a:r>
              <a:rPr lang="pt-BR" sz="2800" dirty="0" smtClean="0"/>
              <a:t> da disciplina, há uma versão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para baixar (versão Windows) com instruções para instalação e adição da placa STM32F072 usada na disciplina.</a:t>
            </a:r>
          </a:p>
          <a:p>
            <a:r>
              <a:rPr lang="pt-BR" sz="2800" dirty="0" smtClean="0"/>
              <a:t>Quando executado no micro, 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detecta a língua do sistema operacional e traduz sua interface. Boa parte dos comandos e telas mostradas anteriormente podem estar em português no seu computador.</a:t>
            </a:r>
            <a:endParaRPr lang="pt-BR" sz="2800" dirty="0"/>
          </a:p>
          <a:p>
            <a:r>
              <a:rPr lang="pt-BR" sz="2800" dirty="0" smtClean="0"/>
              <a:t>Observação: Um propósito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é também permitir o projeto de placas adaptadoras simples, para kits padrão </a:t>
            </a:r>
            <a:r>
              <a:rPr lang="pt-BR" sz="2800" dirty="0" err="1" smtClean="0"/>
              <a:t>Arduino</a:t>
            </a:r>
            <a:r>
              <a:rPr lang="pt-BR" sz="2800" dirty="0" smtClean="0"/>
              <a:t> e compatíveis. Essas funcionalidades requerem outros conhecimentos e também custos. Procure a orientação de um professor sobre o uso desses recursos.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110509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sz="3600" u="sng" dirty="0" smtClean="0"/>
              <a:t>Atividade 1 – Desenhe o circuito no </a:t>
            </a:r>
            <a:r>
              <a:rPr lang="pt-BR" sz="3600" u="sng" dirty="0" err="1" smtClean="0"/>
              <a:t>Fritzing</a:t>
            </a:r>
            <a:endParaRPr lang="pt-BR" sz="36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Desenhe o esquema do kit acionando o LED externo.</a:t>
            </a:r>
          </a:p>
          <a:p>
            <a:pPr lvl="1"/>
            <a:r>
              <a:rPr lang="pt-BR" sz="2400" dirty="0" smtClean="0"/>
              <a:t>No </a:t>
            </a:r>
            <a:r>
              <a:rPr lang="pt-BR" sz="2400" dirty="0" err="1" smtClean="0"/>
              <a:t>Fritzing</a:t>
            </a:r>
            <a:r>
              <a:rPr lang="pt-BR" sz="2400" dirty="0" smtClean="0"/>
              <a:t>, use a ferramenta de procura na paleta de componentes para encontrar o kit STM32 e outros componentes necessários.</a:t>
            </a:r>
          </a:p>
          <a:p>
            <a:pPr marL="503238" lvl="1" indent="0">
              <a:buNone/>
            </a:pPr>
            <a:endParaRPr lang="pt-BR" sz="2400" dirty="0" smtClean="0"/>
          </a:p>
          <a:p>
            <a:r>
              <a:rPr lang="pt-BR" sz="2800" dirty="0" smtClean="0"/>
              <a:t>Chame o professor para mostrar o resultado.</a:t>
            </a:r>
          </a:p>
          <a:p>
            <a:r>
              <a:rPr lang="pt-BR" sz="2800" dirty="0" smtClean="0"/>
              <a:t>Após a anuência do professor, faça a montagem na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68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para desenho no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5776" y="565204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Vantagens do uso do </a:t>
            </a:r>
            <a:r>
              <a:rPr lang="pt-BR" u="sng" dirty="0" err="1" smtClean="0">
                <a:solidFill>
                  <a:sysClr val="windowText" lastClr="000000"/>
                </a:solidFill>
                <a:latin typeface="+mn-lt"/>
              </a:rPr>
              <a:t>Fritzing</a:t>
            </a:r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Serve como ferramenta para documentação mínima dos projetos e esquemas elétricos.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Permite o planejamento das conexões.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6450" y="6429324"/>
            <a:ext cx="349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Ao final do desenho, chame o professor antes de iniciar a montagem na </a:t>
            </a:r>
            <a:r>
              <a:rPr lang="pt-BR" sz="20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66" y="6593445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0" y="1604345"/>
            <a:ext cx="7740352" cy="40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no MBED – Pisca LED Externo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Criar um novo projeto do MBED (</a:t>
            </a:r>
            <a:r>
              <a:rPr lang="pt-BR" sz="2800" dirty="0" err="1" smtClean="0"/>
              <a:t>empty</a:t>
            </a:r>
            <a:r>
              <a:rPr lang="pt-BR" sz="2800" dirty="0" smtClean="0"/>
              <a:t> </a:t>
            </a:r>
            <a:r>
              <a:rPr lang="pt-BR" sz="2800" dirty="0" err="1" smtClean="0"/>
              <a:t>project</a:t>
            </a:r>
            <a:r>
              <a:rPr lang="pt-BR" sz="2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Não se esqueça de fazer “</a:t>
            </a:r>
            <a:r>
              <a:rPr lang="pt-BR" sz="2800" dirty="0" err="1" smtClean="0"/>
              <a:t>Import</a:t>
            </a:r>
            <a:r>
              <a:rPr lang="pt-BR" sz="2800" dirty="0" smtClean="0"/>
              <a:t> Library... </a:t>
            </a:r>
            <a:r>
              <a:rPr lang="pt-BR" sz="2800" dirty="0" err="1" smtClean="0"/>
              <a:t>Mbed.h</a:t>
            </a:r>
            <a:r>
              <a:rPr lang="pt-BR" sz="2800" dirty="0" smtClean="0"/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Adapte um programa anteriormente feito para o pisca-pisca do LED para usar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PB_4 como saída digital, ou seja </a:t>
            </a:r>
            <a:r>
              <a:rPr lang="pt-BR" sz="2800" dirty="0" err="1" smtClean="0"/>
              <a:t>DigitalOut</a:t>
            </a:r>
            <a:r>
              <a:rPr lang="pt-BR" sz="2800" dirty="0" smtClean="0"/>
              <a:t> </a:t>
            </a:r>
            <a:r>
              <a:rPr lang="pt-BR" sz="2800" dirty="0" err="1" smtClean="0"/>
              <a:t>led</a:t>
            </a:r>
            <a:r>
              <a:rPr lang="pt-BR" sz="2800" dirty="0" smtClean="0"/>
              <a:t>(PB_4);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Em caso de emergência, use o programa do próximo slide.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Verificar a operação do sistema.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u="sng" dirty="0" smtClean="0"/>
              <a:t>Curiosidade:</a:t>
            </a:r>
            <a:r>
              <a:rPr lang="pt-BR" sz="2800" dirty="0" smtClean="0"/>
              <a:t> Meça a corrente consumida pelo LED quando o mesmo está aceso. Veja se está adequado aos limites do chip.</a:t>
            </a:r>
          </a:p>
        </p:txBody>
      </p:sp>
    </p:spTree>
    <p:extLst>
      <p:ext uri="{BB962C8B-B14F-4D97-AF65-F5344CB8AC3E}">
        <p14:creationId xmlns:p14="http://schemas.microsoft.com/office/powerpoint/2010/main" val="577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658" y="-228103"/>
            <a:ext cx="9074150" cy="983604"/>
          </a:xfrm>
        </p:spPr>
        <p:txBody>
          <a:bodyPr/>
          <a:lstStyle/>
          <a:p>
            <a:r>
              <a:rPr lang="pt-BR" dirty="0" smtClean="0"/>
              <a:t>Programa para desenvolver no MBED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00228"/>
            <a:ext cx="9577064" cy="6732166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(PA_8);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(PB_4);</a:t>
            </a:r>
          </a:p>
          <a:p>
            <a:pPr marL="0" indent="0">
              <a:buNone/>
            </a:pP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44368" y="111554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ysClr val="windowText" lastClr="000000"/>
                </a:solidFill>
                <a:latin typeface="+mn-lt"/>
              </a:rPr>
              <a:t>LEDExt.cpp</a:t>
            </a:r>
            <a:endParaRPr lang="en-GB" sz="32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7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 smtClean="0"/>
              <a:t>LEDs</a:t>
            </a:r>
            <a:r>
              <a:rPr lang="pt-BR" dirty="0" smtClean="0"/>
              <a:t> e uso do </a:t>
            </a:r>
            <a:r>
              <a:rPr lang="pt-BR" dirty="0" err="1" smtClean="0"/>
              <a:t>Fritzing</a:t>
            </a:r>
            <a:r>
              <a:rPr lang="pt-BR" dirty="0" smtClean="0"/>
              <a:t>.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Acionamento 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11883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683493"/>
            <a:ext cx="9074150" cy="983604"/>
          </a:xfrm>
        </p:spPr>
        <p:txBody>
          <a:bodyPr/>
          <a:lstStyle/>
          <a:p>
            <a:r>
              <a:rPr lang="pt-BR" sz="3600" dirty="0" smtClean="0"/>
              <a:t>Montando em </a:t>
            </a:r>
            <a:r>
              <a:rPr lang="pt-BR" sz="3600" dirty="0" err="1" smtClean="0"/>
              <a:t>protoboard</a:t>
            </a:r>
            <a:r>
              <a:rPr lang="pt-BR" sz="3600" dirty="0" smtClean="0"/>
              <a:t> de mercado</a:t>
            </a:r>
            <a:endParaRPr lang="en-GB" sz="3600" dirty="0"/>
          </a:p>
        </p:txBody>
      </p:sp>
      <p:pic>
        <p:nvPicPr>
          <p:cNvPr id="10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706038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764" y="6251916"/>
            <a:ext cx="41404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Calibri"/>
              </a:rPr>
              <a:t>Qual a corrente que percorre o circuito elétrico quando o botão é pressionado?</a:t>
            </a:r>
          </a:p>
        </p:txBody>
      </p:sp>
    </p:spTree>
    <p:extLst>
      <p:ext uri="{BB962C8B-B14F-4D97-AF65-F5344CB8AC3E}">
        <p14:creationId xmlns:p14="http://schemas.microsoft.com/office/powerpoint/2010/main" val="10718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se nós precisarmos de mais potência?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1907629"/>
            <a:ext cx="3734645" cy="45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25540" y="6523399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Não, também não exagere!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5544616" cy="5472608"/>
          </a:xfrm>
        </p:spPr>
        <p:txBody>
          <a:bodyPr/>
          <a:lstStyle/>
          <a:p>
            <a:r>
              <a:rPr lang="pt-BR" sz="2800" dirty="0" smtClean="0"/>
              <a:t>O microcontrolador não pode manipular potências maiores que 0,025 . 3,3 ≈ 83 [mW] por pino, ou, em geral, maiores que 0,08 . </a:t>
            </a:r>
            <a:r>
              <a:rPr lang="pt-BR" sz="2800" dirty="0"/>
              <a:t>3,3 </a:t>
            </a:r>
            <a:r>
              <a:rPr lang="pt-BR" sz="2800" dirty="0" smtClean="0"/>
              <a:t>≈ 264 [mW] para todos os pinos.</a:t>
            </a:r>
          </a:p>
          <a:p>
            <a:r>
              <a:rPr lang="pt-BR" sz="2800" dirty="0" smtClean="0"/>
              <a:t>Para potências superiores, faz-se o uso de amplificadores ou circuitos de apoio externos.</a:t>
            </a:r>
          </a:p>
          <a:p>
            <a:r>
              <a:rPr lang="pt-BR" sz="2800" dirty="0" smtClean="0"/>
              <a:t>Os circuitos externos lidam com a potência extra e são comandados pelo microcontrolador.</a:t>
            </a:r>
          </a:p>
        </p:txBody>
      </p:sp>
    </p:spTree>
    <p:extLst>
      <p:ext uri="{BB962C8B-B14F-4D97-AF65-F5344CB8AC3E}">
        <p14:creationId xmlns:p14="http://schemas.microsoft.com/office/powerpoint/2010/main" val="23250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58199" y="3855134"/>
            <a:ext cx="8566863" cy="3741127"/>
            <a:chOff x="-430207" y="3855134"/>
            <a:chExt cx="8566863" cy="374112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96" y="3855134"/>
              <a:ext cx="5346360" cy="374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-178178" y="494593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dirty="0" smtClean="0">
                  <a:solidFill>
                    <a:sysClr val="windowText" lastClr="000000"/>
                  </a:solidFill>
                  <a:latin typeface="Calibri"/>
                </a:rPr>
                <a:t>Resistor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-430207" y="4974928"/>
              <a:ext cx="3225911" cy="25226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Kit do </a:t>
              </a:r>
            </a:p>
            <a:p>
              <a:pPr algn="ctr"/>
              <a:r>
                <a:rPr lang="pt-BR" dirty="0" smtClean="0"/>
                <a:t>Microcontrolador</a:t>
              </a:r>
              <a:endParaRPr lang="en-US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689974" y="5324452"/>
              <a:ext cx="211460" cy="1660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707611" y="6935450"/>
              <a:ext cx="211460" cy="1660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73170" y="5121312"/>
              <a:ext cx="1834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00" b="1" dirty="0" smtClean="0">
                  <a:solidFill>
                    <a:sysClr val="windowText" lastClr="000000"/>
                  </a:solidFill>
                  <a:latin typeface="Calibri"/>
                </a:rPr>
                <a:t>PB_4</a:t>
              </a:r>
              <a:endParaRPr lang="en-GB" sz="18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967613" y="6855620"/>
              <a:ext cx="70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 smtClean="0">
                  <a:solidFill>
                    <a:sysClr val="windowText" lastClr="000000"/>
                  </a:solidFill>
                  <a:latin typeface="Calibri"/>
                </a:rPr>
                <a:t>GND</a:t>
              </a:r>
              <a:endParaRPr lang="en-GB" sz="160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externos de amplificação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145016" cy="5760640"/>
          </a:xfrm>
        </p:spPr>
        <p:txBody>
          <a:bodyPr/>
          <a:lstStyle/>
          <a:p>
            <a:r>
              <a:rPr lang="pt-BR" sz="2800" dirty="0" smtClean="0"/>
              <a:t>Podem possuir uma fonte independente da fonte do microcontrolador.</a:t>
            </a:r>
          </a:p>
          <a:p>
            <a:r>
              <a:rPr lang="pt-BR" sz="2800" dirty="0" smtClean="0"/>
              <a:t>Recebem um sinal de comando e podem aplicar uma tensão maior, com maior corrente, a uma dada carga.</a:t>
            </a:r>
            <a:endParaRPr lang="pt-BR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72360" y="38518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Fonte de alimentação independente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793931" y="4032193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Amplificador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976416" y="5725697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 que requer maior potência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2517" y="5169922"/>
            <a:ext cx="441758" cy="131506"/>
            <a:chOff x="7272560" y="6316242"/>
            <a:chExt cx="1341484" cy="663889"/>
          </a:xfrm>
        </p:grpSpPr>
        <p:cxnSp>
          <p:nvCxnSpPr>
            <p:cNvPr id="29" name="Conector angulado 2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de seta reta 30"/>
          <p:cNvCxnSpPr/>
          <p:nvPr/>
        </p:nvCxnSpPr>
        <p:spPr>
          <a:xfrm>
            <a:off x="3212517" y="5235675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960192" y="4401525"/>
            <a:ext cx="144016" cy="899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39" y="3891658"/>
            <a:ext cx="5270717" cy="419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06170" y="49459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974928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532445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935450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5121312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PB_4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855620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com chave controlada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361040" cy="5760640"/>
          </a:xfrm>
        </p:spPr>
        <p:txBody>
          <a:bodyPr/>
          <a:lstStyle/>
          <a:p>
            <a:r>
              <a:rPr lang="pt-BR" sz="2800" dirty="0" err="1" smtClean="0"/>
              <a:t>Ex</a:t>
            </a:r>
            <a:r>
              <a:rPr lang="pt-BR" sz="2800" dirty="0" smtClean="0"/>
              <a:t>: Uma única chave controlada, semelhante ao </a:t>
            </a:r>
            <a:r>
              <a:rPr lang="pt-BR" sz="2800" dirty="0" err="1" smtClean="0"/>
              <a:t>push-pull</a:t>
            </a:r>
            <a:r>
              <a:rPr lang="pt-BR" sz="2800" dirty="0" smtClean="0"/>
              <a:t>.</a:t>
            </a:r>
          </a:p>
          <a:p>
            <a:pPr lvl="1"/>
            <a:r>
              <a:rPr lang="pt-BR" sz="2400" dirty="0" smtClean="0"/>
              <a:t>A chave precisa </a:t>
            </a:r>
            <a:r>
              <a:rPr lang="pt-BR" sz="2400" dirty="0"/>
              <a:t>de </a:t>
            </a:r>
            <a:r>
              <a:rPr lang="pt-BR" sz="2400" dirty="0" smtClean="0"/>
              <a:t>poucas centenas </a:t>
            </a:r>
            <a:r>
              <a:rPr lang="pt-BR" sz="2400" dirty="0"/>
              <a:t>de </a:t>
            </a:r>
            <a:r>
              <a:rPr lang="pt-BR" sz="2400" dirty="0" smtClean="0"/>
              <a:t>[</a:t>
            </a:r>
            <a:r>
              <a:rPr lang="el-GR" sz="2400" dirty="0"/>
              <a:t>μ</a:t>
            </a:r>
            <a:r>
              <a:rPr lang="pt-BR" sz="2400" dirty="0"/>
              <a:t>A</a:t>
            </a:r>
            <a:r>
              <a:rPr lang="pt-BR" sz="2400" dirty="0" smtClean="0"/>
              <a:t>] para fechar.</a:t>
            </a:r>
          </a:p>
          <a:p>
            <a:pPr lvl="1"/>
            <a:r>
              <a:rPr lang="pt-BR" sz="2400" dirty="0" smtClean="0"/>
              <a:t>A chave pode lidar com correntes na carga de até algumas centenas de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  <a:p>
            <a:endParaRPr lang="pt-BR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328344" y="40585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592040" y="3864619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Transistor como chave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simplificado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68504" y="4751980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2517" y="5169922"/>
            <a:ext cx="441758" cy="131506"/>
            <a:chOff x="7272560" y="6316242"/>
            <a:chExt cx="1341484" cy="663889"/>
          </a:xfrm>
        </p:grpSpPr>
        <p:cxnSp>
          <p:nvCxnSpPr>
            <p:cNvPr id="29" name="Conector angulado 2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de seta reta 30"/>
          <p:cNvCxnSpPr/>
          <p:nvPr/>
        </p:nvCxnSpPr>
        <p:spPr>
          <a:xfrm>
            <a:off x="3212517" y="5235675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960192" y="4401525"/>
            <a:ext cx="144016" cy="899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145801" y="5415470"/>
            <a:ext cx="93610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929776" y="549873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  <a:p>
            <a:pPr algn="ctr"/>
            <a:r>
              <a:rPr lang="pt-BR" sz="1800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5488595" y="5147989"/>
            <a:ext cx="631837" cy="52612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ixaDeTexto 33"/>
          <p:cNvSpPr txBox="1"/>
          <p:nvPr/>
        </p:nvSpPr>
        <p:spPr>
          <a:xfrm>
            <a:off x="5348113" y="565204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  <a:p>
            <a:r>
              <a:rPr lang="pt-BR" sz="1800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26868" y="6804173"/>
            <a:ext cx="311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pt-BR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sz="16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t-BR" sz="16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muito superior a </a:t>
            </a:r>
            <a:r>
              <a:rPr lang="pt-BR" sz="16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sz="1600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25" y="3654405"/>
            <a:ext cx="5823879" cy="387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06170" y="43571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386090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4735614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34661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4532474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PB_4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266782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 Chave transistorizada com BC547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361040" cy="5760640"/>
          </a:xfrm>
        </p:spPr>
        <p:txBody>
          <a:bodyPr/>
          <a:lstStyle/>
          <a:p>
            <a:r>
              <a:rPr lang="pt-BR" sz="2800" dirty="0" smtClean="0"/>
              <a:t>Funcionamento</a:t>
            </a:r>
          </a:p>
          <a:p>
            <a:pPr lvl="1"/>
            <a:r>
              <a:rPr lang="pt-BR" sz="2400" dirty="0" smtClean="0"/>
              <a:t>Quando a chave fecha, o terminal de terra é ligado à carga, cujo outro terminal já está conectado ao positivo de outra fonte auxiliar.</a:t>
            </a:r>
          </a:p>
          <a:p>
            <a:pPr lvl="1"/>
            <a:r>
              <a:rPr lang="pt-BR" sz="2400" dirty="0" smtClean="0"/>
              <a:t>Quando a chave abre, a carga é desconectada.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568704" y="5003973"/>
            <a:ext cx="10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60662" y="3288555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Circuito com transistor 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53150" y="3419797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654275" y="3750220"/>
            <a:ext cx="427628" cy="7822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12" y="3635821"/>
            <a:ext cx="5484968" cy="38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 Detalhes do circuito com o transistor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352680" y="4922673"/>
            <a:ext cx="10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60662" y="2555701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Transistor 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96496" y="3275781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528144" y="3203773"/>
            <a:ext cx="553759" cy="10702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-106170" y="43317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360690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4710214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32121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4507074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PB_4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241382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8694" y="3995861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Rb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2,2 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28344" y="4470089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Diodo</a:t>
            </a:r>
          </a:p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1N4004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 flipH="1">
            <a:off x="5257800" y="2267669"/>
            <a:ext cx="214560" cy="20757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544368" y="1848395"/>
            <a:ext cx="214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Esse diodo serve de componente de proteção para o transistor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48912" y="3000523"/>
            <a:ext cx="214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Esse resistor é necessário para que a chave opere corretamente.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2360662" y="3817636"/>
            <a:ext cx="841791" cy="5351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912520" y="3914561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+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848624" y="4571925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+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848624" y="5190380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-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544368" y="3887028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-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7849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Montar um circuito para ligar cargas externas ao kit. Material: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Uma </a:t>
            </a:r>
            <a:r>
              <a:rPr lang="pt-BR" sz="2400" dirty="0" err="1" smtClean="0"/>
              <a:t>protoboard</a:t>
            </a:r>
            <a:r>
              <a:rPr lang="pt-BR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Um botão </a:t>
            </a:r>
            <a:r>
              <a:rPr lang="pt-BR" sz="2400" dirty="0" err="1"/>
              <a:t>micro-switch</a:t>
            </a:r>
            <a:r>
              <a:rPr lang="pt-BR" sz="2400" dirty="0"/>
              <a:t> (identifique seus terminais com teste de continuidade 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 transistor BC547 ou BC548.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 diodo 1N4001 ou 1N4004.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Resistores de valor adequado (identifique o resistor com a função de </a:t>
            </a:r>
            <a:r>
              <a:rPr lang="pt-BR" sz="2400" dirty="0" err="1" smtClean="0"/>
              <a:t>ohmímetro</a:t>
            </a:r>
            <a:r>
              <a:rPr lang="pt-BR" sz="2400" dirty="0"/>
              <a:t> </a:t>
            </a:r>
            <a:r>
              <a:rPr lang="pt-BR" sz="2400" dirty="0" smtClean="0"/>
              <a:t>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Fios e conexões elétricas.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Várias cargas (ventoinha, </a:t>
            </a:r>
            <a:r>
              <a:rPr lang="pt-BR" sz="2400" dirty="0" err="1" smtClean="0"/>
              <a:t>buzzer</a:t>
            </a:r>
            <a:r>
              <a:rPr lang="pt-BR" sz="2400" dirty="0" smtClean="0"/>
              <a:t>, </a:t>
            </a:r>
            <a:r>
              <a:rPr lang="pt-BR" sz="2400" dirty="0" err="1" smtClean="0"/>
              <a:t>micro-lâmpada</a:t>
            </a:r>
            <a:r>
              <a:rPr lang="pt-BR" sz="2400" dirty="0" smtClean="0"/>
              <a:t> incandescente).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Fonte auxiliar de 12,0 [V].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u="sng" dirty="0" smtClean="0"/>
              <a:t>Atividade 2 – Ligação de cargas externas com transistor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3446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uma carga externa.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de exemplo de acionamento de LED</a:t>
            </a:r>
            <a:endParaRPr lang="en-GB" sz="3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6426130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Como montar na </a:t>
            </a:r>
            <a:r>
              <a:rPr lang="pt-BR" sz="28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59025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57045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32" y="2763354"/>
            <a:ext cx="4628330" cy="34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 bwMode="auto">
          <a:xfrm>
            <a:off x="274" y="2873974"/>
            <a:ext cx="4445655" cy="340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393073" y="3083943"/>
            <a:ext cx="1762094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CaixaDeTexto 11"/>
          <p:cNvSpPr txBox="1"/>
          <p:nvPr/>
        </p:nvSpPr>
        <p:spPr>
          <a:xfrm>
            <a:off x="3291454" y="3389302"/>
            <a:ext cx="1154475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521126" y="3415650"/>
            <a:ext cx="2722091" cy="2292721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29" name="CaixaDeTexto 9"/>
          <p:cNvSpPr txBox="1"/>
          <p:nvPr/>
        </p:nvSpPr>
        <p:spPr>
          <a:xfrm>
            <a:off x="1060910" y="4394176"/>
            <a:ext cx="1032952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452024" y="3745026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tângulo 30"/>
          <p:cNvSpPr/>
          <p:nvPr/>
        </p:nvSpPr>
        <p:spPr>
          <a:xfrm>
            <a:off x="2452024" y="5197480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tângulo 31"/>
          <p:cNvSpPr/>
          <p:nvPr/>
        </p:nvSpPr>
        <p:spPr>
          <a:xfrm rot="5400000">
            <a:off x="3281507" y="3394376"/>
            <a:ext cx="192186" cy="1401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CaixaDeTexto 30"/>
          <p:cNvSpPr txBox="1"/>
          <p:nvPr/>
        </p:nvSpPr>
        <p:spPr>
          <a:xfrm>
            <a:off x="2653963" y="3666650"/>
            <a:ext cx="193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PA_8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1"/>
          <p:cNvSpPr txBox="1"/>
          <p:nvPr/>
        </p:nvSpPr>
        <p:spPr>
          <a:xfrm>
            <a:off x="2630459" y="5119104"/>
            <a:ext cx="1933961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2"/>
          <p:cNvSpPr txBox="1"/>
          <p:nvPr/>
        </p:nvSpPr>
        <p:spPr>
          <a:xfrm>
            <a:off x="3466756" y="3432309"/>
            <a:ext cx="1933961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154000" y="3733317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tângulo 44"/>
          <p:cNvSpPr/>
          <p:nvPr/>
        </p:nvSpPr>
        <p:spPr>
          <a:xfrm>
            <a:off x="5168883" y="5197480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CaixaDeTexto 34"/>
          <p:cNvSpPr txBox="1"/>
          <p:nvPr/>
        </p:nvSpPr>
        <p:spPr>
          <a:xfrm>
            <a:off x="3620943" y="3591091"/>
            <a:ext cx="154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PB_4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CaixaDeTexto 35"/>
          <p:cNvSpPr txBox="1"/>
          <p:nvPr/>
        </p:nvSpPr>
        <p:spPr>
          <a:xfrm>
            <a:off x="4544457" y="5124926"/>
            <a:ext cx="595066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8" name="CaixaDeTexto 38"/>
          <p:cNvSpPr txBox="1"/>
          <p:nvPr/>
        </p:nvSpPr>
        <p:spPr>
          <a:xfrm>
            <a:off x="5160010" y="3265418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2,2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9" name="CaixaDeTexto 39"/>
          <p:cNvSpPr txBox="1"/>
          <p:nvPr/>
        </p:nvSpPr>
        <p:spPr>
          <a:xfrm>
            <a:off x="5400874" y="4225871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0" name="CaixaDeTexto 40"/>
          <p:cNvSpPr txBox="1"/>
          <p:nvPr/>
        </p:nvSpPr>
        <p:spPr>
          <a:xfrm>
            <a:off x="7057058" y="3616177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1N4004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1" name="CaixaDeTexto 41"/>
          <p:cNvSpPr txBox="1"/>
          <p:nvPr/>
        </p:nvSpPr>
        <p:spPr>
          <a:xfrm>
            <a:off x="7968322" y="3634750"/>
            <a:ext cx="103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Fonte auxiliar 12V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2" name="CaixaDeTexto 42"/>
          <p:cNvSpPr txBox="1"/>
          <p:nvPr/>
        </p:nvSpPr>
        <p:spPr>
          <a:xfrm>
            <a:off x="7096154" y="2160464"/>
            <a:ext cx="204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 a ser experimentada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Conhecendo um transistor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741682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Vários tipos, tamanhos e capacidades.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Várias tecnologias de fabricação e características elétricas (FET, MOSFET, Bipolar,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Deve-se identificar seus terminais corretamente.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No caso do BC547, temos: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80" y="4176751"/>
            <a:ext cx="4562119" cy="29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8527" r="21750" b="11916"/>
          <a:stretch/>
        </p:blipFill>
        <p:spPr bwMode="auto">
          <a:xfrm>
            <a:off x="7128544" y="861251"/>
            <a:ext cx="2342311" cy="342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4719340"/>
            <a:ext cx="1930634" cy="21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35856" y="517179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BASE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Terminal 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“do meio”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4092" y="4067869"/>
            <a:ext cx="13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COLETOR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57629" y="6786377"/>
            <a:ext cx="13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EMISSOR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234642" y="4391034"/>
            <a:ext cx="1525750" cy="1765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387042" y="7020197"/>
            <a:ext cx="101331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sz="3600" u="sng" dirty="0" smtClean="0"/>
              <a:t>Atividade 2 – Desenhe o circuito no </a:t>
            </a:r>
            <a:r>
              <a:rPr lang="pt-BR" sz="3600" u="sng" dirty="0" err="1" smtClean="0"/>
              <a:t>Fritzing</a:t>
            </a:r>
            <a:endParaRPr lang="pt-BR" sz="36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400" dirty="0" smtClean="0"/>
              <a:t>Desenhe o esquema do kit acionando uma carga externa.</a:t>
            </a:r>
          </a:p>
          <a:p>
            <a:r>
              <a:rPr lang="pt-BR" sz="2400" dirty="0" smtClean="0"/>
              <a:t>Use como fonte auxiliar uma bateria de 9,0 [V], a título de exemplo.</a:t>
            </a:r>
          </a:p>
          <a:p>
            <a:r>
              <a:rPr lang="pt-BR" sz="2400" dirty="0" smtClean="0"/>
              <a:t>Use como carga um motor de corrente contínua (DC MOTOR), com dois terminais.</a:t>
            </a:r>
          </a:p>
          <a:p>
            <a:r>
              <a:rPr lang="pt-BR" sz="2400" dirty="0" smtClean="0"/>
              <a:t>Use o transistor NPN da paleta “Core”.</a:t>
            </a:r>
          </a:p>
          <a:p>
            <a:r>
              <a:rPr lang="pt-BR" sz="2400" dirty="0" smtClean="0"/>
              <a:t>Chame o professor para mostrar o resultado.</a:t>
            </a:r>
          </a:p>
          <a:p>
            <a:endParaRPr lang="pt-BR" sz="2400" dirty="0" smtClean="0"/>
          </a:p>
          <a:p>
            <a:r>
              <a:rPr lang="pt-BR" sz="2400" dirty="0" smtClean="0"/>
              <a:t>Após a anuência do professor, faça a montagem na </a:t>
            </a:r>
            <a:r>
              <a:rPr lang="pt-BR" sz="2400" dirty="0" err="1" smtClean="0"/>
              <a:t>protoboard</a:t>
            </a:r>
            <a:r>
              <a:rPr lang="pt-BR" sz="2400" dirty="0" smtClean="0"/>
              <a:t>. </a:t>
            </a:r>
          </a:p>
          <a:p>
            <a:r>
              <a:rPr lang="pt-BR" sz="2400" dirty="0" smtClean="0"/>
              <a:t>Teste com o mesmo programa usado com o LED externo.</a:t>
            </a:r>
          </a:p>
          <a:p>
            <a:r>
              <a:rPr lang="pt-BR" sz="2400" dirty="0" smtClean="0"/>
              <a:t>Meça as correntes consumidas por cada tipo de carga.</a:t>
            </a:r>
          </a:p>
          <a:p>
            <a:r>
              <a:rPr lang="pt-BR" sz="2400" dirty="0" smtClean="0"/>
              <a:t>Atenção: Cuidado com a polaridade do motor </a:t>
            </a:r>
            <a:r>
              <a:rPr lang="pt-BR" sz="2400" i="1" dirty="0" err="1" smtClean="0"/>
              <a:t>brushless</a:t>
            </a:r>
            <a:r>
              <a:rPr lang="pt-BR" sz="2400" dirty="0" smtClean="0"/>
              <a:t> da ventoinha!!! Diferente de um motor DC tradicional, ligar com a polaridade invertida não faz o motor girar no outro sentido.</a:t>
            </a:r>
          </a:p>
        </p:txBody>
      </p:sp>
    </p:spTree>
    <p:extLst>
      <p:ext uri="{BB962C8B-B14F-4D97-AF65-F5344CB8AC3E}">
        <p14:creationId xmlns:p14="http://schemas.microsoft.com/office/powerpoint/2010/main" val="8714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circuito para ativ. 2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5" y="1777141"/>
            <a:ext cx="903809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47" y1="6084" x2="46618" y2="979"/>
                        <a14:foregroundMark x1="50441" y1="1678" x2="96765" y2="5594"/>
                        <a14:foregroundMark x1="97206" y1="8601" x2="93382" y2="93846"/>
                        <a14:foregroundMark x1="92353" y1="91538" x2="11471" y2="92657"/>
                        <a14:foregroundMark x1="9118" y1="89441" x2="6176" y2="5804"/>
                        <a14:foregroundMark x1="18382" y1="80140" x2="48529" y2="79720"/>
                        <a14:foregroundMark x1="40735" y1="76014" x2="45147" y2="83846"/>
                        <a14:foregroundMark x1="77206" y1="74126" x2="91324" y2="84545"/>
                        <a14:foregroundMark x1="70441" y1="4895" x2="22206" y2="4685"/>
                        <a14:foregroundMark x1="22206" y1="28042" x2="28088" y2="36154"/>
                        <a14:foregroundMark x1="71471" y1="88951" x2="70000" y2="99860"/>
                        <a14:foregroundMark x1="25441" y1="5734" x2="78529" y2="5524"/>
                        <a14:backgroundMark x1="3676" y1="2587" x2="20294" y2="979"/>
                        <a14:backgroundMark x1="66618" y1="699" x2="54853" y2="0"/>
                        <a14:backgroundMark x1="94706" y1="3217" x2="99559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1454494"/>
            <a:ext cx="2895652" cy="60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69674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Deve-se selecionar a função amperímetro (em corrente contínua) no painel do instrumento.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Pode ser necessário alterar o borne onde está ligada a ponta de prova vermelha, para o borne onde está indicado [A] ou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Uso do multímetro como amperímetro</a:t>
            </a:r>
            <a:endParaRPr lang="en-GB" sz="3600" dirty="0"/>
          </a:p>
        </p:txBody>
      </p:sp>
      <p:cxnSp>
        <p:nvCxnSpPr>
          <p:cNvPr id="13" name="Conector de seta reta 12"/>
          <p:cNvCxnSpPr>
            <a:stCxn id="14" idx="3"/>
          </p:cNvCxnSpPr>
          <p:nvPr/>
        </p:nvCxnSpPr>
        <p:spPr>
          <a:xfrm>
            <a:off x="6696496" y="4237726"/>
            <a:ext cx="2160240" cy="46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248224" y="3883783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Escalas de medição de corrente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Conector de seta reta 19"/>
          <p:cNvCxnSpPr>
            <a:stCxn id="23" idx="3"/>
          </p:cNvCxnSpPr>
          <p:nvPr/>
        </p:nvCxnSpPr>
        <p:spPr>
          <a:xfrm>
            <a:off x="6768504" y="5367789"/>
            <a:ext cx="576064" cy="893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23" idx="3"/>
          </p:cNvCxnSpPr>
          <p:nvPr/>
        </p:nvCxnSpPr>
        <p:spPr>
          <a:xfrm>
            <a:off x="6768504" y="5367789"/>
            <a:ext cx="1156320" cy="788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960192" y="485995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Bornes para ponta de prova vermelha, no caso de medição de corrente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63847" y="5952271"/>
            <a:ext cx="4972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Espere! Não tente medir corrente com o </a:t>
            </a:r>
            <a:r>
              <a:rPr lang="pt-BR" sz="2800" b="1" u="sng" dirty="0" err="1" smtClean="0">
                <a:solidFill>
                  <a:sysClr val="windowText" lastClr="000000"/>
                </a:solidFill>
                <a:latin typeface="+mn-lt"/>
              </a:rPr>
              <a:t>multimetro</a:t>
            </a:r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 na função amperímetro AINDA !!!!</a:t>
            </a:r>
            <a:endParaRPr lang="en-GB" sz="2800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6696496" y="4237726"/>
            <a:ext cx="2312640" cy="550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4" y="6322325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3" y="6317070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394" r="95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" y="3996021"/>
            <a:ext cx="24050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224278" y="5054059"/>
            <a:ext cx="272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Amperímetro de alicate, para uso específico em circuitos de corrente alternada</a:t>
            </a:r>
            <a:endParaRPr lang="en-GB" sz="16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Fritzing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2"/>
              </a:rPr>
              <a:t>http://fritzing.org</a:t>
            </a:r>
            <a:r>
              <a:rPr lang="pt-BR" sz="2800" dirty="0" smtClean="0"/>
              <a:t>, ultimo acesso </a:t>
            </a:r>
            <a:r>
              <a:rPr lang="pt-BR" sz="2800" dirty="0" err="1" smtClean="0"/>
              <a:t>Ago</a:t>
            </a:r>
            <a:r>
              <a:rPr lang="pt-BR" sz="2800" dirty="0" smtClean="0"/>
              <a:t>/2014.</a:t>
            </a:r>
          </a:p>
          <a:p>
            <a:r>
              <a:rPr lang="pt-BR" sz="2800" dirty="0" err="1" smtClean="0"/>
              <a:t>Mbed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3"/>
              </a:rPr>
              <a:t>http://mbed.org</a:t>
            </a:r>
            <a:r>
              <a:rPr lang="pt-BR" sz="2800" dirty="0"/>
              <a:t> , ultimo acesso </a:t>
            </a:r>
            <a:r>
              <a:rPr lang="pt-BR" sz="2800" dirty="0" err="1"/>
              <a:t>Ago</a:t>
            </a:r>
            <a:r>
              <a:rPr lang="pt-BR" sz="2800" dirty="0"/>
              <a:t>/2014.</a:t>
            </a:r>
            <a:endParaRPr lang="pt-BR" sz="2800" dirty="0" smtClean="0"/>
          </a:p>
          <a:p>
            <a:r>
              <a:rPr lang="pt-BR" sz="2800" dirty="0"/>
              <a:t>STM32F072 </a:t>
            </a:r>
            <a:r>
              <a:rPr lang="pt-BR" sz="2800" dirty="0" err="1"/>
              <a:t>microcontroller</a:t>
            </a:r>
            <a:r>
              <a:rPr lang="pt-BR" sz="2800" dirty="0"/>
              <a:t> , </a:t>
            </a:r>
            <a:r>
              <a:rPr lang="pt-BR" sz="2800" dirty="0">
                <a:hlinkClick r:id="rId4"/>
              </a:rPr>
              <a:t>https://</a:t>
            </a:r>
            <a:r>
              <a:rPr lang="pt-BR" sz="2800" dirty="0" smtClean="0">
                <a:hlinkClick r:id="rId4"/>
              </a:rPr>
              <a:t>www.st.com/resource/en/datasheet/stm32f072rb.pdf</a:t>
            </a:r>
            <a:r>
              <a:rPr lang="pt-BR" sz="2800" dirty="0" smtClean="0"/>
              <a:t>, </a:t>
            </a:r>
            <a:r>
              <a:rPr lang="pt-BR" sz="2800" dirty="0"/>
              <a:t>ultimo </a:t>
            </a:r>
            <a:r>
              <a:rPr lang="pt-BR" sz="2800" dirty="0" smtClean="0"/>
              <a:t>acesso Set/2018.</a:t>
            </a:r>
          </a:p>
          <a:p>
            <a:r>
              <a:rPr lang="pt-BR" sz="2800" dirty="0" smtClean="0"/>
              <a:t>Monk, S., “</a:t>
            </a:r>
            <a:r>
              <a:rPr lang="pt-BR" sz="2800" dirty="0" err="1" smtClean="0"/>
              <a:t>Hacking</a:t>
            </a:r>
            <a:r>
              <a:rPr lang="pt-BR" sz="2800" dirty="0" smtClean="0"/>
              <a:t> </a:t>
            </a:r>
            <a:r>
              <a:rPr lang="pt-BR" sz="2800" dirty="0" err="1" smtClean="0"/>
              <a:t>Electronics</a:t>
            </a:r>
            <a:r>
              <a:rPr lang="pt-BR" sz="2800" dirty="0" smtClean="0"/>
              <a:t>. </a:t>
            </a:r>
            <a:r>
              <a:rPr lang="pt-BR" sz="2800" dirty="0" err="1" smtClean="0"/>
              <a:t>An</a:t>
            </a:r>
            <a:r>
              <a:rPr lang="pt-BR" sz="2800" dirty="0" smtClean="0"/>
              <a:t> </a:t>
            </a:r>
            <a:r>
              <a:rPr lang="pt-BR" sz="2800" dirty="0" err="1" smtClean="0"/>
              <a:t>illustrated</a:t>
            </a:r>
            <a:r>
              <a:rPr lang="pt-BR" sz="2800" dirty="0" smtClean="0"/>
              <a:t> DIY </a:t>
            </a:r>
            <a:r>
              <a:rPr lang="pt-BR" sz="2800" dirty="0" err="1" smtClean="0"/>
              <a:t>guide</a:t>
            </a:r>
            <a:r>
              <a:rPr lang="pt-BR" sz="2800" dirty="0" smtClean="0"/>
              <a:t> for </a:t>
            </a:r>
            <a:r>
              <a:rPr lang="pt-BR" sz="2800" dirty="0" err="1" smtClean="0"/>
              <a:t>makers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hobbyists</a:t>
            </a:r>
            <a:r>
              <a:rPr lang="pt-BR" sz="2800" dirty="0" smtClean="0"/>
              <a:t>”, Mc </a:t>
            </a:r>
            <a:r>
              <a:rPr lang="pt-BR" sz="2800" dirty="0" err="1" smtClean="0"/>
              <a:t>Graw</a:t>
            </a:r>
            <a:r>
              <a:rPr lang="pt-BR" sz="2800" dirty="0" smtClean="0"/>
              <a:t> Hill </a:t>
            </a:r>
            <a:r>
              <a:rPr lang="pt-BR" sz="2800" dirty="0" err="1" smtClean="0"/>
              <a:t>Education</a:t>
            </a:r>
            <a:r>
              <a:rPr lang="pt-BR" sz="2800" dirty="0" smtClean="0"/>
              <a:t>, 2013.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Cuidados na função amperímetro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400" dirty="0" smtClean="0"/>
              <a:t>Nessa função, o multímetro praticamente conecta, uma ponta de prova, à outra.</a:t>
            </a:r>
          </a:p>
          <a:p>
            <a:r>
              <a:rPr lang="pt-BR" sz="2400" dirty="0" smtClean="0"/>
              <a:t>Há continuidade elétrica direta entre as duas pontas de prova, como um circuito de baixíssima resistência.</a:t>
            </a:r>
          </a:p>
          <a:p>
            <a:endParaRPr lang="pt-BR" sz="2400" dirty="0" smtClean="0"/>
          </a:p>
          <a:p>
            <a:endParaRPr lang="pt-BR" sz="2400" dirty="0"/>
          </a:p>
          <a:p>
            <a:pPr algn="ctr"/>
            <a:r>
              <a:rPr lang="pt-BR" sz="2400" b="1" u="sng" dirty="0" smtClean="0"/>
              <a:t>CUIDADO:</a:t>
            </a:r>
            <a:r>
              <a:rPr lang="pt-BR" sz="2400" b="1" dirty="0" smtClean="0"/>
              <a:t> Um amperímetro, se ligado inadvertidamente em quaisquer partes de um circuito, pode ocasionar um curto-circuito!!!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4080569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3" y="1787477"/>
            <a:ext cx="4064861" cy="49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4080569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6473358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6473358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Como ligar um amperímetro em um circuito?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971525"/>
            <a:ext cx="4998206" cy="6480720"/>
          </a:xfrm>
        </p:spPr>
        <p:txBody>
          <a:bodyPr/>
          <a:lstStyle/>
          <a:p>
            <a:pPr marL="0" indent="0">
              <a:buNone/>
            </a:pPr>
            <a:r>
              <a:rPr lang="pt-BR" sz="2400" b="1" u="sng" dirty="0" smtClean="0"/>
              <a:t>Passos: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Temos um circuito que precisa ter </a:t>
            </a:r>
            <a:r>
              <a:rPr lang="pt-BR" sz="2400" dirty="0"/>
              <a:t>medida sua </a:t>
            </a:r>
            <a:r>
              <a:rPr lang="pt-BR" sz="2400" dirty="0" smtClean="0"/>
              <a:t>corrente elétrica.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circuito original precisa ser interrompido.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Nos pontos de interrupção, colocam-se as pontas de prova vermelha e preta do amperímetro, completando o circuito original.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b="1" u="sng" dirty="0" smtClean="0"/>
              <a:t>O amperímetro é ligado em série com o circuito a ser medido.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466010" y="3275781"/>
            <a:ext cx="4104456" cy="1594495"/>
            <a:chOff x="5466010" y="3347789"/>
            <a:chExt cx="4104456" cy="1594495"/>
          </a:xfrm>
        </p:grpSpPr>
        <p:sp>
          <p:nvSpPr>
            <p:cNvPr id="15" name="Retângulo 14"/>
            <p:cNvSpPr/>
            <p:nvPr/>
          </p:nvSpPr>
          <p:spPr>
            <a:xfrm>
              <a:off x="5466010" y="3783806"/>
              <a:ext cx="1152128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Fonte</a:t>
              </a:r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418338" y="3761530"/>
              <a:ext cx="1152128" cy="1174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Circuito para medir</a:t>
              </a:r>
              <a:endParaRPr lang="pt-BR" dirty="0"/>
            </a:p>
          </p:txBody>
        </p:sp>
        <p:cxnSp>
          <p:nvCxnSpPr>
            <p:cNvPr id="18" name="Conector angulado 17"/>
            <p:cNvCxnSpPr>
              <a:stCxn id="15" idx="2"/>
              <a:endCxn id="16" idx="2"/>
            </p:cNvCxnSpPr>
            <p:nvPr/>
          </p:nvCxnSpPr>
          <p:spPr>
            <a:xfrm rot="16200000" flipH="1">
              <a:off x="7518238" y="3459770"/>
              <a:ext cx="12700" cy="2952328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angulado 18"/>
            <p:cNvCxnSpPr>
              <a:stCxn id="15" idx="0"/>
            </p:cNvCxnSpPr>
            <p:nvPr/>
          </p:nvCxnSpPr>
          <p:spPr>
            <a:xfrm rot="5400000" flipH="1" flipV="1">
              <a:off x="6438118" y="3165388"/>
              <a:ext cx="222374" cy="1014462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do 20"/>
            <p:cNvCxnSpPr>
              <a:stCxn id="16" idx="0"/>
            </p:cNvCxnSpPr>
            <p:nvPr/>
          </p:nvCxnSpPr>
          <p:spPr>
            <a:xfrm rot="16200000" flipV="1">
              <a:off x="8465480" y="3232608"/>
              <a:ext cx="200098" cy="857746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orma livre 23"/>
            <p:cNvSpPr/>
            <p:nvPr/>
          </p:nvSpPr>
          <p:spPr>
            <a:xfrm flipH="1">
              <a:off x="7810624" y="3413100"/>
              <a:ext cx="326032" cy="146050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00" h="292100">
                  <a:moveTo>
                    <a:pt x="0" y="292100"/>
                  </a:moveTo>
                  <a:cubicBezTo>
                    <a:pt x="67967" y="280772"/>
                    <a:pt x="144240" y="283415"/>
                    <a:pt x="203200" y="241300"/>
                  </a:cubicBezTo>
                  <a:cubicBezTo>
                    <a:pt x="222675" y="227389"/>
                    <a:pt x="256338" y="188415"/>
                    <a:pt x="266700" y="165100"/>
                  </a:cubicBezTo>
                  <a:cubicBezTo>
                    <a:pt x="277574" y="140634"/>
                    <a:pt x="277248" y="111177"/>
                    <a:pt x="292100" y="88900"/>
                  </a:cubicBezTo>
                  <a:cubicBezTo>
                    <a:pt x="300567" y="76200"/>
                    <a:pt x="305774" y="60571"/>
                    <a:pt x="317500" y="50800"/>
                  </a:cubicBezTo>
                  <a:cubicBezTo>
                    <a:pt x="332044" y="38680"/>
                    <a:pt x="352548" y="35902"/>
                    <a:pt x="368300" y="25400"/>
                  </a:cubicBezTo>
                  <a:cubicBezTo>
                    <a:pt x="378263" y="18758"/>
                    <a:pt x="385233" y="8467"/>
                    <a:pt x="3937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054155" y="3347789"/>
              <a:ext cx="326032" cy="213742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00" h="292100">
                  <a:moveTo>
                    <a:pt x="0" y="292100"/>
                  </a:moveTo>
                  <a:cubicBezTo>
                    <a:pt x="67967" y="280772"/>
                    <a:pt x="144240" y="283415"/>
                    <a:pt x="203200" y="241300"/>
                  </a:cubicBezTo>
                  <a:cubicBezTo>
                    <a:pt x="222675" y="227389"/>
                    <a:pt x="256338" y="188415"/>
                    <a:pt x="266700" y="165100"/>
                  </a:cubicBezTo>
                  <a:cubicBezTo>
                    <a:pt x="277574" y="140634"/>
                    <a:pt x="277248" y="111177"/>
                    <a:pt x="292100" y="88900"/>
                  </a:cubicBezTo>
                  <a:cubicBezTo>
                    <a:pt x="300567" y="76200"/>
                    <a:pt x="305774" y="60571"/>
                    <a:pt x="317500" y="50800"/>
                  </a:cubicBezTo>
                  <a:cubicBezTo>
                    <a:pt x="332044" y="38680"/>
                    <a:pt x="352548" y="35902"/>
                    <a:pt x="368300" y="25400"/>
                  </a:cubicBezTo>
                  <a:cubicBezTo>
                    <a:pt x="378263" y="18758"/>
                    <a:pt x="385233" y="8467"/>
                    <a:pt x="3937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935856" y="617468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Boa prática: desligue seu circuito antes de fazer qualquer mudança!!</a:t>
            </a:r>
            <a:endParaRPr lang="en-GB" sz="2800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0" y="6544734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72360" y="1578641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424688" y="1556365"/>
            <a:ext cx="1152128" cy="117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7" name="Conector angulado 6"/>
          <p:cNvCxnSpPr>
            <a:stCxn id="3" idx="0"/>
            <a:endCxn id="11" idx="0"/>
          </p:cNvCxnSpPr>
          <p:nvPr/>
        </p:nvCxnSpPr>
        <p:spPr>
          <a:xfrm rot="5400000" flipH="1" flipV="1">
            <a:off x="7513450" y="91339"/>
            <a:ext cx="22276" cy="2952328"/>
          </a:xfrm>
          <a:prstGeom prst="bentConnector3">
            <a:avLst>
              <a:gd name="adj1" fmla="val 112621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>
            <a:stCxn id="3" idx="2"/>
            <a:endCxn id="11" idx="2"/>
          </p:cNvCxnSpPr>
          <p:nvPr/>
        </p:nvCxnSpPr>
        <p:spPr>
          <a:xfrm rot="16200000" flipH="1">
            <a:off x="7524588" y="1254605"/>
            <a:ext cx="12700" cy="295232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7114450" y="1331565"/>
            <a:ext cx="93610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898425" y="15162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 </a:t>
            </a:r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466010" y="5364013"/>
            <a:ext cx="4104456" cy="1681746"/>
            <a:chOff x="5466010" y="5583101"/>
            <a:chExt cx="4104456" cy="1681746"/>
          </a:xfrm>
        </p:grpSpPr>
        <p:grpSp>
          <p:nvGrpSpPr>
            <p:cNvPr id="30" name="Grupo 29"/>
            <p:cNvGrpSpPr/>
            <p:nvPr/>
          </p:nvGrpSpPr>
          <p:grpSpPr>
            <a:xfrm>
              <a:off x="7309446" y="5583101"/>
              <a:ext cx="501178" cy="801885"/>
              <a:chOff x="6048424" y="1835621"/>
              <a:chExt cx="1080120" cy="1728192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6048424" y="1835621"/>
                <a:ext cx="1080120" cy="172819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344840" y="2555701"/>
                <a:ext cx="495672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6200824" y="1988021"/>
                <a:ext cx="783704" cy="3516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Triângulo isósceles 33"/>
              <p:cNvSpPr/>
              <p:nvPr/>
            </p:nvSpPr>
            <p:spPr>
              <a:xfrm rot="1800000">
                <a:off x="6552480" y="2503958"/>
                <a:ext cx="72008" cy="576064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Grupo 34"/>
              <p:cNvGrpSpPr/>
              <p:nvPr/>
            </p:nvGrpSpPr>
            <p:grpSpPr>
              <a:xfrm>
                <a:off x="6152776" y="3347789"/>
                <a:ext cx="880952" cy="88776"/>
                <a:chOff x="6195850" y="3347789"/>
                <a:chExt cx="880952" cy="88776"/>
              </a:xfrm>
            </p:grpSpPr>
            <p:sp>
              <p:nvSpPr>
                <p:cNvPr id="36" name="Elipse 35"/>
                <p:cNvSpPr/>
                <p:nvPr/>
              </p:nvSpPr>
              <p:spPr>
                <a:xfrm>
                  <a:off x="6195850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7" name="Elipse 36"/>
                <p:cNvSpPr/>
                <p:nvPr/>
              </p:nvSpPr>
              <p:spPr>
                <a:xfrm>
                  <a:off x="6592676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8" name="Elipse 37"/>
                <p:cNvSpPr/>
                <p:nvPr/>
              </p:nvSpPr>
              <p:spPr>
                <a:xfrm>
                  <a:off x="6989502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sp>
          <p:nvSpPr>
            <p:cNvPr id="22" name="Forma livre 21"/>
            <p:cNvSpPr/>
            <p:nvPr/>
          </p:nvSpPr>
          <p:spPr>
            <a:xfrm flipV="1">
              <a:off x="7056536" y="5883993"/>
              <a:ext cx="506938" cy="973025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267076">
                  <a:moveTo>
                    <a:pt x="0" y="267076"/>
                  </a:moveTo>
                  <a:cubicBezTo>
                    <a:pt x="94161" y="266859"/>
                    <a:pt x="185738" y="244305"/>
                    <a:pt x="203200" y="216276"/>
                  </a:cubicBezTo>
                  <a:cubicBezTo>
                    <a:pt x="220662" y="188247"/>
                    <a:pt x="113771" y="129528"/>
                    <a:pt x="104775" y="98899"/>
                  </a:cubicBezTo>
                  <a:cubicBezTo>
                    <a:pt x="95779" y="68270"/>
                    <a:pt x="128058" y="48939"/>
                    <a:pt x="149225" y="32503"/>
                  </a:cubicBezTo>
                  <a:cubicBezTo>
                    <a:pt x="170392" y="16067"/>
                    <a:pt x="177403" y="-2531"/>
                    <a:pt x="231775" y="285"/>
                  </a:cubicBezTo>
                  <a:cubicBezTo>
                    <a:pt x="286147" y="3101"/>
                    <a:pt x="420952" y="24311"/>
                    <a:pt x="475456" y="49396"/>
                  </a:cubicBezTo>
                  <a:cubicBezTo>
                    <a:pt x="529960" y="74481"/>
                    <a:pt x="545571" y="121354"/>
                    <a:pt x="558800" y="15079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466010" y="6106369"/>
              <a:ext cx="1152128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Fonte</a:t>
              </a:r>
              <a:endParaRPr lang="pt-BR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418338" y="6084093"/>
              <a:ext cx="1152128" cy="1174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Circuito para medir</a:t>
              </a:r>
              <a:endParaRPr lang="pt-BR" dirty="0"/>
            </a:p>
          </p:txBody>
        </p:sp>
        <p:cxnSp>
          <p:nvCxnSpPr>
            <p:cNvPr id="27" name="Conector angulado 26"/>
            <p:cNvCxnSpPr>
              <a:stCxn id="25" idx="2"/>
              <a:endCxn id="26" idx="2"/>
            </p:cNvCxnSpPr>
            <p:nvPr/>
          </p:nvCxnSpPr>
          <p:spPr>
            <a:xfrm rot="16200000" flipH="1">
              <a:off x="7518238" y="5782333"/>
              <a:ext cx="12700" cy="2952328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/>
            <p:cNvCxnSpPr>
              <a:stCxn id="25" idx="0"/>
            </p:cNvCxnSpPr>
            <p:nvPr/>
          </p:nvCxnSpPr>
          <p:spPr>
            <a:xfrm rot="5400000" flipH="1" flipV="1">
              <a:off x="6438118" y="5487951"/>
              <a:ext cx="222374" cy="1014462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28"/>
            <p:cNvCxnSpPr>
              <a:stCxn id="26" idx="0"/>
            </p:cNvCxnSpPr>
            <p:nvPr/>
          </p:nvCxnSpPr>
          <p:spPr>
            <a:xfrm rot="16200000" flipV="1">
              <a:off x="8465480" y="5555171"/>
              <a:ext cx="200098" cy="857746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a livre 38"/>
            <p:cNvSpPr/>
            <p:nvPr/>
          </p:nvSpPr>
          <p:spPr>
            <a:xfrm flipH="1" flipV="1">
              <a:off x="7748562" y="5885404"/>
              <a:ext cx="389904" cy="893701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  <a:gd name="connsiteX0" fmla="*/ 0 w 679070"/>
                <a:gd name="connsiteY0" fmla="*/ 265769 h 265769"/>
                <a:gd name="connsiteX1" fmla="*/ 323470 w 679070"/>
                <a:gd name="connsiteY1" fmla="*/ 216276 h 265769"/>
                <a:gd name="connsiteX2" fmla="*/ 225045 w 679070"/>
                <a:gd name="connsiteY2" fmla="*/ 98899 h 265769"/>
                <a:gd name="connsiteX3" fmla="*/ 269495 w 679070"/>
                <a:gd name="connsiteY3" fmla="*/ 32503 h 265769"/>
                <a:gd name="connsiteX4" fmla="*/ 352045 w 679070"/>
                <a:gd name="connsiteY4" fmla="*/ 285 h 265769"/>
                <a:gd name="connsiteX5" fmla="*/ 595726 w 679070"/>
                <a:gd name="connsiteY5" fmla="*/ 49396 h 265769"/>
                <a:gd name="connsiteX6" fmla="*/ 679070 w 679070"/>
                <a:gd name="connsiteY6" fmla="*/ 150796 h 265769"/>
                <a:gd name="connsiteX0" fmla="*/ 0 w 679070"/>
                <a:gd name="connsiteY0" fmla="*/ 246381 h 246381"/>
                <a:gd name="connsiteX1" fmla="*/ 323470 w 679070"/>
                <a:gd name="connsiteY1" fmla="*/ 196888 h 246381"/>
                <a:gd name="connsiteX2" fmla="*/ 225045 w 679070"/>
                <a:gd name="connsiteY2" fmla="*/ 79511 h 246381"/>
                <a:gd name="connsiteX3" fmla="*/ 269495 w 679070"/>
                <a:gd name="connsiteY3" fmla="*/ 13115 h 246381"/>
                <a:gd name="connsiteX4" fmla="*/ 434990 w 679070"/>
                <a:gd name="connsiteY4" fmla="*/ 1159 h 246381"/>
                <a:gd name="connsiteX5" fmla="*/ 595726 w 679070"/>
                <a:gd name="connsiteY5" fmla="*/ 30008 h 246381"/>
                <a:gd name="connsiteX6" fmla="*/ 679070 w 679070"/>
                <a:gd name="connsiteY6" fmla="*/ 131408 h 246381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225045 w 679070"/>
                <a:gd name="connsiteY2" fmla="*/ 78433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142100 w 679070"/>
                <a:gd name="connsiteY2" fmla="*/ 117649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070" h="245303">
                  <a:moveTo>
                    <a:pt x="0" y="245303"/>
                  </a:moveTo>
                  <a:cubicBezTo>
                    <a:pt x="94161" y="245086"/>
                    <a:pt x="299787" y="217086"/>
                    <a:pt x="323470" y="195810"/>
                  </a:cubicBezTo>
                  <a:cubicBezTo>
                    <a:pt x="347153" y="174534"/>
                    <a:pt x="162155" y="144465"/>
                    <a:pt x="142100" y="117649"/>
                  </a:cubicBezTo>
                  <a:cubicBezTo>
                    <a:pt x="122045" y="90833"/>
                    <a:pt x="154324" y="54508"/>
                    <a:pt x="203139" y="34913"/>
                  </a:cubicBezTo>
                  <a:cubicBezTo>
                    <a:pt x="251954" y="15318"/>
                    <a:pt x="369559" y="1078"/>
                    <a:pt x="434990" y="81"/>
                  </a:cubicBezTo>
                  <a:cubicBezTo>
                    <a:pt x="500421" y="-916"/>
                    <a:pt x="555046" y="7222"/>
                    <a:pt x="595726" y="28930"/>
                  </a:cubicBezTo>
                  <a:cubicBezTo>
                    <a:pt x="636406" y="50638"/>
                    <a:pt x="665841" y="100888"/>
                    <a:pt x="679070" y="1303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" name="Conector de seta reta 49"/>
            <p:cNvCxnSpPr/>
            <p:nvPr/>
          </p:nvCxnSpPr>
          <p:spPr>
            <a:xfrm>
              <a:off x="6178348" y="5883993"/>
              <a:ext cx="46805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CaixaDeTexto 45"/>
          <p:cNvSpPr txBox="1"/>
          <p:nvPr/>
        </p:nvSpPr>
        <p:spPr>
          <a:xfrm>
            <a:off x="5408736" y="979909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/>
              <a:t>1.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5357998" y="3183284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 smtClean="0"/>
              <a:t>2.</a:t>
            </a:r>
            <a:endParaRPr lang="pt-BR" u="none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5357998" y="5353408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/>
              <a:t>3</a:t>
            </a:r>
            <a:r>
              <a:rPr lang="pt-BR" u="none" dirty="0" smtClean="0"/>
              <a:t>.</a:t>
            </a:r>
            <a:endParaRPr lang="pt-BR" u="none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5655313" y="52500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 </a:t>
            </a:r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29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418006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9952" y="1259557"/>
            <a:ext cx="18722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3600" dirty="0" smtClean="0"/>
              <a:t>Meça a corrente elétrica consumida pelo LED.</a:t>
            </a:r>
            <a:endParaRPr lang="en-GB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67904" y="6656470"/>
            <a:ext cx="7632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Calibri"/>
              </a:rPr>
              <a:t>Coloque o multímetro com amperímetro em série com o circuito a ser medido. Use a escala em [</a:t>
            </a:r>
            <a:r>
              <a:rPr lang="pt-BR" b="1" dirty="0" err="1" smtClean="0">
                <a:solidFill>
                  <a:srgbClr val="C00000"/>
                </a:solidFill>
                <a:latin typeface="Calibri"/>
              </a:rPr>
              <a:t>mA</a:t>
            </a:r>
            <a:r>
              <a:rPr lang="pt-BR" b="1" dirty="0" smtClean="0">
                <a:solidFill>
                  <a:srgbClr val="C00000"/>
                </a:solidFill>
                <a:latin typeface="Calibri"/>
              </a:rPr>
              <a:t>].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48224" y="3307863"/>
            <a:ext cx="4197276" cy="29202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099358" y="3895065"/>
            <a:ext cx="0" cy="50143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024088" y="4445282"/>
            <a:ext cx="936104" cy="106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upo 23"/>
          <p:cNvGrpSpPr/>
          <p:nvPr/>
        </p:nvGrpSpPr>
        <p:grpSpPr>
          <a:xfrm>
            <a:off x="2951175" y="4209265"/>
            <a:ext cx="1081930" cy="1273917"/>
            <a:chOff x="1128998" y="4733314"/>
            <a:chExt cx="1081930" cy="1273917"/>
          </a:xfrm>
        </p:grpSpPr>
        <p:grpSp>
          <p:nvGrpSpPr>
            <p:cNvPr id="7" name="Grupo 6"/>
            <p:cNvGrpSpPr/>
            <p:nvPr/>
          </p:nvGrpSpPr>
          <p:grpSpPr>
            <a:xfrm>
              <a:off x="1381908" y="4733314"/>
              <a:ext cx="501178" cy="801885"/>
              <a:chOff x="6048424" y="1835621"/>
              <a:chExt cx="1080120" cy="1728192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6048424" y="1835621"/>
                <a:ext cx="1080120" cy="172819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6344840" y="2555701"/>
                <a:ext cx="495672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6200824" y="1988021"/>
                <a:ext cx="783704" cy="3516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Triângulo isósceles 18"/>
              <p:cNvSpPr/>
              <p:nvPr/>
            </p:nvSpPr>
            <p:spPr>
              <a:xfrm rot="1800000">
                <a:off x="6552480" y="2503958"/>
                <a:ext cx="72008" cy="576064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0" name="Grupo 19"/>
              <p:cNvGrpSpPr/>
              <p:nvPr/>
            </p:nvGrpSpPr>
            <p:grpSpPr>
              <a:xfrm>
                <a:off x="6152776" y="3347789"/>
                <a:ext cx="880952" cy="88776"/>
                <a:chOff x="6195850" y="3347789"/>
                <a:chExt cx="880952" cy="88776"/>
              </a:xfrm>
            </p:grpSpPr>
            <p:sp>
              <p:nvSpPr>
                <p:cNvPr id="21" name="Elipse 20"/>
                <p:cNvSpPr/>
                <p:nvPr/>
              </p:nvSpPr>
              <p:spPr>
                <a:xfrm>
                  <a:off x="6195850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" name="Elipse 21"/>
                <p:cNvSpPr/>
                <p:nvPr/>
              </p:nvSpPr>
              <p:spPr>
                <a:xfrm>
                  <a:off x="6592676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6989502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sp>
          <p:nvSpPr>
            <p:cNvPr id="8" name="Forma livre 7"/>
            <p:cNvSpPr/>
            <p:nvPr/>
          </p:nvSpPr>
          <p:spPr>
            <a:xfrm flipV="1">
              <a:off x="1128998" y="5034206"/>
              <a:ext cx="506938" cy="973025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267076">
                  <a:moveTo>
                    <a:pt x="0" y="267076"/>
                  </a:moveTo>
                  <a:cubicBezTo>
                    <a:pt x="94161" y="266859"/>
                    <a:pt x="185738" y="244305"/>
                    <a:pt x="203200" y="216276"/>
                  </a:cubicBezTo>
                  <a:cubicBezTo>
                    <a:pt x="220662" y="188247"/>
                    <a:pt x="113771" y="129528"/>
                    <a:pt x="104775" y="98899"/>
                  </a:cubicBezTo>
                  <a:cubicBezTo>
                    <a:pt x="95779" y="68270"/>
                    <a:pt x="128058" y="48939"/>
                    <a:pt x="149225" y="32503"/>
                  </a:cubicBezTo>
                  <a:cubicBezTo>
                    <a:pt x="170392" y="16067"/>
                    <a:pt x="177403" y="-2531"/>
                    <a:pt x="231775" y="285"/>
                  </a:cubicBezTo>
                  <a:cubicBezTo>
                    <a:pt x="286147" y="3101"/>
                    <a:pt x="420952" y="24311"/>
                    <a:pt x="475456" y="49396"/>
                  </a:cubicBezTo>
                  <a:cubicBezTo>
                    <a:pt x="529960" y="74481"/>
                    <a:pt x="545571" y="121354"/>
                    <a:pt x="558800" y="15079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 flipH="1" flipV="1">
              <a:off x="1821024" y="5035617"/>
              <a:ext cx="389904" cy="893701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  <a:gd name="connsiteX0" fmla="*/ 0 w 679070"/>
                <a:gd name="connsiteY0" fmla="*/ 265769 h 265769"/>
                <a:gd name="connsiteX1" fmla="*/ 323470 w 679070"/>
                <a:gd name="connsiteY1" fmla="*/ 216276 h 265769"/>
                <a:gd name="connsiteX2" fmla="*/ 225045 w 679070"/>
                <a:gd name="connsiteY2" fmla="*/ 98899 h 265769"/>
                <a:gd name="connsiteX3" fmla="*/ 269495 w 679070"/>
                <a:gd name="connsiteY3" fmla="*/ 32503 h 265769"/>
                <a:gd name="connsiteX4" fmla="*/ 352045 w 679070"/>
                <a:gd name="connsiteY4" fmla="*/ 285 h 265769"/>
                <a:gd name="connsiteX5" fmla="*/ 595726 w 679070"/>
                <a:gd name="connsiteY5" fmla="*/ 49396 h 265769"/>
                <a:gd name="connsiteX6" fmla="*/ 679070 w 679070"/>
                <a:gd name="connsiteY6" fmla="*/ 150796 h 265769"/>
                <a:gd name="connsiteX0" fmla="*/ 0 w 679070"/>
                <a:gd name="connsiteY0" fmla="*/ 246381 h 246381"/>
                <a:gd name="connsiteX1" fmla="*/ 323470 w 679070"/>
                <a:gd name="connsiteY1" fmla="*/ 196888 h 246381"/>
                <a:gd name="connsiteX2" fmla="*/ 225045 w 679070"/>
                <a:gd name="connsiteY2" fmla="*/ 79511 h 246381"/>
                <a:gd name="connsiteX3" fmla="*/ 269495 w 679070"/>
                <a:gd name="connsiteY3" fmla="*/ 13115 h 246381"/>
                <a:gd name="connsiteX4" fmla="*/ 434990 w 679070"/>
                <a:gd name="connsiteY4" fmla="*/ 1159 h 246381"/>
                <a:gd name="connsiteX5" fmla="*/ 595726 w 679070"/>
                <a:gd name="connsiteY5" fmla="*/ 30008 h 246381"/>
                <a:gd name="connsiteX6" fmla="*/ 679070 w 679070"/>
                <a:gd name="connsiteY6" fmla="*/ 131408 h 246381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225045 w 679070"/>
                <a:gd name="connsiteY2" fmla="*/ 78433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142100 w 679070"/>
                <a:gd name="connsiteY2" fmla="*/ 117649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070" h="245303">
                  <a:moveTo>
                    <a:pt x="0" y="245303"/>
                  </a:moveTo>
                  <a:cubicBezTo>
                    <a:pt x="94161" y="245086"/>
                    <a:pt x="299787" y="217086"/>
                    <a:pt x="323470" y="195810"/>
                  </a:cubicBezTo>
                  <a:cubicBezTo>
                    <a:pt x="347153" y="174534"/>
                    <a:pt x="162155" y="144465"/>
                    <a:pt x="142100" y="117649"/>
                  </a:cubicBezTo>
                  <a:cubicBezTo>
                    <a:pt x="122045" y="90833"/>
                    <a:pt x="154324" y="54508"/>
                    <a:pt x="203139" y="34913"/>
                  </a:cubicBezTo>
                  <a:cubicBezTo>
                    <a:pt x="251954" y="15318"/>
                    <a:pt x="369559" y="1078"/>
                    <a:pt x="434990" y="81"/>
                  </a:cubicBezTo>
                  <a:cubicBezTo>
                    <a:pt x="500421" y="-916"/>
                    <a:pt x="555046" y="7222"/>
                    <a:pt x="595726" y="28930"/>
                  </a:cubicBezTo>
                  <a:cubicBezTo>
                    <a:pt x="636406" y="50638"/>
                    <a:pt x="665841" y="100888"/>
                    <a:pt x="679070" y="1303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759036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4320232" y="2123653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? [</a:t>
            </a:r>
            <a:r>
              <a:rPr lang="pt-BR" sz="54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638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408712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Existem medidores de potência elétrica ou energia elétrica, sobretudo para uso em circuitos alimentados em corrente alternada.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Para circuitos em corrente contínua, a potência elétrica pode ser calculada pelo produto do valor da tensão e da corrente elétrica consumidas pelo circuito.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Medida de potência elétrica</a:t>
            </a:r>
            <a:endParaRPr lang="en-GB" sz="3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71960" y="4643933"/>
            <a:ext cx="34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V.I</a:t>
            </a:r>
            <a:endParaRPr lang="en-GB" sz="44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100000" l="3822" r="9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89" y="815315"/>
            <a:ext cx="1954943" cy="49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5422" r="17517" b="7894"/>
          <a:stretch/>
        </p:blipFill>
        <p:spPr bwMode="auto">
          <a:xfrm>
            <a:off x="2880072" y="5724053"/>
            <a:ext cx="1656184" cy="17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07" r="16444" b="5294"/>
          <a:stretch/>
        </p:blipFill>
        <p:spPr bwMode="auto">
          <a:xfrm>
            <a:off x="5016902" y="5724053"/>
            <a:ext cx="1737153" cy="17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" b="99869" l="1714" r="99571">
                        <a14:foregroundMark x1="6143" y1="32152" x2="9286" y2="26115"/>
                        <a14:foregroundMark x1="14714" y1="18241" x2="15571" y2="13648"/>
                        <a14:foregroundMark x1="45857" y1="88058" x2="45571" y2="92388"/>
                        <a14:foregroundMark x1="66571" y1="83333" x2="63571" y2="87795"/>
                        <a14:foregroundMark x1="83714" y1="13780" x2="84143" y2="9449"/>
                        <a14:foregroundMark x1="84714" y1="32677" x2="93429" y2="31365"/>
                        <a14:backgroundMark x1="23286" y1="86614" x2="40143" y2="87139"/>
                        <a14:backgroundMark x1="48714" y1="86089" x2="58143" y2="83071"/>
                        <a14:backgroundMark x1="63857" y1="84121" x2="62143" y2="85171"/>
                        <a14:backgroundMark x1="60429" y1="80840" x2="65286" y2="79921"/>
                        <a14:backgroundMark x1="24286" y1="85433" x2="20429" y2="81234"/>
                        <a14:backgroundMark x1="20286" y1="91207" x2="17429" y2="86614"/>
                        <a14:backgroundMark x1="24429" y1="95013" x2="23143" y2="93832"/>
                        <a14:backgroundMark x1="42429" y1="90814" x2="46143" y2="9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5796061"/>
            <a:ext cx="1495621" cy="16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480472" y="162133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Alicate wattímetro</a:t>
            </a:r>
          </a:p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  <a:cs typeface="Courier New" panose="02070309020205020404" pitchFamily="49" charset="0"/>
              </a:rPr>
              <a:t>eletrônico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9643" y="579606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Medidores residenciais de energia elétrica</a:t>
            </a:r>
            <a:endParaRPr lang="pt-BR" sz="1800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6660157"/>
            <a:ext cx="30241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23451</TotalTime>
  <Words>3142</Words>
  <Application>Microsoft Office PowerPoint</Application>
  <PresentationFormat>Personalizar</PresentationFormat>
  <Paragraphs>457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Introdução a Engenharia Elétrica - 323100</vt:lpstr>
      <vt:lpstr>Sumário</vt:lpstr>
      <vt:lpstr>Recapitulando: Circuito de alimentação do LED</vt:lpstr>
      <vt:lpstr>Montando em protoboard de mercado</vt:lpstr>
      <vt:lpstr>Uso do multímetro como amperímetro</vt:lpstr>
      <vt:lpstr>Cuidados na função amperímetro</vt:lpstr>
      <vt:lpstr>Como ligar um amperímetro em um circuito?</vt:lpstr>
      <vt:lpstr>Meça a corrente elétrica consumida pelo LED.</vt:lpstr>
      <vt:lpstr>Medida de potência elétrica</vt:lpstr>
      <vt:lpstr>Calcule a potência elétrica do seu circuito</vt:lpstr>
      <vt:lpstr>Observações importantes do circuito do LED</vt:lpstr>
      <vt:lpstr>Outras observações</vt:lpstr>
      <vt:lpstr>Sumário</vt:lpstr>
      <vt:lpstr>Recapitulando</vt:lpstr>
      <vt:lpstr>Recapitulando</vt:lpstr>
      <vt:lpstr>Recapitulando</vt:lpstr>
      <vt:lpstr>Próximo passo</vt:lpstr>
      <vt:lpstr>Circuito de acionamento do LED</vt:lpstr>
      <vt:lpstr>Terminais GPIO utilizados como saídas</vt:lpstr>
      <vt:lpstr>Funcionamento</vt:lpstr>
      <vt:lpstr>Saídas tipo Push-Pull (ou “totem-pole”)</vt:lpstr>
      <vt:lpstr>Pergunta ingênua importante</vt:lpstr>
      <vt:lpstr>Limites operacionais do microcontrolador</vt:lpstr>
      <vt:lpstr>Limites operacionais (cont).</vt:lpstr>
      <vt:lpstr>Exemplos de ligação para vários LEDs</vt:lpstr>
      <vt:lpstr>Sumário</vt:lpstr>
      <vt:lpstr>Atividade 1 – Ligação de um LED externo simples</vt:lpstr>
      <vt:lpstr>Montagem de exemplo de acionamento de LED</vt:lpstr>
      <vt:lpstr>Usando o software Fritzing</vt:lpstr>
      <vt:lpstr>Tela do Fritzing</vt:lpstr>
      <vt:lpstr>Usando o Fritzing</vt:lpstr>
      <vt:lpstr>Usando o Fritzing (cont.)</vt:lpstr>
      <vt:lpstr>Dicas do Fritzing</vt:lpstr>
      <vt:lpstr>Mais instruções sobre o Fritzing</vt:lpstr>
      <vt:lpstr>Atividade 1 – Desenhe o circuito no Fritzing</vt:lpstr>
      <vt:lpstr>Circuito para desenho no Fritzing</vt:lpstr>
      <vt:lpstr>Programa no MBED – Pisca LED Externo</vt:lpstr>
      <vt:lpstr>Programa para desenvolver no MBED</vt:lpstr>
      <vt:lpstr>Sumário</vt:lpstr>
      <vt:lpstr>E se nós precisarmos de mais potência?</vt:lpstr>
      <vt:lpstr>Circuitos externos de amplificação</vt:lpstr>
      <vt:lpstr>Amplificador com chave controlada</vt:lpstr>
      <vt:lpstr>Ex: Chave transistorizada com BC547</vt:lpstr>
      <vt:lpstr>Ex: Detalhes do circuito com o transistor</vt:lpstr>
      <vt:lpstr>Atividade 2 – Ligação de cargas externas com transistor</vt:lpstr>
      <vt:lpstr>Montagem de exemplo de acionamento de LED</vt:lpstr>
      <vt:lpstr>Conhecendo um transistor</vt:lpstr>
      <vt:lpstr>Atividade 2 – Desenhe o circuito no Fritzing</vt:lpstr>
      <vt:lpstr>Exemplo de circuito para ativ. 2</vt:lpstr>
      <vt:lpstr>Para saber mais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1209</cp:revision>
  <cp:lastPrinted>2013-09-18T02:17:29Z</cp:lastPrinted>
  <dcterms:modified xsi:type="dcterms:W3CDTF">2018-08-24T11:44:32Z</dcterms:modified>
</cp:coreProperties>
</file>