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02" r:id="rId2"/>
    <p:sldId id="344" r:id="rId3"/>
    <p:sldId id="338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45" r:id="rId12"/>
    <p:sldId id="346" r:id="rId13"/>
    <p:sldId id="349" r:id="rId14"/>
    <p:sldId id="360" r:id="rId15"/>
    <p:sldId id="347" r:id="rId16"/>
    <p:sldId id="348" r:id="rId17"/>
    <p:sldId id="358" r:id="rId18"/>
    <p:sldId id="350" r:id="rId19"/>
    <p:sldId id="359" r:id="rId20"/>
    <p:sldId id="343" r:id="rId21"/>
    <p:sldId id="335" r:id="rId22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96" d="100"/>
          <a:sy n="96" d="100"/>
        </p:scale>
        <p:origin x="-175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2016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2 – Como preparar uma apresentação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S4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V1.0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289032" cy="5652046"/>
          </a:xfrm>
        </p:spPr>
        <p:txBody>
          <a:bodyPr numCol="1"/>
          <a:lstStyle/>
          <a:p>
            <a:r>
              <a:rPr lang="pt-BR" sz="2800" b="1" u="sng" dirty="0" smtClean="0"/>
              <a:t>Outros tipos de slides de apoio</a:t>
            </a:r>
          </a:p>
          <a:p>
            <a:r>
              <a:rPr lang="pt-BR" sz="2800" b="1" u="sng" dirty="0" smtClean="0"/>
              <a:t>Sumário:</a:t>
            </a:r>
            <a:r>
              <a:rPr lang="pt-BR" sz="2800" dirty="0"/>
              <a:t> </a:t>
            </a:r>
            <a:r>
              <a:rPr lang="pt-BR" sz="2800" dirty="0" smtClean="0"/>
              <a:t>um slide, </a:t>
            </a:r>
            <a:r>
              <a:rPr lang="pt-BR" sz="2800" dirty="0"/>
              <a:t>no início da </a:t>
            </a:r>
            <a:r>
              <a:rPr lang="pt-BR" sz="2800" dirty="0" smtClean="0"/>
              <a:t>apresentação, de </a:t>
            </a:r>
            <a:r>
              <a:rPr lang="pt-BR" sz="2800" dirty="0"/>
              <a:t>orientação com o sumário de </a:t>
            </a:r>
            <a:r>
              <a:rPr lang="pt-BR" sz="2800" dirty="0" smtClean="0"/>
              <a:t>tópicos que será percorrido</a:t>
            </a:r>
          </a:p>
          <a:p>
            <a:r>
              <a:rPr lang="pt-BR" sz="2800" b="1" u="sng" dirty="0" smtClean="0"/>
              <a:t>Trabalhos futuros:</a:t>
            </a:r>
            <a:r>
              <a:rPr lang="pt-BR" sz="2800" dirty="0" smtClean="0"/>
              <a:t> após as conclusões, com recomendações, propostas de melhorias, ou contribuições futuras ao trabalho.</a:t>
            </a:r>
          </a:p>
          <a:p>
            <a:r>
              <a:rPr lang="pt-BR" sz="2800" b="1" u="sng" dirty="0" smtClean="0"/>
              <a:t>Bibliografia:</a:t>
            </a:r>
            <a:r>
              <a:rPr lang="pt-BR" sz="2800" dirty="0" smtClean="0"/>
              <a:t> como os slides poderão ser deixados para consulta posterior, principais citações e autores utilizados devem ser enumerados em uma pequena bibliografia. Pode-se citar apenas o título do trabalho escrito que criou a apresentação, e que contém todas as bibliografias utilizadas. Deixar esse slide ao final.</a:t>
            </a: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588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2</a:t>
            </a:r>
            <a:r>
              <a:rPr lang="pt-BR" sz="3600" dirty="0" smtClean="0"/>
              <a:t>. Preparação dos diapositivos ou </a:t>
            </a:r>
            <a:r>
              <a:rPr lang="pt-BR" sz="3600" i="1" dirty="0" smtClean="0"/>
              <a:t>slides</a:t>
            </a:r>
            <a:endParaRPr lang="en-GB" sz="36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u="sng" dirty="0" smtClean="0"/>
              <a:t>Use um tema</a:t>
            </a:r>
            <a:r>
              <a:rPr lang="pt-BR" sz="2800" dirty="0" smtClean="0"/>
              <a:t> para os slides e seja concordante com tal estilo, do primeiro ao último slide (fontes, cores, tamanhos).</a:t>
            </a:r>
          </a:p>
          <a:p>
            <a:r>
              <a:rPr lang="pt-BR" sz="2800" dirty="0" smtClean="0"/>
              <a:t>Não cometa erros de ortografia. Faça uso de </a:t>
            </a:r>
            <a:r>
              <a:rPr lang="pt-BR" sz="2800" dirty="0" err="1" smtClean="0"/>
              <a:t>itemizações</a:t>
            </a:r>
            <a:r>
              <a:rPr lang="pt-BR" sz="2800" dirty="0" smtClean="0"/>
              <a:t>, sentenças mais simples, palavras soltas, mas </a:t>
            </a:r>
            <a:r>
              <a:rPr lang="pt-BR" sz="2800" u="sng" dirty="0" smtClean="0"/>
              <a:t>não erre na ortografia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Crie combinações de cores e estilos que </a:t>
            </a:r>
            <a:r>
              <a:rPr lang="pt-BR" sz="2800" u="sng" dirty="0" smtClean="0"/>
              <a:t>não distraiam</a:t>
            </a:r>
            <a:r>
              <a:rPr lang="pt-BR" sz="2800" dirty="0" smtClean="0"/>
              <a:t> a audiência.</a:t>
            </a:r>
          </a:p>
          <a:p>
            <a:r>
              <a:rPr lang="pt-BR" sz="2800" dirty="0" smtClean="0"/>
              <a:t>Use cores contrastantes para o fundo e para o texto. Tudo deve ser </a:t>
            </a:r>
            <a:r>
              <a:rPr lang="pt-BR" sz="2800" u="sng" dirty="0" smtClean="0"/>
              <a:t>legível</a:t>
            </a:r>
            <a:r>
              <a:rPr lang="pt-BR" sz="2800" dirty="0" smtClean="0"/>
              <a:t>, seja em locais claros, como escuros.</a:t>
            </a:r>
          </a:p>
          <a:p>
            <a:r>
              <a:rPr lang="pt-BR" sz="2800" b="1" u="sng" dirty="0" smtClean="0"/>
              <a:t>Cuidado: a aparência na tela do computador não é a mesma durante a apresentação com o projetor !!!</a:t>
            </a:r>
          </a:p>
        </p:txBody>
      </p:sp>
    </p:spTree>
    <p:extLst>
      <p:ext uri="{BB962C8B-B14F-4D97-AF65-F5344CB8AC3E}">
        <p14:creationId xmlns:p14="http://schemas.microsoft.com/office/powerpoint/2010/main" val="4223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2</a:t>
            </a:r>
            <a:r>
              <a:rPr lang="pt-BR" sz="3600" dirty="0" smtClean="0"/>
              <a:t>. Preparação dos diapositivos ou </a:t>
            </a:r>
            <a:r>
              <a:rPr lang="pt-BR" sz="3600" i="1" dirty="0" smtClean="0"/>
              <a:t>slides</a:t>
            </a:r>
            <a:r>
              <a:rPr lang="pt-BR" sz="2000" dirty="0" smtClean="0"/>
              <a:t> 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/>
              <a:t>O </a:t>
            </a:r>
            <a:r>
              <a:rPr lang="pt-BR" sz="2800" u="sng" dirty="0"/>
              <a:t>tamanho do texto</a:t>
            </a:r>
            <a:r>
              <a:rPr lang="pt-BR" sz="2800" dirty="0"/>
              <a:t> deve ser apropriado. Evite o erro crasso “Não é possível ver nesse slide, mas aqui é mostrado...”.</a:t>
            </a:r>
            <a:endParaRPr lang="pt-BR" sz="2400" dirty="0"/>
          </a:p>
          <a:p>
            <a:r>
              <a:rPr lang="pt-BR" sz="2800" dirty="0" smtClean="0"/>
              <a:t>Para </a:t>
            </a:r>
            <a:r>
              <a:rPr lang="pt-BR" sz="2800" dirty="0"/>
              <a:t>o texto </a:t>
            </a:r>
            <a:r>
              <a:rPr lang="pt-BR" sz="2800" dirty="0" smtClean="0"/>
              <a:t>, não use fontes ou símbolos desnecessários e exóticos</a:t>
            </a:r>
            <a:r>
              <a:rPr lang="pt-BR" sz="2800" dirty="0"/>
              <a:t>. </a:t>
            </a:r>
            <a:r>
              <a:rPr lang="pt-BR" sz="2800" dirty="0" smtClean="0"/>
              <a:t>Utilize </a:t>
            </a:r>
            <a:r>
              <a:rPr lang="pt-BR" sz="2800" u="sng" dirty="0" smtClean="0"/>
              <a:t>fontes comuns,</a:t>
            </a:r>
            <a:r>
              <a:rPr lang="pt-BR" sz="2800" dirty="0" smtClean="0"/>
              <a:t> para evitar a perda de formatação quando a apresentação é aberta em computador diferente do seu.</a:t>
            </a:r>
          </a:p>
          <a:p>
            <a:r>
              <a:rPr lang="pt-BR" sz="2800" dirty="0" smtClean="0"/>
              <a:t>Coloque </a:t>
            </a:r>
            <a:r>
              <a:rPr lang="pt-BR" sz="2800" u="sng" dirty="0" smtClean="0"/>
              <a:t>imagens de qualidade</a:t>
            </a:r>
            <a:r>
              <a:rPr lang="pt-BR" sz="2800" dirty="0" smtClean="0"/>
              <a:t>, sem distorções de cores ou problemas de contraste.</a:t>
            </a:r>
          </a:p>
        </p:txBody>
      </p:sp>
    </p:spTree>
    <p:extLst>
      <p:ext uri="{BB962C8B-B14F-4D97-AF65-F5344CB8AC3E}">
        <p14:creationId xmlns:p14="http://schemas.microsoft.com/office/powerpoint/2010/main" val="871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2</a:t>
            </a:r>
            <a:r>
              <a:rPr lang="pt-BR" sz="3600" dirty="0" smtClean="0"/>
              <a:t>. Preparação dos diapositivos ou </a:t>
            </a:r>
            <a:r>
              <a:rPr lang="pt-BR" sz="3600" i="1" dirty="0" smtClean="0"/>
              <a:t>slides</a:t>
            </a:r>
            <a:r>
              <a:rPr lang="pt-BR" sz="2000" dirty="0" smtClean="0"/>
              <a:t> 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/>
              <a:t>Coloque </a:t>
            </a:r>
            <a:r>
              <a:rPr lang="pt-BR" sz="2800" u="sng" dirty="0"/>
              <a:t>figuras fáceis de serem compreendidas</a:t>
            </a:r>
            <a:r>
              <a:rPr lang="pt-BR" sz="2800" dirty="0"/>
              <a:t>, com poucos detalhes. Se necessário faça slides com ampliações dos detalhes de interesse.</a:t>
            </a:r>
          </a:p>
          <a:p>
            <a:r>
              <a:rPr lang="pt-BR" sz="2800" dirty="0" smtClean="0"/>
              <a:t>Coloque </a:t>
            </a:r>
            <a:r>
              <a:rPr lang="pt-BR" sz="2800" u="sng" dirty="0" smtClean="0"/>
              <a:t>títulos em tabelas, gráficos e figuras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Use </a:t>
            </a:r>
            <a:r>
              <a:rPr lang="pt-BR" sz="2800" u="sng" dirty="0"/>
              <a:t>gráficos adequados</a:t>
            </a:r>
            <a:r>
              <a:rPr lang="pt-BR" sz="2800" dirty="0"/>
              <a:t> para as análises </a:t>
            </a:r>
            <a:r>
              <a:rPr lang="pt-BR" sz="2800" dirty="0" smtClean="0"/>
              <a:t>envolvidas: percentuais (gráfico tipo pizza), evolução em grandes intervalos de tempo (gráficos de barras ou linhas), detalhes em curtos intervalos de tempo (gráficos de linhas), etc.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578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2</a:t>
            </a:r>
            <a:r>
              <a:rPr lang="pt-BR" sz="3600" dirty="0" smtClean="0"/>
              <a:t>. Preparação dos diapositivos ou </a:t>
            </a:r>
            <a:r>
              <a:rPr lang="pt-BR" sz="3600" i="1" dirty="0" smtClean="0"/>
              <a:t>slides</a:t>
            </a:r>
            <a:r>
              <a:rPr lang="pt-BR" sz="2000" dirty="0" smtClean="0"/>
              <a:t> 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/>
              <a:t>Use </a:t>
            </a:r>
            <a:r>
              <a:rPr lang="pt-BR" sz="2800" u="sng" dirty="0"/>
              <a:t>tabelas e gráficos legíveis</a:t>
            </a:r>
            <a:r>
              <a:rPr lang="pt-BR" sz="2800" dirty="0"/>
              <a:t>.</a:t>
            </a:r>
          </a:p>
          <a:p>
            <a:r>
              <a:rPr lang="pt-BR" sz="2800" dirty="0"/>
              <a:t>Evite o uso </a:t>
            </a:r>
            <a:r>
              <a:rPr lang="pt-BR" sz="2800" dirty="0" smtClean="0"/>
              <a:t>de </a:t>
            </a:r>
            <a:r>
              <a:rPr lang="pt-BR" sz="2800" dirty="0"/>
              <a:t>textos e sentenças longas nos slides.</a:t>
            </a:r>
          </a:p>
          <a:p>
            <a:r>
              <a:rPr lang="pt-BR" sz="2800" dirty="0"/>
              <a:t>Crie um desfecho para a apresentação, como um último slide de agradecimento e abertura para perguntas</a:t>
            </a:r>
            <a:r>
              <a:rPr lang="pt-BR" sz="2800" dirty="0" smtClean="0"/>
              <a:t>.</a:t>
            </a:r>
          </a:p>
          <a:p>
            <a:r>
              <a:rPr lang="pt-BR" sz="2800" b="1" u="sng" dirty="0"/>
              <a:t>Cite a origem ou fonte de </a:t>
            </a:r>
            <a:r>
              <a:rPr lang="pt-BR" sz="2800" b="1" u="sng" dirty="0" smtClean="0"/>
              <a:t>textos, ilustrações, tabelas e gráficos!!! Cuidado com o plágio.</a:t>
            </a:r>
            <a:endParaRPr lang="pt-BR" sz="2800" b="1" u="sng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3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3</a:t>
            </a:r>
            <a:r>
              <a:rPr lang="pt-BR" sz="3600" dirty="0" smtClean="0"/>
              <a:t>. Preparação dos interlocutores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Envolva todas as pessoas de seu grupo na apresentação.</a:t>
            </a:r>
          </a:p>
          <a:p>
            <a:r>
              <a:rPr lang="pt-BR" sz="2800" dirty="0" smtClean="0"/>
              <a:t>Ensaie toda a apresentação, primeiro, sozinho.</a:t>
            </a:r>
          </a:p>
          <a:p>
            <a:r>
              <a:rPr lang="pt-BR" sz="2800" dirty="0"/>
              <a:t>Ensaie </a:t>
            </a:r>
            <a:r>
              <a:rPr lang="pt-BR" sz="2800" dirty="0" smtClean="0"/>
              <a:t>a apresentação, depois, com os demais componentes do grupo.</a:t>
            </a:r>
            <a:endParaRPr lang="pt-BR" sz="2800" dirty="0"/>
          </a:p>
          <a:p>
            <a:r>
              <a:rPr lang="pt-BR" sz="2800" dirty="0" smtClean="0"/>
              <a:t>Ensaie o tempo e as palavras chave de cada momento para lembrar o seu discurso.</a:t>
            </a:r>
          </a:p>
          <a:p>
            <a:r>
              <a:rPr lang="pt-BR" sz="2800" dirty="0" smtClean="0"/>
              <a:t>Ensaie os “ganchos” (palavras chave ou desfechos) de cada parte, para que seu colega a seguir possa retomar o raciocínio em seguida ao término de sua parte.</a:t>
            </a:r>
          </a:p>
          <a:p>
            <a:r>
              <a:rPr lang="pt-BR" sz="2800" dirty="0" smtClean="0"/>
              <a:t>Todos devem saber de tudo. Em caso de qualquer problema, alguém pode assumir e apresentar o conteúdo de outro integrante do grupo.</a:t>
            </a:r>
          </a:p>
        </p:txBody>
      </p:sp>
    </p:spTree>
    <p:extLst>
      <p:ext uri="{BB962C8B-B14F-4D97-AF65-F5344CB8AC3E}">
        <p14:creationId xmlns:p14="http://schemas.microsoft.com/office/powerpoint/2010/main" val="19324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3</a:t>
            </a:r>
            <a:r>
              <a:rPr lang="pt-BR" sz="3600" dirty="0" smtClean="0"/>
              <a:t>. Preparação dos interlocutores </a:t>
            </a:r>
            <a:r>
              <a:rPr lang="pt-BR" sz="20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Mostre sinergia, trabalho em conjunto, cooperação.</a:t>
            </a:r>
          </a:p>
          <a:p>
            <a:r>
              <a:rPr lang="pt-BR" sz="2800" dirty="0" smtClean="0"/>
              <a:t>Não interrompa abruptamente um colega interlocutor.</a:t>
            </a:r>
          </a:p>
          <a:p>
            <a:r>
              <a:rPr lang="pt-BR" sz="2800" dirty="0" smtClean="0"/>
              <a:t>Não seja prolixo, use apenas as palavras necessárias para explicar uma ideia. </a:t>
            </a:r>
            <a:endParaRPr lang="pt-BR" sz="2800" dirty="0"/>
          </a:p>
          <a:p>
            <a:r>
              <a:rPr lang="pt-BR" sz="2800" dirty="0" smtClean="0"/>
              <a:t>Evite a repetição de palavras numa mesma sentença escrita ou falada.</a:t>
            </a:r>
          </a:p>
          <a:p>
            <a:r>
              <a:rPr lang="pt-BR" sz="2800" dirty="0" smtClean="0"/>
              <a:t>Evite os bordões (né, né, então, então, muito bem, </a:t>
            </a:r>
            <a:r>
              <a:rPr lang="pt-BR" sz="2800" dirty="0"/>
              <a:t>muito </a:t>
            </a:r>
            <a:r>
              <a:rPr lang="pt-BR" sz="2800" dirty="0" smtClean="0"/>
              <a:t>bem, daí, daí, bom, bom), cacofonias e “trava línguas”.</a:t>
            </a:r>
          </a:p>
          <a:p>
            <a:r>
              <a:rPr lang="pt-BR" sz="2800" dirty="0" smtClean="0"/>
              <a:t>Use linguagem técnica, formal, clara, correta.</a:t>
            </a:r>
          </a:p>
          <a:p>
            <a:r>
              <a:rPr lang="pt-BR" sz="2800" dirty="0" smtClean="0"/>
              <a:t>Evite a linguagem coloquial e gírias. </a:t>
            </a:r>
          </a:p>
          <a:p>
            <a:r>
              <a:rPr lang="pt-BR" sz="2800" dirty="0" smtClean="0"/>
              <a:t>Jamais use palavras de baixo calão.</a:t>
            </a:r>
          </a:p>
        </p:txBody>
      </p:sp>
    </p:spTree>
    <p:extLst>
      <p:ext uri="{BB962C8B-B14F-4D97-AF65-F5344CB8AC3E}">
        <p14:creationId xmlns:p14="http://schemas.microsoft.com/office/powerpoint/2010/main" val="32146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3</a:t>
            </a:r>
            <a:r>
              <a:rPr lang="pt-BR" sz="3600" dirty="0" smtClean="0"/>
              <a:t>. Preparação dos interlocutores </a:t>
            </a:r>
            <a:r>
              <a:rPr lang="pt-BR" sz="20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/>
              <a:t>Não leia o conteúdo dos </a:t>
            </a:r>
            <a:r>
              <a:rPr lang="pt-BR" sz="2800" dirty="0" smtClean="0"/>
              <a:t>slides !!!</a:t>
            </a:r>
          </a:p>
          <a:p>
            <a:r>
              <a:rPr lang="pt-BR" sz="2800" dirty="0" smtClean="0"/>
              <a:t>Seja positivo, firme, certo do que está falando.</a:t>
            </a:r>
          </a:p>
          <a:p>
            <a:r>
              <a:rPr lang="pt-BR" sz="2800" dirty="0" smtClean="0"/>
              <a:t>Fale com motivação e com bom tom de voz. </a:t>
            </a:r>
          </a:p>
          <a:p>
            <a:r>
              <a:rPr lang="pt-BR" sz="2800" dirty="0" smtClean="0"/>
              <a:t>Seja calmo, fale devagar, sem se mostrar apressado.</a:t>
            </a:r>
          </a:p>
          <a:p>
            <a:r>
              <a:rPr lang="pt-BR" sz="2800" dirty="0" smtClean="0"/>
              <a:t>Fale para a plateia. Para TODA a plateia. Mude o foco de sua visão durante a apresentação. Não fale apenas para o professor, banca ou avaliador.</a:t>
            </a:r>
          </a:p>
          <a:p>
            <a:r>
              <a:rPr lang="pt-BR" sz="2800" dirty="0" smtClean="0"/>
              <a:t>Esteja preparado para responder perguntas, e responda às perguntas com objetividade!!!</a:t>
            </a:r>
          </a:p>
        </p:txBody>
      </p:sp>
    </p:spTree>
    <p:extLst>
      <p:ext uri="{BB962C8B-B14F-4D97-AF65-F5344CB8AC3E}">
        <p14:creationId xmlns:p14="http://schemas.microsoft.com/office/powerpoint/2010/main" val="4071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4. Dicas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Comece a montar a apresentação pelo fim. Comece pelas conclusões que deseja mostrar, e crie o ambiente e contexto para chegar até elas.</a:t>
            </a:r>
          </a:p>
          <a:p>
            <a:r>
              <a:rPr lang="pt-BR" sz="2800" dirty="0" smtClean="0"/>
              <a:t>Não polua os slides. Use até 7 linhas com 7 palavras por linha.</a:t>
            </a:r>
          </a:p>
          <a:p>
            <a:r>
              <a:rPr lang="pt-BR" sz="2800" dirty="0" smtClean="0"/>
              <a:t>Use um apontador para direcionar a atenção a um ponto específico de um slide se necessário. </a:t>
            </a:r>
          </a:p>
          <a:p>
            <a:r>
              <a:rPr lang="pt-BR" sz="2800" dirty="0" smtClean="0"/>
              <a:t>Não </a:t>
            </a:r>
            <a:r>
              <a:rPr lang="pt-BR" sz="2800" dirty="0"/>
              <a:t>distraia a plateia.</a:t>
            </a:r>
          </a:p>
          <a:p>
            <a:endParaRPr lang="pt-BR" sz="2800" dirty="0" smtClean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6377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4. Dicas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Cuidado com os recursos multimídia, como animações, sons e vídeos. Alguns computadores podem ter problemas para reproduzir o seu conteúdo.</a:t>
            </a:r>
          </a:p>
          <a:p>
            <a:r>
              <a:rPr lang="pt-BR" sz="2800" dirty="0" smtClean="0"/>
              <a:t>Não exagere nos efeitos e animações.</a:t>
            </a:r>
          </a:p>
          <a:p>
            <a:r>
              <a:rPr lang="pt-BR" sz="2800" dirty="0" smtClean="0"/>
              <a:t>Gere um arquivo tipo PDF para sua apresentação, caso o arquivo original não consiga ser aberto, ou </a:t>
            </a:r>
            <a:r>
              <a:rPr lang="pt-BR" sz="2800" dirty="0"/>
              <a:t>tenha </a:t>
            </a:r>
            <a:r>
              <a:rPr lang="pt-BR" sz="2800" dirty="0" smtClean="0"/>
              <a:t>sua formatação prejudicada.</a:t>
            </a:r>
          </a:p>
        </p:txBody>
      </p:sp>
    </p:spTree>
    <p:extLst>
      <p:ext uri="{BB962C8B-B14F-4D97-AF65-F5344CB8AC3E}">
        <p14:creationId xmlns:p14="http://schemas.microsoft.com/office/powerpoint/2010/main" val="11960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Sumário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Preparação do conteúdo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Preparação dos diapositivos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Preparação dos interlocutores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Dicas para apresentação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Font typeface="+mj-lt"/>
              <a:buAutoNum type="arabicPeriod"/>
            </a:pPr>
            <a:endParaRPr lang="pt-BR" sz="2800" dirty="0" smtClean="0"/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0" indent="0" algn="ctr">
              <a:buNone/>
            </a:pPr>
            <a:r>
              <a:rPr lang="pt-BR" sz="2800" u="sng" dirty="0" smtClean="0"/>
              <a:t>Atenção: O material desse módulo não segue as recomendações mostradas, pois se trata de um material didático, para consulta dos alunos.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 err="1" smtClean="0"/>
              <a:t>Garson</a:t>
            </a:r>
            <a:r>
              <a:rPr lang="pt-BR" sz="2800" dirty="0" smtClean="0"/>
              <a:t> Jr., A. et al, “The 10-minute </a:t>
            </a:r>
            <a:r>
              <a:rPr lang="pt-BR" sz="2800" dirty="0" err="1" smtClean="0"/>
              <a:t>talk</a:t>
            </a:r>
            <a:r>
              <a:rPr lang="pt-BR" sz="2800" dirty="0" smtClean="0"/>
              <a:t>: </a:t>
            </a:r>
            <a:r>
              <a:rPr lang="pt-BR" sz="2800" dirty="0" err="1" smtClean="0"/>
              <a:t>Organization</a:t>
            </a:r>
            <a:r>
              <a:rPr lang="pt-BR" sz="2800" dirty="0" smtClean="0"/>
              <a:t>, slides, </a:t>
            </a:r>
            <a:r>
              <a:rPr lang="pt-BR" sz="2800" dirty="0" err="1" smtClean="0"/>
              <a:t>writing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delivery”, American Heart </a:t>
            </a:r>
            <a:r>
              <a:rPr lang="pt-BR" sz="2800" dirty="0" err="1" smtClean="0"/>
              <a:t>Journal</a:t>
            </a:r>
            <a:r>
              <a:rPr lang="pt-BR" sz="2800" dirty="0" smtClean="0"/>
              <a:t>, 1986, p.193-203.</a:t>
            </a:r>
          </a:p>
          <a:p>
            <a:r>
              <a:rPr lang="pt-BR" sz="2800" dirty="0" smtClean="0"/>
              <a:t>Divisão </a:t>
            </a:r>
            <a:r>
              <a:rPr lang="pt-BR" sz="2800" dirty="0"/>
              <a:t>de Biblioteca da Escola Politécnica da USP, “Diretrizes para apresentação de dissertações e teses”, 4ª edição, São Paulo, 2013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NBR, “NBR 14724 - Informação </a:t>
            </a:r>
            <a:r>
              <a:rPr lang="pt-BR" sz="2800" dirty="0"/>
              <a:t>e documentação: trabalhos acadêmicos: </a:t>
            </a:r>
            <a:r>
              <a:rPr lang="pt-BR" sz="2800" dirty="0" smtClean="0"/>
              <a:t>apresentação”, </a:t>
            </a:r>
            <a:r>
              <a:rPr lang="pt-BR" sz="2800" dirty="0"/>
              <a:t>Rio de Janeiro, 2011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IEEE, “</a:t>
            </a:r>
            <a:r>
              <a:rPr lang="pt-BR" sz="2800" dirty="0" err="1"/>
              <a:t>How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write</a:t>
            </a:r>
            <a:r>
              <a:rPr lang="pt-BR" sz="2800" dirty="0"/>
              <a:t> for </a:t>
            </a:r>
            <a:r>
              <a:rPr lang="pt-BR" sz="2800" dirty="0" err="1"/>
              <a:t>technical</a:t>
            </a:r>
            <a:r>
              <a:rPr lang="pt-BR" sz="2800" dirty="0"/>
              <a:t> </a:t>
            </a:r>
            <a:r>
              <a:rPr lang="pt-BR" sz="2800" dirty="0" err="1"/>
              <a:t>periodicals</a:t>
            </a:r>
            <a:r>
              <a:rPr lang="pt-BR" sz="2800" dirty="0"/>
              <a:t> &amp; </a:t>
            </a:r>
            <a:r>
              <a:rPr lang="pt-BR" sz="2800" dirty="0" err="1"/>
              <a:t>conferences</a:t>
            </a:r>
            <a:r>
              <a:rPr lang="pt-BR" sz="2800" dirty="0"/>
              <a:t>”, IEEE </a:t>
            </a:r>
            <a:r>
              <a:rPr lang="pt-BR" sz="2800" dirty="0" err="1"/>
              <a:t>Authorship</a:t>
            </a:r>
            <a:r>
              <a:rPr lang="pt-BR" sz="2800" dirty="0"/>
              <a:t> Series, 2013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6185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en-US" sz="2800" dirty="0"/>
              <a:t>Ulrich, G. D., “Write a Good Technical Report”, IEEE Transactions on Professional Communication, Vol. PC-27, N°1, 1984.</a:t>
            </a:r>
          </a:p>
          <a:p>
            <a:r>
              <a:rPr lang="en-US" sz="2800" dirty="0"/>
              <a:t>Beer, D., </a:t>
            </a:r>
            <a:r>
              <a:rPr lang="en-US" sz="2800" dirty="0" err="1"/>
              <a:t>McMurrey</a:t>
            </a:r>
            <a:r>
              <a:rPr lang="en-US" sz="2800" dirty="0"/>
              <a:t> D., “A Guide to Writing as an Engineer”, 4ª </a:t>
            </a:r>
            <a:r>
              <a:rPr lang="en-US" sz="2800" dirty="0" err="1"/>
              <a:t>Edição</a:t>
            </a:r>
            <a:r>
              <a:rPr lang="en-US" sz="2800" dirty="0"/>
              <a:t>, Willey, 2013.</a:t>
            </a:r>
          </a:p>
          <a:p>
            <a:r>
              <a:rPr lang="pt-BR" sz="2800" dirty="0" err="1" smtClean="0"/>
              <a:t>Brinatti</a:t>
            </a:r>
            <a:r>
              <a:rPr lang="pt-BR" sz="2800" dirty="0"/>
              <a:t>, H. et al, “Material didático da disciplina PNV-2100 – Introdução a Engenharia”, Escola Politécnica da Universidade de São Paulo, 2012.</a:t>
            </a:r>
          </a:p>
          <a:p>
            <a:r>
              <a:rPr lang="pt-BR" sz="2800" dirty="0"/>
              <a:t>Bazzo, W. A., Pereira, L. T. do Vale, “Introdução a Engenharia – Conceitos, Ferramentas e Comportamentos”, Editora da UFSC, 2006.</a:t>
            </a:r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3555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Faça com antecedência, não na véspera.</a:t>
            </a:r>
          </a:p>
          <a:p>
            <a:r>
              <a:rPr lang="pt-BR" sz="2800" dirty="0" smtClean="0"/>
              <a:t>Prepare um </a:t>
            </a:r>
            <a:r>
              <a:rPr lang="pt-BR" sz="2800" u="sng" dirty="0" smtClean="0"/>
              <a:t>bom resumo</a:t>
            </a:r>
            <a:r>
              <a:rPr lang="pt-BR" sz="2800" dirty="0" smtClean="0"/>
              <a:t> do material a ser apresentado.</a:t>
            </a:r>
          </a:p>
          <a:p>
            <a:r>
              <a:rPr lang="pt-BR" sz="2800" dirty="0" smtClean="0"/>
              <a:t>Elimine tópicos que apresentam muito detalhamento. No caso de apresentação de resultados ou métodos, apresente apenas um caso com mais detalhes, a título de exemplo; os demais casos ou outros resultados devem ser mostrados de forma mais sintética e resumida.</a:t>
            </a:r>
          </a:p>
        </p:txBody>
      </p:sp>
    </p:spTree>
    <p:extLst>
      <p:ext uri="{BB962C8B-B14F-4D97-AF65-F5344CB8AC3E}">
        <p14:creationId xmlns:p14="http://schemas.microsoft.com/office/powerpoint/2010/main" val="2366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u="sng" dirty="0"/>
              <a:t>Planejamento:</a:t>
            </a:r>
            <a:r>
              <a:rPr lang="pt-BR" sz="2800" dirty="0"/>
              <a:t> um slide por minuto é um bom ponto de partida. Dois slides por minuto, somente em uma pequena parte, para ilustrações ou esquemas puramente gráficos.</a:t>
            </a:r>
            <a:endParaRPr lang="pt-BR" sz="2400" dirty="0"/>
          </a:p>
          <a:p>
            <a:endParaRPr lang="pt-BR" sz="2800" dirty="0" smtClean="0"/>
          </a:p>
          <a:p>
            <a:r>
              <a:rPr lang="pt-BR" sz="2800" dirty="0" smtClean="0"/>
              <a:t>Divida a apresentação, em geral, em:</a:t>
            </a:r>
          </a:p>
          <a:p>
            <a:pPr lvl="1"/>
            <a:r>
              <a:rPr lang="pt-BR" u="sng" dirty="0" smtClean="0"/>
              <a:t>Introdução</a:t>
            </a:r>
            <a:endParaRPr lang="pt-BR" dirty="0" smtClean="0"/>
          </a:p>
          <a:p>
            <a:pPr lvl="1"/>
            <a:r>
              <a:rPr lang="pt-BR" u="sng" dirty="0" smtClean="0"/>
              <a:t>Objetivos</a:t>
            </a:r>
          </a:p>
          <a:p>
            <a:pPr lvl="1"/>
            <a:r>
              <a:rPr lang="pt-BR" u="sng" dirty="0" smtClean="0"/>
              <a:t>Materiais e métodos</a:t>
            </a:r>
          </a:p>
          <a:p>
            <a:pPr lvl="1"/>
            <a:r>
              <a:rPr lang="pt-BR" u="sng" dirty="0" smtClean="0"/>
              <a:t>Resultados</a:t>
            </a:r>
          </a:p>
          <a:p>
            <a:pPr lvl="1"/>
            <a:r>
              <a:rPr lang="pt-BR" u="sng" dirty="0" smtClean="0"/>
              <a:t>Conclusões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26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Introdução</a:t>
            </a:r>
          </a:p>
          <a:p>
            <a:endParaRPr lang="pt-BR" sz="2800" dirty="0"/>
          </a:p>
          <a:p>
            <a:r>
              <a:rPr lang="pt-BR" sz="2800" dirty="0" smtClean="0"/>
              <a:t>Breve justificativa ou motivação sobre o que foi feito.</a:t>
            </a:r>
          </a:p>
          <a:p>
            <a:r>
              <a:rPr lang="pt-BR" sz="2800" dirty="0" smtClean="0"/>
              <a:t>Responde a uma das perguntas: </a:t>
            </a:r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“O que me fez pensar no assunto?”</a:t>
            </a:r>
          </a:p>
          <a:p>
            <a:pPr marL="0" indent="0" algn="ctr">
              <a:buNone/>
            </a:pPr>
            <a:r>
              <a:rPr lang="pt-BR" sz="2800" dirty="0" smtClean="0"/>
              <a:t>“Por qual motivo foi interessante trabalhar nesse assunto?”</a:t>
            </a:r>
          </a:p>
          <a:p>
            <a:pPr marL="0" indent="0" algn="ctr">
              <a:buNone/>
            </a:pPr>
            <a:r>
              <a:rPr lang="pt-BR" sz="2800" dirty="0" smtClean="0"/>
              <a:t>“Em que contexto se insere o assunto?”</a:t>
            </a:r>
          </a:p>
        </p:txBody>
      </p:sp>
    </p:spTree>
    <p:extLst>
      <p:ext uri="{BB962C8B-B14F-4D97-AF65-F5344CB8AC3E}">
        <p14:creationId xmlns:p14="http://schemas.microsoft.com/office/powerpoint/2010/main" val="34722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Objetivos</a:t>
            </a:r>
          </a:p>
          <a:p>
            <a:endParaRPr lang="pt-BR" sz="2800" dirty="0"/>
          </a:p>
          <a:p>
            <a:r>
              <a:rPr lang="pt-BR" sz="2800" dirty="0" smtClean="0"/>
              <a:t>Breve apresentação das metas do trabalho.</a:t>
            </a:r>
          </a:p>
          <a:p>
            <a:r>
              <a:rPr lang="pt-BR" sz="2800" dirty="0" smtClean="0"/>
              <a:t>Responde a uma das perguntas: </a:t>
            </a:r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“Por que eu fiz a pesquisa?”</a:t>
            </a:r>
          </a:p>
          <a:p>
            <a:pPr marL="0" indent="0" algn="ctr">
              <a:buNone/>
            </a:pPr>
            <a:r>
              <a:rPr lang="pt-BR" sz="2800" dirty="0" smtClean="0"/>
              <a:t>“Por qual razão eu fiz o trabalho?”</a:t>
            </a:r>
          </a:p>
        </p:txBody>
      </p:sp>
    </p:spTree>
    <p:extLst>
      <p:ext uri="{BB962C8B-B14F-4D97-AF65-F5344CB8AC3E}">
        <p14:creationId xmlns:p14="http://schemas.microsoft.com/office/powerpoint/2010/main" val="13574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Materiais e métodos</a:t>
            </a:r>
          </a:p>
          <a:p>
            <a:endParaRPr lang="pt-BR" sz="2800" dirty="0"/>
          </a:p>
          <a:p>
            <a:r>
              <a:rPr lang="pt-BR" sz="2800" dirty="0" smtClean="0"/>
              <a:t>Breve apresentação de como o trabalho está sendo conduzido e com quais recursos.</a:t>
            </a:r>
          </a:p>
          <a:p>
            <a:r>
              <a:rPr lang="pt-BR" sz="2800" dirty="0" smtClean="0"/>
              <a:t>Responde a uma ou várias das perguntas: </a:t>
            </a:r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dirty="0"/>
              <a:t>“Como eu fiz o trabalho</a:t>
            </a:r>
            <a:r>
              <a:rPr lang="pt-BR" sz="2800" dirty="0" smtClean="0"/>
              <a:t>? Quais os métodos utilizados?”</a:t>
            </a:r>
          </a:p>
          <a:p>
            <a:pPr marL="0" indent="0" algn="ctr">
              <a:buNone/>
            </a:pPr>
            <a:r>
              <a:rPr lang="pt-BR" sz="2800" dirty="0" smtClean="0"/>
              <a:t>“Que etapas foram criadas para desenvolver o trabalho?”</a:t>
            </a:r>
          </a:p>
          <a:p>
            <a:pPr marL="0" indent="0" algn="ctr">
              <a:buNone/>
            </a:pPr>
            <a:r>
              <a:rPr lang="pt-BR" sz="2800" dirty="0" smtClean="0"/>
              <a:t>“Quais materiais foram necessários para desenvolver o trabalho?”</a:t>
            </a:r>
          </a:p>
        </p:txBody>
      </p:sp>
    </p:spTree>
    <p:extLst>
      <p:ext uri="{BB962C8B-B14F-4D97-AF65-F5344CB8AC3E}">
        <p14:creationId xmlns:p14="http://schemas.microsoft.com/office/powerpoint/2010/main" val="10859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Resultados</a:t>
            </a:r>
          </a:p>
          <a:p>
            <a:endParaRPr lang="pt-BR" sz="2800" dirty="0"/>
          </a:p>
          <a:p>
            <a:r>
              <a:rPr lang="pt-BR" sz="2800" dirty="0" smtClean="0"/>
              <a:t>Breve apresentação dos resultados obtidos até o momento.</a:t>
            </a:r>
          </a:p>
          <a:p>
            <a:r>
              <a:rPr lang="pt-BR" sz="2800" dirty="0" smtClean="0"/>
              <a:t>Responde a uma ou várias das perguntas: </a:t>
            </a:r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“O que foi produzido até o momento?”</a:t>
            </a:r>
          </a:p>
          <a:p>
            <a:pPr marL="0" indent="0" algn="ctr">
              <a:buNone/>
            </a:pPr>
            <a:r>
              <a:rPr lang="pt-BR" sz="2800" dirty="0"/>
              <a:t>“O que foi </a:t>
            </a:r>
            <a:r>
              <a:rPr lang="pt-BR" sz="2800" dirty="0" smtClean="0"/>
              <a:t>encontrado </a:t>
            </a:r>
            <a:r>
              <a:rPr lang="pt-BR" sz="2800" dirty="0"/>
              <a:t>até o momento?”</a:t>
            </a:r>
            <a:endParaRPr lang="pt-BR" sz="2800" dirty="0" smtClean="0"/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Se houver muitos resultados, descrever um com mais detalhes e, para os demais, fazer um resumo mais simples.</a:t>
            </a:r>
          </a:p>
        </p:txBody>
      </p:sp>
    </p:spTree>
    <p:extLst>
      <p:ext uri="{BB962C8B-B14F-4D97-AF65-F5344CB8AC3E}">
        <p14:creationId xmlns:p14="http://schemas.microsoft.com/office/powerpoint/2010/main" val="3167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Preparação do conteúdo </a:t>
            </a:r>
            <a:r>
              <a:rPr lang="pt-BR" sz="24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Conclusões</a:t>
            </a:r>
          </a:p>
          <a:p>
            <a:endParaRPr lang="pt-BR" sz="2800" dirty="0"/>
          </a:p>
          <a:p>
            <a:r>
              <a:rPr lang="pt-BR" sz="2800" dirty="0" smtClean="0"/>
              <a:t>Desfecho envolvendo os objetivos apresentados e os resultados obtidos.</a:t>
            </a:r>
          </a:p>
          <a:p>
            <a:r>
              <a:rPr lang="pt-BR" sz="2800" dirty="0" smtClean="0"/>
              <a:t>Responde a uma ou várias das perguntas: </a:t>
            </a:r>
          </a:p>
          <a:p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“O que eu aprendi nesse trabalho, até então?”</a:t>
            </a:r>
          </a:p>
          <a:p>
            <a:pPr marL="0" indent="0" algn="ctr">
              <a:buNone/>
            </a:pPr>
            <a:r>
              <a:rPr lang="pt-BR" sz="2800" dirty="0" smtClean="0"/>
              <a:t>“O que pôde ser constatado nesse trabalho?”</a:t>
            </a:r>
          </a:p>
          <a:p>
            <a:pPr marL="0" indent="0" algn="ctr">
              <a:buNone/>
            </a:pPr>
            <a:r>
              <a:rPr lang="pt-BR" sz="2800" dirty="0" smtClean="0"/>
              <a:t>“Os objetivos originais foram atingidos?”</a:t>
            </a:r>
          </a:p>
        </p:txBody>
      </p:sp>
    </p:spTree>
    <p:extLst>
      <p:ext uri="{BB962C8B-B14F-4D97-AF65-F5344CB8AC3E}">
        <p14:creationId xmlns:p14="http://schemas.microsoft.com/office/powerpoint/2010/main" val="35370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5503</TotalTime>
  <Words>1557</Words>
  <Application>Microsoft Office PowerPoint</Application>
  <PresentationFormat>Personalizar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Introdução a Engenharia Elétrica - 323100</vt:lpstr>
      <vt:lpstr>Sumário</vt:lpstr>
      <vt:lpstr>1. Preparação do conteúdo</vt:lpstr>
      <vt:lpstr>1. Preparação do conteúdo (cont.)</vt:lpstr>
      <vt:lpstr>1. Preparação do conteúdo (cont.)</vt:lpstr>
      <vt:lpstr>1. Preparação do conteúdo (cont.)</vt:lpstr>
      <vt:lpstr>1. Preparação do conteúdo (cont.)</vt:lpstr>
      <vt:lpstr>1. Preparação do conteúdo (cont.)</vt:lpstr>
      <vt:lpstr>1. Preparação do conteúdo (cont.)</vt:lpstr>
      <vt:lpstr>1. Preparação do conteúdo (cont.)</vt:lpstr>
      <vt:lpstr>2. Preparação dos diapositivos ou slides</vt:lpstr>
      <vt:lpstr>2. Preparação dos diapositivos ou slides (cont.)</vt:lpstr>
      <vt:lpstr>2. Preparação dos diapositivos ou slides (cont.)</vt:lpstr>
      <vt:lpstr>2. Preparação dos diapositivos ou slides (cont.)</vt:lpstr>
      <vt:lpstr>3. Preparação dos interlocutores</vt:lpstr>
      <vt:lpstr>3. Preparação dos interlocutores (cont.)</vt:lpstr>
      <vt:lpstr>3. Preparação dos interlocutores (cont.)</vt:lpstr>
      <vt:lpstr>4. Dicas</vt:lpstr>
      <vt:lpstr>4. Dicas</vt:lpstr>
      <vt:lpstr>Para saber mais...</vt:lpstr>
      <vt:lpstr>Para saber mais...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Eduardo Lorenzetti Pellini</cp:lastModifiedBy>
  <cp:revision>563</cp:revision>
  <cp:lastPrinted>2013-09-18T02:17:29Z</cp:lastPrinted>
  <dcterms:modified xsi:type="dcterms:W3CDTF">2016-08-22T13:37:42Z</dcterms:modified>
</cp:coreProperties>
</file>