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02" r:id="rId2"/>
    <p:sldId id="344" r:id="rId3"/>
    <p:sldId id="338" r:id="rId4"/>
    <p:sldId id="341" r:id="rId5"/>
    <p:sldId id="342" r:id="rId6"/>
    <p:sldId id="339" r:id="rId7"/>
    <p:sldId id="340" r:id="rId8"/>
    <p:sldId id="345" r:id="rId9"/>
    <p:sldId id="346" r:id="rId10"/>
    <p:sldId id="347" r:id="rId11"/>
    <p:sldId id="343" r:id="rId12"/>
    <p:sldId id="335" r:id="rId1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660" autoAdjust="0"/>
  </p:normalViewPr>
  <p:slideViewPr>
    <p:cSldViewPr>
      <p:cViewPr varScale="1">
        <p:scale>
          <a:sx n="96" d="100"/>
          <a:sy n="96" d="100"/>
        </p:scale>
        <p:origin x="-175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8/22/2016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</a:t>
            </a:r>
            <a:r>
              <a:rPr lang="pt-BR" sz="1800" b="1" dirty="0" smtClean="0">
                <a:solidFill>
                  <a:schemeClr val="tx1"/>
                </a:solidFill>
              </a:rPr>
              <a:t>2016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1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Preparação para Aula S6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S4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 bwMode="auto">
          <a:xfrm>
            <a:off x="5760392" y="6548848"/>
            <a:ext cx="259228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  <a:latin typeface="+mj-lt"/>
              </a:rPr>
              <a:t>V1.0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6. Comportamento em sala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dirty="0"/>
              <a:t>Na atividade da aula S6, espera-se que os alunos:</a:t>
            </a:r>
          </a:p>
          <a:p>
            <a:pPr lvl="1"/>
            <a:r>
              <a:rPr lang="pt-BR" dirty="0" smtClean="0"/>
              <a:t>Apresentem postura ética e profissional.</a:t>
            </a:r>
          </a:p>
          <a:p>
            <a:pPr lvl="1"/>
            <a:r>
              <a:rPr lang="pt-BR" dirty="0" smtClean="0"/>
              <a:t>Demonstrem respeito aos colegas, com silêncio durante às apresentações e arguições.</a:t>
            </a:r>
          </a:p>
          <a:p>
            <a:pPr lvl="1"/>
            <a:r>
              <a:rPr lang="pt-BR" dirty="0" smtClean="0"/>
              <a:t>Prestem atenção às apresentações.</a:t>
            </a:r>
          </a:p>
          <a:p>
            <a:pPr lvl="1"/>
            <a:r>
              <a:rPr lang="pt-BR" dirty="0" smtClean="0"/>
              <a:t>Participem, formulando perguntas pertinentes.</a:t>
            </a:r>
          </a:p>
          <a:p>
            <a:pPr lvl="1"/>
            <a:r>
              <a:rPr lang="pt-BR" dirty="0" smtClean="0"/>
              <a:t>Mantenham a ordem no ambiente, durante toda a atividade.</a:t>
            </a:r>
          </a:p>
          <a:p>
            <a:pPr marL="503238" lvl="1" indent="0">
              <a:buNone/>
            </a:pPr>
            <a:endParaRPr lang="pt-BR" sz="2400" dirty="0" smtClean="0"/>
          </a:p>
          <a:p>
            <a:pPr lvl="1"/>
            <a:endParaRPr lang="pt-BR" sz="24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223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sz="2800" dirty="0" smtClean="0"/>
              <a:t>Divisão </a:t>
            </a:r>
            <a:r>
              <a:rPr lang="pt-BR" sz="2800" dirty="0"/>
              <a:t>de Biblioteca da Escola Politécnica da USP, “Diretrizes para apresentação de dissertações e teses”, 4ª edição, São Paulo, 2013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NBR, “NBR 14724 - Informação </a:t>
            </a:r>
            <a:r>
              <a:rPr lang="pt-BR" sz="2800" dirty="0"/>
              <a:t>e documentação: trabalhos acadêmicos: </a:t>
            </a:r>
            <a:r>
              <a:rPr lang="pt-BR" sz="2800" dirty="0" smtClean="0"/>
              <a:t>apresentação”, </a:t>
            </a:r>
            <a:r>
              <a:rPr lang="pt-BR" sz="2800" dirty="0"/>
              <a:t>Rio de Janeiro, 2011</a:t>
            </a:r>
            <a:r>
              <a:rPr lang="pt-BR" sz="2800" dirty="0" smtClean="0"/>
              <a:t>.</a:t>
            </a:r>
          </a:p>
          <a:p>
            <a:r>
              <a:rPr lang="pt-BR" sz="2800" dirty="0"/>
              <a:t>IEEE, “</a:t>
            </a:r>
            <a:r>
              <a:rPr lang="pt-BR" sz="2800" dirty="0" err="1"/>
              <a:t>How</a:t>
            </a:r>
            <a:r>
              <a:rPr lang="pt-BR" sz="2800" dirty="0"/>
              <a:t>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write</a:t>
            </a:r>
            <a:r>
              <a:rPr lang="pt-BR" sz="2800" dirty="0"/>
              <a:t> for </a:t>
            </a:r>
            <a:r>
              <a:rPr lang="pt-BR" sz="2800" dirty="0" err="1"/>
              <a:t>technical</a:t>
            </a:r>
            <a:r>
              <a:rPr lang="pt-BR" sz="2800" dirty="0"/>
              <a:t> </a:t>
            </a:r>
            <a:r>
              <a:rPr lang="pt-BR" sz="2800" dirty="0" err="1"/>
              <a:t>periodicals</a:t>
            </a:r>
            <a:r>
              <a:rPr lang="pt-BR" sz="2800" dirty="0"/>
              <a:t> &amp; </a:t>
            </a:r>
            <a:r>
              <a:rPr lang="pt-BR" sz="2800" dirty="0" err="1"/>
              <a:t>conferences</a:t>
            </a:r>
            <a:r>
              <a:rPr lang="pt-BR" sz="2800" dirty="0"/>
              <a:t>”, IEEE </a:t>
            </a:r>
            <a:r>
              <a:rPr lang="pt-BR" sz="2800" dirty="0" err="1"/>
              <a:t>Authorship</a:t>
            </a:r>
            <a:r>
              <a:rPr lang="pt-BR" sz="2800" dirty="0"/>
              <a:t> Series, 2013</a:t>
            </a:r>
            <a:r>
              <a:rPr lang="pt-BR" sz="2800" dirty="0" smtClean="0"/>
              <a:t>.</a:t>
            </a:r>
          </a:p>
          <a:p>
            <a:r>
              <a:rPr lang="en-US" sz="2800" dirty="0"/>
              <a:t>Ulrich, G. D., “Write a Good Technical Report”, IEEE Transactions on Professional Communication, Vol. PC-27, N°1, 1984.</a:t>
            </a:r>
          </a:p>
          <a:p>
            <a:r>
              <a:rPr lang="en-US" sz="2800" dirty="0"/>
              <a:t>Beer, D., </a:t>
            </a:r>
            <a:r>
              <a:rPr lang="en-US" sz="2800" dirty="0" err="1"/>
              <a:t>McMurrey</a:t>
            </a:r>
            <a:r>
              <a:rPr lang="en-US" sz="2800" dirty="0"/>
              <a:t> D., “A Guide to Writing as an Engineer”, 4ª </a:t>
            </a:r>
            <a:r>
              <a:rPr lang="en-US" sz="2800" dirty="0" err="1"/>
              <a:t>Edição</a:t>
            </a:r>
            <a:r>
              <a:rPr lang="en-US" sz="2800" dirty="0"/>
              <a:t>, Willey, 2013.</a:t>
            </a:r>
          </a:p>
          <a:p>
            <a:pPr marL="0" indent="0">
              <a:buNone/>
            </a:pPr>
            <a:endParaRPr lang="pt-BR" sz="2800" dirty="0"/>
          </a:p>
          <a:p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6185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saber mais...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sz="2800" dirty="0" err="1" smtClean="0"/>
              <a:t>Brinatti</a:t>
            </a:r>
            <a:r>
              <a:rPr lang="pt-BR" sz="2800" dirty="0"/>
              <a:t>, H. et al, “Material didático da disciplina PNV-2100 – Introdução a Engenharia”, Escola Politécnica da Universidade de São Paulo, 2012.</a:t>
            </a:r>
          </a:p>
          <a:p>
            <a:r>
              <a:rPr lang="pt-BR" sz="2800" dirty="0"/>
              <a:t>Bazzo, W. A., Pereira, L. T. do Vale, “Introdução a Engenharia – Conceitos, Ferramentas e Comportamentos”, Editora da UFSC, 2006.</a:t>
            </a:r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3555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Sumário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Apresentação e relatório parcial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Detalhes do relatório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Detalhes da apresentação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Distribuição do tempo na apresentação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Formas de avaliação em grupo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7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1. Apresentação e relatório parcial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19597"/>
            <a:ext cx="9074150" cy="5940078"/>
          </a:xfrm>
        </p:spPr>
        <p:txBody>
          <a:bodyPr numCol="1"/>
          <a:lstStyle/>
          <a:p>
            <a:r>
              <a:rPr lang="pt-BR" sz="2800" dirty="0" smtClean="0"/>
              <a:t>A presença </a:t>
            </a:r>
            <a:r>
              <a:rPr lang="pt-BR" sz="2800" dirty="0"/>
              <a:t>na aula S6 é obrigatória.</a:t>
            </a:r>
          </a:p>
          <a:p>
            <a:r>
              <a:rPr lang="pt-BR" sz="2800" dirty="0" smtClean="0"/>
              <a:t>Cada grupo deve entregar uma cópia do </a:t>
            </a:r>
            <a:r>
              <a:rPr lang="pt-BR" sz="2800" u="sng" dirty="0" smtClean="0"/>
              <a:t>relatório parcial</a:t>
            </a:r>
            <a:r>
              <a:rPr lang="pt-BR" sz="2800" dirty="0" smtClean="0"/>
              <a:t> e do </a:t>
            </a:r>
            <a:r>
              <a:rPr lang="pt-BR" sz="2800" u="sng" dirty="0" smtClean="0"/>
              <a:t>material da apresentação</a:t>
            </a:r>
            <a:r>
              <a:rPr lang="pt-BR" sz="2800" dirty="0" smtClean="0"/>
              <a:t>, em versão eletrônica, formato PDF, no </a:t>
            </a:r>
            <a:r>
              <a:rPr lang="pt-BR" sz="2800" dirty="0" err="1" smtClean="0"/>
              <a:t>moodle</a:t>
            </a:r>
            <a:r>
              <a:rPr lang="pt-BR" sz="2800" dirty="0" smtClean="0"/>
              <a:t> da disciplina, até o dia da aula S6.</a:t>
            </a:r>
          </a:p>
          <a:p>
            <a:r>
              <a:rPr lang="pt-BR" sz="2800" dirty="0" smtClean="0"/>
              <a:t>Cada grupo deverá realizar uma apresentação com até 15 minutos de duração.</a:t>
            </a:r>
          </a:p>
          <a:p>
            <a:r>
              <a:rPr lang="pt-BR" sz="2800" dirty="0" smtClean="0"/>
              <a:t>Cada apresentação deve focar:</a:t>
            </a:r>
          </a:p>
          <a:p>
            <a:pPr lvl="1"/>
            <a:r>
              <a:rPr lang="pt-BR" sz="2400" dirty="0" smtClean="0"/>
              <a:t>Na contextualização do tema e levantamento de dados;</a:t>
            </a:r>
          </a:p>
          <a:p>
            <a:pPr lvl="1"/>
            <a:r>
              <a:rPr lang="pt-BR" sz="2400" dirty="0" smtClean="0"/>
              <a:t>Na definição do problema, sua justificativa e seus objetivos;</a:t>
            </a:r>
          </a:p>
          <a:p>
            <a:pPr lvl="1"/>
            <a:r>
              <a:rPr lang="pt-BR" sz="2400" dirty="0" smtClean="0"/>
              <a:t>Nos requisitos técnicos (funcionalidades básicas e restrições);</a:t>
            </a:r>
          </a:p>
          <a:p>
            <a:pPr lvl="1"/>
            <a:r>
              <a:rPr lang="pt-BR" sz="2400" dirty="0" smtClean="0"/>
              <a:t>Nas possíveis alternativas e propostas de solução e suas características básicas.</a:t>
            </a:r>
          </a:p>
        </p:txBody>
      </p:sp>
    </p:spTree>
    <p:extLst>
      <p:ext uri="{BB962C8B-B14F-4D97-AF65-F5344CB8AC3E}">
        <p14:creationId xmlns:p14="http://schemas.microsoft.com/office/powerpoint/2010/main" val="23661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666" y="-228103"/>
            <a:ext cx="9074150" cy="9836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2. Detalhes do relatório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827509"/>
            <a:ext cx="9074150" cy="6732166"/>
          </a:xfrm>
        </p:spPr>
        <p:txBody>
          <a:bodyPr numCol="1"/>
          <a:lstStyle/>
          <a:p>
            <a:r>
              <a:rPr lang="pt-BR" dirty="0" smtClean="0"/>
              <a:t>O conteúdo do relatório deve apresentar:</a:t>
            </a:r>
          </a:p>
          <a:p>
            <a:pPr lvl="1"/>
            <a:r>
              <a:rPr lang="pt-BR" dirty="0" smtClean="0"/>
              <a:t>Capa: com nome de todos os integrantes, nome do grupo, nome da turma, professor e ano.</a:t>
            </a:r>
          </a:p>
          <a:p>
            <a:pPr lvl="1"/>
            <a:r>
              <a:rPr lang="pt-BR" dirty="0" smtClean="0"/>
              <a:t>Resumo/Abstract</a:t>
            </a:r>
          </a:p>
          <a:p>
            <a:pPr lvl="1"/>
            <a:r>
              <a:rPr lang="pt-BR" dirty="0" smtClean="0"/>
              <a:t>Índice</a:t>
            </a:r>
          </a:p>
          <a:p>
            <a:pPr lvl="2"/>
            <a:r>
              <a:rPr lang="pt-BR" b="1" u="sng" dirty="0" smtClean="0"/>
              <a:t>Introdução:</a:t>
            </a:r>
            <a:r>
              <a:rPr lang="pt-BR" dirty="0" smtClean="0"/>
              <a:t> contendo a importância do tema e do problema tratado.</a:t>
            </a:r>
          </a:p>
          <a:p>
            <a:pPr lvl="2"/>
            <a:r>
              <a:rPr lang="pt-BR" b="1" u="sng" dirty="0" smtClean="0"/>
              <a:t>Levantamento de dados ou Pesquisa Bibliográfica:</a:t>
            </a:r>
            <a:r>
              <a:rPr lang="pt-BR" dirty="0" smtClean="0"/>
              <a:t> citar e descrever as informações obtidas, como foram obtidas, e suas fontes.</a:t>
            </a:r>
          </a:p>
          <a:p>
            <a:pPr lvl="2"/>
            <a:r>
              <a:rPr lang="pt-BR" b="1" u="sng" dirty="0" smtClean="0"/>
              <a:t>Análise dos dados:</a:t>
            </a:r>
            <a:r>
              <a:rPr lang="pt-BR" dirty="0" smtClean="0"/>
              <a:t> incluindo considerações pessoais, justificadas.</a:t>
            </a:r>
          </a:p>
          <a:p>
            <a:pPr lvl="2"/>
            <a:r>
              <a:rPr lang="pt-BR" b="1" u="sng" dirty="0" smtClean="0"/>
              <a:t>Definição do problema:</a:t>
            </a:r>
            <a:r>
              <a:rPr lang="pt-BR" dirty="0" smtClean="0"/>
              <a:t> apresentar e explicar o problema que será resolvido, sua justificativa, seus requisitos, funcionalidades e restrições.</a:t>
            </a:r>
          </a:p>
        </p:txBody>
      </p:sp>
    </p:spTree>
    <p:extLst>
      <p:ext uri="{BB962C8B-B14F-4D97-AF65-F5344CB8AC3E}">
        <p14:creationId xmlns:p14="http://schemas.microsoft.com/office/powerpoint/2010/main" val="24702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666" y="-228103"/>
            <a:ext cx="9074150" cy="9836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2. Detalhes do relatório </a:t>
            </a:r>
            <a:r>
              <a:rPr lang="pt-BR" sz="1800" dirty="0" smtClean="0"/>
              <a:t>(cont.)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827509"/>
            <a:ext cx="9074150" cy="6732166"/>
          </a:xfrm>
        </p:spPr>
        <p:txBody>
          <a:bodyPr numCol="1"/>
          <a:lstStyle/>
          <a:p>
            <a:pPr lvl="1"/>
            <a:r>
              <a:rPr lang="pt-BR" dirty="0" smtClean="0"/>
              <a:t>Índice (continuação do slide anterior)</a:t>
            </a:r>
          </a:p>
          <a:p>
            <a:pPr lvl="2"/>
            <a:r>
              <a:rPr lang="pt-BR" b="1" u="sng" dirty="0" smtClean="0"/>
              <a:t>Alternativas de solução do problema:</a:t>
            </a:r>
            <a:r>
              <a:rPr lang="pt-BR" dirty="0" smtClean="0"/>
              <a:t> Apresentar e explicar as várias formas de se resolver o problema proposto, com as características básicas (virtudes ou defeitos) de cada solução. Imagens, </a:t>
            </a:r>
            <a:r>
              <a:rPr lang="pt-BR" i="1" dirty="0" smtClean="0"/>
              <a:t>croquis</a:t>
            </a:r>
            <a:r>
              <a:rPr lang="pt-BR" dirty="0" smtClean="0"/>
              <a:t>, esboços e desenhos são bem vindos.</a:t>
            </a:r>
          </a:p>
          <a:p>
            <a:pPr lvl="2"/>
            <a:r>
              <a:rPr lang="pt-BR" b="1" u="sng" dirty="0" smtClean="0"/>
              <a:t>Referências bibliográficas:</a:t>
            </a:r>
            <a:r>
              <a:rPr lang="pt-BR" dirty="0" smtClean="0"/>
              <a:t> bibliografias utilizadas na obra, em formato adequado com as diretrizes da Escola.</a:t>
            </a:r>
          </a:p>
          <a:p>
            <a:pPr lvl="2"/>
            <a:r>
              <a:rPr lang="pt-BR" b="1" u="sng" dirty="0" smtClean="0"/>
              <a:t>Anexos e Apêndices:</a:t>
            </a:r>
            <a:r>
              <a:rPr lang="pt-BR" dirty="0" smtClean="0"/>
              <a:t> Anexos são documentos não elaborados pelo autor, necessárias para compreensão e fundamentação do relatório (leis, normas, </a:t>
            </a:r>
            <a:r>
              <a:rPr lang="pt-BR" i="1" dirty="0" err="1" smtClean="0"/>
              <a:t>datasheets</a:t>
            </a:r>
            <a:r>
              <a:rPr lang="pt-BR" dirty="0" smtClean="0"/>
              <a:t>), cuja incorporação na obra foi permitida pelo autor original. Apêndices são textos elaborados pelos autores do relatório, para complementar a argumentação apresentada e que, por conveniência para o leitor, foram colocadas fora dos demais capítulos do relatório, tais como códigos fonte, desenhos esquemáticos,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11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3. Detalhes da apresentação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Serão aceitos materiais em PowerPoint e PDF para uso no computador da sala.</a:t>
            </a:r>
          </a:p>
          <a:p>
            <a:r>
              <a:rPr lang="pt-BR" sz="2800" dirty="0" smtClean="0"/>
              <a:t>Os alunos poderão trazer a apresentação em seus computadores pessoais, para ligação ao projetor da sala (atenção: os projetores possuem entrada VGA apenas).</a:t>
            </a:r>
          </a:p>
          <a:p>
            <a:r>
              <a:rPr lang="pt-BR" sz="2800" dirty="0" smtClean="0"/>
              <a:t>O projetor e computador da sala não apresentam recursos de áudio.</a:t>
            </a:r>
          </a:p>
          <a:p>
            <a:r>
              <a:rPr lang="pt-BR" sz="2800" dirty="0" smtClean="0"/>
              <a:t>Fica por conta e risco dos alunos a utilização de recursos extras, como filmes, áudio, demonstrações e uso de recursos via INTERNET.</a:t>
            </a:r>
          </a:p>
          <a:p>
            <a:r>
              <a:rPr lang="pt-BR" sz="2800" dirty="0" smtClean="0"/>
              <a:t>A disciplina não fornece dispositivos de apontamento para uso pelos alunos (</a:t>
            </a:r>
            <a:r>
              <a:rPr lang="pt-BR" sz="2800" i="1" dirty="0" smtClean="0"/>
              <a:t>laser pointers</a:t>
            </a:r>
            <a:r>
              <a:rPr lang="pt-BR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820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/>
              <a:t>4</a:t>
            </a:r>
            <a:r>
              <a:rPr lang="pt-BR" sz="3600" dirty="0" smtClean="0"/>
              <a:t>. Distribuição do tempo na apresentação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/>
              <a:t>Os alunos terão até 2 minutos para preparar a apresentação (copiar arquivos) </a:t>
            </a:r>
            <a:r>
              <a:rPr lang="pt-BR" sz="2800" dirty="0" smtClean="0"/>
              <a:t>para o </a:t>
            </a:r>
            <a:r>
              <a:rPr lang="pt-BR" sz="2800" dirty="0"/>
              <a:t>computador da sala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A apresentação deve durar não mais que 15 minutos.</a:t>
            </a:r>
          </a:p>
          <a:p>
            <a:r>
              <a:rPr lang="pt-BR" sz="2800" dirty="0" smtClean="0"/>
              <a:t>O professor poderá penalizar a nota atribuída ao grupo em função de atrasos.</a:t>
            </a:r>
          </a:p>
          <a:p>
            <a:r>
              <a:rPr lang="pt-BR" sz="2800" dirty="0" smtClean="0"/>
              <a:t>Ao final de cada apresentação, haverá uma arguição do grupo, com perguntas elaboradas pelo professor e pela sala, com até 3 minutos de duração.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418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5. Formas de avaliação da apresentação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 numCol="1"/>
          <a:lstStyle/>
          <a:p>
            <a:r>
              <a:rPr lang="pt-BR" sz="2800" dirty="0" smtClean="0"/>
              <a:t>Cada apresentação será avaliada pelos colegas e pelo professor.</a:t>
            </a:r>
          </a:p>
          <a:p>
            <a:r>
              <a:rPr lang="pt-BR" sz="2800" dirty="0" smtClean="0"/>
              <a:t>Cada aluno receberá uma cédula para depositar sua avaliação.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482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r>
              <a:rPr lang="pt-BR" sz="3600" dirty="0" smtClean="0"/>
              <a:t>5. Formas de avaliação da apresentação </a:t>
            </a:r>
            <a:r>
              <a:rPr lang="pt-BR" sz="2000" dirty="0" smtClean="0"/>
              <a:t>(cont.)</a:t>
            </a:r>
            <a:endParaRPr lang="en-GB" sz="3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272694"/>
              </p:ext>
            </p:extLst>
          </p:nvPr>
        </p:nvGraphicFramePr>
        <p:xfrm>
          <a:off x="360363" y="1619600"/>
          <a:ext cx="9074150" cy="454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4150"/>
              </a:tblGrid>
              <a:tr h="483014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Critérios que podem ser usados para avaliação pelos alunos</a:t>
                      </a:r>
                      <a:endParaRPr lang="pt-BR" sz="2400" dirty="0"/>
                    </a:p>
                  </a:txBody>
                  <a:tcPr/>
                </a:tc>
              </a:tr>
              <a:tr h="483014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Qual grupo fez</a:t>
                      </a:r>
                      <a:r>
                        <a:rPr lang="pt-BR" sz="2400" baseline="0" dirty="0" smtClean="0"/>
                        <a:t> uma exposição mais clara?</a:t>
                      </a:r>
                      <a:endParaRPr lang="pt-BR" sz="2400" dirty="0"/>
                    </a:p>
                  </a:txBody>
                  <a:tcPr/>
                </a:tc>
              </a:tr>
              <a:tr h="483014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Qual grupo apresentou o melhor levantamento de dados?</a:t>
                      </a:r>
                      <a:endParaRPr lang="pt-BR" sz="2400" dirty="0"/>
                    </a:p>
                  </a:txBody>
                  <a:tcPr/>
                </a:tc>
              </a:tr>
              <a:tr h="483014">
                <a:tc>
                  <a:txBody>
                    <a:bodyPr/>
                    <a:lstStyle/>
                    <a:p>
                      <a:r>
                        <a:rPr lang="pt-BR" sz="2400" baseline="0" dirty="0" smtClean="0"/>
                        <a:t>Qual grupo apresentou a melhor análise dos dados?</a:t>
                      </a:r>
                    </a:p>
                  </a:txBody>
                  <a:tcPr/>
                </a:tc>
              </a:tr>
              <a:tr h="77640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Qual grupo apresentou motivações e justificativas para a escolha do problema?</a:t>
                      </a:r>
                    </a:p>
                  </a:txBody>
                  <a:tcPr/>
                </a:tc>
              </a:tr>
              <a:tr h="483014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Qual grupo apresentou</a:t>
                      </a:r>
                      <a:r>
                        <a:rPr lang="pt-BR" sz="2400" baseline="0" dirty="0" smtClean="0"/>
                        <a:t> a melhor definição de problema?</a:t>
                      </a:r>
                    </a:p>
                  </a:txBody>
                  <a:tcPr/>
                </a:tc>
              </a:tr>
              <a:tr h="483014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Qual grupo apresentou as alternativas de soluções</a:t>
                      </a:r>
                      <a:r>
                        <a:rPr lang="pt-BR" sz="2400" baseline="0" dirty="0" smtClean="0"/>
                        <a:t> mais criativas?</a:t>
                      </a:r>
                    </a:p>
                  </a:txBody>
                  <a:tcPr/>
                </a:tc>
              </a:tr>
              <a:tr h="820584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Qual grupo apresentou alternativas de soluções viáveis, que atendem a todas as restrições técnicas da disciplina?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99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4249</TotalTime>
  <Words>952</Words>
  <Application>Microsoft Office PowerPoint</Application>
  <PresentationFormat>Personalizar</PresentationFormat>
  <Paragraphs>81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Introdução a Engenharia Elétrica - 323100</vt:lpstr>
      <vt:lpstr>Sumário</vt:lpstr>
      <vt:lpstr>1. Apresentação e relatório parcial</vt:lpstr>
      <vt:lpstr>2. Detalhes do relatório</vt:lpstr>
      <vt:lpstr>2. Detalhes do relatório (cont.)</vt:lpstr>
      <vt:lpstr>3. Detalhes da apresentação</vt:lpstr>
      <vt:lpstr>4. Distribuição do tempo na apresentação</vt:lpstr>
      <vt:lpstr>5. Formas de avaliação da apresentação</vt:lpstr>
      <vt:lpstr>5. Formas de avaliação da apresentação (cont.)</vt:lpstr>
      <vt:lpstr>6. Comportamento em sala</vt:lpstr>
      <vt:lpstr>Para saber mais...</vt:lpstr>
      <vt:lpstr>Para saber mais...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Eduardo Lorenzetti Pellini</cp:lastModifiedBy>
  <cp:revision>471</cp:revision>
  <cp:lastPrinted>2013-09-18T02:17:29Z</cp:lastPrinted>
  <dcterms:modified xsi:type="dcterms:W3CDTF">2016-08-22T13:34:28Z</dcterms:modified>
</cp:coreProperties>
</file>