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302" r:id="rId2"/>
    <p:sldId id="315" r:id="rId3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28C05"/>
    <a:srgbClr val="F79709"/>
    <a:srgbClr val="006663"/>
    <a:srgbClr val="176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5" autoAdjust="0"/>
    <p:restoredTop sz="94660" autoAdjust="0"/>
  </p:normalViewPr>
  <p:slideViewPr>
    <p:cSldViewPr>
      <p:cViewPr varScale="1">
        <p:scale>
          <a:sx n="111" d="100"/>
          <a:sy n="111" d="100"/>
        </p:scale>
        <p:origin x="-1260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2682" y="-1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8A7BB-2BE1-407A-BB6C-46C4549501F5}" type="datetimeFigureOut">
              <a:rPr lang="en-US" smtClean="0"/>
              <a:t>8/15/2016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FE612-1277-4808-B889-FD4B3A5FCD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45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pt-BR" altLang="en-US" smtClean="0"/>
          </a:p>
        </p:txBody>
      </p:sp>
      <p:sp>
        <p:nvSpPr>
          <p:cNvPr id="38915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endParaRPr lang="pt-BR" altLang="en-US" smtClean="0"/>
          </a:p>
        </p:txBody>
      </p:sp>
      <p:sp>
        <p:nvSpPr>
          <p:cNvPr id="389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4225" cy="34464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5437" cy="382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altLang="en-US" noProof="0" smtClean="0"/>
          </a:p>
        </p:txBody>
      </p:sp>
    </p:spTree>
    <p:extLst>
      <p:ext uri="{BB962C8B-B14F-4D97-AF65-F5344CB8AC3E}">
        <p14:creationId xmlns:p14="http://schemas.microsoft.com/office/powerpoint/2010/main" val="240101276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 userDrawn="1"/>
        </p:nvSpPr>
        <p:spPr>
          <a:xfrm>
            <a:off x="-72257" y="96491"/>
            <a:ext cx="10152881" cy="746318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Arredondar Retângulo em um Canto Diagonal 13"/>
          <p:cNvSpPr/>
          <p:nvPr userDrawn="1"/>
        </p:nvSpPr>
        <p:spPr>
          <a:xfrm flipV="1">
            <a:off x="-72256" y="1979637"/>
            <a:ext cx="8635993" cy="5580038"/>
          </a:xfrm>
          <a:prstGeom prst="round2Diag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 userDrawn="1"/>
        </p:nvSpPr>
        <p:spPr>
          <a:xfrm>
            <a:off x="-72256" y="1"/>
            <a:ext cx="10153127" cy="52739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 userDrawn="1">
            <p:ph type="ctrTitle"/>
          </p:nvPr>
        </p:nvSpPr>
        <p:spPr>
          <a:xfrm>
            <a:off x="287784" y="533150"/>
            <a:ext cx="9505056" cy="1446487"/>
          </a:xfrm>
        </p:spPr>
        <p:txBody>
          <a:bodyPr/>
          <a:lstStyle>
            <a:lvl1pPr algn="l">
              <a:defRPr/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 userDrawn="1">
            <p:ph type="subTitle" idx="1"/>
          </p:nvPr>
        </p:nvSpPr>
        <p:spPr>
          <a:xfrm>
            <a:off x="287784" y="2411685"/>
            <a:ext cx="8172822" cy="193191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3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6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5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pic>
        <p:nvPicPr>
          <p:cNvPr id="78851" name="Picture 3" descr="E:\Usuarios\Elpellini\Desktop\SEMOP\MakingOf\minerva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09" y="6084093"/>
            <a:ext cx="1081895" cy="111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617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 userDrawn="1"/>
        </p:nvSpPr>
        <p:spPr>
          <a:xfrm>
            <a:off x="0" y="96491"/>
            <a:ext cx="10080872" cy="752427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Arredondar Retângulo em um Canto Diagonal 10"/>
          <p:cNvSpPr/>
          <p:nvPr userDrawn="1"/>
        </p:nvSpPr>
        <p:spPr>
          <a:xfrm flipV="1">
            <a:off x="0" y="780009"/>
            <a:ext cx="9787873" cy="6840760"/>
          </a:xfrm>
          <a:prstGeom prst="round2DiagRect">
            <a:avLst>
              <a:gd name="adj1" fmla="val 13669"/>
              <a:gd name="adj2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/>
          <p:cNvSpPr/>
          <p:nvPr userDrawn="1"/>
        </p:nvSpPr>
        <p:spPr>
          <a:xfrm>
            <a:off x="0" y="6588149"/>
            <a:ext cx="9719458" cy="10326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ângulo 8"/>
          <p:cNvSpPr/>
          <p:nvPr userDrawn="1"/>
        </p:nvSpPr>
        <p:spPr>
          <a:xfrm>
            <a:off x="0" y="1"/>
            <a:ext cx="10080871" cy="5273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Picture 3" descr="E:\Usuarios\Elpellini\Desktop\SEMOP\MakingOf\minerva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0" y="53801"/>
            <a:ext cx="405584" cy="419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/>
          <p:cNvSpPr>
            <a:spLocks noGrp="1"/>
          </p:cNvSpPr>
          <p:nvPr userDrawn="1">
            <p:ph type="title"/>
          </p:nvPr>
        </p:nvSpPr>
        <p:spPr>
          <a:xfrm>
            <a:off x="358650" y="780009"/>
            <a:ext cx="9074150" cy="983604"/>
          </a:xfrm>
        </p:spPr>
        <p:txBody>
          <a:bodyPr/>
          <a:lstStyle>
            <a:lvl1pPr algn="l">
              <a:defRPr sz="4000" b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pt-BR" dirty="0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 userDrawn="1">
            <p:ph idx="1"/>
          </p:nvPr>
        </p:nvSpPr>
        <p:spPr>
          <a:xfrm>
            <a:off x="359792" y="1907629"/>
            <a:ext cx="9074150" cy="4733606"/>
          </a:xfrm>
        </p:spPr>
        <p:txBody>
          <a:bodyPr/>
          <a:lstStyle>
            <a:lvl1pPr>
              <a:defRPr sz="32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8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4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20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2000"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14" name="Retângulo 13"/>
          <p:cNvSpPr/>
          <p:nvPr userDrawn="1"/>
        </p:nvSpPr>
        <p:spPr>
          <a:xfrm>
            <a:off x="-246" y="527399"/>
            <a:ext cx="10080871" cy="4571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Espaço Reservado para Número de Slide 5"/>
          <p:cNvSpPr txBox="1">
            <a:spLocks/>
          </p:cNvSpPr>
          <p:nvPr userDrawn="1"/>
        </p:nvSpPr>
        <p:spPr>
          <a:xfrm rot="16200000">
            <a:off x="9228083" y="6743472"/>
            <a:ext cx="1412578" cy="292999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>
              <a:defRPr/>
            </a:pPr>
            <a:fld id="{517131AB-5B2B-4F2E-A2EF-D59A8F730202}" type="slidenum">
              <a:rPr lang="en-US" altLang="en-US" sz="12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defRPr/>
              </a:pPr>
              <a:t>‹nº›</a:t>
            </a:fld>
            <a:endParaRPr lang="en-US" altLang="en-US" sz="12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7958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6300" y="4857793"/>
            <a:ext cx="8568531" cy="1501435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96300" y="3204115"/>
            <a:ext cx="8568531" cy="1653678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67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59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1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35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BABEE-7B45-44B2-B963-6145E5241D8B}" type="datetime1">
              <a:rPr lang="en-US" altLang="en-US"/>
              <a:pPr>
                <a:defRPr/>
              </a:pPr>
              <a:t>8/15/2016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C7451-683A-484B-8B89-EDB82331E4C6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791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54787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640602" y="1944167"/>
            <a:ext cx="4917805" cy="5500013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96619-2B0A-449F-B0AB-9536FE6FAAF2}" type="datetime1">
              <a:rPr lang="en-US" altLang="en-US"/>
              <a:pPr>
                <a:defRPr/>
              </a:pPr>
              <a:t>8/15/2016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96BC2-684D-4B52-BB3D-90489A442B10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66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04031" y="1692179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120818" y="1692179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20" indent="0">
              <a:buNone/>
              <a:defRPr sz="2200" b="1"/>
            </a:lvl2pPr>
            <a:lvl3pPr marL="1007838" indent="0">
              <a:buNone/>
              <a:defRPr sz="2000" b="1"/>
            </a:lvl3pPr>
            <a:lvl4pPr marL="1511758" indent="0">
              <a:buNone/>
              <a:defRPr sz="1800" b="1"/>
            </a:lvl4pPr>
            <a:lvl5pPr marL="2015677" indent="0">
              <a:buNone/>
              <a:defRPr sz="1800" b="1"/>
            </a:lvl5pPr>
            <a:lvl6pPr marL="2519597" indent="0">
              <a:buNone/>
              <a:defRPr sz="1800" b="1"/>
            </a:lvl6pPr>
            <a:lvl7pPr marL="3023515" indent="0">
              <a:buNone/>
              <a:defRPr sz="1800" b="1"/>
            </a:lvl7pPr>
            <a:lvl8pPr marL="3527435" indent="0">
              <a:buNone/>
              <a:defRPr sz="1800" b="1"/>
            </a:lvl8pPr>
            <a:lvl9pPr marL="4031354" indent="0">
              <a:buNone/>
              <a:defRPr sz="1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76B22-4E74-47FF-9BAB-50927B17D2F2}" type="datetime1">
              <a:rPr lang="en-US" altLang="en-US"/>
              <a:pPr>
                <a:defRPr/>
              </a:pPr>
              <a:t>8/15/2016</a:t>
            </a:fld>
            <a:endParaRPr lang="en-US" altLang="en-US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4246F-D574-40A1-9530-F5FA36FB2575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130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033" y="300987"/>
            <a:ext cx="3316456" cy="128094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41246" y="300989"/>
            <a:ext cx="5635349" cy="6451973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04033" y="1581934"/>
            <a:ext cx="3316456" cy="5171028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B0AA10-099B-40ED-9A3B-6FB625E1D94C}" type="datetime1">
              <a:rPr lang="en-US" altLang="en-US"/>
              <a:pPr>
                <a:defRPr/>
              </a:pPr>
              <a:t>8/15/2016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DC91B-B89D-438B-8C8E-5C17728D268F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10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75873" y="5291772"/>
            <a:ext cx="6048375" cy="62472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75873" y="675471"/>
            <a:ext cx="6048375" cy="4535805"/>
          </a:xfrm>
        </p:spPr>
        <p:txBody>
          <a:bodyPr rtlCol="0">
            <a:normAutofit/>
          </a:bodyPr>
          <a:lstStyle>
            <a:lvl1pPr marL="0" indent="0">
              <a:buNone/>
              <a:defRPr sz="3500"/>
            </a:lvl1pPr>
            <a:lvl2pPr marL="503920" indent="0">
              <a:buNone/>
              <a:defRPr sz="3100"/>
            </a:lvl2pPr>
            <a:lvl3pPr marL="1007838" indent="0">
              <a:buNone/>
              <a:defRPr sz="2600"/>
            </a:lvl3pPr>
            <a:lvl4pPr marL="1511758" indent="0">
              <a:buNone/>
              <a:defRPr sz="2200"/>
            </a:lvl4pPr>
            <a:lvl5pPr marL="2015677" indent="0">
              <a:buNone/>
              <a:defRPr sz="2200"/>
            </a:lvl5pPr>
            <a:lvl6pPr marL="2519597" indent="0">
              <a:buNone/>
              <a:defRPr sz="2200"/>
            </a:lvl6pPr>
            <a:lvl7pPr marL="3023515" indent="0">
              <a:buNone/>
              <a:defRPr sz="2200"/>
            </a:lvl7pPr>
            <a:lvl8pPr marL="3527435" indent="0">
              <a:buNone/>
              <a:defRPr sz="2200"/>
            </a:lvl8pPr>
            <a:lvl9pPr marL="4031354" indent="0">
              <a:buNone/>
              <a:defRPr sz="22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75873" y="5916496"/>
            <a:ext cx="6048375" cy="887211"/>
          </a:xfrm>
        </p:spPr>
        <p:txBody>
          <a:bodyPr/>
          <a:lstStyle>
            <a:lvl1pPr marL="0" indent="0">
              <a:buNone/>
              <a:defRPr sz="1500"/>
            </a:lvl1pPr>
            <a:lvl2pPr marL="503920" indent="0">
              <a:buNone/>
              <a:defRPr sz="1300"/>
            </a:lvl2pPr>
            <a:lvl3pPr marL="1007838" indent="0">
              <a:buNone/>
              <a:defRPr sz="1100"/>
            </a:lvl3pPr>
            <a:lvl4pPr marL="1511758" indent="0">
              <a:buNone/>
              <a:defRPr sz="1000"/>
            </a:lvl4pPr>
            <a:lvl5pPr marL="2015677" indent="0">
              <a:buNone/>
              <a:defRPr sz="1000"/>
            </a:lvl5pPr>
            <a:lvl6pPr marL="2519597" indent="0">
              <a:buNone/>
              <a:defRPr sz="1000"/>
            </a:lvl6pPr>
            <a:lvl7pPr marL="3023515" indent="0">
              <a:buNone/>
              <a:defRPr sz="1000"/>
            </a:lvl7pPr>
            <a:lvl8pPr marL="3527435" indent="0">
              <a:buNone/>
              <a:defRPr sz="1000"/>
            </a:lvl8pPr>
            <a:lvl9pPr marL="4031354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A6FAC-3645-4814-9456-4781CAE03DA6}" type="datetime1">
              <a:rPr lang="en-US" altLang="en-US"/>
              <a:pPr>
                <a:defRPr/>
              </a:pPr>
              <a:t>8/15/2016</a:t>
            </a:fld>
            <a:endParaRPr lang="en-US" altLang="en-US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D9FEA-DE81-43D9-9465-583397ABD0E9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087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61683-6AEC-479E-A78D-80EBB06D0033}" type="datetime1">
              <a:rPr lang="en-US" altLang="en-US"/>
              <a:pPr>
                <a:defRPr/>
              </a:pPr>
              <a:t>8/15/2016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0147D-835A-44F4-AA28-5CF2385B9C8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0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057499" y="334236"/>
            <a:ext cx="2500906" cy="7109944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54785" y="334236"/>
            <a:ext cx="7334704" cy="71099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76FCA-75B0-499F-A51B-DC2536F0D39C}" type="datetime1">
              <a:rPr lang="en-US" altLang="en-US"/>
              <a:pPr>
                <a:defRPr/>
              </a:pPr>
              <a:t>8/15/2016</a:t>
            </a:fld>
            <a:endParaRPr lang="en-US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444875" y="7007225"/>
            <a:ext cx="3190875" cy="4016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22A61-A8F3-48A7-9B82-9C4DBBCE270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09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503238" y="303213"/>
            <a:ext cx="9074150" cy="125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503808" y="1651723"/>
            <a:ext cx="9074150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 smtClean="0"/>
              <a:t>Clique para editar o texto mestre</a:t>
            </a:r>
          </a:p>
          <a:p>
            <a:pPr lvl="1"/>
            <a:r>
              <a:rPr lang="pt-BR" altLang="en-US" smtClean="0"/>
              <a:t>Segundo nível</a:t>
            </a:r>
          </a:p>
          <a:p>
            <a:pPr lvl="2"/>
            <a:r>
              <a:rPr lang="pt-BR" altLang="en-US" smtClean="0"/>
              <a:t>Terceiro nível</a:t>
            </a:r>
          </a:p>
          <a:p>
            <a:pPr lvl="3"/>
            <a:r>
              <a:rPr lang="pt-BR" altLang="en-US" smtClean="0"/>
              <a:t>Quarto nível</a:t>
            </a:r>
          </a:p>
          <a:p>
            <a:pPr lvl="4"/>
            <a:r>
              <a:rPr lang="pt-BR" altLang="en-US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43768" y="7020197"/>
            <a:ext cx="2352675" cy="401638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>
              <a:defRPr sz="13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8108D8C-83F9-4384-8997-A9B5AFDC0E20}" type="datetime1">
              <a:rPr lang="en-US" altLang="en-US"/>
              <a:pPr>
                <a:defRPr/>
              </a:pPr>
              <a:t>8/15/2016</a:t>
            </a:fld>
            <a:endParaRPr lang="en-US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569794" y="7020197"/>
            <a:ext cx="2352675" cy="401638"/>
          </a:xfrm>
          <a:prstGeom prst="rect">
            <a:avLst/>
          </a:prstGeom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r">
              <a:defRPr sz="13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5E1A4ABC-DAF9-41AB-80B4-8546B932D6A2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54" r:id="rId2"/>
    <p:sldLayoutId id="2147483844" r:id="rId3"/>
    <p:sldLayoutId id="2147483845" r:id="rId4"/>
    <p:sldLayoutId id="2147483846" r:id="rId5"/>
    <p:sldLayoutId id="2147483849" r:id="rId6"/>
    <p:sldLayoutId id="2147483850" r:id="rId7"/>
    <p:sldLayoutId id="2147483851" r:id="rId8"/>
    <p:sldLayoutId id="2147483852" r:id="rId9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557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476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395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314" indent="-251960" algn="l" defTabSz="1007838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0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3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58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67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597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1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35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354" algn="l" defTabSz="1007838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31800" y="683493"/>
            <a:ext cx="9217024" cy="1152128"/>
          </a:xfrm>
        </p:spPr>
        <p:txBody>
          <a:bodyPr/>
          <a:lstStyle/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 a Engenharia Elétrica - 323100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08741" y="5147989"/>
            <a:ext cx="7056363" cy="2232248"/>
          </a:xfrm>
        </p:spPr>
        <p:txBody>
          <a:bodyPr/>
          <a:lstStyle/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Escola Politécnica da Universidade de São Paulo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Departamentos da Engenharia Elétrica 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PCS	Computação e Sistemas Digitais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 smtClean="0">
                <a:solidFill>
                  <a:schemeClr val="tx1"/>
                </a:solidFill>
              </a:rPr>
              <a:t>	PEA 	Energia e Automação Elétricas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</a:t>
            </a:r>
            <a:r>
              <a:rPr lang="pt-BR" sz="2000" b="1" dirty="0" smtClean="0">
                <a:solidFill>
                  <a:schemeClr val="tx1"/>
                </a:solidFill>
              </a:rPr>
              <a:t>PSI	Sistemas Eletrônicos</a:t>
            </a:r>
          </a:p>
          <a:p>
            <a:pPr>
              <a:tabLst>
                <a:tab pos="984250" algn="l"/>
                <a:tab pos="1520825" algn="l"/>
              </a:tabLst>
            </a:pPr>
            <a:r>
              <a:rPr lang="pt-BR" sz="2000" b="1" dirty="0">
                <a:solidFill>
                  <a:schemeClr val="tx1"/>
                </a:solidFill>
              </a:rPr>
              <a:t>	PTC	Telecomunicações e Controle</a:t>
            </a:r>
          </a:p>
          <a:p>
            <a:pPr>
              <a:tabLst>
                <a:tab pos="984250" algn="l"/>
                <a:tab pos="1520825" algn="l"/>
              </a:tabLst>
            </a:pPr>
            <a:endParaRPr lang="pt-BR" sz="2000" b="1" dirty="0">
              <a:solidFill>
                <a:schemeClr val="tx1"/>
              </a:solidFill>
            </a:endParaRPr>
          </a:p>
        </p:txBody>
      </p:sp>
      <p:sp>
        <p:nvSpPr>
          <p:cNvPr id="9" name="Subtítulo 2"/>
          <p:cNvSpPr txBox="1">
            <a:spLocks/>
          </p:cNvSpPr>
          <p:nvPr/>
        </p:nvSpPr>
        <p:spPr bwMode="auto">
          <a:xfrm>
            <a:off x="2232000" y="6984193"/>
            <a:ext cx="6120680" cy="46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lvl1pPr marL="0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03920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07838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511758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15677" indent="0" algn="ctr" defTabSz="1006475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9597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3023515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527435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4031354" indent="0" algn="ctr" defTabSz="1007838" rtl="0" eaLnBrk="1" latinLnBrk="0" hangingPunct="1">
              <a:spcBef>
                <a:spcPct val="20000"/>
              </a:spcBef>
              <a:buFont typeface="Arial" pitchFamily="34" charset="0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800" b="1" dirty="0" smtClean="0">
                <a:solidFill>
                  <a:schemeClr val="tx1"/>
                </a:solidFill>
              </a:rPr>
              <a:t>Agosto de 2016</a:t>
            </a:r>
            <a:endParaRPr lang="pt-BR" sz="1800" b="1" dirty="0">
              <a:solidFill>
                <a:schemeClr val="tx1"/>
              </a:solidFill>
            </a:endParaRPr>
          </a:p>
        </p:txBody>
      </p:sp>
      <p:cxnSp>
        <p:nvCxnSpPr>
          <p:cNvPr id="13" name="Conector reto 12"/>
          <p:cNvCxnSpPr/>
          <p:nvPr/>
        </p:nvCxnSpPr>
        <p:spPr>
          <a:xfrm>
            <a:off x="287784" y="5075981"/>
            <a:ext cx="8064896" cy="0"/>
          </a:xfrm>
          <a:prstGeom prst="line">
            <a:avLst/>
          </a:prstGeom>
          <a:ln w="38100">
            <a:solidFill>
              <a:srgbClr val="00666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>
            <a:off x="287784" y="3491805"/>
            <a:ext cx="8064896" cy="0"/>
          </a:xfrm>
          <a:prstGeom prst="line">
            <a:avLst/>
          </a:prstGeom>
          <a:ln w="38100">
            <a:solidFill>
              <a:srgbClr val="00666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 bwMode="auto">
          <a:xfrm>
            <a:off x="318679" y="3779837"/>
            <a:ext cx="8064475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tabLst>
                <a:tab pos="2335213" algn="l"/>
              </a:tabLst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Módulo 1 – 	Apresentações sobre 		levantamento de dados</a:t>
            </a:r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 bwMode="auto">
          <a:xfrm>
            <a:off x="323373" y="2267670"/>
            <a:ext cx="8064475" cy="10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ctr" anchorCtr="0" compatLnSpc="1">
            <a:prstTxWarp prst="textNoShape">
              <a:avLst/>
            </a:prstTxWarp>
          </a:bodyPr>
          <a:lstStyle>
            <a:lvl1pPr algn="l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2pPr>
            <a:lvl3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3pPr>
            <a:lvl4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4pPr>
            <a:lvl5pPr algn="ctr" defTabSz="1006475" rtl="0" eaLnBrk="0" fontAlgn="base" hangingPunct="0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1006475" rtl="0" fontAlgn="base">
              <a:spcBef>
                <a:spcPct val="0"/>
              </a:spcBef>
              <a:spcAft>
                <a:spcPct val="0"/>
              </a:spcAft>
              <a:defRPr sz="4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Aula S3</a:t>
            </a:r>
            <a:endParaRPr lang="pt-B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Subtítulo 2"/>
          <p:cNvSpPr txBox="1">
            <a:spLocks/>
          </p:cNvSpPr>
          <p:nvPr/>
        </p:nvSpPr>
        <p:spPr bwMode="auto">
          <a:xfrm>
            <a:off x="2159992" y="6516141"/>
            <a:ext cx="6120680" cy="468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83" tIns="50392" rIns="100783" bIns="50392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r"/>
            <a:r>
              <a:rPr lang="pt-BR" sz="1800" b="1" smtClean="0">
                <a:solidFill>
                  <a:schemeClr val="tx1"/>
                </a:solidFill>
                <a:latin typeface="+mn-lt"/>
              </a:rPr>
              <a:t>V1.1</a:t>
            </a:r>
            <a:endParaRPr lang="pt-BR" sz="18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620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1. Organização e regras</a:t>
            </a:r>
            <a:endParaRPr lang="en-GB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9792" y="1907629"/>
            <a:ext cx="9074150" cy="5472608"/>
          </a:xfrm>
        </p:spPr>
        <p:txBody>
          <a:bodyPr/>
          <a:lstStyle/>
          <a:p>
            <a:r>
              <a:rPr lang="pt-BR" dirty="0" smtClean="0"/>
              <a:t>Cada grupo terá de 3 a 4 minutos para explanação.</a:t>
            </a:r>
          </a:p>
          <a:p>
            <a:r>
              <a:rPr lang="pt-BR" dirty="0" smtClean="0"/>
              <a:t>Após a apresentação, será destinado 1 minuto para perguntas da audiência.</a:t>
            </a:r>
          </a:p>
          <a:p>
            <a:endParaRPr lang="pt-BR" dirty="0"/>
          </a:p>
          <a:p>
            <a:r>
              <a:rPr lang="pt-BR" dirty="0" smtClean="0"/>
              <a:t>Esta etapa poderá ser feita por entrevista direta do grupo pelo professor.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572593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2498</TotalTime>
  <Words>68</Words>
  <Application>Microsoft Office PowerPoint</Application>
  <PresentationFormat>Personalizar</PresentationFormat>
  <Paragraphs>16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Introdução a Engenharia Elétrica - 323100</vt:lpstr>
      <vt:lpstr>1. Organização e regras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Recepção 2o ano Elétrica 2005 Apresentação do Departamento</dc:title>
  <dc:creator>Wilson Komatsu;Eduardo Lorenzetti Pellini</dc:creator>
  <cp:keywords>PEA EPUSP</cp:keywords>
  <cp:lastModifiedBy>Eduardo Lorenzetti Pellini</cp:lastModifiedBy>
  <cp:revision>330</cp:revision>
  <cp:lastPrinted>2013-09-18T02:17:29Z</cp:lastPrinted>
  <dcterms:modified xsi:type="dcterms:W3CDTF">2016-08-15T12:33:33Z</dcterms:modified>
</cp:coreProperties>
</file>