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02" r:id="rId2"/>
    <p:sldId id="314" r:id="rId3"/>
    <p:sldId id="352" r:id="rId4"/>
    <p:sldId id="353" r:id="rId5"/>
    <p:sldId id="355" r:id="rId6"/>
    <p:sldId id="389" r:id="rId7"/>
    <p:sldId id="339" r:id="rId8"/>
    <p:sldId id="390" r:id="rId9"/>
    <p:sldId id="354" r:id="rId10"/>
    <p:sldId id="340" r:id="rId11"/>
    <p:sldId id="342" r:id="rId12"/>
    <p:sldId id="388" r:id="rId13"/>
    <p:sldId id="360" r:id="rId14"/>
    <p:sldId id="361" r:id="rId15"/>
    <p:sldId id="362" r:id="rId16"/>
    <p:sldId id="363" r:id="rId17"/>
    <p:sldId id="364" r:id="rId18"/>
    <p:sldId id="365" r:id="rId19"/>
    <p:sldId id="347" r:id="rId20"/>
    <p:sldId id="348" r:id="rId21"/>
    <p:sldId id="349" r:id="rId22"/>
    <p:sldId id="359" r:id="rId23"/>
    <p:sldId id="392" r:id="rId24"/>
    <p:sldId id="393" r:id="rId25"/>
    <p:sldId id="358" r:id="rId26"/>
    <p:sldId id="317" r:id="rId27"/>
    <p:sldId id="319" r:id="rId28"/>
    <p:sldId id="322" r:id="rId29"/>
    <p:sldId id="323" r:id="rId30"/>
    <p:sldId id="356" r:id="rId31"/>
    <p:sldId id="318" r:id="rId32"/>
    <p:sldId id="394" r:id="rId33"/>
    <p:sldId id="320" r:id="rId34"/>
    <p:sldId id="321" r:id="rId35"/>
    <p:sldId id="395" r:id="rId36"/>
    <p:sldId id="325" r:id="rId37"/>
    <p:sldId id="324" r:id="rId38"/>
    <p:sldId id="357" r:id="rId39"/>
    <p:sldId id="369" r:id="rId40"/>
    <p:sldId id="391" r:id="rId41"/>
    <p:sldId id="330" r:id="rId42"/>
    <p:sldId id="331" r:id="rId43"/>
    <p:sldId id="332" r:id="rId44"/>
    <p:sldId id="375" r:id="rId45"/>
    <p:sldId id="333" r:id="rId46"/>
    <p:sldId id="376" r:id="rId47"/>
    <p:sldId id="336" r:id="rId48"/>
    <p:sldId id="337" r:id="rId49"/>
    <p:sldId id="329" r:id="rId50"/>
    <p:sldId id="338" r:id="rId51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28C05"/>
    <a:srgbClr val="F79709"/>
    <a:srgbClr val="006663"/>
    <a:srgbClr val="1763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1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pPr/>
              <a:t>8/7/2018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8/7/2018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mbed.org/" TargetMode="External"/><Relationship Id="rId2" Type="http://schemas.openxmlformats.org/officeDocument/2006/relationships/hyperlink" Target="http://mbe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s.mbed.com/platforms/ST-Nucleo-F072RB/" TargetMode="External"/><Relationship Id="rId2" Type="http://schemas.openxmlformats.org/officeDocument/2006/relationships/hyperlink" Target="http://www.freescale.com/webapp/sps/site/prod_summary.jsp?code=FRDM-KL25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Agosto de </a:t>
            </a:r>
            <a:r>
              <a:rPr lang="pt-BR" sz="1800" b="1" dirty="0" smtClean="0">
                <a:solidFill>
                  <a:schemeClr val="tx1"/>
                </a:solidFill>
              </a:rPr>
              <a:t>2018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kits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S2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 bwMode="auto">
          <a:xfrm>
            <a:off x="5760392" y="6558506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V1.4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Microcontroladores</a:t>
            </a:r>
            <a:r>
              <a:rPr lang="pt-BR" dirty="0" smtClean="0"/>
              <a:t> (exemplos)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Comerciais</a:t>
            </a:r>
          </a:p>
          <a:p>
            <a:pPr lvl="1"/>
            <a:r>
              <a:rPr lang="pt-BR" dirty="0" smtClean="0"/>
              <a:t>Texas TMS 1000 (1974)</a:t>
            </a:r>
          </a:p>
          <a:p>
            <a:pPr lvl="1"/>
            <a:r>
              <a:rPr lang="pt-BR" dirty="0" smtClean="0"/>
              <a:t>Intel 8048 (1977)</a:t>
            </a:r>
          </a:p>
          <a:p>
            <a:pPr lvl="1"/>
            <a:r>
              <a:rPr lang="pt-BR" dirty="0" smtClean="0"/>
              <a:t>Intel 8051 (1979) – muito famoso</a:t>
            </a:r>
          </a:p>
          <a:p>
            <a:pPr lvl="1"/>
            <a:r>
              <a:rPr lang="pt-BR" dirty="0" err="1" smtClean="0"/>
              <a:t>Zilog</a:t>
            </a:r>
            <a:r>
              <a:rPr lang="pt-BR" dirty="0" smtClean="0"/>
              <a:t> Z180 (1978)</a:t>
            </a:r>
          </a:p>
          <a:p>
            <a:pPr lvl="1"/>
            <a:endParaRPr lang="pt-BR" dirty="0"/>
          </a:p>
          <a:p>
            <a:r>
              <a:rPr lang="pt-BR" dirty="0" smtClean="0"/>
              <a:t>Alguns outros exemplos... </a:t>
            </a:r>
          </a:p>
          <a:p>
            <a:pPr lvl="1"/>
            <a:r>
              <a:rPr lang="pt-BR" dirty="0" smtClean="0"/>
              <a:t>Quem se habilita a dizer algum nome de microcontrolador?</a:t>
            </a:r>
          </a:p>
          <a:p>
            <a:pPr lvl="1"/>
            <a:r>
              <a:rPr lang="pt-BR" dirty="0" smtClean="0"/>
              <a:t>PIC, AVR, ARM, ... ?</a:t>
            </a:r>
          </a:p>
          <a:p>
            <a:pPr lvl="1"/>
            <a:endParaRPr lang="en-GB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161953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496" y="2030288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503" y="2915741"/>
            <a:ext cx="2895313" cy="176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288" y="1763613"/>
            <a:ext cx="2016224" cy="12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57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600" dirty="0"/>
              <a:t>O que difere um microcontrolador de outro</a:t>
            </a:r>
            <a:r>
              <a:rPr lang="pt-BR" sz="2600" dirty="0" smtClean="0"/>
              <a:t>? Arquitetura...</a:t>
            </a:r>
            <a:endParaRPr lang="en-GB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Cada microcontrolador possui internamente uma coleção de</a:t>
            </a:r>
          </a:p>
          <a:p>
            <a:pPr lvl="1"/>
            <a:r>
              <a:rPr lang="pt-BR" dirty="0" smtClean="0"/>
              <a:t>Microprocessador(es)</a:t>
            </a:r>
          </a:p>
          <a:p>
            <a:pPr lvl="1"/>
            <a:r>
              <a:rPr lang="pt-BR" dirty="0" smtClean="0"/>
              <a:t>Periférico(s)</a:t>
            </a:r>
          </a:p>
          <a:p>
            <a:pPr lvl="1"/>
            <a:r>
              <a:rPr lang="pt-BR" dirty="0" smtClean="0"/>
              <a:t>Interface(s)</a:t>
            </a:r>
          </a:p>
          <a:p>
            <a:pPr lvl="1"/>
            <a:r>
              <a:rPr lang="pt-BR" dirty="0" smtClean="0"/>
              <a:t>Memória(s)</a:t>
            </a:r>
          </a:p>
          <a:p>
            <a:pPr lvl="1"/>
            <a:r>
              <a:rPr lang="pt-BR" dirty="0" smtClean="0"/>
              <a:t>e de barramentos (vias) para </a:t>
            </a:r>
          </a:p>
          <a:p>
            <a:pPr marL="503238" lvl="1" indent="0">
              <a:buNone/>
            </a:pPr>
            <a:r>
              <a:rPr lang="pt-BR" dirty="0"/>
              <a:t>	</a:t>
            </a:r>
            <a:r>
              <a:rPr lang="pt-BR" dirty="0" smtClean="0"/>
              <a:t>interligar esses componentes</a:t>
            </a:r>
          </a:p>
          <a:p>
            <a:r>
              <a:rPr lang="pt-BR" dirty="0" err="1" smtClean="0"/>
              <a:t>Obs</a:t>
            </a:r>
            <a:r>
              <a:rPr lang="pt-BR" dirty="0" smtClean="0"/>
              <a:t>: o próprio microprocessador também possui uma arquitetura interna peculiar !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555701"/>
            <a:ext cx="33429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7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800" dirty="0" smtClean="0"/>
              <a:t>Kit encontrado no mercado: ARDUINO, versão nano.</a:t>
            </a:r>
            <a:endParaRPr lang="en-GB" sz="2800" dirty="0"/>
          </a:p>
        </p:txBody>
      </p:sp>
      <p:pic>
        <p:nvPicPr>
          <p:cNvPr id="1026" name="Picture 2" descr="http://www.theengineeringprojects.com/wp-content/uploads/2014/05/Arduino-Nano-V3.0-in-Pakist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691605"/>
            <a:ext cx="6105195" cy="457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2520032" y="2123653"/>
            <a:ext cx="82809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87784" y="1666202"/>
            <a:ext cx="2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Essa é a placa do kit ARDUINO Nano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195984" y="3779837"/>
            <a:ext cx="1556296" cy="2041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31800" y="5364013"/>
            <a:ext cx="306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Esse é o chip do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do kit ARDUINO Nano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92240" y="5155151"/>
            <a:ext cx="5040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Dentro do chip do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, há um microprocessador, memórias e periféricos, dispostos segundo uma arquitetura, nesse caso denominada AVR, da empresa ATMEL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7784" y="674020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ARDUINO não é o nome do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!!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</p:spPr>
        <p:txBody>
          <a:bodyPr/>
          <a:lstStyle/>
          <a:p>
            <a:r>
              <a:rPr lang="pt-BR" altLang="en-US" sz="3200" dirty="0" smtClean="0"/>
              <a:t>Arquitetura de um µC – Ex. 1 (AVR do 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Nano) </a:t>
            </a:r>
          </a:p>
        </p:txBody>
      </p:sp>
      <p:pic>
        <p:nvPicPr>
          <p:cNvPr id="13315" name="Picture 4" descr="at90scr050-block-dia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10" y="1187549"/>
            <a:ext cx="7056438" cy="64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780234" y="3770918"/>
            <a:ext cx="2044127" cy="12739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780235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60339" y="5310852"/>
            <a:ext cx="924057" cy="349985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7776616" y="2915741"/>
            <a:ext cx="1728192" cy="9122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Em vermelho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CPU</a:t>
            </a:r>
            <a:endParaRPr lang="pt-BR" altLang="en-US" sz="2000" dirty="0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7776616" y="3995939"/>
            <a:ext cx="1728192" cy="936026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Em azul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Memórias</a:t>
            </a:r>
            <a:endParaRPr lang="pt-BR" alt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776616" y="1763613"/>
            <a:ext cx="1728192" cy="9360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Legenda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desse 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de outros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2000" dirty="0" smtClean="0"/>
              <a:t>slides</a:t>
            </a:r>
            <a:endParaRPr lang="pt-B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5124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7675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2 (</a:t>
            </a:r>
            <a:r>
              <a:rPr lang="pt-BR" altLang="en-US" sz="3200" dirty="0" err="1" smtClean="0"/>
              <a:t>Arduino</a:t>
            </a:r>
            <a:r>
              <a:rPr lang="pt-BR" altLang="en-US" sz="3200" dirty="0" smtClean="0"/>
              <a:t> Uno) </a:t>
            </a:r>
            <a:endParaRPr lang="pt-BR" altLang="en-US" sz="32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96" t="20619" r="33722" b="20963"/>
          <a:stretch>
            <a:fillRect/>
          </a:stretch>
        </p:blipFill>
        <p:spPr bwMode="auto">
          <a:xfrm>
            <a:off x="2808064" y="1331565"/>
            <a:ext cx="4466277" cy="617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44172" y="3179486"/>
            <a:ext cx="1652102" cy="6719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5817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24232" y="2759504"/>
            <a:ext cx="672042" cy="26598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552" y="5652045"/>
            <a:ext cx="2147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9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3 (Intel 8051) </a:t>
            </a:r>
            <a:endParaRPr lang="pt-BR" altLang="en-US" sz="3200" dirty="0"/>
          </a:p>
        </p:txBody>
      </p:sp>
      <p:pic>
        <p:nvPicPr>
          <p:cNvPr id="15363" name="Picture 4" descr="8051 blockdia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114" y="1247012"/>
            <a:ext cx="6125380" cy="62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940183" y="1582996"/>
            <a:ext cx="2184135" cy="7559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764109" y="1499000"/>
            <a:ext cx="672042" cy="923960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xmlns="" val="64317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955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</a:t>
            </a:r>
            <a:r>
              <a:rPr lang="pt-BR" altLang="en-US" sz="3200" dirty="0" smtClean="0"/>
              <a:t>Ex. </a:t>
            </a:r>
            <a:r>
              <a:rPr lang="pt-BR" altLang="en-US" sz="3200" dirty="0"/>
              <a:t>4 </a:t>
            </a:r>
            <a:r>
              <a:rPr lang="pt-BR" altLang="en-US" sz="3200" dirty="0" smtClean="0"/>
              <a:t>(PIC da Microchip)</a:t>
            </a:r>
            <a:endParaRPr lang="pt-BR" altLang="en-US" sz="3200" dirty="0"/>
          </a:p>
        </p:txBody>
      </p:sp>
      <p:pic>
        <p:nvPicPr>
          <p:cNvPr id="16388" name="Picture 3" descr="microchip-pic18f66k80-diagra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52" y="1472752"/>
            <a:ext cx="8414522" cy="59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092068" y="5140594"/>
            <a:ext cx="3192198" cy="2043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092068" y="2984687"/>
            <a:ext cx="4116255" cy="50397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xmlns="" val="1396159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5515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Exemplo </a:t>
            </a:r>
            <a:r>
              <a:rPr lang="pt-BR" altLang="en-US" sz="3200" dirty="0" smtClean="0"/>
              <a:t>5 (ARM7 da NXP) </a:t>
            </a:r>
            <a:endParaRPr lang="pt-BR" altLang="en-US" sz="32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42481"/>
            <a:ext cx="8064500" cy="586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515C74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5794" y="2954416"/>
            <a:ext cx="672042" cy="235189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47861" y="2450437"/>
            <a:ext cx="672042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2373913" y="2450437"/>
            <a:ext cx="686043" cy="755968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4" t="21952" r="7615" b="22609"/>
          <a:stretch/>
        </p:blipFill>
        <p:spPr bwMode="auto">
          <a:xfrm>
            <a:off x="7724978" y="6959724"/>
            <a:ext cx="1995854" cy="56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6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50" y="780009"/>
            <a:ext cx="9074150" cy="6235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r>
              <a:rPr lang="pt-BR" altLang="en-US" sz="3200" dirty="0"/>
              <a:t>Arquitetura de um µC</a:t>
            </a:r>
            <a:r>
              <a:rPr lang="pt-BR" altLang="en-US" sz="3200" dirty="0" smtClean="0"/>
              <a:t> </a:t>
            </a:r>
            <a:r>
              <a:rPr lang="pt-BR" altLang="en-US" sz="3200" dirty="0"/>
              <a:t>– </a:t>
            </a:r>
            <a:r>
              <a:rPr lang="pt-BR" altLang="en-US" sz="3200" dirty="0" smtClean="0"/>
              <a:t>Ex.6 </a:t>
            </a:r>
            <a:r>
              <a:rPr lang="pt-BR" altLang="en-US" sz="2400" dirty="0" smtClean="0"/>
              <a:t>(ARM CORTEX-M4 da </a:t>
            </a:r>
            <a:r>
              <a:rPr lang="pt-BR" altLang="en-US" sz="2400" dirty="0" err="1" smtClean="0"/>
              <a:t>STMicro</a:t>
            </a:r>
            <a:r>
              <a:rPr lang="pt-BR" altLang="en-US" sz="2400" dirty="0" smtClean="0"/>
              <a:t>) </a:t>
            </a:r>
            <a:endParaRPr lang="pt-BR" altLang="en-US" sz="3200" dirty="0"/>
          </a:p>
        </p:txBody>
      </p:sp>
      <p:pic>
        <p:nvPicPr>
          <p:cNvPr id="18436" name="Picture 5" descr="OT201211261035194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089" y="1367495"/>
            <a:ext cx="7329454" cy="60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016125" y="5101835"/>
            <a:ext cx="420026" cy="9239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184135" y="3757893"/>
            <a:ext cx="420026" cy="419982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618162" y="3617898"/>
            <a:ext cx="252016" cy="727969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76" y="5868069"/>
            <a:ext cx="972069" cy="71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40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Mas o que/quem é ARM?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361040" cy="5472608"/>
          </a:xfrm>
        </p:spPr>
        <p:txBody>
          <a:bodyPr/>
          <a:lstStyle/>
          <a:p>
            <a:r>
              <a:rPr lang="pt-BR" dirty="0" smtClean="0"/>
              <a:t>ARM Holdings</a:t>
            </a:r>
          </a:p>
          <a:p>
            <a:pPr lvl="1"/>
            <a:r>
              <a:rPr lang="pt-BR" dirty="0" smtClean="0"/>
              <a:t>Empresa britânica</a:t>
            </a:r>
          </a:p>
          <a:p>
            <a:pPr lvl="1"/>
            <a:r>
              <a:rPr lang="pt-BR" dirty="0" smtClean="0"/>
              <a:t>Raízes em 1983 – </a:t>
            </a:r>
            <a:r>
              <a:rPr lang="pt-BR" dirty="0" err="1" smtClean="0"/>
              <a:t>Acorn</a:t>
            </a:r>
            <a:r>
              <a:rPr lang="pt-BR" dirty="0" smtClean="0"/>
              <a:t> </a:t>
            </a:r>
            <a:r>
              <a:rPr lang="pt-BR" dirty="0" err="1" smtClean="0"/>
              <a:t>Computers</a:t>
            </a:r>
            <a:r>
              <a:rPr lang="pt-BR" dirty="0" smtClean="0"/>
              <a:t> (ARM2)</a:t>
            </a:r>
          </a:p>
          <a:p>
            <a:pPr lvl="1"/>
            <a:r>
              <a:rPr lang="pt-BR" dirty="0" smtClean="0"/>
              <a:t>Joint venture da Apple Computer + </a:t>
            </a:r>
            <a:r>
              <a:rPr lang="pt-BR" dirty="0" err="1" smtClean="0"/>
              <a:t>Acorn</a:t>
            </a:r>
            <a:r>
              <a:rPr lang="pt-BR" dirty="0" smtClean="0"/>
              <a:t> Computer + VLSI </a:t>
            </a:r>
            <a:r>
              <a:rPr lang="pt-BR" dirty="0" err="1" smtClean="0"/>
              <a:t>Tecnhology</a:t>
            </a:r>
            <a:r>
              <a:rPr lang="pt-BR" dirty="0" smtClean="0"/>
              <a:t> em 1990</a:t>
            </a:r>
          </a:p>
          <a:p>
            <a:r>
              <a:rPr lang="pt-BR" dirty="0" smtClean="0"/>
              <a:t>Produz arquiteturas de processadores RISC</a:t>
            </a:r>
          </a:p>
          <a:p>
            <a:pPr lvl="1"/>
            <a:r>
              <a:rPr lang="pt-BR" dirty="0" smtClean="0"/>
              <a:t>Quase todas em 32 bits (mais recentemente 64bits)</a:t>
            </a:r>
          </a:p>
          <a:p>
            <a:pPr lvl="1"/>
            <a:r>
              <a:rPr lang="pt-BR" dirty="0" smtClean="0"/>
              <a:t>ARMv1, ARMv2, ARMv3, ARMv4 (ARM7TDMI)</a:t>
            </a:r>
          </a:p>
          <a:p>
            <a:pPr lvl="1"/>
            <a:r>
              <a:rPr lang="pt-BR" dirty="0" smtClean="0"/>
              <a:t>ARMv6, ARMv7 (ARM CORTEX-M, CORTEX-R, CORTEX-A)</a:t>
            </a:r>
          </a:p>
          <a:p>
            <a:r>
              <a:rPr lang="pt-BR" dirty="0" smtClean="0"/>
              <a:t>Licenciamento de arquiteturas (</a:t>
            </a:r>
            <a:r>
              <a:rPr lang="pt-BR" dirty="0" err="1" smtClean="0"/>
              <a:t>blueprints</a:t>
            </a:r>
            <a:r>
              <a:rPr lang="pt-BR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2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lpellini\AppData\Local\Microsoft\Windows\Temporary Internet Files\Content.IE5\GQSCGOER\MC9003871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8324" y="3923853"/>
            <a:ext cx="2730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err="1" smtClean="0">
                <a:solidFill>
                  <a:srgbClr val="FF0000"/>
                </a:solidFill>
              </a:rPr>
              <a:t>Microcontroladores</a:t>
            </a:r>
            <a:endParaRPr lang="pt-BR" dirty="0" smtClean="0">
              <a:solidFill>
                <a:srgbClr val="FF0000"/>
              </a:solidFill>
            </a:endParaRP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Um pouco de história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Conceito de arquitetura de um </a:t>
            </a:r>
            <a:r>
              <a:rPr lang="pt-BR" dirty="0" err="1">
                <a:solidFill>
                  <a:srgbClr val="FF0000"/>
                </a:solidFill>
              </a:rPr>
              <a:t>microcontrolador</a:t>
            </a:r>
            <a:endParaRPr lang="pt-BR" dirty="0">
              <a:solidFill>
                <a:srgbClr val="FF0000"/>
              </a:solidFill>
            </a:endParaRP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Arquiteturas consagradas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ARM e sua arquitetura</a:t>
            </a:r>
          </a:p>
          <a:p>
            <a:pPr marL="954088" lvl="1" indent="-514350">
              <a:buFont typeface="+mj-lt"/>
              <a:buAutoNum type="alphaUcPeriod"/>
            </a:pPr>
            <a:r>
              <a:rPr lang="pt-BR" dirty="0">
                <a:solidFill>
                  <a:srgbClr val="FF0000"/>
                </a:solidFill>
              </a:rPr>
              <a:t>O </a:t>
            </a:r>
            <a:r>
              <a:rPr lang="pt-BR" dirty="0" err="1">
                <a:solidFill>
                  <a:srgbClr val="FF0000"/>
                </a:solidFill>
              </a:rPr>
              <a:t>microcontrolador</a:t>
            </a:r>
            <a:r>
              <a:rPr lang="pt-BR" dirty="0">
                <a:solidFill>
                  <a:srgbClr val="FF0000"/>
                </a:solidFill>
              </a:rPr>
              <a:t> ARM CORTEX M0+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Kits ARM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Hands-on</a:t>
            </a:r>
            <a:r>
              <a:rPr lang="pt-BR" dirty="0" smtClean="0"/>
              <a:t> e programação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421691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ARM licencia processador e serviços a terceiros...</a:t>
            </a:r>
            <a:endParaRPr lang="en-GB" sz="2800" dirty="0"/>
          </a:p>
        </p:txBody>
      </p:sp>
      <p:pic>
        <p:nvPicPr>
          <p:cNvPr id="92162" name="Picture 2" descr="http://media.corporate-ir.net/media_files/IROL/19/197211/big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792" y="1485993"/>
            <a:ext cx="8988557" cy="55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17458" y="6991802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</a:t>
            </a:r>
            <a:r>
              <a:rPr lang="pt-BR" sz="1100" b="1" dirty="0" smtClean="0">
                <a:solidFill>
                  <a:sysClr val="windowText" lastClr="000000"/>
                </a:solidFill>
                <a:latin typeface="+mn-lt"/>
              </a:rPr>
              <a:t>://www.arm.com/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ARM </a:t>
            </a:r>
            <a:r>
              <a:rPr lang="pt-BR" dirty="0" err="1" smtClean="0"/>
              <a:t>Cortex</a:t>
            </a:r>
            <a:r>
              <a:rPr lang="pt-BR" dirty="0" smtClean="0"/>
              <a:t>-M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800" dirty="0" smtClean="0"/>
              <a:t>Baixo consumo e alta integração </a:t>
            </a:r>
          </a:p>
          <a:p>
            <a:r>
              <a:rPr lang="pt-BR" sz="2800" dirty="0" smtClean="0"/>
              <a:t>Alto desempenho e </a:t>
            </a:r>
            <a:r>
              <a:rPr lang="pt-BR" sz="2800" dirty="0" err="1" smtClean="0"/>
              <a:t>clock</a:t>
            </a:r>
            <a:r>
              <a:rPr lang="pt-BR" sz="2800" dirty="0" smtClean="0"/>
              <a:t> (acima de 16,0 [MHz])</a:t>
            </a:r>
          </a:p>
          <a:p>
            <a:r>
              <a:rPr lang="pt-BR" sz="2800" dirty="0" smtClean="0"/>
              <a:t>32 bits</a:t>
            </a:r>
          </a:p>
          <a:p>
            <a:r>
              <a:rPr lang="pt-BR" sz="2800" dirty="0" smtClean="0"/>
              <a:t>Alta quantidade de memória</a:t>
            </a:r>
          </a:p>
          <a:p>
            <a:r>
              <a:rPr lang="pt-BR" sz="2800" dirty="0" smtClean="0"/>
              <a:t>Amplo espectro de periféricos</a:t>
            </a:r>
          </a:p>
          <a:p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</a:t>
            </a:r>
            <a:r>
              <a:rPr lang="pt-BR" sz="2800" dirty="0" smtClean="0"/>
              <a:t>KL25Z e </a:t>
            </a:r>
            <a:r>
              <a:rPr lang="pt-BR" sz="2800" dirty="0" err="1" smtClean="0"/>
              <a:t>STMicroelectronics</a:t>
            </a:r>
            <a:r>
              <a:rPr lang="pt-BR" sz="2800" dirty="0" smtClean="0"/>
              <a:t> STM32F072</a:t>
            </a:r>
            <a:endParaRPr lang="pt-BR" sz="2800" dirty="0" smtClean="0"/>
          </a:p>
          <a:p>
            <a:pPr lvl="1"/>
            <a:r>
              <a:rPr lang="pt-BR" sz="2400" dirty="0" smtClean="0"/>
              <a:t>ARM Cortex-M0+</a:t>
            </a:r>
          </a:p>
          <a:p>
            <a:pPr lvl="1"/>
            <a:r>
              <a:rPr lang="pt-BR" sz="2400" dirty="0" smtClean="0"/>
              <a:t>Single core, 48,0 [MHz] de </a:t>
            </a:r>
            <a:r>
              <a:rPr lang="pt-BR" sz="2400" dirty="0" err="1" smtClean="0"/>
              <a:t>clock</a:t>
            </a:r>
            <a:endParaRPr lang="pt-BR" sz="2400" dirty="0" smtClean="0"/>
          </a:p>
          <a:p>
            <a:pPr lvl="1"/>
            <a:r>
              <a:rPr lang="pt-BR" sz="2400" dirty="0" smtClean="0"/>
              <a:t>128,0 [KB] FLASH ROM e 16 KB SRAM</a:t>
            </a:r>
          </a:p>
          <a:p>
            <a:pPr lvl="1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06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Arquitetura simplificada do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KL25Z</a:t>
            </a:r>
            <a:endParaRPr lang="en-GB" sz="2800" dirty="0"/>
          </a:p>
        </p:txBody>
      </p:sp>
      <p:pic>
        <p:nvPicPr>
          <p:cNvPr id="5" name="Picture 2" descr="Freescale Kinetis L Series KL2 Block Diagram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1835621"/>
            <a:ext cx="8742957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34197" y="6860997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http://www.freescale.com/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7824" y="2267668"/>
            <a:ext cx="2304256" cy="21410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64248" y="2267669"/>
            <a:ext cx="3108143" cy="2088232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xmlns="" val="759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91" t="8025" r="18497" b="7871"/>
          <a:stretch>
            <a:fillRect/>
          </a:stretch>
        </p:blipFill>
        <p:spPr bwMode="auto">
          <a:xfrm rot="5400000">
            <a:off x="3271509" y="1038344"/>
            <a:ext cx="7380238" cy="566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3529534" cy="1343644"/>
          </a:xfrm>
        </p:spPr>
        <p:txBody>
          <a:bodyPr/>
          <a:lstStyle/>
          <a:p>
            <a:r>
              <a:rPr lang="pt-BR" sz="2800" dirty="0" smtClean="0"/>
              <a:t>Arquitetura </a:t>
            </a:r>
            <a:r>
              <a:rPr lang="pt-BR" sz="2800" dirty="0" smtClean="0"/>
              <a:t>completa</a:t>
            </a:r>
            <a:br>
              <a:rPr lang="pt-BR" sz="2800" dirty="0" smtClean="0"/>
            </a:br>
            <a:r>
              <a:rPr lang="pt-BR" sz="2800" dirty="0" smtClean="0"/>
              <a:t>do STM32F072 </a:t>
            </a:r>
            <a:br>
              <a:rPr lang="pt-BR" sz="2800" dirty="0" smtClean="0"/>
            </a:br>
            <a:r>
              <a:rPr lang="pt-BR" sz="2800" dirty="0" smtClean="0"/>
              <a:t>NUCLEO-64</a:t>
            </a:r>
            <a:endParaRPr lang="en-GB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134197" y="6860997"/>
            <a:ext cx="504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ysClr val="windowText" lastClr="000000"/>
                </a:solidFill>
                <a:latin typeface="+mn-lt"/>
              </a:rPr>
              <a:t>Retirado de http://www.freescale.com/</a:t>
            </a:r>
            <a:endParaRPr lang="en-GB" sz="1100" b="1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80473" y="467469"/>
            <a:ext cx="987128" cy="472331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68304" y="323454"/>
            <a:ext cx="864096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80472" y="1028700"/>
            <a:ext cx="695028" cy="415156"/>
          </a:xfrm>
          <a:prstGeom prst="rect">
            <a:avLst/>
          </a:prstGeom>
          <a:noFill/>
          <a:ln w="38100">
            <a:solidFill>
              <a:srgbClr val="0900C6"/>
            </a:solidFill>
            <a:miter lim="800000"/>
            <a:headEnd/>
            <a:tailEnd/>
          </a:ln>
          <a:effectLst>
            <a:prstShdw prst="shdw17" dist="17961" dir="2700000">
              <a:srgbClr val="050077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lIns="100794" tIns="50397" rIns="100794" bIns="50397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xmlns="" val="7596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Kit 1: </a:t>
            </a:r>
            <a:r>
              <a:rPr lang="pt-BR" sz="3200" dirty="0" err="1"/>
              <a:t>Freescale</a:t>
            </a:r>
            <a:r>
              <a:rPr lang="pt-BR" sz="3200" dirty="0"/>
              <a:t> </a:t>
            </a:r>
            <a:r>
              <a:rPr lang="pt-BR" sz="3200" dirty="0" err="1"/>
              <a:t>Freedom</a:t>
            </a:r>
            <a:r>
              <a:rPr lang="pt-BR" sz="3200" dirty="0"/>
              <a:t> FDRM-KL25Z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289032" cy="5328592"/>
          </a:xfrm>
        </p:spPr>
        <p:txBody>
          <a:bodyPr/>
          <a:lstStyle/>
          <a:p>
            <a:r>
              <a:rPr lang="pt-BR" sz="2800" dirty="0" smtClean="0"/>
              <a:t>Chip ARM CORTEX-M0+ </a:t>
            </a:r>
            <a:r>
              <a:rPr lang="pt-BR" sz="2800" dirty="0" err="1" smtClean="0"/>
              <a:t>Freescale</a:t>
            </a:r>
            <a:r>
              <a:rPr lang="pt-BR" sz="2800" dirty="0" smtClean="0"/>
              <a:t> </a:t>
            </a:r>
            <a:r>
              <a:rPr lang="pt-BR" sz="2800" dirty="0" err="1" smtClean="0"/>
              <a:t>Kinetis</a:t>
            </a:r>
            <a:r>
              <a:rPr lang="pt-BR" sz="2800" dirty="0" smtClean="0"/>
              <a:t> MKL25Z128VLK4</a:t>
            </a:r>
          </a:p>
          <a:p>
            <a:r>
              <a:rPr lang="pt-BR" sz="2800" dirty="0" smtClean="0"/>
              <a:t>Sensores</a:t>
            </a:r>
          </a:p>
          <a:p>
            <a:pPr lvl="1"/>
            <a:r>
              <a:rPr lang="pt-BR" sz="2400" dirty="0" smtClean="0"/>
              <a:t>Acelerômetro MEMS </a:t>
            </a:r>
            <a:r>
              <a:rPr lang="pt-BR" sz="2400" dirty="0" err="1" smtClean="0"/>
              <a:t>triaxial</a:t>
            </a:r>
            <a:endParaRPr lang="pt-BR" sz="2400" dirty="0" smtClean="0"/>
          </a:p>
          <a:p>
            <a:pPr lvl="1"/>
            <a:r>
              <a:rPr lang="pt-BR" sz="2400" dirty="0" smtClean="0"/>
              <a:t>Sensor </a:t>
            </a:r>
            <a:r>
              <a:rPr lang="pt-BR" sz="2400" i="1" dirty="0" err="1" smtClean="0"/>
              <a:t>touch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slider</a:t>
            </a:r>
            <a:r>
              <a:rPr lang="pt-BR" sz="2400" dirty="0" smtClean="0"/>
              <a:t> capacitivo</a:t>
            </a:r>
          </a:p>
          <a:p>
            <a:r>
              <a:rPr lang="pt-BR" sz="2800" dirty="0" smtClean="0"/>
              <a:t>Atuadores</a:t>
            </a:r>
          </a:p>
          <a:p>
            <a:pPr lvl="1"/>
            <a:r>
              <a:rPr lang="pt-BR" sz="2400" dirty="0" smtClean="0"/>
              <a:t>Um LED RGB (três </a:t>
            </a:r>
            <a:r>
              <a:rPr lang="pt-BR" sz="2400" dirty="0" err="1" smtClean="0"/>
              <a:t>LEDs</a:t>
            </a:r>
            <a:r>
              <a:rPr lang="pt-BR" sz="2400" dirty="0" smtClean="0"/>
              <a:t> – vermelho, verde e vermelho integrados)</a:t>
            </a:r>
          </a:p>
          <a:p>
            <a:r>
              <a:rPr lang="pt-BR" sz="2800" dirty="0" smtClean="0"/>
              <a:t>Interface USB OTG ligada direto ao microcontrolador KL25Z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/>
              <a:t>Terminais GPIO (General </a:t>
            </a:r>
            <a:r>
              <a:rPr lang="pt-BR" dirty="0" err="1"/>
              <a:t>Purpose</a:t>
            </a:r>
            <a:r>
              <a:rPr lang="pt-BR" dirty="0"/>
              <a:t> Input </a:t>
            </a:r>
            <a:r>
              <a:rPr lang="pt-BR" dirty="0" err="1"/>
              <a:t>and</a:t>
            </a:r>
            <a:r>
              <a:rPr lang="pt-BR" dirty="0"/>
              <a:t> Output</a:t>
            </a:r>
            <a:r>
              <a:rPr lang="pt-BR" dirty="0" smtClean="0"/>
              <a:t>)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 err="1" smtClean="0"/>
              <a:t>Pinagem</a:t>
            </a:r>
            <a:r>
              <a:rPr lang="pt-BR" dirty="0" smtClean="0"/>
              <a:t> compatível com padrão </a:t>
            </a:r>
            <a:r>
              <a:rPr lang="pt-BR" dirty="0" err="1" smtClean="0"/>
              <a:t>Arduino</a:t>
            </a:r>
            <a:r>
              <a:rPr lang="pt-BR" dirty="0" smtClean="0"/>
              <a:t> Revisão 3 (R3)</a:t>
            </a:r>
            <a:endParaRPr lang="pt-BR" dirty="0"/>
          </a:p>
          <a:p>
            <a:r>
              <a:rPr lang="pt-BR" sz="2800" dirty="0"/>
              <a:t>Cabo de programação </a:t>
            </a:r>
            <a:r>
              <a:rPr lang="pt-BR" sz="2800" dirty="0" err="1"/>
              <a:t>OpenSDA</a:t>
            </a:r>
            <a:r>
              <a:rPr lang="pt-BR" sz="2800" dirty="0"/>
              <a:t> embutido (outro ARM!) – interface USB </a:t>
            </a:r>
            <a:r>
              <a:rPr lang="pt-BR" sz="2800" dirty="0" smtClean="0"/>
              <a:t>SDA</a:t>
            </a:r>
          </a:p>
        </p:txBody>
      </p:sp>
    </p:spTree>
    <p:extLst>
      <p:ext uri="{BB962C8B-B14F-4D97-AF65-F5344CB8AC3E}">
        <p14:creationId xmlns:p14="http://schemas.microsoft.com/office/powerpoint/2010/main" xmlns="" val="3750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1127620"/>
          </a:xfrm>
        </p:spPr>
        <p:txBody>
          <a:bodyPr/>
          <a:lstStyle/>
          <a:p>
            <a:r>
              <a:rPr lang="pt-BR" sz="3200" dirty="0" smtClean="0"/>
              <a:t>Kit 2: </a:t>
            </a:r>
            <a:r>
              <a:rPr lang="pt-BR" sz="3200" dirty="0" err="1" smtClean="0"/>
              <a:t>STMicroelectronics</a:t>
            </a:r>
            <a:r>
              <a:rPr lang="pt-BR" sz="3200" dirty="0" smtClean="0"/>
              <a:t> STM32F072 NUCLEO-64</a:t>
            </a:r>
            <a:endParaRPr lang="en-GB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289032" cy="5328592"/>
          </a:xfrm>
        </p:spPr>
        <p:txBody>
          <a:bodyPr/>
          <a:lstStyle/>
          <a:p>
            <a:r>
              <a:rPr lang="pt-BR" sz="2800" dirty="0" smtClean="0"/>
              <a:t>Chip ARM CORTEX-M0+ </a:t>
            </a:r>
            <a:r>
              <a:rPr lang="pt-BR" sz="2800" dirty="0" err="1" smtClean="0"/>
              <a:t>STMicroelectronics</a:t>
            </a:r>
            <a:r>
              <a:rPr lang="pt-BR" sz="2800" dirty="0" smtClean="0"/>
              <a:t> STM32F072RB</a:t>
            </a:r>
            <a:endParaRPr lang="pt-BR" sz="2800" dirty="0" smtClean="0"/>
          </a:p>
          <a:p>
            <a:r>
              <a:rPr lang="pt-BR" sz="2800" dirty="0" smtClean="0"/>
              <a:t>Atuadores</a:t>
            </a:r>
            <a:endParaRPr lang="pt-BR" sz="2800" dirty="0" smtClean="0"/>
          </a:p>
          <a:p>
            <a:pPr lvl="1"/>
            <a:r>
              <a:rPr lang="pt-BR" sz="2400" dirty="0" smtClean="0"/>
              <a:t>Um LED </a:t>
            </a:r>
            <a:r>
              <a:rPr lang="pt-BR" sz="2400" dirty="0" smtClean="0"/>
              <a:t>verde (LED1)</a:t>
            </a:r>
          </a:p>
          <a:p>
            <a:pPr lvl="1"/>
            <a:r>
              <a:rPr lang="pt-BR" sz="2400" dirty="0" smtClean="0"/>
              <a:t>Um botão de usuário</a:t>
            </a:r>
            <a:endParaRPr lang="pt-BR" sz="2400" dirty="0" smtClean="0"/>
          </a:p>
          <a:p>
            <a:pPr marL="377825" lvl="1" indent="-377825">
              <a:buFont typeface="Arial" charset="0"/>
              <a:buChar char="•"/>
            </a:pPr>
            <a:r>
              <a:rPr lang="pt-BR" dirty="0" smtClean="0"/>
              <a:t>Terminais </a:t>
            </a:r>
            <a:r>
              <a:rPr lang="pt-BR" dirty="0"/>
              <a:t>GPIO (General </a:t>
            </a:r>
            <a:r>
              <a:rPr lang="pt-BR" dirty="0" err="1"/>
              <a:t>Purpose</a:t>
            </a:r>
            <a:r>
              <a:rPr lang="pt-BR" dirty="0"/>
              <a:t> Input </a:t>
            </a:r>
            <a:r>
              <a:rPr lang="pt-BR" dirty="0" err="1"/>
              <a:t>and</a:t>
            </a:r>
            <a:r>
              <a:rPr lang="pt-BR" dirty="0"/>
              <a:t> Output</a:t>
            </a:r>
            <a:r>
              <a:rPr lang="pt-BR" dirty="0" smtClean="0"/>
              <a:t>)</a:t>
            </a:r>
          </a:p>
          <a:p>
            <a:pPr marL="377825" lvl="1" indent="-377825">
              <a:buFont typeface="Arial" charset="0"/>
              <a:buChar char="•"/>
            </a:pPr>
            <a:r>
              <a:rPr lang="pt-BR" dirty="0" err="1" smtClean="0"/>
              <a:t>Pinagem</a:t>
            </a:r>
            <a:r>
              <a:rPr lang="pt-BR" dirty="0" smtClean="0"/>
              <a:t> compatível com padrão </a:t>
            </a:r>
            <a:r>
              <a:rPr lang="pt-BR" dirty="0" err="1" smtClean="0"/>
              <a:t>Arduino</a:t>
            </a:r>
            <a:r>
              <a:rPr lang="pt-BR" dirty="0" smtClean="0"/>
              <a:t> Revisão 3 (R3)</a:t>
            </a:r>
            <a:endParaRPr lang="pt-BR" dirty="0"/>
          </a:p>
          <a:p>
            <a:r>
              <a:rPr lang="pt-BR" sz="2800" dirty="0"/>
              <a:t>Cabo de programação </a:t>
            </a:r>
            <a:r>
              <a:rPr lang="pt-BR" sz="2800" dirty="0" smtClean="0"/>
              <a:t>STLINK/V2 embutido </a:t>
            </a:r>
            <a:r>
              <a:rPr lang="pt-BR" sz="2800" dirty="0"/>
              <a:t>(outro ARM</a:t>
            </a:r>
            <a:r>
              <a:rPr lang="pt-BR" sz="2800" dirty="0" smtClean="0"/>
              <a:t>!)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750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13760" t="9162" r="15718" b="8382"/>
          <a:stretch>
            <a:fillRect/>
          </a:stretch>
        </p:blipFill>
        <p:spPr bwMode="auto">
          <a:xfrm>
            <a:off x="6408464" y="1115541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Hands-On !!!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1" t="8727" r="6777" b="12794"/>
          <a:stretch/>
        </p:blipFill>
        <p:spPr>
          <a:xfrm>
            <a:off x="6264448" y="3923853"/>
            <a:ext cx="3173074" cy="207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647824" y="602093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ysClr val="windowText" lastClr="000000"/>
                </a:solidFill>
                <a:latin typeface="+mn-lt"/>
              </a:rPr>
              <a:t>Atenção: Não abra a caixa </a:t>
            </a:r>
            <a:r>
              <a:rPr lang="pt-BR" sz="3600" b="1" u="sng" dirty="0" smtClean="0">
                <a:solidFill>
                  <a:sysClr val="windowText" lastClr="000000"/>
                </a:solidFill>
                <a:latin typeface="+mn-lt"/>
              </a:rPr>
              <a:t>ou embalagem do </a:t>
            </a:r>
            <a:r>
              <a:rPr lang="pt-BR" sz="3600" b="1" u="sng" dirty="0" smtClean="0">
                <a:solidFill>
                  <a:sysClr val="windowText" lastClr="000000"/>
                </a:solidFill>
                <a:latin typeface="+mn-lt"/>
              </a:rPr>
              <a:t>microcontrolador ainda!</a:t>
            </a:r>
            <a:endParaRPr lang="en-GB" sz="3600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 bwMode="auto">
          <a:xfrm>
            <a:off x="359792" y="1691605"/>
            <a:ext cx="576064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Materiais</a:t>
            </a:r>
          </a:p>
          <a:p>
            <a:pPr lvl="1"/>
            <a:r>
              <a:rPr lang="pt-BR" dirty="0" smtClean="0"/>
              <a:t>Computador com sistema operacional Microsoft Windows</a:t>
            </a:r>
          </a:p>
          <a:p>
            <a:pPr lvl="1"/>
            <a:r>
              <a:rPr lang="pt-BR" dirty="0" smtClean="0"/>
              <a:t>Caixa do kit FRDM da </a:t>
            </a:r>
            <a:r>
              <a:rPr lang="pt-BR" i="1" dirty="0" err="1" smtClean="0"/>
              <a:t>Freescale</a:t>
            </a:r>
            <a:endParaRPr lang="pt-BR" i="1" dirty="0" smtClean="0"/>
          </a:p>
          <a:p>
            <a:pPr lvl="1">
              <a:buNone/>
            </a:pPr>
            <a:r>
              <a:rPr lang="pt-BR" dirty="0" smtClean="0"/>
              <a:t>ou STM32F072 da </a:t>
            </a:r>
            <a:r>
              <a:rPr lang="pt-BR" dirty="0" err="1" smtClean="0"/>
              <a:t>STMicro</a:t>
            </a:r>
            <a:endParaRPr lang="pt-BR" dirty="0" smtClean="0"/>
          </a:p>
          <a:p>
            <a:pPr lvl="1"/>
            <a:r>
              <a:rPr lang="pt-BR" dirty="0" smtClean="0"/>
              <a:t>Cabo USB tipo A – mini B</a:t>
            </a:r>
          </a:p>
          <a:p>
            <a:pPr lvl="1"/>
            <a:r>
              <a:rPr lang="pt-BR" dirty="0" smtClean="0"/>
              <a:t>Conexão com a internet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896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no manuseio!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416824" cy="5760640"/>
          </a:xfrm>
        </p:spPr>
        <p:txBody>
          <a:bodyPr/>
          <a:lstStyle/>
          <a:p>
            <a:r>
              <a:rPr lang="pt-BR" dirty="0"/>
              <a:t>Corpo </a:t>
            </a:r>
            <a:r>
              <a:rPr lang="pt-BR" dirty="0" smtClean="0"/>
              <a:t>do usuário pode </a:t>
            </a:r>
            <a:r>
              <a:rPr lang="pt-BR" dirty="0"/>
              <a:t>acumular cargas </a:t>
            </a:r>
            <a:r>
              <a:rPr lang="pt-BR" dirty="0" smtClean="0"/>
              <a:t>elétricas (atrito, fricção, ...)</a:t>
            </a:r>
            <a:endParaRPr lang="pt-BR" dirty="0"/>
          </a:p>
          <a:p>
            <a:r>
              <a:rPr lang="pt-BR" dirty="0" smtClean="0"/>
              <a:t>Placa de circuito exposta</a:t>
            </a:r>
          </a:p>
          <a:p>
            <a:r>
              <a:rPr lang="pt-BR" dirty="0" smtClean="0"/>
              <a:t>Sujeita a descargas eletrostáticas (ESD)</a:t>
            </a:r>
          </a:p>
          <a:p>
            <a:r>
              <a:rPr lang="pt-BR" dirty="0" smtClean="0"/>
              <a:t>ESD ocasiona problemas por</a:t>
            </a:r>
          </a:p>
          <a:p>
            <a:pPr lvl="1"/>
            <a:r>
              <a:rPr lang="pt-BR" dirty="0" smtClean="0"/>
              <a:t>Descargas diretas</a:t>
            </a:r>
          </a:p>
          <a:p>
            <a:pPr lvl="1"/>
            <a:r>
              <a:rPr lang="pt-BR" dirty="0" smtClean="0"/>
              <a:t>Descargas indiretas (interferências)</a:t>
            </a:r>
          </a:p>
          <a:p>
            <a:r>
              <a:rPr lang="pt-BR" dirty="0" smtClean="0"/>
              <a:t>Os efeitos da ESD podem ser </a:t>
            </a:r>
          </a:p>
          <a:p>
            <a:pPr lvl="1"/>
            <a:r>
              <a:rPr lang="pt-BR" dirty="0" smtClean="0"/>
              <a:t>Permanentes (destruição ou degradação)</a:t>
            </a:r>
          </a:p>
          <a:p>
            <a:pPr lvl="1"/>
            <a:r>
              <a:rPr lang="pt-BR" dirty="0" smtClean="0"/>
              <a:t>Transitórias</a:t>
            </a:r>
          </a:p>
          <a:p>
            <a:pPr lvl="1"/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4" t="6066" r="63500" b="14878"/>
          <a:stretch/>
        </p:blipFill>
        <p:spPr bwMode="auto">
          <a:xfrm>
            <a:off x="7592968" y="3414573"/>
            <a:ext cx="1911840" cy="18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88583" y="1259557"/>
            <a:ext cx="2147785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+mn-lt"/>
              </a:rPr>
              <a:t>ATENÇÃO Dispositivos sensíveis a eletricidade estática</a:t>
            </a:r>
            <a:endParaRPr lang="en-GB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583" y="5407761"/>
            <a:ext cx="2165226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728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4" t="5624" r="4256" b="9306"/>
          <a:stretch/>
        </p:blipFill>
        <p:spPr bwMode="auto">
          <a:xfrm>
            <a:off x="6153386" y="3256734"/>
            <a:ext cx="3418450" cy="405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Proteção contra ESD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907629"/>
            <a:ext cx="6408712" cy="5472608"/>
          </a:xfrm>
        </p:spPr>
        <p:txBody>
          <a:bodyPr/>
          <a:lstStyle/>
          <a:p>
            <a:r>
              <a:rPr lang="pt-BR" dirty="0" smtClean="0"/>
              <a:t>Uso de uma pulseira </a:t>
            </a:r>
            <a:r>
              <a:rPr lang="pt-BR" dirty="0" err="1" smtClean="0"/>
              <a:t>anti-estática</a:t>
            </a:r>
            <a:r>
              <a:rPr lang="pt-BR" dirty="0" smtClean="0"/>
              <a:t> corretamente conectada a um condutor de proteção ou aterramento</a:t>
            </a:r>
          </a:p>
          <a:p>
            <a:r>
              <a:rPr lang="pt-BR" dirty="0" smtClean="0"/>
              <a:t>Recomendação mínima: contato com uma superfície metálica conectada à terra (Ex.: chassi de um computador corretamente aterrado)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704" y="4355901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433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Cuidados na utilização!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9792" y="1691605"/>
            <a:ext cx="7056784" cy="5760640"/>
          </a:xfrm>
        </p:spPr>
        <p:txBody>
          <a:bodyPr/>
          <a:lstStyle/>
          <a:p>
            <a:r>
              <a:rPr lang="pt-BR" dirty="0" smtClean="0"/>
              <a:t>Kit projetado para uso com outros dispositivos e interfaces </a:t>
            </a:r>
            <a:r>
              <a:rPr lang="pt-BR" b="1" u="sng" dirty="0" smtClean="0"/>
              <a:t>COMPATÍVEIS</a:t>
            </a:r>
          </a:p>
          <a:p>
            <a:endParaRPr lang="pt-BR" sz="1600" dirty="0" smtClean="0"/>
          </a:p>
          <a:p>
            <a:r>
              <a:rPr lang="pt-BR" dirty="0" smtClean="0"/>
              <a:t>Terminais e conectores de expansão </a:t>
            </a:r>
            <a:r>
              <a:rPr lang="pt-BR" b="1" u="sng" dirty="0" smtClean="0"/>
              <a:t>NÃO</a:t>
            </a:r>
            <a:r>
              <a:rPr lang="pt-BR" dirty="0" smtClean="0"/>
              <a:t> podem ser ligados a qualquer componente, de qualquer forma, com qualquer tensão ou especificação</a:t>
            </a:r>
          </a:p>
          <a:p>
            <a:endParaRPr lang="pt-BR" sz="1400" dirty="0"/>
          </a:p>
          <a:p>
            <a:r>
              <a:rPr lang="pt-BR" dirty="0" smtClean="0"/>
              <a:t>Enquanto energizado, mantenha o kit afastado de objetos metálicos, condutores, fios, grafite, líquidos,...</a:t>
            </a:r>
            <a:endParaRPr lang="en-GB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592" y="1547589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592" y="5008140"/>
            <a:ext cx="1981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38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A. Senta que lá vem história...</a:t>
            </a:r>
            <a:endParaRPr lang="en-GB" dirty="0"/>
          </a:p>
        </p:txBody>
      </p:sp>
      <p:sp>
        <p:nvSpPr>
          <p:cNvPr id="3" name="Seta para a direita 2"/>
          <p:cNvSpPr/>
          <p:nvPr/>
        </p:nvSpPr>
        <p:spPr>
          <a:xfrm rot="16200000" flipH="1">
            <a:off x="-576188" y="5796185"/>
            <a:ext cx="2232248" cy="1079872"/>
          </a:xfrm>
          <a:prstGeom prst="rightArrow">
            <a:avLst>
              <a:gd name="adj1" fmla="val 62931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Computação Pessoal</a:t>
            </a:r>
            <a:endParaRPr lang="en-GB" sz="20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600" dirty="0" smtClean="0"/>
              <a:t>Computadores</a:t>
            </a:r>
          </a:p>
          <a:p>
            <a:pPr lvl="1"/>
            <a:r>
              <a:rPr lang="pt-BR" sz="2600" dirty="0" smtClean="0"/>
              <a:t>1944, (Howard </a:t>
            </a:r>
            <a:r>
              <a:rPr lang="pt-BR" sz="2600" dirty="0" err="1" smtClean="0"/>
              <a:t>Aiken</a:t>
            </a:r>
            <a:r>
              <a:rPr lang="pt-BR" sz="2600" dirty="0" smtClean="0"/>
              <a:t> e Grace </a:t>
            </a:r>
            <a:r>
              <a:rPr lang="pt-BR" sz="2600" dirty="0" err="1" smtClean="0"/>
              <a:t>Hooper</a:t>
            </a:r>
            <a:r>
              <a:rPr lang="pt-BR" sz="2600" dirty="0" smtClean="0"/>
              <a:t>), </a:t>
            </a:r>
            <a:r>
              <a:rPr lang="pt-BR" sz="2600" dirty="0" err="1" smtClean="0"/>
              <a:t>Harward</a:t>
            </a:r>
            <a:r>
              <a:rPr lang="pt-BR" sz="2600" dirty="0" smtClean="0"/>
              <a:t> Mark I (eletromecânico) – surgimento do primeiro “bug” </a:t>
            </a:r>
          </a:p>
          <a:p>
            <a:pPr lvl="1"/>
            <a:r>
              <a:rPr lang="pt-BR" sz="2600" dirty="0" smtClean="0"/>
              <a:t>1943-46, </a:t>
            </a:r>
            <a:r>
              <a:rPr lang="pt-BR" sz="2600" dirty="0" err="1" smtClean="0"/>
              <a:t>Colossus</a:t>
            </a:r>
            <a:r>
              <a:rPr lang="pt-BR" sz="2600" dirty="0" smtClean="0"/>
              <a:t> e ENIAC Computer, com válvulas</a:t>
            </a:r>
          </a:p>
          <a:p>
            <a:pPr lvl="1"/>
            <a:r>
              <a:rPr lang="pt-BR" sz="2600" dirty="0" smtClean="0"/>
              <a:t>1953, primeiro computador da IBM</a:t>
            </a:r>
          </a:p>
          <a:p>
            <a:pPr lvl="1"/>
            <a:r>
              <a:rPr lang="pt-BR" sz="2600" dirty="0" smtClean="0"/>
              <a:t>Década de 1950~60, computadores com circuitos integrados (Jack Kilby / Robert </a:t>
            </a:r>
            <a:r>
              <a:rPr lang="pt-BR" sz="2600" dirty="0" err="1" smtClean="0"/>
              <a:t>Noyce</a:t>
            </a:r>
            <a:r>
              <a:rPr lang="pt-BR" sz="2600" dirty="0" smtClean="0"/>
              <a:t>)</a:t>
            </a:r>
          </a:p>
          <a:p>
            <a:pPr lvl="1"/>
            <a:r>
              <a:rPr lang="pt-BR" sz="2600" b="1" dirty="0"/>
              <a:t>Década de 1970, Patinho feio – desenvolvido pela POLI</a:t>
            </a:r>
          </a:p>
          <a:p>
            <a:pPr lvl="1"/>
            <a:r>
              <a:rPr lang="pt-BR" sz="2600" dirty="0" smtClean="0"/>
              <a:t>Década de 1970, precursores dos computadores pessoais</a:t>
            </a:r>
          </a:p>
          <a:p>
            <a:pPr lvl="1"/>
            <a:r>
              <a:rPr lang="pt-BR" sz="2600" dirty="0" smtClean="0"/>
              <a:t>Década de 1980, consagram-se algumas arquiteturas (IBM PC, Macintosh) para computadores pessoais</a:t>
            </a:r>
          </a:p>
          <a:p>
            <a:pPr marL="503238" lvl="1" indent="0">
              <a:buNone/>
            </a:pPr>
            <a:endParaRPr lang="pt-BR" sz="2600" dirty="0" smtClean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xmlns="" val="3677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Abrindo a caixa do kit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477232"/>
            <a:ext cx="907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 Abra o kit com cuidado sobre uma mesa. A placa pode se soltar da caixa e cair</a:t>
            </a:r>
            <a:r>
              <a:rPr lang="pt-BR" sz="2000" b="1" dirty="0" smtClean="0">
                <a:solidFill>
                  <a:sysClr val="windowText" lastClr="000000"/>
                </a:solidFill>
                <a:latin typeface="+mn-lt"/>
              </a:rPr>
              <a:t>. No caso do Kit STM32 a placa se solta de sua embalagem ao pressionar gentilmente a placa através do plástico.</a:t>
            </a:r>
            <a:endParaRPr lang="en-GB" sz="2000" b="1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4" name="Espaço Reservado para Conteúdo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1" t="8727" r="6777" b="12794"/>
          <a:stretch/>
        </p:blipFill>
        <p:spPr bwMode="auto">
          <a:xfrm>
            <a:off x="1367904" y="1627742"/>
            <a:ext cx="7200800" cy="470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eta para baixo 4"/>
          <p:cNvSpPr/>
          <p:nvPr/>
        </p:nvSpPr>
        <p:spPr>
          <a:xfrm rot="20645512">
            <a:off x="7824889" y="2991031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ta para baixo 16"/>
          <p:cNvSpPr/>
          <p:nvPr/>
        </p:nvSpPr>
        <p:spPr>
          <a:xfrm rot="20645512">
            <a:off x="7464848" y="4431192"/>
            <a:ext cx="1296144" cy="1584176"/>
          </a:xfrm>
          <a:prstGeom prst="downArrow">
            <a:avLst>
              <a:gd name="adj1" fmla="val 61181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perspectiveHeroicExtremeRightFacing" fov="5700000">
              <a:rot lat="785530" lon="19823450" rev="3242691"/>
            </a:camera>
            <a:lightRig rig="threePt" dir="t"/>
          </a:scene3d>
          <a:sp3d prstMaterial="plastic">
            <a:bevelT w="196850" h="279400"/>
            <a:bevelB w="50800" h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38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Placa do </a:t>
            </a:r>
            <a:r>
              <a:rPr lang="pt-BR" dirty="0" smtClean="0"/>
              <a:t>kit 1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24" b="17253"/>
          <a:stretch/>
        </p:blipFill>
        <p:spPr>
          <a:xfrm>
            <a:off x="1160695" y="2341876"/>
            <a:ext cx="5854008" cy="391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ector de seta reta 7"/>
          <p:cNvCxnSpPr/>
          <p:nvPr/>
        </p:nvCxnSpPr>
        <p:spPr>
          <a:xfrm flipH="1">
            <a:off x="4329047" y="2081262"/>
            <a:ext cx="2520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5975060" y="5014556"/>
            <a:ext cx="1440160" cy="523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975060" y="3665438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841216" y="4690635"/>
            <a:ext cx="15740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089537" y="1619597"/>
            <a:ext cx="250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Placa FRDM-KL25Z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455859" y="343460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SDA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455859" y="5306813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KL25Z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497399" y="4459802"/>
            <a:ext cx="200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Botão de reset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9792" y="6516141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Observação: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Há duas portas USB: uma denominada USB SDA e outra USB KL25Z.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06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 l="8421" t="21020" r="7161" b="15981"/>
          <a:stretch>
            <a:fillRect/>
          </a:stretch>
        </p:blipFill>
        <p:spPr bwMode="auto">
          <a:xfrm>
            <a:off x="1295896" y="2411685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Placa do </a:t>
            </a:r>
            <a:r>
              <a:rPr lang="pt-BR" dirty="0" smtClean="0"/>
              <a:t>kit 2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5184328" y="1835621"/>
            <a:ext cx="25202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4392240" y="5219997"/>
            <a:ext cx="1440160" cy="523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975060" y="3665438"/>
            <a:ext cx="144016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4392240" y="2915741"/>
            <a:ext cx="272613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52280" y="1403573"/>
            <a:ext cx="2376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Placa 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STM32F072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455859" y="3434605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SDA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832400" y="5364013"/>
            <a:ext cx="2062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– mini 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 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STLINK/V2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056536" y="4643933"/>
            <a:ext cx="200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Botão de reset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0" y="6516141"/>
            <a:ext cx="9864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ysClr val="windowText" lastClr="000000"/>
                </a:solidFill>
                <a:latin typeface="+mn-lt"/>
              </a:rPr>
              <a:t>Observação: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 Há 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conectores com barras de pinos, denominado MORPH CONNECTOR e conectores com orifícios, compatíveis com o padrão ARDUINO.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200552" y="2699717"/>
            <a:ext cx="230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Botão de </a:t>
            </a:r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usuário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3744168" y="4139877"/>
            <a:ext cx="324036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75816" y="233967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LED de usuário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799952" y="2771725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306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Cabo USB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907629"/>
            <a:ext cx="7992888" cy="4733606"/>
          </a:xfrm>
        </p:spPr>
        <p:txBody>
          <a:bodyPr/>
          <a:lstStyle/>
          <a:p>
            <a:r>
              <a:rPr lang="pt-BR" dirty="0" smtClean="0"/>
              <a:t>Necessário um cabo com uma extremidade </a:t>
            </a:r>
            <a:r>
              <a:rPr lang="pt-BR" u="sng" dirty="0" smtClean="0"/>
              <a:t>padrão A</a:t>
            </a:r>
            <a:r>
              <a:rPr lang="pt-BR" dirty="0" smtClean="0"/>
              <a:t> e a outra </a:t>
            </a:r>
            <a:r>
              <a:rPr lang="pt-BR" u="sng" dirty="0" smtClean="0"/>
              <a:t>padrão </a:t>
            </a:r>
            <a:r>
              <a:rPr lang="pt-BR" u="sng" dirty="0" err="1" smtClean="0"/>
              <a:t>mini-B</a:t>
            </a:r>
            <a:r>
              <a:rPr lang="pt-BR" dirty="0" smtClean="0"/>
              <a:t>.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0" y="3491805"/>
            <a:ext cx="3168352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312" y="385184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aralelogramo 5"/>
          <p:cNvSpPr/>
          <p:nvPr/>
        </p:nvSpPr>
        <p:spPr>
          <a:xfrm rot="826404" flipH="1">
            <a:off x="3485450" y="3588998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ixaDeTexto 19"/>
          <p:cNvSpPr txBox="1"/>
          <p:nvPr/>
        </p:nvSpPr>
        <p:spPr>
          <a:xfrm>
            <a:off x="840684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A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256336" y="3145833"/>
            <a:ext cx="1630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Padrão 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mini-B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052" name="Picture 4" descr="http://www.ocp.com/product_search/images/products/photos/71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629" y="5726224"/>
            <a:ext cx="1542833" cy="11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7930584" y="6652621"/>
            <a:ext cx="147492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USB</a:t>
            </a:r>
          </a:p>
          <a:p>
            <a:pPr algn="ctr"/>
            <a:r>
              <a:rPr lang="pt-BR" dirty="0" smtClean="0">
                <a:solidFill>
                  <a:sysClr val="windowText" lastClr="000000"/>
                </a:solidFill>
                <a:latin typeface="+mn-lt"/>
              </a:rPr>
              <a:t>Tipo </a:t>
            </a:r>
            <a:r>
              <a:rPr lang="pt-BR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endParaRPr lang="en-GB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776616" y="5480489"/>
            <a:ext cx="1800200" cy="1680187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8" name="Picture 10" descr="http://upload.wikimedia.org/wikipedia/commons/thumb/c/cb/Types-usb_new.svg/271px-Types-usb_new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235" y="4942804"/>
            <a:ext cx="25812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3210308" y="6084093"/>
            <a:ext cx="504056" cy="432046"/>
            <a:chOff x="7272560" y="3227775"/>
            <a:chExt cx="1800200" cy="1680187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3210308" y="6876183"/>
            <a:ext cx="504056" cy="432046"/>
            <a:chOff x="7272560" y="3227775"/>
            <a:chExt cx="1800200" cy="1680187"/>
          </a:xfrm>
        </p:grpSpPr>
        <p:cxnSp>
          <p:nvCxnSpPr>
            <p:cNvPr id="37" name="Conector reto 36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4360768" y="6876181"/>
            <a:ext cx="504056" cy="432046"/>
            <a:chOff x="7272560" y="3227775"/>
            <a:chExt cx="1800200" cy="1680187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362436" y="5219997"/>
            <a:ext cx="504056" cy="432046"/>
            <a:chOff x="7272560" y="3227775"/>
            <a:chExt cx="1800200" cy="1680187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7272560" y="3227775"/>
              <a:ext cx="1800200" cy="1680187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/>
          <p:nvPr/>
        </p:nvSpPr>
        <p:spPr>
          <a:xfrm>
            <a:off x="6696496" y="3988310"/>
            <a:ext cx="2705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PS3, Câmeras fotográficas, HDs externos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472360" y="5724053"/>
            <a:ext cx="2273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u="sng" dirty="0" smtClean="0">
                <a:solidFill>
                  <a:sysClr val="windowText" lastClr="000000"/>
                </a:solidFill>
                <a:latin typeface="+mn-lt"/>
              </a:rPr>
              <a:t>Atenção: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USB tipo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Micro-B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usado como carregador de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smartfones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, não é compatível!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68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Ligando ao </a:t>
            </a:r>
            <a:r>
              <a:rPr lang="pt-BR" dirty="0" smtClean="0"/>
              <a:t>PC o Kit 1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dirty="0" smtClean="0"/>
              <a:t>Cabo USB </a:t>
            </a:r>
            <a:r>
              <a:rPr lang="pt-BR" dirty="0"/>
              <a:t>padrão </a:t>
            </a:r>
            <a:r>
              <a:rPr lang="pt-BR" dirty="0" err="1"/>
              <a:t>mini-B</a:t>
            </a:r>
            <a:r>
              <a:rPr lang="pt-BR" dirty="0"/>
              <a:t> </a:t>
            </a:r>
            <a:r>
              <a:rPr lang="pt-BR" dirty="0" smtClean="0"/>
              <a:t>ligado na porta USB SDA</a:t>
            </a:r>
            <a:endParaRPr lang="en-GB" dirty="0"/>
          </a:p>
        </p:txBody>
      </p:sp>
      <p:grpSp>
        <p:nvGrpSpPr>
          <p:cNvPr id="9" name="Grupo 8"/>
          <p:cNvGrpSpPr/>
          <p:nvPr/>
        </p:nvGrpSpPr>
        <p:grpSpPr>
          <a:xfrm>
            <a:off x="503808" y="2267669"/>
            <a:ext cx="8302567" cy="4239292"/>
            <a:chOff x="503808" y="2555701"/>
            <a:chExt cx="8302567" cy="4239292"/>
          </a:xfrm>
        </p:grpSpPr>
        <p:sp>
          <p:nvSpPr>
            <p:cNvPr id="6" name="Paralelogramo 5"/>
            <p:cNvSpPr/>
            <p:nvPr/>
          </p:nvSpPr>
          <p:spPr>
            <a:xfrm rot="826404" flipH="1">
              <a:off x="3485450" y="3007604"/>
              <a:ext cx="942846" cy="965024"/>
            </a:xfrm>
            <a:prstGeom prst="parallelogram">
              <a:avLst>
                <a:gd name="adj" fmla="val 2787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 descr="http://www.freescale.com/files/graphic/block_diagram/products/software_tools/FRDM-KL25Z_BDT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35" t="8495" r="6077" b="4831"/>
            <a:stretch/>
          </p:blipFill>
          <p:spPr bwMode="auto">
            <a:xfrm>
              <a:off x="3235569" y="2555701"/>
              <a:ext cx="5570806" cy="3727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www.cablestogo.com/static/content/images/resources/connector-guides/450/066_usb_mini_b_m_to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35857" y="3965453"/>
              <a:ext cx="2414042" cy="241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ector de seta reta 15"/>
            <p:cNvCxnSpPr/>
            <p:nvPr/>
          </p:nvCxnSpPr>
          <p:spPr>
            <a:xfrm flipV="1">
              <a:off x="2269035" y="5430691"/>
              <a:ext cx="1080864" cy="7200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503808" y="5963996"/>
              <a:ext cx="1765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– mini B</a:t>
              </a:r>
            </a:p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  <a:latin typeface="+mn-lt"/>
                </a:rPr>
                <a:t>USB SDA</a:t>
              </a:r>
              <a:endParaRPr lang="en-GB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21" name="Espaço Reservado para Conteúdo 3"/>
          <p:cNvSpPr txBox="1">
            <a:spLocks/>
          </p:cNvSpPr>
          <p:nvPr/>
        </p:nvSpPr>
        <p:spPr bwMode="auto">
          <a:xfrm>
            <a:off x="359792" y="6660157"/>
            <a:ext cx="9074150" cy="9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Ligue a porta USB padrão A no microcomputador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1672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Ligando ao </a:t>
            </a:r>
            <a:r>
              <a:rPr lang="pt-BR" dirty="0" smtClean="0"/>
              <a:t>PC o Kit 2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720080"/>
          </a:xfrm>
        </p:spPr>
        <p:txBody>
          <a:bodyPr/>
          <a:lstStyle/>
          <a:p>
            <a:r>
              <a:rPr lang="pt-BR" dirty="0" smtClean="0"/>
              <a:t>Cabo USB </a:t>
            </a:r>
            <a:r>
              <a:rPr lang="pt-BR" dirty="0"/>
              <a:t>padrão mini-B </a:t>
            </a:r>
            <a:r>
              <a:rPr lang="pt-BR" dirty="0" smtClean="0"/>
              <a:t>ligado na porta </a:t>
            </a:r>
            <a:r>
              <a:rPr lang="pt-BR" dirty="0" smtClean="0"/>
              <a:t>USB</a:t>
            </a:r>
            <a:endParaRPr lang="en-GB" dirty="0"/>
          </a:p>
        </p:txBody>
      </p:sp>
      <p:sp>
        <p:nvSpPr>
          <p:cNvPr id="21" name="Espaço Reservado para Conteúdo 3"/>
          <p:cNvSpPr txBox="1">
            <a:spLocks/>
          </p:cNvSpPr>
          <p:nvPr/>
        </p:nvSpPr>
        <p:spPr bwMode="auto">
          <a:xfrm>
            <a:off x="359792" y="6660157"/>
            <a:ext cx="9074150" cy="9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Ligue a porta USB padrão A no microcomputador</a:t>
            </a:r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43689" t="3326" b="40127"/>
          <a:stretch>
            <a:fillRect/>
          </a:stretch>
        </p:blipFill>
        <p:spPr bwMode="auto">
          <a:xfrm>
            <a:off x="1806350" y="2627709"/>
            <a:ext cx="575424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167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539477"/>
            <a:ext cx="9074150" cy="983604"/>
          </a:xfrm>
        </p:spPr>
        <p:txBody>
          <a:bodyPr/>
          <a:lstStyle/>
          <a:p>
            <a:pPr marL="514350" indent="-514350"/>
            <a:r>
              <a:rPr lang="pt-BR" sz="3600" dirty="0" smtClean="0"/>
              <a:t>Recursos e programa de demonstração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259557"/>
            <a:ext cx="9074150" cy="1296144"/>
          </a:xfrm>
        </p:spPr>
        <p:txBody>
          <a:bodyPr/>
          <a:lstStyle/>
          <a:p>
            <a:r>
              <a:rPr lang="pt-BR" sz="2800" dirty="0" smtClean="0"/>
              <a:t>O microcontrolador já vem programado com um software de exemplo dos periféricos embutidos na placa do </a:t>
            </a:r>
            <a:r>
              <a:rPr lang="pt-BR" sz="2800" dirty="0" smtClean="0"/>
              <a:t>kit</a:t>
            </a:r>
          </a:p>
          <a:p>
            <a:r>
              <a:rPr lang="pt-BR" sz="2800" dirty="0" smtClean="0"/>
              <a:t>Pressione os botões e veja o comportamento dos kits</a:t>
            </a:r>
            <a:endParaRPr lang="en-GB" sz="2800" dirty="0"/>
          </a:p>
        </p:txBody>
      </p:sp>
      <p:sp>
        <p:nvSpPr>
          <p:cNvPr id="6" name="Paralelogramo 5"/>
          <p:cNvSpPr/>
          <p:nvPr/>
        </p:nvSpPr>
        <p:spPr>
          <a:xfrm rot="826404" flipH="1">
            <a:off x="3485450" y="2719572"/>
            <a:ext cx="942846" cy="965024"/>
          </a:xfrm>
          <a:prstGeom prst="parallelogram">
            <a:avLst>
              <a:gd name="adj" fmla="val 27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FRDM-KL25Z_AB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84" b="3918"/>
          <a:stretch/>
        </p:blipFill>
        <p:spPr bwMode="auto">
          <a:xfrm>
            <a:off x="264690" y="2921491"/>
            <a:ext cx="6238875" cy="3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H="1">
            <a:off x="5840211" y="3125737"/>
            <a:ext cx="1247694" cy="7534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768504" y="2888446"/>
            <a:ext cx="253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“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Touch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slider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”</a:t>
            </a:r>
          </a:p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Capacitivo: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Passe o dedo sobre a superfície.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3744168" y="4464564"/>
            <a:ext cx="3496137" cy="6651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192428" y="489883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Microcontrolador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4392240" y="5469266"/>
            <a:ext cx="2895943" cy="332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240305" y="5570986"/>
            <a:ext cx="2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LED RGB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2952080" y="5868069"/>
            <a:ext cx="3913748" cy="4419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696496" y="607923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Acelerômetro 3D</a:t>
            </a:r>
          </a:p>
          <a:p>
            <a:pPr algn="ctr"/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Micro-máquina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MEMS:</a:t>
            </a:r>
          </a:p>
          <a:p>
            <a:pPr algn="ctr"/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Incline a placa.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4087700" y="6732165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4303724" y="6876181"/>
            <a:ext cx="253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Conectores de expansão </a:t>
            </a:r>
            <a:r>
              <a:rPr lang="pt-BR" sz="2000" dirty="0" err="1" smtClean="0">
                <a:solidFill>
                  <a:sysClr val="windowText" lastClr="000000"/>
                </a:solidFill>
                <a:latin typeface="+mn-lt"/>
              </a:rPr>
              <a:t>Arduino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 R3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29" name="Conector de seta reta 28"/>
          <p:cNvCxnSpPr>
            <a:endCxn id="8194" idx="1"/>
          </p:cNvCxnSpPr>
          <p:nvPr/>
        </p:nvCxnSpPr>
        <p:spPr>
          <a:xfrm flipV="1">
            <a:off x="264690" y="4898836"/>
            <a:ext cx="0" cy="215329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71760" y="7052135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Botão de RESET: </a:t>
            </a:r>
            <a:r>
              <a:rPr lang="pt-BR" sz="2000" u="sng" dirty="0" smtClean="0">
                <a:solidFill>
                  <a:sysClr val="windowText" lastClr="000000"/>
                </a:solidFill>
                <a:latin typeface="+mn-lt"/>
              </a:rPr>
              <a:t>Pressione!!!</a:t>
            </a:r>
            <a:endParaRPr lang="en-GB" sz="2000" u="sng" dirty="0">
              <a:solidFill>
                <a:sysClr val="windowText" lastClr="000000"/>
              </a:solidFill>
              <a:latin typeface="+mn-lt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H="1" flipV="1">
            <a:off x="3528144" y="6732165"/>
            <a:ext cx="667568" cy="497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8194" idx="1"/>
          </p:cNvCxnSpPr>
          <p:nvPr/>
        </p:nvCxnSpPr>
        <p:spPr>
          <a:xfrm>
            <a:off x="264690" y="4898836"/>
            <a:ext cx="3831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325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Enquanto isso, no seu computador...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3207231"/>
          </a:xfrm>
        </p:spPr>
        <p:txBody>
          <a:bodyPr/>
          <a:lstStyle/>
          <a:p>
            <a:r>
              <a:rPr lang="pt-BR" sz="2800" dirty="0" smtClean="0"/>
              <a:t>Surge um flash-drive junto aos demais dispositivos do seu computador</a:t>
            </a:r>
          </a:p>
          <a:p>
            <a:r>
              <a:rPr lang="pt-BR" sz="2800" dirty="0" smtClean="0"/>
              <a:t>Esse drive será utilizado para gravar novos programas no microcontrolador </a:t>
            </a:r>
            <a:r>
              <a:rPr lang="pt-BR" sz="2800" dirty="0" smtClean="0"/>
              <a:t>dos kits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4000" dirty="0" smtClean="0"/>
          </a:p>
          <a:p>
            <a:r>
              <a:rPr lang="pt-BR" sz="2800" dirty="0" smtClean="0"/>
              <a:t>Se seu kit não for reconhecido, talvez seja necessário instalar </a:t>
            </a:r>
            <a:r>
              <a:rPr lang="pt-BR" sz="2800" dirty="0" err="1" smtClean="0"/>
              <a:t>drivers</a:t>
            </a:r>
            <a:r>
              <a:rPr lang="pt-BR" sz="2800" dirty="0" smtClean="0"/>
              <a:t> no seu computador. Veja o </a:t>
            </a:r>
            <a:r>
              <a:rPr lang="pt-BR" sz="2800" dirty="0" err="1" smtClean="0"/>
              <a:t>eDisciplinas</a:t>
            </a:r>
            <a:r>
              <a:rPr lang="pt-BR" sz="2800" dirty="0" smtClean="0"/>
              <a:t> e procure pelos </a:t>
            </a:r>
            <a:r>
              <a:rPr lang="pt-BR" sz="2800" dirty="0" err="1" smtClean="0"/>
              <a:t>drivers</a:t>
            </a:r>
            <a:r>
              <a:rPr lang="pt-BR" sz="2800" dirty="0" smtClean="0"/>
              <a:t> nos arquivos de apoio da aula S2.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15" t="54631" r="19422" b="18583"/>
          <a:stretch/>
        </p:blipFill>
        <p:spPr bwMode="auto">
          <a:xfrm>
            <a:off x="719832" y="3347789"/>
            <a:ext cx="3689843" cy="29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3017460">
            <a:off x="3384271" y="5104976"/>
            <a:ext cx="1007826" cy="576813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1501438" y="5508029"/>
            <a:ext cx="22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Abra esse disco!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49995" t="39085" r="14547" b="42850"/>
          <a:stretch>
            <a:fillRect/>
          </a:stretch>
        </p:blipFill>
        <p:spPr bwMode="auto">
          <a:xfrm>
            <a:off x="4896296" y="3275781"/>
            <a:ext cx="42124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ta para a direita 7"/>
          <p:cNvSpPr/>
          <p:nvPr/>
        </p:nvSpPr>
        <p:spPr>
          <a:xfrm rot="13017460">
            <a:off x="6891064" y="460124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ixaDeTexto 8"/>
          <p:cNvSpPr txBox="1"/>
          <p:nvPr/>
        </p:nvSpPr>
        <p:spPr>
          <a:xfrm>
            <a:off x="5313066" y="5062615"/>
            <a:ext cx="207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Ou esse </a:t>
            </a:r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disco!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465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Conteúdo do drive FRDM-KL25Z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4"/>
            <a:ext cx="9001000" cy="3207231"/>
          </a:xfrm>
        </p:spPr>
        <p:txBody>
          <a:bodyPr/>
          <a:lstStyle/>
          <a:p>
            <a:r>
              <a:rPr lang="pt-BR" sz="2800" dirty="0" smtClean="0"/>
              <a:t>Alguns arquivos são links para páginas de internet</a:t>
            </a:r>
          </a:p>
          <a:p>
            <a:r>
              <a:rPr lang="pt-BR" sz="2800" dirty="0" smtClean="0"/>
              <a:t>Outros arquivos são os drivers de uma porta serial virtual que você precisa instalar no seu Windows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741"/>
          <a:stretch/>
        </p:blipFill>
        <p:spPr bwMode="auto">
          <a:xfrm>
            <a:off x="1710120" y="3780436"/>
            <a:ext cx="7181850" cy="27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 rot="18928846">
            <a:off x="2572295" y="62574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8405745">
            <a:off x="4689860" y="4094461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9832" y="65492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Arquivo de </a:t>
            </a:r>
            <a:r>
              <a:rPr lang="pt-BR" b="1" i="1" u="sng" dirty="0" smtClean="0">
                <a:solidFill>
                  <a:sysClr val="windowText" lastClr="000000"/>
                </a:solidFill>
                <a:latin typeface="+mn-lt"/>
              </a:rPr>
              <a:t>Status</a:t>
            </a:r>
            <a:endParaRPr lang="en-GB" b="1" i="1" u="sng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4680272" y="5003973"/>
            <a:ext cx="144016" cy="50405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63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741"/>
          <a:stretch/>
        </p:blipFill>
        <p:spPr bwMode="auto">
          <a:xfrm>
            <a:off x="-1728440" y="2797910"/>
            <a:ext cx="9861963" cy="37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Visitando o site </a:t>
            </a:r>
            <a:r>
              <a:rPr lang="pt-BR" dirty="0" smtClean="0"/>
              <a:t>dos fabricantes ou MBED</a:t>
            </a:r>
            <a:endParaRPr lang="pt-BR" i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547589"/>
            <a:ext cx="9001000" cy="4896544"/>
          </a:xfrm>
        </p:spPr>
        <p:txBody>
          <a:bodyPr/>
          <a:lstStyle/>
          <a:p>
            <a:r>
              <a:rPr lang="pt-BR" sz="2800" dirty="0" smtClean="0"/>
              <a:t>No drive </a:t>
            </a:r>
            <a:r>
              <a:rPr lang="pt-BR" sz="2800" dirty="0" smtClean="0"/>
              <a:t>clique </a:t>
            </a:r>
            <a:r>
              <a:rPr lang="pt-BR" sz="2800" dirty="0" smtClean="0"/>
              <a:t>duas vezes sobre </a:t>
            </a:r>
            <a:r>
              <a:rPr lang="pt-BR" sz="2800" dirty="0" smtClean="0"/>
              <a:t>os </a:t>
            </a:r>
            <a:r>
              <a:rPr lang="pt-BR" sz="2800" dirty="0" smtClean="0"/>
              <a:t>arquivo </a:t>
            </a:r>
            <a:r>
              <a:rPr lang="pt-BR" sz="2800" dirty="0" smtClean="0"/>
              <a:t>com extens</a:t>
            </a:r>
            <a:r>
              <a:rPr lang="pt-BR" sz="2800" dirty="0" smtClean="0"/>
              <a:t>ão </a:t>
            </a:r>
            <a:r>
              <a:rPr lang="pt-BR" sz="2800" dirty="0" smtClean="0"/>
              <a:t>.HTM e veja para onde você será direcionado...</a:t>
            </a:r>
            <a:endParaRPr lang="en-GB" sz="2800" i="1" dirty="0"/>
          </a:p>
        </p:txBody>
      </p:sp>
      <p:sp>
        <p:nvSpPr>
          <p:cNvPr id="9" name="Seta para a direita 8"/>
          <p:cNvSpPr/>
          <p:nvPr/>
        </p:nvSpPr>
        <p:spPr>
          <a:xfrm rot="8405745">
            <a:off x="2169580" y="353722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ixaDeTexto 9"/>
          <p:cNvSpPr txBox="1"/>
          <p:nvPr/>
        </p:nvSpPr>
        <p:spPr>
          <a:xfrm>
            <a:off x="5517952" y="3339152"/>
            <a:ext cx="82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ysClr val="windowText" lastClr="000000"/>
                </a:solidFill>
                <a:latin typeface="+mn-lt"/>
              </a:rPr>
              <a:t>Links</a:t>
            </a:r>
            <a:endParaRPr lang="en-GB" b="1" u="sng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14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pellini\AppData\Local\Microsoft\Windows\Temporary Internet Files\Content.IE5\90ZDG2MO\MP9003139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328" y="3158370"/>
            <a:ext cx="4439097" cy="43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Computador a partir da década de 70</a:t>
            </a:r>
            <a:endParaRPr lang="en-GB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dirty="0" smtClean="0"/>
              <a:t>A arquitetura de um computador descreve a organização dos seus componentes internos:</a:t>
            </a:r>
          </a:p>
          <a:p>
            <a:pPr lvl="1"/>
            <a:r>
              <a:rPr lang="pt-BR" dirty="0" smtClean="0"/>
              <a:t>Processador</a:t>
            </a:r>
          </a:p>
          <a:p>
            <a:pPr lvl="1"/>
            <a:r>
              <a:rPr lang="pt-BR" dirty="0" smtClean="0"/>
              <a:t>Memória RAM</a:t>
            </a:r>
          </a:p>
          <a:p>
            <a:pPr lvl="1"/>
            <a:r>
              <a:rPr lang="pt-BR" dirty="0" smtClean="0"/>
              <a:t>Memória ROM</a:t>
            </a:r>
          </a:p>
          <a:p>
            <a:pPr lvl="1"/>
            <a:r>
              <a:rPr lang="pt-BR" dirty="0" smtClean="0"/>
              <a:t>Barramentos</a:t>
            </a:r>
          </a:p>
          <a:p>
            <a:pPr lvl="1"/>
            <a:r>
              <a:rPr lang="pt-BR" dirty="0" smtClean="0"/>
              <a:t>Interfaces e periféricos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257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Programação na </a:t>
            </a:r>
            <a:r>
              <a:rPr lang="pt-BR" dirty="0" err="1" smtClean="0"/>
              <a:t>núvem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400" dirty="0" smtClean="0"/>
              <a:t>Acesse o site </a:t>
            </a:r>
            <a:r>
              <a:rPr lang="pt-BR" sz="2400" dirty="0" smtClean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mbed.org</a:t>
            </a:r>
            <a:r>
              <a:rPr lang="pt-BR" sz="2400" dirty="0" smtClean="0"/>
              <a:t> ou </a:t>
            </a:r>
            <a:r>
              <a:rPr lang="pt-BR" sz="2400" dirty="0" smtClean="0">
                <a:hlinkClick r:id="rId3"/>
              </a:rPr>
              <a:t>http://developer.mbed.org</a:t>
            </a:r>
            <a:endParaRPr lang="pt-BR" sz="2400" dirty="0" smtClean="0"/>
          </a:p>
          <a:p>
            <a:r>
              <a:rPr lang="pt-BR" sz="2400" dirty="0" smtClean="0"/>
              <a:t>Clique </a:t>
            </a:r>
            <a:r>
              <a:rPr lang="pt-BR" sz="2400" dirty="0" smtClean="0"/>
              <a:t>na área </a:t>
            </a:r>
            <a:r>
              <a:rPr lang="pt-BR" sz="2400" i="1" dirty="0" err="1" smtClean="0"/>
              <a:t>Developer</a:t>
            </a:r>
            <a:r>
              <a:rPr lang="pt-BR" sz="2400" i="1" dirty="0" smtClean="0"/>
              <a:t> site</a:t>
            </a:r>
          </a:p>
          <a:p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62" y="2915741"/>
            <a:ext cx="9145588" cy="720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ta para a direita 5"/>
          <p:cNvSpPr/>
          <p:nvPr/>
        </p:nvSpPr>
        <p:spPr>
          <a:xfrm rot="8405745">
            <a:off x="8405090" y="2745133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882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Programação na </a:t>
            </a:r>
            <a:r>
              <a:rPr lang="pt-BR" dirty="0" err="1" smtClean="0"/>
              <a:t>núvem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2952328"/>
          </a:xfrm>
        </p:spPr>
        <p:txBody>
          <a:bodyPr/>
          <a:lstStyle/>
          <a:p>
            <a:r>
              <a:rPr lang="pt-BR" sz="2800" dirty="0" smtClean="0"/>
              <a:t>Clique em </a:t>
            </a:r>
            <a:r>
              <a:rPr lang="pt-BR" sz="2800" i="1" dirty="0" err="1" smtClean="0"/>
              <a:t>login</a:t>
            </a:r>
            <a:r>
              <a:rPr lang="pt-BR" sz="2800" dirty="0" smtClean="0"/>
              <a:t> ou </a:t>
            </a:r>
            <a:r>
              <a:rPr lang="pt-BR" sz="2800" i="1" dirty="0" err="1" smtClean="0"/>
              <a:t>signup</a:t>
            </a:r>
            <a:r>
              <a:rPr lang="pt-BR" sz="2800" dirty="0" smtClean="0"/>
              <a:t> e crie uma conta pessoal</a:t>
            </a:r>
          </a:p>
          <a:p>
            <a:r>
              <a:rPr lang="pt-BR" sz="2800" dirty="0" smtClean="0"/>
              <a:t>Explore o </a:t>
            </a:r>
            <a:r>
              <a:rPr lang="pt-BR" sz="2800" i="1" dirty="0" err="1" smtClean="0"/>
              <a:t>Dashboard</a:t>
            </a:r>
            <a:r>
              <a:rPr lang="pt-BR" sz="2800" i="1" dirty="0" smtClean="0"/>
              <a:t> </a:t>
            </a:r>
            <a:r>
              <a:rPr lang="pt-BR" sz="2800" dirty="0" smtClean="0"/>
              <a:t>e o </a:t>
            </a:r>
            <a:r>
              <a:rPr lang="pt-BR" sz="2800" i="1" dirty="0" err="1" smtClean="0"/>
              <a:t>Compiler</a:t>
            </a:r>
            <a:endParaRPr lang="pt-BR" sz="2800" i="1" dirty="0" smtClean="0"/>
          </a:p>
          <a:p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4" y="2771725"/>
            <a:ext cx="9397538" cy="768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37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/>
              <a:t> </a:t>
            </a:r>
            <a:r>
              <a:rPr lang="pt-BR" sz="2800" dirty="0"/>
              <a:t>(programação na </a:t>
            </a:r>
            <a:r>
              <a:rPr lang="pt-BR" sz="2800" dirty="0" err="1" smtClean="0"/>
              <a:t>núvem</a:t>
            </a:r>
            <a:r>
              <a:rPr lang="pt-BR" sz="2800" dirty="0" smtClean="0"/>
              <a:t>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544616"/>
          </a:xfrm>
        </p:spPr>
        <p:txBody>
          <a:bodyPr/>
          <a:lstStyle/>
          <a:p>
            <a:r>
              <a:rPr lang="pt-BR" sz="2800" dirty="0" smtClean="0"/>
              <a:t>Suporte a várias plataformas, usuários e grupos</a:t>
            </a:r>
          </a:p>
          <a:p>
            <a:r>
              <a:rPr lang="pt-BR" sz="2800" dirty="0" smtClean="0"/>
              <a:t>Clique no canto superior direito e adicione a plataforma do kit </a:t>
            </a:r>
            <a:r>
              <a:rPr lang="pt-BR" sz="2800" dirty="0" smtClean="0"/>
              <a:t>FDRM-KL25Z ou do STM32F072 </a:t>
            </a:r>
            <a:r>
              <a:rPr lang="pt-BR" sz="2800" dirty="0" smtClean="0"/>
              <a:t>no seu compilador. </a:t>
            </a:r>
            <a:endParaRPr lang="pt-BR" sz="2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2"/>
          <a:stretch/>
        </p:blipFill>
        <p:spPr bwMode="auto">
          <a:xfrm>
            <a:off x="484632" y="3378536"/>
            <a:ext cx="9001000" cy="48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117480" y="4067870"/>
            <a:ext cx="11977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ta para a direita 4"/>
          <p:cNvSpPr/>
          <p:nvPr/>
        </p:nvSpPr>
        <p:spPr>
          <a:xfrm rot="8405745">
            <a:off x="8487108" y="3033165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189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Primeiro programa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Dentro do </a:t>
            </a:r>
            <a:r>
              <a:rPr lang="pt-BR" sz="2400" dirty="0" err="1" smtClean="0"/>
              <a:t>Compiler</a:t>
            </a:r>
            <a:r>
              <a:rPr lang="pt-BR" sz="2400" dirty="0" smtClean="0"/>
              <a:t>, clique em New, escolha a plataforma </a:t>
            </a:r>
            <a:r>
              <a:rPr lang="pt-BR" sz="2400" dirty="0" smtClean="0"/>
              <a:t>do seu KIT </a:t>
            </a:r>
            <a:r>
              <a:rPr lang="pt-BR" sz="2400" dirty="0" smtClean="0"/>
              <a:t>e o </a:t>
            </a:r>
            <a:r>
              <a:rPr lang="pt-BR" sz="2400" i="1" dirty="0" err="1" smtClean="0"/>
              <a:t>template</a:t>
            </a:r>
            <a:r>
              <a:rPr lang="pt-BR" sz="2400" i="1" dirty="0" smtClean="0"/>
              <a:t> </a:t>
            </a:r>
            <a:r>
              <a:rPr lang="pt-BR" sz="2400" dirty="0" smtClean="0"/>
              <a:t>“</a:t>
            </a:r>
            <a:r>
              <a:rPr lang="pt-BR" sz="2400" dirty="0" err="1" smtClean="0"/>
              <a:t>Empty</a:t>
            </a:r>
            <a:r>
              <a:rPr lang="pt-BR" sz="2400" dirty="0" smtClean="0"/>
              <a:t> </a:t>
            </a:r>
            <a:r>
              <a:rPr lang="pt-BR" sz="2400" dirty="0" err="1" smtClean="0"/>
              <a:t>Program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Escolha um nome para seu primeiro programa (Teste) e clique em OK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07" b="27353"/>
          <a:stretch/>
        </p:blipFill>
        <p:spPr bwMode="auto">
          <a:xfrm>
            <a:off x="1060539" y="2915741"/>
            <a:ext cx="7934325" cy="52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825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</a:t>
            </a:r>
            <a:r>
              <a:rPr lang="pt-BR" dirty="0" err="1" smtClean="0"/>
              <a:t>Compiler</a:t>
            </a:r>
            <a:r>
              <a:rPr lang="pt-BR" dirty="0" smtClean="0"/>
              <a:t> – Biblioteca </a:t>
            </a:r>
            <a:r>
              <a:rPr lang="pt-BR" dirty="0" err="1" smtClean="0"/>
              <a:t>mbed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361040" cy="2952328"/>
          </a:xfrm>
        </p:spPr>
        <p:txBody>
          <a:bodyPr/>
          <a:lstStyle/>
          <a:p>
            <a:r>
              <a:rPr lang="pt-BR" sz="2400" dirty="0" smtClean="0"/>
              <a:t>Na seção </a:t>
            </a:r>
            <a:r>
              <a:rPr lang="pt-BR" sz="2400" i="1" dirty="0" err="1" smtClean="0"/>
              <a:t>Program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Workspace</a:t>
            </a:r>
            <a:r>
              <a:rPr lang="pt-BR" sz="2400" i="1" dirty="0" smtClean="0"/>
              <a:t> </a:t>
            </a:r>
            <a:r>
              <a:rPr lang="pt-BR" sz="2400" dirty="0" smtClean="0"/>
              <a:t>clique com o botão direito sobre o seu programa (Teste), escolha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Library...</a:t>
            </a:r>
            <a:r>
              <a:rPr lang="pt-BR" sz="2400" dirty="0" smtClean="0"/>
              <a:t>,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Wizard</a:t>
            </a:r>
            <a:r>
              <a:rPr lang="pt-BR" sz="2400" i="1" dirty="0" smtClean="0"/>
              <a:t>...</a:t>
            </a:r>
          </a:p>
          <a:p>
            <a:r>
              <a:rPr lang="pt-BR" sz="2400" dirty="0" smtClean="0"/>
              <a:t>Na janela </a:t>
            </a:r>
            <a:r>
              <a:rPr lang="pt-BR" sz="2400" i="1" dirty="0" err="1" smtClean="0"/>
              <a:t>Import</a:t>
            </a:r>
            <a:r>
              <a:rPr lang="pt-BR" sz="2400" i="1" dirty="0" smtClean="0"/>
              <a:t> a </a:t>
            </a:r>
            <a:r>
              <a:rPr lang="pt-BR" sz="2400" i="1" dirty="0" err="1" smtClean="0"/>
              <a:t>library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mbed.org</a:t>
            </a:r>
            <a:r>
              <a:rPr lang="pt-BR" sz="2400" dirty="0" smtClean="0"/>
              <a:t>, escolha a opção “</a:t>
            </a:r>
            <a:r>
              <a:rPr lang="pt-BR" sz="2400" b="1" dirty="0" err="1" smtClean="0"/>
              <a:t>mbed</a:t>
            </a:r>
            <a:r>
              <a:rPr lang="pt-BR" sz="2400" dirty="0" smtClean="0"/>
              <a:t>”, do autor “</a:t>
            </a:r>
            <a:r>
              <a:rPr lang="pt-BR" sz="2400" b="1" dirty="0" err="1" smtClean="0"/>
              <a:t>mbed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official</a:t>
            </a:r>
            <a:r>
              <a:rPr lang="pt-BR" sz="2400" dirty="0" smtClean="0"/>
              <a:t>”, e clique no botão </a:t>
            </a:r>
            <a:r>
              <a:rPr lang="pt-BR" sz="2400" i="1" dirty="0" smtClean="0"/>
              <a:t>Import</a:t>
            </a:r>
            <a:r>
              <a:rPr lang="pt-BR" sz="2400" dirty="0" smtClean="0"/>
              <a:t>. Aceite as demais opções como padrão.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" t="9111" r="50000" b="37846"/>
          <a:stretch/>
        </p:blipFill>
        <p:spPr bwMode="auto">
          <a:xfrm>
            <a:off x="137045" y="3760329"/>
            <a:ext cx="3895155" cy="43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5" t="9579" r="25587" b="39291"/>
          <a:stretch/>
        </p:blipFill>
        <p:spPr bwMode="auto">
          <a:xfrm>
            <a:off x="4392240" y="3995861"/>
            <a:ext cx="5186006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8405745">
            <a:off x="8487107" y="3949762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 rot="13876870">
            <a:off x="6951759" y="6478528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ta para a direita 9"/>
          <p:cNvSpPr/>
          <p:nvPr/>
        </p:nvSpPr>
        <p:spPr>
          <a:xfrm rot="8405745">
            <a:off x="2889659" y="4444747"/>
            <a:ext cx="1656184" cy="1080120"/>
          </a:xfrm>
          <a:prstGeom prst="rightArrow">
            <a:avLst>
              <a:gd name="adj1" fmla="val 30464"/>
              <a:gd name="adj2" fmla="val 120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75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/>
              <a:t>MBED – </a:t>
            </a:r>
            <a:r>
              <a:rPr lang="pt-BR" dirty="0" err="1"/>
              <a:t>Compiler</a:t>
            </a:r>
            <a:r>
              <a:rPr lang="pt-BR" dirty="0"/>
              <a:t> – </a:t>
            </a:r>
            <a:r>
              <a:rPr lang="pt-BR" dirty="0" smtClean="0"/>
              <a:t>Primeiro código fonte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19597"/>
            <a:ext cx="9074150" cy="2952328"/>
          </a:xfrm>
        </p:spPr>
        <p:txBody>
          <a:bodyPr/>
          <a:lstStyle/>
          <a:p>
            <a:r>
              <a:rPr lang="pt-BR" sz="2400" dirty="0" smtClean="0"/>
              <a:t>Clique com o botão direito no seu projeto (Teste) e escolha </a:t>
            </a:r>
            <a:r>
              <a:rPr lang="pt-BR" sz="2400" i="1" dirty="0" smtClean="0"/>
              <a:t>New File...</a:t>
            </a:r>
          </a:p>
          <a:p>
            <a:r>
              <a:rPr lang="pt-BR" sz="2400" dirty="0" smtClean="0"/>
              <a:t>Escolha como nome para o arquivo: main.cpp</a:t>
            </a:r>
          </a:p>
          <a:p>
            <a:r>
              <a:rPr lang="pt-BR" sz="2400" dirty="0" smtClean="0"/>
              <a:t>Como conteúdo do arquivo main.cpp, digite seu primeiro programa em C para a plataforma do kit:</a:t>
            </a:r>
            <a:endParaRPr lang="en-GB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1840" y="3707829"/>
            <a:ext cx="4536504" cy="36625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GB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GB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(LED1);</a:t>
            </a:r>
          </a:p>
          <a:p>
            <a:r>
              <a:rPr lang="en-GB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myled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</a:t>
            </a:r>
            <a:r>
              <a:rPr lang="en-GB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GB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60392" y="3563813"/>
            <a:ext cx="388843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defTabSz="100647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defTabSz="1006475">
              <a:spcBef>
                <a:spcPct val="20000"/>
              </a:spcBef>
              <a:buFont typeface="Arial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defTabSz="1006475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defTabSz="1006475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defTabSz="1007838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Atenção à sintaxe.</a:t>
            </a:r>
          </a:p>
          <a:p>
            <a:r>
              <a:rPr lang="pt-BR" dirty="0"/>
              <a:t>Cuidado com maiúsculas e minúsculas.</a:t>
            </a:r>
          </a:p>
          <a:p>
            <a:r>
              <a:rPr lang="pt-BR" dirty="0"/>
              <a:t>Clique em </a:t>
            </a:r>
            <a:r>
              <a:rPr lang="pt-BR" b="1" i="1" dirty="0"/>
              <a:t>Compile</a:t>
            </a:r>
          </a:p>
          <a:p>
            <a:r>
              <a:rPr lang="pt-BR" dirty="0" smtClean="0"/>
              <a:t>Se </a:t>
            </a:r>
            <a:r>
              <a:rPr lang="pt-BR" dirty="0"/>
              <a:t>tudo estiver correto, será gerado um arquivo com extensão .bin</a:t>
            </a:r>
          </a:p>
          <a:p>
            <a:r>
              <a:rPr lang="pt-BR" dirty="0"/>
              <a:t>Salve-o dentro do drive </a:t>
            </a:r>
            <a:r>
              <a:rPr lang="pt-BR" dirty="0" smtClean="0"/>
              <a:t>do Kit!!!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3242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Pense a respeito e pesquise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O que esse programa faz?</a:t>
            </a:r>
          </a:p>
          <a:p>
            <a:r>
              <a:rPr lang="pt-BR" sz="2800" dirty="0" smtClean="0"/>
              <a:t>Para que serve o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“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pt-BR" sz="2800" dirty="0"/>
              <a:t>O que é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Porque o programa possui um laço do tipo </a:t>
            </a:r>
            <a:r>
              <a:rPr lang="pt-BR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pt-BR" sz="2800" dirty="0" smtClean="0"/>
              <a:t>...?</a:t>
            </a:r>
          </a:p>
          <a:p>
            <a:r>
              <a:rPr lang="pt-BR" sz="2800" dirty="0"/>
              <a:t>O que faz a instrução </a:t>
            </a:r>
            <a:r>
              <a:rPr lang="pt-BR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(0.2)</a:t>
            </a:r>
            <a:r>
              <a:rPr lang="pt-BR" sz="2800" dirty="0"/>
              <a:t>?</a:t>
            </a:r>
          </a:p>
          <a:p>
            <a:r>
              <a:rPr lang="pt-BR" sz="2800" dirty="0" smtClean="0"/>
              <a:t>Quem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LED1</a:t>
            </a:r>
            <a:r>
              <a:rPr lang="pt-BR" sz="2800" dirty="0" smtClean="0"/>
              <a:t>? Será que existe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LED2</a:t>
            </a:r>
            <a:r>
              <a:rPr lang="pt-BR" sz="2800" dirty="0" smtClean="0"/>
              <a:t>? 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LED3</a:t>
            </a:r>
            <a:r>
              <a:rPr lang="pt-BR" sz="2400" dirty="0" smtClean="0"/>
              <a:t> </a:t>
            </a:r>
            <a:r>
              <a:rPr lang="pt-BR" sz="2800" dirty="0" smtClean="0"/>
              <a:t>e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LED4</a:t>
            </a:r>
            <a:r>
              <a:rPr lang="pt-BR" sz="2800" dirty="0" smtClean="0"/>
              <a:t>?</a:t>
            </a:r>
          </a:p>
          <a:p>
            <a:r>
              <a:rPr lang="pt-BR" sz="2800" dirty="0" smtClean="0"/>
              <a:t>Mas o que é </a:t>
            </a:r>
            <a:r>
              <a:rPr lang="pt-BR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LED</a:t>
            </a:r>
            <a:r>
              <a:rPr lang="pt-BR" sz="2800" dirty="0" smtClean="0"/>
              <a:t>?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14912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760640"/>
          </a:xfrm>
        </p:spPr>
        <p:txBody>
          <a:bodyPr/>
          <a:lstStyle/>
          <a:p>
            <a:r>
              <a:rPr lang="pt-BR" sz="2800" dirty="0" smtClean="0"/>
              <a:t>Modifique o primeiro programa para:</a:t>
            </a:r>
          </a:p>
          <a:p>
            <a:pPr lvl="1"/>
            <a:r>
              <a:rPr lang="pt-BR" sz="2400" dirty="0" smtClean="0"/>
              <a:t>Piscar </a:t>
            </a:r>
            <a:r>
              <a:rPr lang="pt-BR" sz="2400" dirty="0" smtClean="0"/>
              <a:t>outros padrões ou cores (dependendo do kit)</a:t>
            </a:r>
            <a:endParaRPr lang="pt-BR" sz="2400" dirty="0" smtClean="0"/>
          </a:p>
          <a:p>
            <a:pPr lvl="1"/>
            <a:r>
              <a:rPr lang="pt-BR" sz="2400" dirty="0" smtClean="0"/>
              <a:t>Piscar com outros padrões e códigos, por exemplo, S.O.S. do código </a:t>
            </a:r>
            <a:r>
              <a:rPr lang="pt-BR" sz="2400" dirty="0" err="1" smtClean="0"/>
              <a:t>morse</a:t>
            </a:r>
            <a:endParaRPr lang="pt-BR" sz="2400" dirty="0" smtClean="0"/>
          </a:p>
          <a:p>
            <a:pPr lvl="1"/>
            <a:r>
              <a:rPr lang="pt-BR" sz="2400" dirty="0" smtClean="0"/>
              <a:t>Variar o brilho de uma das cores, ligando e desligando o respectivo </a:t>
            </a:r>
            <a:r>
              <a:rPr lang="pt-BR" sz="2400" dirty="0" err="1" smtClean="0"/>
              <a:t>led</a:t>
            </a:r>
            <a:r>
              <a:rPr lang="pt-BR" sz="2400" dirty="0" smtClean="0"/>
              <a:t>, com intervalos bastante pequenos (experimente trocar a chamada à função </a:t>
            </a:r>
            <a:r>
              <a:rPr lang="pt-BR" sz="2400" dirty="0" err="1" smtClean="0"/>
              <a:t>wait</a:t>
            </a:r>
            <a:r>
              <a:rPr lang="pt-BR" sz="2400" dirty="0" smtClean="0"/>
              <a:t>(X.X) por um loop ocioso, do tipo:</a:t>
            </a:r>
          </a:p>
          <a:p>
            <a:pPr marL="503238" lvl="1" indent="0">
              <a:buNone/>
            </a:pPr>
            <a:r>
              <a:rPr lang="pt-BR" sz="2400" dirty="0" smtClean="0"/>
              <a:t>                                                    ou                         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9792" y="4715942"/>
            <a:ext cx="3816424" cy="15081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endParaRPr lang="en-GB" sz="20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(n=1000; n&gt;=0; n--);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112320" y="4715941"/>
            <a:ext cx="3816424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ong</a:t>
            </a:r>
            <a:r>
              <a:rPr lang="en-GB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n;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n=1000;</a:t>
            </a:r>
          </a:p>
          <a:p>
            <a:r>
              <a:rPr lang="en-GB" sz="20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(n&gt;=0)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n--;</a:t>
            </a:r>
            <a:endParaRPr lang="en-GB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311944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MBED – Experiências para mais tarde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616624"/>
          </a:xfrm>
        </p:spPr>
        <p:txBody>
          <a:bodyPr/>
          <a:lstStyle/>
          <a:p>
            <a:r>
              <a:rPr lang="pt-BR" sz="2800" dirty="0" smtClean="0"/>
              <a:t>Explore novos programas</a:t>
            </a:r>
          </a:p>
          <a:p>
            <a:r>
              <a:rPr lang="pt-BR" sz="2800" dirty="0" smtClean="0"/>
              <a:t>Utilize outros </a:t>
            </a:r>
            <a:r>
              <a:rPr lang="pt-BR" sz="2800" i="1" dirty="0" err="1" smtClean="0"/>
              <a:t>Templates</a:t>
            </a:r>
            <a:r>
              <a:rPr lang="pt-BR" sz="2800" dirty="0" smtClean="0"/>
              <a:t> e exemplos</a:t>
            </a:r>
          </a:p>
          <a:p>
            <a:r>
              <a:rPr lang="pt-BR" sz="2800" dirty="0" smtClean="0"/>
              <a:t>Sabote os programas existentes</a:t>
            </a:r>
          </a:p>
          <a:p>
            <a:endParaRPr lang="pt-BR" sz="2800" dirty="0" smtClean="0"/>
          </a:p>
          <a:p>
            <a:r>
              <a:rPr lang="pt-BR" sz="2800" b="1" u="sng" dirty="0" smtClean="0"/>
              <a:t>Exercício:</a:t>
            </a:r>
            <a:r>
              <a:rPr lang="pt-BR" sz="2800" dirty="0" smtClean="0"/>
              <a:t> </a:t>
            </a:r>
            <a:r>
              <a:rPr lang="pt-BR" sz="2800" dirty="0" smtClean="0"/>
              <a:t> Faça </a:t>
            </a:r>
            <a:r>
              <a:rPr lang="pt-BR" sz="2800" dirty="0" smtClean="0"/>
              <a:t>um programa que produza misturas de </a:t>
            </a:r>
            <a:r>
              <a:rPr lang="pt-BR" sz="2800" dirty="0" smtClean="0"/>
              <a:t>cores em placas de KIT que possuem LED RGB. Em outros KITS, produza padr</a:t>
            </a:r>
            <a:r>
              <a:rPr lang="pt-BR" sz="2800" dirty="0" smtClean="0"/>
              <a:t>ões ou códigos de pisca-pisca, rítmicos, de acordo com alguma lógica, seguindo uma música por exemplo.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8832921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u="sng" dirty="0" smtClean="0"/>
              <a:t>Curiosidades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59792" y="1691605"/>
            <a:ext cx="9074150" cy="58680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400" b="1" u="sng" dirty="0" smtClean="0"/>
              <a:t>Você sabia que sua placa possui mais de um microcontrolador?</a:t>
            </a:r>
          </a:p>
          <a:p>
            <a:pPr marL="0" indent="0">
              <a:buNone/>
            </a:pPr>
            <a:r>
              <a:rPr lang="pt-BR" sz="2400" dirty="0" smtClean="0"/>
              <a:t>Localize na placa do kit o componente denominado </a:t>
            </a:r>
            <a:r>
              <a:rPr lang="pt-BR" sz="2400" b="1" u="sng" dirty="0" smtClean="0"/>
              <a:t>U6</a:t>
            </a:r>
            <a:r>
              <a:rPr lang="pt-BR" sz="2400" dirty="0" smtClean="0"/>
              <a:t>. Esse é um outro </a:t>
            </a:r>
            <a:r>
              <a:rPr lang="pt-BR" sz="2400" dirty="0"/>
              <a:t>microcontrolador </a:t>
            </a:r>
            <a:r>
              <a:rPr lang="pt-BR" sz="2400" dirty="0" smtClean="0"/>
              <a:t>da </a:t>
            </a:r>
            <a:r>
              <a:rPr lang="pt-BR" sz="2400" i="1" dirty="0" err="1" smtClean="0"/>
              <a:t>freescale</a:t>
            </a:r>
            <a:r>
              <a:rPr lang="pt-BR" sz="2400" dirty="0" smtClean="0"/>
              <a:t>, da linha </a:t>
            </a:r>
            <a:r>
              <a:rPr lang="pt-BR" sz="2400" dirty="0" err="1"/>
              <a:t>Kinetis</a:t>
            </a:r>
            <a:r>
              <a:rPr lang="pt-BR" sz="2400" dirty="0"/>
              <a:t> </a:t>
            </a:r>
            <a:r>
              <a:rPr lang="pt-BR" sz="2400" dirty="0" smtClean="0"/>
              <a:t>K20, que também possui arquitetura ARM CORTEX, mas do tipo M4 ao invés do M0+. Entre outras funções, esse dispositivo é responsável por:</a:t>
            </a:r>
          </a:p>
          <a:p>
            <a:r>
              <a:rPr lang="pt-BR" sz="2400" dirty="0"/>
              <a:t>criar um disco virtual no PC através da interface USB</a:t>
            </a:r>
          </a:p>
          <a:p>
            <a:r>
              <a:rPr lang="pt-BR" sz="2400" dirty="0" smtClean="0"/>
              <a:t>realizar a programação do microcontrolador principal KL25Z quando novos arquivos são colocados no disco virtual</a:t>
            </a:r>
          </a:p>
          <a:p>
            <a:r>
              <a:rPr lang="pt-BR" sz="2400" dirty="0" smtClean="0"/>
              <a:t>criar uma porta serial virtual entre o KL25Z e o computador através da mesma interface USB</a:t>
            </a:r>
          </a:p>
          <a:p>
            <a:endParaRPr lang="pt-BR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pt-BR" sz="2400" b="1" u="sng" dirty="0" smtClean="0"/>
              <a:t>Tente identificar os demais componentes da placa. Existem resistores, capacitores, indutores, diodos e outros circuitos integrados. Tente ler seus códigos e procure-os no GOOGLE.</a:t>
            </a:r>
            <a:endParaRPr lang="pt-BR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134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1655936" y="1499558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1823946" y="1331565"/>
            <a:ext cx="2376314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6" name="Retângulo 35"/>
          <p:cNvSpPr/>
          <p:nvPr/>
        </p:nvSpPr>
        <p:spPr bwMode="auto">
          <a:xfrm>
            <a:off x="1093687" y="2555701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953440" y="2699717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Ex. de arquitetura de um computador pessoal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4" name="Retângulo 3"/>
          <p:cNvSpPr/>
          <p:nvPr/>
        </p:nvSpPr>
        <p:spPr bwMode="auto">
          <a:xfrm>
            <a:off x="5616376" y="2483693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5684377" y="1499558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700576" y="4547638"/>
            <a:ext cx="2226138" cy="75596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de disco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544368" y="1331565"/>
            <a:ext cx="2651247" cy="8037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7488584" y="4552725"/>
            <a:ext cx="1694080" cy="7392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</a:t>
            </a:r>
            <a:r>
              <a:rPr lang="pt-BR" sz="16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video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1029220" y="5682251"/>
            <a:ext cx="1662868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000" dirty="0" smtClean="0"/>
              <a:t>Interface </a:t>
            </a:r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IDE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528144" y="454763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Placa de som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52080" y="3905433"/>
            <a:ext cx="3888432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763792" y="2843733"/>
            <a:ext cx="1566592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1400" b="1" dirty="0" smtClean="0">
                <a:solidFill>
                  <a:schemeClr val="tx1"/>
                </a:solidFill>
              </a:rPr>
              <a:t>Periféricos em slots de expansão</a:t>
            </a:r>
            <a:endParaRPr lang="en-GB" sz="1400" b="1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1" name="Seta para cima e para baixo 20"/>
          <p:cNvSpPr/>
          <p:nvPr/>
        </p:nvSpPr>
        <p:spPr bwMode="auto">
          <a:xfrm>
            <a:off x="4194224" y="413987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9" name="Seta para a esquerda e para cima 18"/>
          <p:cNvSpPr/>
          <p:nvPr/>
        </p:nvSpPr>
        <p:spPr bwMode="auto">
          <a:xfrm rot="10800000" flipV="1">
            <a:off x="1439912" y="3563813"/>
            <a:ext cx="1584176" cy="683240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18" name="Seta para a esquerda e para cima 17"/>
          <p:cNvSpPr/>
          <p:nvPr/>
        </p:nvSpPr>
        <p:spPr bwMode="auto">
          <a:xfrm rot="5400000" flipV="1">
            <a:off x="2736646" y="4283304"/>
            <a:ext cx="790833" cy="503979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5" name="Seta para a esquerda e para cima 24"/>
          <p:cNvSpPr/>
          <p:nvPr/>
        </p:nvSpPr>
        <p:spPr bwMode="auto">
          <a:xfrm flipV="1">
            <a:off x="6768504" y="3941435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6" name="Retângulo 25"/>
          <p:cNvSpPr/>
          <p:nvPr/>
        </p:nvSpPr>
        <p:spPr bwMode="auto">
          <a:xfrm>
            <a:off x="36164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631858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err="1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audio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8151974" y="5292005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0" name="Retângulo 29"/>
          <p:cNvSpPr/>
          <p:nvPr/>
        </p:nvSpPr>
        <p:spPr bwMode="auto">
          <a:xfrm>
            <a:off x="5256336" y="4552725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Seta para cima e para baixo 30"/>
          <p:cNvSpPr/>
          <p:nvPr/>
        </p:nvSpPr>
        <p:spPr bwMode="auto">
          <a:xfrm>
            <a:off x="5994424" y="4193024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2" name="Retângulo 31"/>
          <p:cNvSpPr/>
          <p:nvPr/>
        </p:nvSpPr>
        <p:spPr bwMode="auto">
          <a:xfrm>
            <a:off x="5416666" y="5682251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5" name="Retângulo 34"/>
          <p:cNvSpPr/>
          <p:nvPr/>
        </p:nvSpPr>
        <p:spPr bwMode="auto">
          <a:xfrm>
            <a:off x="215776" y="6588149"/>
            <a:ext cx="92170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dirty="0" smtClean="0">
                <a:solidFill>
                  <a:schemeClr val="tx1"/>
                </a:solidFill>
              </a:rPr>
              <a:t>Vários componentes independentes, interconectados </a:t>
            </a:r>
            <a:r>
              <a:rPr lang="pt-BR" dirty="0" smtClean="0">
                <a:solidFill>
                  <a:schemeClr val="tx1"/>
                </a:solidFill>
                <a:ea typeface="ＭＳ Ｐゴシック" pitchFamily="-96" charset="-128"/>
              </a:rPr>
              <a:t>em um gabinete</a:t>
            </a:r>
            <a:endParaRPr lang="en-GB" dirty="0">
              <a:solidFill>
                <a:schemeClr val="tx1"/>
              </a:solidFill>
              <a:ea typeface="ＭＳ Ｐゴシック" pitchFamily="-96" charset="-128"/>
            </a:endParaRPr>
          </a:p>
        </p:txBody>
      </p:sp>
      <p:sp>
        <p:nvSpPr>
          <p:cNvPr id="16" name="Seta à esquerda, à direita e acima 15"/>
          <p:cNvSpPr/>
          <p:nvPr/>
        </p:nvSpPr>
        <p:spPr bwMode="auto">
          <a:xfrm rot="10800000">
            <a:off x="4200255" y="1431402"/>
            <a:ext cx="1344083" cy="2574358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Seta para cima e para baixo 26"/>
          <p:cNvSpPr/>
          <p:nvPr/>
        </p:nvSpPr>
        <p:spPr bwMode="auto">
          <a:xfrm>
            <a:off x="4136582" y="527274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3" name="Seta para cima e para baixo 32"/>
          <p:cNvSpPr/>
          <p:nvPr/>
        </p:nvSpPr>
        <p:spPr bwMode="auto">
          <a:xfrm>
            <a:off x="5936782" y="527783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24" name="Seta para cima e para baixo 23"/>
          <p:cNvSpPr/>
          <p:nvPr/>
        </p:nvSpPr>
        <p:spPr bwMode="auto">
          <a:xfrm rot="5400000">
            <a:off x="4992267" y="2643618"/>
            <a:ext cx="604151" cy="780068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7" name="Seta para cima e para baixo 36"/>
          <p:cNvSpPr/>
          <p:nvPr/>
        </p:nvSpPr>
        <p:spPr bwMode="auto">
          <a:xfrm>
            <a:off x="1677004" y="5272606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xmlns="" val="24765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BR" dirty="0" smtClean="0"/>
              <a:t>Para saber mais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Museum</a:t>
            </a:r>
            <a:r>
              <a:rPr lang="pt-BR" sz="2400" dirty="0"/>
              <a:t>, </a:t>
            </a:r>
            <a:r>
              <a:rPr lang="pt-BR" sz="2400" dirty="0" smtClean="0"/>
              <a:t>www.computerhistory.org, 2014.</a:t>
            </a:r>
          </a:p>
          <a:p>
            <a:r>
              <a:rPr lang="pt-BR" sz="2400" dirty="0"/>
              <a:t>InventorsAbout.com, </a:t>
            </a:r>
            <a:r>
              <a:rPr lang="pt-BR" sz="2400" dirty="0" smtClean="0"/>
              <a:t>Computer </a:t>
            </a:r>
            <a:r>
              <a:rPr lang="pt-BR" sz="2400" dirty="0" err="1" smtClean="0"/>
              <a:t>History</a:t>
            </a:r>
            <a:r>
              <a:rPr lang="pt-BR" sz="2400" dirty="0" smtClean="0"/>
              <a:t> </a:t>
            </a:r>
            <a:r>
              <a:rPr lang="pt-BR" sz="2400" dirty="0" err="1" smtClean="0"/>
              <a:t>Timeline</a:t>
            </a:r>
            <a:r>
              <a:rPr lang="pt-BR" sz="2400" dirty="0" smtClean="0"/>
              <a:t>, inventors.about.com/</a:t>
            </a:r>
            <a:r>
              <a:rPr lang="pt-BR" sz="2400" dirty="0" err="1" smtClean="0"/>
              <a:t>library</a:t>
            </a:r>
            <a:r>
              <a:rPr lang="pt-BR" sz="2400" dirty="0" smtClean="0"/>
              <a:t>/blcoindex.htm, 2014.</a:t>
            </a:r>
          </a:p>
          <a:p>
            <a:r>
              <a:rPr lang="pt-BR" sz="2400" dirty="0" smtClean="0"/>
              <a:t>Homepage FREEDOM BOARD </a:t>
            </a:r>
            <a:r>
              <a:rPr lang="pt-BR" sz="2400" dirty="0"/>
              <a:t>FDRM-KL25Z, </a:t>
            </a:r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www.freescale.com/webapp/sps/site/prod_summary.</a:t>
            </a:r>
            <a:r>
              <a:rPr lang="pt-BR" sz="2400" dirty="0" err="1" smtClean="0">
                <a:hlinkClick r:id="rId2"/>
              </a:rPr>
              <a:t>jsp</a:t>
            </a:r>
            <a:r>
              <a:rPr lang="pt-BR" sz="2400" dirty="0" smtClean="0">
                <a:hlinkClick r:id="rId2"/>
              </a:rPr>
              <a:t>?</a:t>
            </a:r>
            <a:r>
              <a:rPr lang="pt-BR" sz="2400" dirty="0" err="1" smtClean="0">
                <a:hlinkClick r:id="rId2"/>
              </a:rPr>
              <a:t>code</a:t>
            </a:r>
            <a:r>
              <a:rPr lang="pt-BR" sz="2400" dirty="0" smtClean="0">
                <a:hlinkClick r:id="rId2"/>
              </a:rPr>
              <a:t>=FRDM-KL25Z</a:t>
            </a:r>
            <a:endParaRPr lang="pt-BR" sz="2400" dirty="0" smtClean="0"/>
          </a:p>
          <a:p>
            <a:r>
              <a:rPr lang="pt-BR" sz="2400" dirty="0" err="1" smtClean="0"/>
              <a:t>Homepage</a:t>
            </a:r>
            <a:r>
              <a:rPr lang="pt-BR" sz="2400" dirty="0" smtClean="0"/>
              <a:t> </a:t>
            </a:r>
            <a:r>
              <a:rPr lang="pt-BR" sz="2400" dirty="0" err="1" smtClean="0"/>
              <a:t>STMicro</a:t>
            </a:r>
            <a:r>
              <a:rPr lang="pt-BR" sz="2400" dirty="0" smtClean="0"/>
              <a:t> no MBED para o STM32F072, </a:t>
            </a:r>
            <a:r>
              <a:rPr lang="pt-BR" sz="2400" dirty="0" smtClean="0">
                <a:hlinkClick r:id="rId3"/>
              </a:rPr>
              <a:t>https://os.mbed.com/platforms/ST-Nucleo-F072RB</a:t>
            </a:r>
            <a:r>
              <a:rPr lang="pt-BR" sz="2400" dirty="0" smtClean="0">
                <a:hlinkClick r:id="rId3"/>
              </a:rPr>
              <a:t>/</a:t>
            </a:r>
            <a:endParaRPr lang="pt-BR" sz="2400" dirty="0" smtClean="0"/>
          </a:p>
          <a:p>
            <a:r>
              <a:rPr lang="pt-BR" sz="2400" dirty="0" smtClean="0"/>
              <a:t>MBED</a:t>
            </a:r>
            <a:r>
              <a:rPr lang="pt-BR" sz="2400" dirty="0"/>
              <a:t>, </a:t>
            </a:r>
            <a:r>
              <a:rPr lang="pt-BR" sz="2400" dirty="0" smtClean="0"/>
              <a:t>http://mbed.org</a:t>
            </a:r>
          </a:p>
        </p:txBody>
      </p:sp>
    </p:spTree>
    <p:extLst>
      <p:ext uri="{BB962C8B-B14F-4D97-AF65-F5344CB8AC3E}">
        <p14:creationId xmlns:p14="http://schemas.microsoft.com/office/powerpoint/2010/main" xmlns="" val="232621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Ex. de arquitetura de um computador pessoal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824288" y="7060267"/>
            <a:ext cx="484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Figura adaptada de commons.wikimedia.org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233" y="1537556"/>
            <a:ext cx="5072359" cy="53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9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lpellini\AppData\Local\Microsoft\Windows\Temporary Internet Files\Content.IE5\90ZDG2MO\MC900356183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046" y="6012085"/>
            <a:ext cx="1782762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Enquanto isso: quando surgiram os </a:t>
            </a:r>
            <a:r>
              <a:rPr lang="pt-BR" sz="2800" dirty="0" err="1" smtClean="0"/>
              <a:t>microcontroladores</a:t>
            </a:r>
            <a:r>
              <a:rPr lang="pt-BR" sz="2800" dirty="0" smtClean="0"/>
              <a:t>?</a:t>
            </a:r>
            <a:endParaRPr lang="en-GB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r>
              <a:rPr lang="pt-BR" sz="2800" dirty="0" smtClean="0"/>
              <a:t>Momento histórico: 1970 ~ 1971 (após corrida espacial)</a:t>
            </a:r>
          </a:p>
          <a:p>
            <a:pPr lvl="1"/>
            <a:r>
              <a:rPr lang="pt-BR" sz="2400" dirty="0" smtClean="0"/>
              <a:t>Intel produz o primeiro microprocessador (4004)</a:t>
            </a:r>
          </a:p>
          <a:p>
            <a:pPr lvl="1"/>
            <a:r>
              <a:rPr lang="pt-BR" sz="2400" dirty="0" smtClean="0"/>
              <a:t>Computador de uso geral</a:t>
            </a:r>
          </a:p>
          <a:p>
            <a:pPr lvl="2"/>
            <a:r>
              <a:rPr lang="pt-BR" sz="2000" dirty="0" smtClean="0"/>
              <a:t>Muitos componentes de apoio (RAM, ROM, Periféricos)</a:t>
            </a:r>
          </a:p>
          <a:p>
            <a:pPr lvl="1"/>
            <a:r>
              <a:rPr lang="pt-BR" sz="2400" dirty="0" smtClean="0"/>
              <a:t>Complicações:</a:t>
            </a:r>
          </a:p>
          <a:p>
            <a:pPr lvl="2"/>
            <a:r>
              <a:rPr lang="pt-BR" sz="2000" dirty="0" smtClean="0"/>
              <a:t>consumo energético do conjunto</a:t>
            </a:r>
            <a:endParaRPr lang="pt-BR" sz="2000" dirty="0"/>
          </a:p>
          <a:p>
            <a:pPr lvl="2"/>
            <a:r>
              <a:rPr lang="pt-BR" sz="2000" dirty="0" smtClean="0"/>
              <a:t>montagem e manutenção complexa, </a:t>
            </a:r>
            <a:r>
              <a:rPr lang="pt-BR" sz="2000" i="1" dirty="0" err="1" smtClean="0"/>
              <a:t>housing</a:t>
            </a:r>
            <a:r>
              <a:rPr lang="pt-BR" sz="2000" dirty="0" smtClean="0"/>
              <a:t> (tamanho do computador)</a:t>
            </a:r>
            <a:endParaRPr lang="pt-BR" sz="2000" i="1" dirty="0" smtClean="0"/>
          </a:p>
          <a:p>
            <a:r>
              <a:rPr lang="pt-BR" sz="2800" dirty="0" smtClean="0"/>
              <a:t>Oportunidade: computador para uso específico como calculadoras !!</a:t>
            </a:r>
          </a:p>
          <a:p>
            <a:pPr lvl="1"/>
            <a:r>
              <a:rPr lang="pt-BR" sz="2400" dirty="0" smtClean="0"/>
              <a:t>Texas </a:t>
            </a:r>
            <a:r>
              <a:rPr lang="pt-BR" sz="2400" dirty="0" err="1" smtClean="0"/>
              <a:t>Instruments</a:t>
            </a:r>
            <a:r>
              <a:rPr lang="pt-BR" sz="2400" dirty="0" smtClean="0"/>
              <a:t> (1972) – Gary </a:t>
            </a:r>
            <a:r>
              <a:rPr lang="pt-BR" sz="2400" dirty="0" err="1" smtClean="0"/>
              <a:t>Boone</a:t>
            </a:r>
            <a:endParaRPr lang="pt-BR" sz="2400" dirty="0" smtClean="0"/>
          </a:p>
          <a:p>
            <a:pPr lvl="1"/>
            <a:r>
              <a:rPr lang="pt-BR" sz="2400" dirty="0" smtClean="0"/>
              <a:t>Microprocessador integrado + memórias (RAM e ROM) + periféricos (controlador de teclado e impressora)</a:t>
            </a:r>
          </a:p>
          <a:p>
            <a:pPr lvl="1"/>
            <a:r>
              <a:rPr lang="pt-BR" sz="2400" b="1" dirty="0" err="1" smtClean="0"/>
              <a:t>Calculator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on</a:t>
            </a:r>
            <a:r>
              <a:rPr lang="pt-BR" sz="2400" b="1" dirty="0" smtClean="0"/>
              <a:t> a chip !!!</a:t>
            </a:r>
          </a:p>
          <a:p>
            <a:pPr lvl="1"/>
            <a:endParaRPr lang="pt-BR" sz="2400" dirty="0" smtClean="0"/>
          </a:p>
          <a:p>
            <a:pPr lvl="1"/>
            <a:endParaRPr lang="en-GB" sz="2400" dirty="0"/>
          </a:p>
        </p:txBody>
      </p:sp>
      <p:pic>
        <p:nvPicPr>
          <p:cNvPr id="3074" name="Picture 2" descr="C:\Users\Elpellini\AppData\Local\Microsoft\Windows\Temporary Internet Files\Content.IE5\GQSCGOER\MC9002411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2720" y="1259557"/>
            <a:ext cx="9588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pellini\AppData\Local\Microsoft\Windows\Temporary Internet Files\Content.IE5\7XS4IT64\MC900299193[1].wmf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165" y="2771725"/>
            <a:ext cx="1819275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88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em curva para cima 2"/>
          <p:cNvSpPr/>
          <p:nvPr/>
        </p:nvSpPr>
        <p:spPr>
          <a:xfrm rot="13500000">
            <a:off x="4455197" y="1734485"/>
            <a:ext cx="2098080" cy="1274137"/>
          </a:xfrm>
          <a:prstGeom prst="curvedUpArrow">
            <a:avLst>
              <a:gd name="adj1" fmla="val 34515"/>
              <a:gd name="adj2" fmla="val 64615"/>
              <a:gd name="adj3" fmla="val 47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781" y="3031900"/>
            <a:ext cx="5836532" cy="39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68" y="1403573"/>
            <a:ext cx="440324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623564"/>
          </a:xfrm>
        </p:spPr>
        <p:txBody>
          <a:bodyPr/>
          <a:lstStyle/>
          <a:p>
            <a:r>
              <a:rPr lang="pt-BR" sz="2400" dirty="0" smtClean="0"/>
              <a:t>Primeira calculadora com </a:t>
            </a:r>
            <a:r>
              <a:rPr lang="pt-BR" sz="2400" dirty="0" err="1" smtClean="0"/>
              <a:t>microcontrolador</a:t>
            </a:r>
            <a:r>
              <a:rPr lang="pt-BR" sz="2400" dirty="0" smtClean="0"/>
              <a:t>: Texas </a:t>
            </a:r>
            <a:r>
              <a:rPr lang="pt-BR" sz="2400" dirty="0" err="1" smtClean="0"/>
              <a:t>Instr</a:t>
            </a:r>
            <a:r>
              <a:rPr lang="pt-BR" sz="2400" dirty="0" smtClean="0"/>
              <a:t>. “Cal Tech”</a:t>
            </a:r>
            <a:endParaRPr lang="en-GB" sz="2400" u="sng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4176216" y="7124143"/>
            <a:ext cx="548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Figura obtida </a:t>
            </a:r>
            <a:r>
              <a:rPr lang="pt-BR" sz="2000" dirty="0">
                <a:solidFill>
                  <a:sysClr val="windowText" lastClr="000000"/>
                </a:solidFill>
                <a:latin typeface="+mn-lt"/>
              </a:rPr>
              <a:t>de </a:t>
            </a:r>
            <a:r>
              <a:rPr lang="pt-BR" sz="2000" dirty="0" smtClean="0">
                <a:solidFill>
                  <a:sysClr val="windowText" lastClr="000000"/>
                </a:solidFill>
                <a:latin typeface="+mn-lt"/>
              </a:rPr>
              <a:t>www.oldcalculatormuseum.com</a:t>
            </a:r>
            <a:endParaRPr lang="en-GB" sz="200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4101" name="Picture 5" descr="C:\Users\Elpellini\AppData\Local\Microsoft\Windows\Temporary Internet Files\Content.IE5\GQSCGOER\MC9002176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376" y="1403573"/>
            <a:ext cx="1225791" cy="13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664138" y="4241631"/>
            <a:ext cx="6176374" cy="341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 dirty="0">
              <a:solidFill>
                <a:schemeClr val="dk1"/>
              </a:solidFill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 bwMode="auto">
          <a:xfrm>
            <a:off x="358650" y="780009"/>
            <a:ext cx="9074150" cy="62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dirty="0" smtClean="0"/>
              <a:t>Ex. de arquitetura de um microcontrolador </a:t>
            </a:r>
            <a:r>
              <a:rPr lang="pt-BR" sz="2400" u="sng" dirty="0" smtClean="0"/>
              <a:t>contemporâneo</a:t>
            </a:r>
            <a:endParaRPr lang="en-GB" sz="2400" u="sng" dirty="0"/>
          </a:p>
        </p:txBody>
      </p:sp>
      <p:sp>
        <p:nvSpPr>
          <p:cNvPr id="24" name="Seta à esquerda, à direita e acima 23"/>
          <p:cNvSpPr/>
          <p:nvPr/>
        </p:nvSpPr>
        <p:spPr bwMode="auto">
          <a:xfrm rot="10800000">
            <a:off x="4200259" y="1511933"/>
            <a:ext cx="1344083" cy="2765699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5700530" y="2882000"/>
            <a:ext cx="2940182" cy="12340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Microprocessador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092068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5684377" y="1679928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554436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ROM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1260078" y="1511935"/>
            <a:ext cx="2940182" cy="10919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/>
              <a:t>Memória RAM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407170" y="1331566"/>
            <a:ext cx="8877607" cy="5114500"/>
          </a:xfrm>
          <a:prstGeom prst="rect">
            <a:avLst/>
          </a:prstGeom>
          <a:noFill/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7488584" y="4764107"/>
            <a:ext cx="1694080" cy="9379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Ethernet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8" name="Seta para cima e para baixo 37"/>
          <p:cNvSpPr/>
          <p:nvPr/>
        </p:nvSpPr>
        <p:spPr bwMode="auto">
          <a:xfrm rot="16200000">
            <a:off x="5016997" y="3051892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43" name="Seta para a esquerda e para cima 42"/>
          <p:cNvSpPr/>
          <p:nvPr/>
        </p:nvSpPr>
        <p:spPr bwMode="auto">
          <a:xfrm flipV="1">
            <a:off x="6768504" y="4277633"/>
            <a:ext cx="1716046" cy="576585"/>
          </a:xfrm>
          <a:prstGeom prst="leftUp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36" name="Retângulo 35"/>
          <p:cNvSpPr/>
          <p:nvPr/>
        </p:nvSpPr>
        <p:spPr bwMode="auto">
          <a:xfrm>
            <a:off x="3528144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6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Seriais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0" name="Seta para cima e para baixo 39"/>
          <p:cNvSpPr/>
          <p:nvPr/>
        </p:nvSpPr>
        <p:spPr bwMode="auto">
          <a:xfrm>
            <a:off x="4194224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4" name="Retângulo 43"/>
          <p:cNvSpPr/>
          <p:nvPr/>
        </p:nvSpPr>
        <p:spPr bwMode="auto">
          <a:xfrm>
            <a:off x="36164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serial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5" name="Seta para cima e para baixo 44"/>
          <p:cNvSpPr/>
          <p:nvPr/>
        </p:nvSpPr>
        <p:spPr bwMode="auto">
          <a:xfrm>
            <a:off x="4136582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6" name="Retângulo 45"/>
          <p:cNvSpPr/>
          <p:nvPr/>
        </p:nvSpPr>
        <p:spPr bwMode="auto">
          <a:xfrm>
            <a:off x="763185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de rede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7" name="Seta para cima e para baixo 46"/>
          <p:cNvSpPr/>
          <p:nvPr/>
        </p:nvSpPr>
        <p:spPr bwMode="auto">
          <a:xfrm>
            <a:off x="815197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/>
          </a:p>
        </p:txBody>
      </p:sp>
      <p:sp>
        <p:nvSpPr>
          <p:cNvPr id="48" name="Retângulo 47"/>
          <p:cNvSpPr/>
          <p:nvPr/>
        </p:nvSpPr>
        <p:spPr bwMode="auto">
          <a:xfrm>
            <a:off x="5256336" y="4919004"/>
            <a:ext cx="1728192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Periférico</a:t>
            </a:r>
          </a:p>
          <a:p>
            <a:pPr algn="ctr" defTabSz="1007943"/>
            <a:r>
              <a:rPr lang="pt-BR" sz="14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Controladora USB</a:t>
            </a:r>
            <a:endParaRPr lang="en-GB" sz="14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9" name="Seta para cima e para baixo 48"/>
          <p:cNvSpPr/>
          <p:nvPr/>
        </p:nvSpPr>
        <p:spPr bwMode="auto">
          <a:xfrm>
            <a:off x="5994424" y="4511243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0" name="Retângulo 49"/>
          <p:cNvSpPr/>
          <p:nvPr/>
        </p:nvSpPr>
        <p:spPr bwMode="auto">
          <a:xfrm>
            <a:off x="5416666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Interface</a:t>
            </a:r>
          </a:p>
          <a:p>
            <a:pPr algn="ctr" defTabSz="1007943"/>
            <a:r>
              <a:rPr lang="pt-BR" sz="1800" dirty="0" smtClean="0">
                <a:solidFill>
                  <a:schemeClr val="tx1"/>
                </a:solidFill>
                <a:latin typeface="Arial" charset="0"/>
                <a:ea typeface="ＭＳ Ｐゴシック" pitchFamily="-96" charset="-128"/>
              </a:rPr>
              <a:t>USB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1" name="Seta para cima e para baixo 50"/>
          <p:cNvSpPr/>
          <p:nvPr/>
        </p:nvSpPr>
        <p:spPr bwMode="auto">
          <a:xfrm>
            <a:off x="5936782" y="5617739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41" name="Retângulo 40"/>
          <p:cNvSpPr/>
          <p:nvPr/>
        </p:nvSpPr>
        <p:spPr bwMode="auto">
          <a:xfrm>
            <a:off x="575816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2" name="Seta para cima e para baixo 41"/>
          <p:cNvSpPr/>
          <p:nvPr/>
        </p:nvSpPr>
        <p:spPr bwMode="auto">
          <a:xfrm>
            <a:off x="1241896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664138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9" name="Seta para cima e para baixo 28"/>
          <p:cNvSpPr/>
          <p:nvPr/>
        </p:nvSpPr>
        <p:spPr bwMode="auto">
          <a:xfrm>
            <a:off x="2436151" y="4521707"/>
            <a:ext cx="252016" cy="42176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1858393" y="6018449"/>
            <a:ext cx="1407533" cy="641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8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1770071" y="4929468"/>
            <a:ext cx="1584176" cy="755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/>
              <a:t>...</a:t>
            </a:r>
            <a:endParaRPr lang="en-GB" sz="1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2" name="Retângulo 51"/>
          <p:cNvSpPr/>
          <p:nvPr/>
        </p:nvSpPr>
        <p:spPr bwMode="auto">
          <a:xfrm>
            <a:off x="407170" y="6750051"/>
            <a:ext cx="8877606" cy="4861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algn="ctr" defTabSz="1007943"/>
            <a:r>
              <a:rPr lang="pt-BR" sz="2600" dirty="0" smtClean="0">
                <a:solidFill>
                  <a:schemeClr val="tx1"/>
                </a:solidFill>
              </a:rPr>
              <a:t>Integrados em um único componente</a:t>
            </a:r>
            <a:endParaRPr lang="en-GB" sz="2600" dirty="0">
              <a:solidFill>
                <a:schemeClr val="tx1"/>
              </a:solidFill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5" name="Seta para cima e para baixo 54"/>
          <p:cNvSpPr/>
          <p:nvPr/>
        </p:nvSpPr>
        <p:spPr bwMode="auto">
          <a:xfrm rot="16200000">
            <a:off x="110237" y="4005271"/>
            <a:ext cx="593866" cy="814340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600"/>
          </a:p>
        </p:txBody>
      </p:sp>
      <p:sp>
        <p:nvSpPr>
          <p:cNvPr id="54" name="Seta para cima e para baixo 53"/>
          <p:cNvSpPr/>
          <p:nvPr/>
        </p:nvSpPr>
        <p:spPr bwMode="auto">
          <a:xfrm>
            <a:off x="1184254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  <p:sp>
        <p:nvSpPr>
          <p:cNvPr id="35" name="Seta para cima e para baixo 34"/>
          <p:cNvSpPr/>
          <p:nvPr/>
        </p:nvSpPr>
        <p:spPr bwMode="auto">
          <a:xfrm>
            <a:off x="2378509" y="5628203"/>
            <a:ext cx="367300" cy="433981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endParaRPr lang="en-GB" sz="2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10146</TotalTime>
  <Words>2240</Words>
  <Application>Microsoft Office PowerPoint</Application>
  <PresentationFormat>Personalizar</PresentationFormat>
  <Paragraphs>359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Introdução a Engenharia Elétrica - 323100</vt:lpstr>
      <vt:lpstr>Sumário</vt:lpstr>
      <vt:lpstr>A. Senta que lá vem história...</vt:lpstr>
      <vt:lpstr>Computador a partir da década de 70</vt:lpstr>
      <vt:lpstr>Ex. de arquitetura de um computador pessoal contemporâneo</vt:lpstr>
      <vt:lpstr>Ex. de arquitetura de um computador pessoal contemporâneo</vt:lpstr>
      <vt:lpstr>Enquanto isso: quando surgiram os microcontroladores?</vt:lpstr>
      <vt:lpstr>Primeira calculadora com microcontrolador: Texas Instr. “Cal Tech”</vt:lpstr>
      <vt:lpstr>Slide 9</vt:lpstr>
      <vt:lpstr>Microcontroladores (exemplos)</vt:lpstr>
      <vt:lpstr>O que difere um microcontrolador de outro? Arquitetura...</vt:lpstr>
      <vt:lpstr>Kit encontrado no mercado: ARDUINO, versão nano.</vt:lpstr>
      <vt:lpstr>Arquitetura de um µC – Ex. 1 (AVR do Arduino Nano) </vt:lpstr>
      <vt:lpstr>Arquitetura de um µC – Exemplo 2 (Arduino Uno) </vt:lpstr>
      <vt:lpstr>Arquitetura de um µC – Exemplo 3 (Intel 8051) </vt:lpstr>
      <vt:lpstr>Arquitetura de um µC – Ex. 4 (PIC da Microchip)</vt:lpstr>
      <vt:lpstr>Arquitetura de um µC – Exemplo 5 (ARM7 da NXP) </vt:lpstr>
      <vt:lpstr>Arquitetura de um µC – Ex.6 (ARM CORTEX-M4 da STMicro) </vt:lpstr>
      <vt:lpstr>Mas o que/quem é ARM?</vt:lpstr>
      <vt:lpstr>ARM licencia processador e serviços a terceiros...</vt:lpstr>
      <vt:lpstr>Arquitetura ARM Cortex-M</vt:lpstr>
      <vt:lpstr>Arquitetura simplificada do Kinetis KL25Z</vt:lpstr>
      <vt:lpstr>Arquitetura completa do STM32F072  NUCLEO-64</vt:lpstr>
      <vt:lpstr>Kit 1: Freescale Freedom FDRM-KL25Z</vt:lpstr>
      <vt:lpstr>Kit 2: STMicroelectronics STM32F072 NUCLEO-64</vt:lpstr>
      <vt:lpstr>Hands-On !!!</vt:lpstr>
      <vt:lpstr>Cuidados no manuseio!</vt:lpstr>
      <vt:lpstr>Proteção contra ESD</vt:lpstr>
      <vt:lpstr>Cuidados na utilização!</vt:lpstr>
      <vt:lpstr>Abrindo a caixa do kit</vt:lpstr>
      <vt:lpstr>Placa do kit 1</vt:lpstr>
      <vt:lpstr>Placa do kit 2</vt:lpstr>
      <vt:lpstr>Cabo USB</vt:lpstr>
      <vt:lpstr>Ligando ao PC o Kit 1</vt:lpstr>
      <vt:lpstr>Ligando ao PC o Kit 2</vt:lpstr>
      <vt:lpstr>Recursos e programa de demonstração</vt:lpstr>
      <vt:lpstr>Enquanto isso, no seu computador...</vt:lpstr>
      <vt:lpstr>Conteúdo do drive FRDM-KL25Z</vt:lpstr>
      <vt:lpstr>Visitando o site dos fabricantes ou MBED</vt:lpstr>
      <vt:lpstr>MBED – Programação na núvem</vt:lpstr>
      <vt:lpstr>MBED – Programação na núvem</vt:lpstr>
      <vt:lpstr>MBED – Compiler (programação na núvem)</vt:lpstr>
      <vt:lpstr>MBED – Compiler – Primeiro programa</vt:lpstr>
      <vt:lpstr>MBED – Compiler – Biblioteca mbed</vt:lpstr>
      <vt:lpstr>MBED – Compiler – Primeiro código fonte</vt:lpstr>
      <vt:lpstr>Pense a respeito e pesquise</vt:lpstr>
      <vt:lpstr>Proposta</vt:lpstr>
      <vt:lpstr>MBED – Experiências para mais tarde</vt:lpstr>
      <vt:lpstr>Curiosidades</vt:lpstr>
      <vt:lpstr>Para saber mais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Pellini</cp:lastModifiedBy>
  <cp:revision>512</cp:revision>
  <cp:lastPrinted>2013-09-18T02:17:29Z</cp:lastPrinted>
  <dcterms:modified xsi:type="dcterms:W3CDTF">2018-08-08T02:12:41Z</dcterms:modified>
</cp:coreProperties>
</file>