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B1A0-0D15-4D75-AF11-759A1AB5A8E6}" type="datetimeFigureOut">
              <a:rPr lang="pt-BR" smtClean="0"/>
              <a:pPr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/>
              <a:t>ACERCA DA </a:t>
            </a:r>
            <a:r>
              <a:rPr lang="pt-BR" b="1" dirty="0" smtClean="0"/>
              <a:t>CLASSIFICAÇÃO </a:t>
            </a:r>
            <a:r>
              <a:rPr lang="pt-BR" b="1" dirty="0" smtClean="0"/>
              <a:t>EM </a:t>
            </a:r>
            <a:r>
              <a:rPr lang="pt-BR" b="1" dirty="0" smtClean="0"/>
              <a:t>ARQUIVOLOGIA</a:t>
            </a:r>
            <a:endParaRPr lang="pt-BR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14480" y="5429240"/>
            <a:ext cx="7429520" cy="14287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Introdução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Organização de Arquivos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600" i="1" baseline="0" dirty="0" smtClean="0"/>
              <a:t>Dra. </a:t>
            </a:r>
            <a:r>
              <a:rPr lang="pt-BR" sz="2600" i="1" dirty="0" smtClean="0"/>
              <a:t>Cibele A. C. Marques dos Santos</a:t>
            </a:r>
            <a:endParaRPr kumimoji="0" lang="pt-BR" sz="2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600" i="1" dirty="0" smtClean="0"/>
              <a:t>Esp. Marcos Ulisses Cavalheiro</a:t>
            </a:r>
            <a:endParaRPr kumimoji="0" lang="pt-BR" sz="2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8" name="AutoShape 2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0" name="AutoShape 4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2" name="AutoShape 6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4" name="AutoShape 8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6" name="AutoShape 10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8" name="AutoShape 1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0" name="AutoShape 2" descr="Resultado de imagem para classificaÃ§Ã£o dos arquiv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294" name="Picture 6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501122" cy="3453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dirty="0" smtClean="0"/>
              <a:t>PROPOSTA: 4 GRUPOS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pt-BR" sz="2600" dirty="0" smtClean="0"/>
              <a:t>Análise diplomática dos documentos de arquivo;</a:t>
            </a:r>
            <a:endParaRPr lang="pt-BR" sz="2600" dirty="0" smtClean="0"/>
          </a:p>
          <a:p>
            <a:pPr marL="514350" indent="-514350" algn="just">
              <a:buAutoNum type="arabicPeriod"/>
            </a:pPr>
            <a:r>
              <a:rPr lang="pt-BR" sz="2600" dirty="0" smtClean="0"/>
              <a:t>Análise tipológica dos documentos de arquivo;</a:t>
            </a:r>
            <a:endParaRPr lang="pt-BR" sz="2600" dirty="0" smtClean="0"/>
          </a:p>
          <a:p>
            <a:pPr marL="514350" indent="-514350" algn="just">
              <a:buAutoNum type="arabicPeriod"/>
            </a:pPr>
            <a:r>
              <a:rPr lang="pt-BR" sz="2600" dirty="0" smtClean="0"/>
              <a:t>Identificação arquivística</a:t>
            </a:r>
            <a:r>
              <a:rPr lang="pt-BR" sz="2600" dirty="0" smtClean="0"/>
              <a:t> </a:t>
            </a:r>
            <a:r>
              <a:rPr lang="pt-BR" sz="2600" dirty="0" smtClean="0"/>
              <a:t>(contexto de proveniência e tipos documentais);</a:t>
            </a:r>
          </a:p>
          <a:p>
            <a:pPr marL="514350" indent="-514350" algn="just">
              <a:buAutoNum type="arabicPeriod"/>
            </a:pPr>
            <a:r>
              <a:rPr lang="pt-BR" sz="2600" dirty="0" smtClean="0"/>
              <a:t>Esboço de um esquema de classificação (método duplex, estrutural e/ou funcional). </a:t>
            </a:r>
            <a:endParaRPr lang="pt-BR" sz="2600" dirty="0" smtClean="0"/>
          </a:p>
        </p:txBody>
      </p:sp>
      <p:pic>
        <p:nvPicPr>
          <p:cNvPr id="1026" name="Picture 2" descr="Resultado de imag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857628"/>
            <a:ext cx="6381750" cy="2524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CLASSIFICAÇÃO ARQUIVÍSTICA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Boom informacional, contexto de mundo pós-1945 </a:t>
            </a:r>
            <a:r>
              <a:rPr lang="pt-BR" dirty="0" smtClean="0">
                <a:sym typeface="Wingdings" pitchFamily="2" charset="2"/>
              </a:rPr>
              <a:t> massas documentais nas organizações. </a:t>
            </a:r>
          </a:p>
          <a:p>
            <a:pPr algn="just"/>
            <a:r>
              <a:rPr lang="pt-BR" dirty="0" smtClean="0">
                <a:sym typeface="Wingdings" pitchFamily="2" charset="2"/>
              </a:rPr>
              <a:t>Cabe à </a:t>
            </a:r>
            <a:r>
              <a:rPr lang="pt-BR" dirty="0" err="1" smtClean="0">
                <a:sym typeface="Wingdings" pitchFamily="2" charset="2"/>
              </a:rPr>
              <a:t>Arquivologia</a:t>
            </a:r>
            <a:r>
              <a:rPr lang="pt-BR" dirty="0" smtClean="0">
                <a:sym typeface="Wingdings" pitchFamily="2" charset="2"/>
              </a:rPr>
              <a:t> Contemporânea a “sofisticação” dos esquemas de classificação .</a:t>
            </a:r>
          </a:p>
          <a:p>
            <a:pPr algn="just"/>
            <a:r>
              <a:rPr lang="pt-BR" dirty="0" smtClean="0"/>
              <a:t>ISO 15.489: As </a:t>
            </a:r>
            <a:r>
              <a:rPr lang="pt-BR" dirty="0" smtClean="0"/>
              <a:t>etapas concretas da </a:t>
            </a:r>
            <a:r>
              <a:rPr lang="pt-BR" b="1" dirty="0" smtClean="0"/>
              <a:t>gestão</a:t>
            </a:r>
            <a:r>
              <a:rPr lang="pt-BR" dirty="0" smtClean="0"/>
              <a:t> </a:t>
            </a:r>
            <a:r>
              <a:rPr lang="pt-BR" b="1" dirty="0" smtClean="0"/>
              <a:t>documental</a:t>
            </a:r>
            <a:r>
              <a:rPr lang="pt-BR" dirty="0" smtClean="0"/>
              <a:t> perpassam a </a:t>
            </a:r>
            <a:r>
              <a:rPr lang="pt-BR" dirty="0" smtClean="0"/>
              <a:t>produção, </a:t>
            </a:r>
            <a:r>
              <a:rPr lang="pt-BR" dirty="0" smtClean="0"/>
              <a:t>o registro em si, a organização </a:t>
            </a:r>
            <a:r>
              <a:rPr lang="pt-BR" dirty="0" smtClean="0"/>
              <a:t>intelectual (</a:t>
            </a:r>
            <a:r>
              <a:rPr lang="pt-BR" b="1" dirty="0" smtClean="0"/>
              <a:t>classificação</a:t>
            </a:r>
            <a:r>
              <a:rPr lang="pt-BR" dirty="0" smtClean="0"/>
              <a:t> </a:t>
            </a:r>
            <a:r>
              <a:rPr lang="pt-BR" dirty="0" smtClean="0"/>
              <a:t>e indexação), o armazenamento, a </a:t>
            </a:r>
            <a:r>
              <a:rPr lang="pt-BR" dirty="0" smtClean="0"/>
              <a:t>rastreabilidade </a:t>
            </a:r>
            <a:r>
              <a:rPr lang="pt-BR" dirty="0" smtClean="0"/>
              <a:t>e a disposição dos </a:t>
            </a:r>
            <a:r>
              <a:rPr lang="pt-BR" dirty="0" smtClean="0"/>
              <a:t>documentos. 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ORGANIZAÇÃO ARQUIVÍSTICA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organização arquivística </a:t>
            </a:r>
            <a:r>
              <a:rPr lang="pt-BR" dirty="0" smtClean="0"/>
              <a:t>é caracterizada por </a:t>
            </a:r>
            <a:r>
              <a:rPr lang="pt-BR" u="sng" dirty="0" smtClean="0"/>
              <a:t>três procedimentos</a:t>
            </a:r>
            <a:r>
              <a:rPr lang="pt-BR" dirty="0" smtClean="0"/>
              <a:t>, sendo </a:t>
            </a:r>
            <a:r>
              <a:rPr lang="pt-BR" u="sng" dirty="0" smtClean="0"/>
              <a:t>dois </a:t>
            </a:r>
            <a:r>
              <a:rPr lang="pt-BR" u="sng" dirty="0" smtClean="0"/>
              <a:t>intelectuais </a:t>
            </a:r>
            <a:r>
              <a:rPr lang="pt-BR" dirty="0" smtClean="0"/>
              <a:t>e </a:t>
            </a:r>
            <a:r>
              <a:rPr lang="pt-BR" u="sng" dirty="0" smtClean="0"/>
              <a:t>um </a:t>
            </a:r>
            <a:r>
              <a:rPr lang="pt-BR" u="sng" dirty="0" smtClean="0"/>
              <a:t>técnico</a:t>
            </a:r>
            <a:r>
              <a:rPr lang="pt-BR" dirty="0" smtClean="0"/>
              <a:t>: </a:t>
            </a:r>
            <a:r>
              <a:rPr lang="pt-BR" dirty="0" smtClean="0"/>
              <a:t>A </a:t>
            </a:r>
            <a:r>
              <a:rPr lang="pt-BR" b="1" dirty="0" smtClean="0"/>
              <a:t>classificação</a:t>
            </a:r>
            <a:r>
              <a:rPr lang="pt-BR" dirty="0" smtClean="0"/>
              <a:t>, a </a:t>
            </a:r>
            <a:r>
              <a:rPr lang="pt-BR" b="1" dirty="0" smtClean="0"/>
              <a:t>ordenação</a:t>
            </a:r>
            <a:r>
              <a:rPr lang="pt-BR" dirty="0" smtClean="0"/>
              <a:t> e o </a:t>
            </a:r>
            <a:r>
              <a:rPr lang="pt-BR" b="1" dirty="0" smtClean="0"/>
              <a:t>acondicionamento</a:t>
            </a:r>
            <a:r>
              <a:rPr lang="pt-BR" dirty="0" smtClean="0"/>
              <a:t>, respectivamente. É bastante comum referir-se à classificação como sinônimo de </a:t>
            </a:r>
            <a:r>
              <a:rPr lang="pt-BR" dirty="0" smtClean="0"/>
              <a:t>ordenação, embora seja um equívoco.</a:t>
            </a:r>
          </a:p>
          <a:p>
            <a:pPr algn="just"/>
            <a:r>
              <a:rPr lang="pt-BR" dirty="0" smtClean="0"/>
              <a:t>Gonçalves </a:t>
            </a:r>
            <a:r>
              <a:rPr lang="pt-BR" dirty="0" smtClean="0"/>
              <a:t>(1998) afirma que </a:t>
            </a:r>
            <a:r>
              <a:rPr lang="pt-BR" b="1" dirty="0" smtClean="0"/>
              <a:t>é possível classificar sem ordenar e vice-versa</a:t>
            </a:r>
            <a:r>
              <a:rPr lang="pt-BR" dirty="0" smtClean="0"/>
              <a:t>; no entanto, </a:t>
            </a:r>
            <a:r>
              <a:rPr lang="pt-BR" b="1" dirty="0" smtClean="0"/>
              <a:t>não é recomendável que a classificação e a ordenação não </a:t>
            </a:r>
            <a:r>
              <a:rPr lang="pt-BR" b="1" dirty="0" smtClean="0"/>
              <a:t>“caminhem juntas”</a:t>
            </a:r>
            <a:r>
              <a:rPr lang="pt-BR" dirty="0" smtClean="0"/>
              <a:t>, </a:t>
            </a:r>
            <a:r>
              <a:rPr lang="pt-BR" dirty="0" smtClean="0"/>
              <a:t>uma vez que a organização arquivística estaria incompleta.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OBJETIVOS DA CLASSIFICAÇÃO ARQUIVÍSTICA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O</a:t>
            </a:r>
            <a:r>
              <a:rPr lang="pt-BR" dirty="0" smtClean="0"/>
              <a:t> </a:t>
            </a:r>
            <a:r>
              <a:rPr lang="pt-BR" dirty="0" smtClean="0"/>
              <a:t>objetivo da classificação é, basicamente, </a:t>
            </a:r>
            <a:r>
              <a:rPr lang="pt-BR" b="1" dirty="0" smtClean="0"/>
              <a:t>dar visibilidade às funções e às atividades do organismo produtor do arquivo</a:t>
            </a:r>
            <a:r>
              <a:rPr lang="pt-BR" dirty="0" smtClean="0"/>
              <a:t>, deixando claras as ligações entre os </a:t>
            </a:r>
            <a:r>
              <a:rPr lang="pt-BR" dirty="0" smtClean="0"/>
              <a:t>documentos (GONÇALVES, 1998</a:t>
            </a:r>
            <a:r>
              <a:rPr lang="pt-BR" dirty="0" smtClean="0"/>
              <a:t>, p. 12</a:t>
            </a:r>
            <a:r>
              <a:rPr lang="pt-BR" dirty="0" smtClean="0"/>
              <a:t>). </a:t>
            </a:r>
          </a:p>
          <a:p>
            <a:pPr algn="just"/>
            <a:r>
              <a:rPr lang="pt-BR" dirty="0" smtClean="0"/>
              <a:t>A </a:t>
            </a:r>
            <a:r>
              <a:rPr lang="pt-BR" b="1" dirty="0" smtClean="0"/>
              <a:t>CLASSIFICAÇÃO</a:t>
            </a:r>
            <a:r>
              <a:rPr lang="pt-BR" dirty="0" smtClean="0"/>
              <a:t> é uma tarefa arquivística que </a:t>
            </a:r>
            <a:r>
              <a:rPr lang="pt-BR" dirty="0" smtClean="0"/>
              <a:t>visa </a:t>
            </a:r>
            <a:r>
              <a:rPr lang="pt-BR" b="1" dirty="0" smtClean="0"/>
              <a:t>distribuir os documentos produzidos e recebidos  por </a:t>
            </a:r>
            <a:r>
              <a:rPr lang="pt-BR" b="1" dirty="0" smtClean="0"/>
              <a:t>uma instituição/pessoa em </a:t>
            </a:r>
            <a:r>
              <a:rPr lang="pt-BR" b="1" dirty="0" smtClean="0"/>
              <a:t>categorias </a:t>
            </a:r>
            <a:r>
              <a:rPr lang="pt-BR" dirty="0" smtClean="0"/>
              <a:t>que reflitam sua </a:t>
            </a:r>
            <a:r>
              <a:rPr lang="pt-BR" dirty="0" smtClean="0"/>
              <a:t>estrutura e/ou suas competências.</a:t>
            </a:r>
          </a:p>
          <a:p>
            <a:pPr algn="just"/>
            <a:r>
              <a:rPr lang="pt-BR" dirty="0" smtClean="0"/>
              <a:t>A </a:t>
            </a:r>
            <a:r>
              <a:rPr lang="pt-BR" b="1" dirty="0" smtClean="0"/>
              <a:t>ORDENAÇÃO</a:t>
            </a:r>
            <a:r>
              <a:rPr lang="pt-BR" dirty="0" smtClean="0"/>
              <a:t> diz </a:t>
            </a:r>
            <a:r>
              <a:rPr lang="pt-BR" dirty="0" smtClean="0"/>
              <a:t>respeito à </a:t>
            </a:r>
            <a:r>
              <a:rPr lang="pt-BR" b="1" dirty="0" smtClean="0"/>
              <a:t>disposição dos documentos </a:t>
            </a:r>
            <a:r>
              <a:rPr lang="pt-BR" b="1" dirty="0" smtClean="0"/>
              <a:t>de um mesmo tipo em determinada sequência de acordo com </a:t>
            </a:r>
            <a:r>
              <a:rPr lang="pt-BR" b="1" dirty="0" smtClean="0"/>
              <a:t>o método </a:t>
            </a:r>
            <a:r>
              <a:rPr lang="pt-BR" b="1" dirty="0" smtClean="0"/>
              <a:t>adotado</a:t>
            </a:r>
            <a:r>
              <a:rPr lang="pt-BR" dirty="0" smtClean="0"/>
              <a:t>, sendo o cronológico e o alfabético os mais recorridos. 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MÉTODOS DE CLASSIFICAÇÃO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Deve-se considerar que a classificação é possível devido aos seus métodos próprios: </a:t>
            </a:r>
            <a:r>
              <a:rPr lang="pt-BR" b="1" dirty="0" smtClean="0"/>
              <a:t>FUNCIONAL</a:t>
            </a:r>
            <a:r>
              <a:rPr lang="pt-BR" dirty="0" smtClean="0"/>
              <a:t>, e/ou </a:t>
            </a:r>
            <a:r>
              <a:rPr lang="pt-BR" b="1" dirty="0" smtClean="0"/>
              <a:t>ESTRUTURAL</a:t>
            </a:r>
            <a:r>
              <a:rPr lang="pt-BR" dirty="0" smtClean="0"/>
              <a:t> e/ou</a:t>
            </a:r>
            <a:r>
              <a:rPr lang="pt-BR" dirty="0" smtClean="0"/>
              <a:t>, </a:t>
            </a:r>
            <a:r>
              <a:rPr lang="pt-BR" dirty="0" smtClean="0"/>
              <a:t>em último caso, </a:t>
            </a:r>
            <a:r>
              <a:rPr lang="pt-BR" b="1" dirty="0" smtClean="0"/>
              <a:t>POR</a:t>
            </a:r>
            <a:r>
              <a:rPr lang="pt-BR" dirty="0" smtClean="0"/>
              <a:t> </a:t>
            </a:r>
            <a:r>
              <a:rPr lang="pt-BR" b="1" dirty="0" smtClean="0"/>
              <a:t>ASSUNTO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 </a:t>
            </a:r>
            <a:r>
              <a:rPr lang="pt-BR" dirty="0" smtClean="0"/>
              <a:t>Segundo o Dicionário de Terminologia Arquivística (2005), o </a:t>
            </a:r>
            <a:r>
              <a:rPr lang="pt-BR" b="1" dirty="0" smtClean="0"/>
              <a:t>método funcional </a:t>
            </a:r>
            <a:r>
              <a:rPr lang="pt-BR" dirty="0" smtClean="0"/>
              <a:t>é aquele cujos eixos são as </a:t>
            </a:r>
            <a:r>
              <a:rPr lang="pt-BR" b="1" dirty="0" smtClean="0"/>
              <a:t>funções desempenhadas pelo </a:t>
            </a:r>
            <a:r>
              <a:rPr lang="pt-BR" b="1" dirty="0" smtClean="0"/>
              <a:t>órgão produtor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O </a:t>
            </a:r>
            <a:r>
              <a:rPr lang="pt-BR" b="1" dirty="0" smtClean="0"/>
              <a:t>método estrutural</a:t>
            </a:r>
            <a:r>
              <a:rPr lang="pt-BR" dirty="0" smtClean="0"/>
              <a:t>, por sua vez, é aquele que tem por eixo a </a:t>
            </a:r>
            <a:r>
              <a:rPr lang="pt-BR" b="1" dirty="0" smtClean="0"/>
              <a:t>estrutura administrativa do </a:t>
            </a:r>
            <a:r>
              <a:rPr lang="pt-BR" b="1" dirty="0" err="1" smtClean="0"/>
              <a:t>orgão</a:t>
            </a:r>
            <a:r>
              <a:rPr lang="pt-BR" b="1" dirty="0" smtClean="0"/>
              <a:t> produtor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O</a:t>
            </a:r>
            <a:r>
              <a:rPr lang="pt-BR" dirty="0" smtClean="0"/>
              <a:t> </a:t>
            </a:r>
            <a:r>
              <a:rPr lang="pt-BR" b="1" dirty="0" smtClean="0"/>
              <a:t>método </a:t>
            </a:r>
            <a:r>
              <a:rPr lang="pt-BR" b="1" dirty="0" smtClean="0"/>
              <a:t>temático</a:t>
            </a:r>
            <a:r>
              <a:rPr lang="pt-BR" dirty="0" smtClean="0"/>
              <a:t>, </a:t>
            </a:r>
            <a:r>
              <a:rPr lang="pt-BR" dirty="0" smtClean="0"/>
              <a:t>usualmente </a:t>
            </a:r>
            <a:r>
              <a:rPr lang="pt-BR" dirty="0" smtClean="0"/>
              <a:t>aderido nos </a:t>
            </a:r>
            <a:r>
              <a:rPr lang="pt-BR" dirty="0" smtClean="0"/>
              <a:t>arquivos até declarado o </a:t>
            </a:r>
            <a:r>
              <a:rPr lang="pt-BR" i="1" dirty="0" err="1" smtClean="0"/>
              <a:t>respect</a:t>
            </a:r>
            <a:r>
              <a:rPr lang="pt-BR" i="1" dirty="0" smtClean="0"/>
              <a:t> </a:t>
            </a:r>
            <a:r>
              <a:rPr lang="pt-BR" i="1" dirty="0" err="1" smtClean="0"/>
              <a:t>des</a:t>
            </a:r>
            <a:r>
              <a:rPr lang="pt-BR" i="1" dirty="0" smtClean="0"/>
              <a:t> </a:t>
            </a:r>
            <a:r>
              <a:rPr lang="pt-BR" i="1" dirty="0" err="1" smtClean="0"/>
              <a:t>fonds</a:t>
            </a:r>
            <a:r>
              <a:rPr lang="pt-BR" i="1" dirty="0" smtClean="0"/>
              <a:t> (1841)</a:t>
            </a:r>
            <a:r>
              <a:rPr lang="pt-BR" dirty="0" smtClean="0"/>
              <a:t>, </a:t>
            </a:r>
            <a:r>
              <a:rPr lang="pt-BR" dirty="0" smtClean="0"/>
              <a:t>tem por eixo os </a:t>
            </a:r>
            <a:r>
              <a:rPr lang="pt-BR" b="1" dirty="0" smtClean="0"/>
              <a:t>assuntos extraídos </a:t>
            </a:r>
            <a:r>
              <a:rPr lang="pt-BR" b="1" dirty="0" smtClean="0"/>
              <a:t>das unidades documentais</a:t>
            </a:r>
            <a:r>
              <a:rPr lang="pt-BR" dirty="0" smtClean="0"/>
              <a:t>. </a:t>
            </a: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PLANO DE CLASSIFICAÇÃO: CONCEITOS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</a:t>
            </a:r>
            <a:r>
              <a:rPr lang="pt-BR" b="1" dirty="0" smtClean="0"/>
              <a:t>PLANO DE CLASSIFICAÇÃO </a:t>
            </a:r>
            <a:r>
              <a:rPr lang="pt-BR" dirty="0" smtClean="0"/>
              <a:t>é </a:t>
            </a:r>
            <a:r>
              <a:rPr lang="pt-BR" dirty="0" smtClean="0"/>
              <a:t>a </a:t>
            </a:r>
            <a:r>
              <a:rPr lang="pt-BR" b="1" dirty="0" smtClean="0"/>
              <a:t>representação gráfica da </a:t>
            </a:r>
            <a:r>
              <a:rPr lang="pt-BR" b="1" dirty="0" smtClean="0"/>
              <a:t>disposição lógica dos </a:t>
            </a:r>
            <a:r>
              <a:rPr lang="pt-BR" b="1" dirty="0" smtClean="0"/>
              <a:t>documentos em classes </a:t>
            </a:r>
            <a:r>
              <a:rPr lang="pt-BR" dirty="0" smtClean="0"/>
              <a:t>em seus respectivos níveis </a:t>
            </a:r>
            <a:r>
              <a:rPr lang="pt-BR" dirty="0" smtClean="0"/>
              <a:t>hierárquicos, conforme a estrutura e/ou competências da própria proveniência. </a:t>
            </a:r>
          </a:p>
          <a:p>
            <a:pPr algn="just"/>
            <a:r>
              <a:rPr lang="pt-BR" dirty="0" smtClean="0"/>
              <a:t>Na literatura arquivística, </a:t>
            </a:r>
            <a:r>
              <a:rPr lang="pt-BR" dirty="0" smtClean="0"/>
              <a:t>o </a:t>
            </a:r>
            <a:r>
              <a:rPr lang="pt-BR" b="1" dirty="0" smtClean="0"/>
              <a:t>plano de </a:t>
            </a:r>
            <a:r>
              <a:rPr lang="pt-BR" b="1" dirty="0" smtClean="0"/>
              <a:t>classificação </a:t>
            </a:r>
            <a:r>
              <a:rPr lang="pt-BR" dirty="0" smtClean="0"/>
              <a:t>diz </a:t>
            </a:r>
            <a:r>
              <a:rPr lang="pt-BR" dirty="0" smtClean="0"/>
              <a:t>respeito à </a:t>
            </a:r>
            <a:r>
              <a:rPr lang="pt-BR" b="1" dirty="0" smtClean="0"/>
              <a:t>tradução gráfica </a:t>
            </a:r>
            <a:r>
              <a:rPr lang="pt-BR" b="1" dirty="0" smtClean="0"/>
              <a:t>dessas </a:t>
            </a:r>
            <a:r>
              <a:rPr lang="pt-BR" b="1" dirty="0" smtClean="0"/>
              <a:t>relações </a:t>
            </a:r>
            <a:r>
              <a:rPr lang="pt-BR" b="1" dirty="0" smtClean="0"/>
              <a:t>hierárquicas </a:t>
            </a:r>
            <a:r>
              <a:rPr lang="pt-BR" b="1" dirty="0" smtClean="0"/>
              <a:t>e orgânicas </a:t>
            </a:r>
            <a:r>
              <a:rPr lang="pt-BR" dirty="0" smtClean="0"/>
              <a:t>em classes </a:t>
            </a:r>
            <a:r>
              <a:rPr lang="pt-BR" dirty="0" smtClean="0"/>
              <a:t>nos </a:t>
            </a:r>
            <a:r>
              <a:rPr lang="pt-BR" u="sng" dirty="0" smtClean="0"/>
              <a:t>arquivos </a:t>
            </a:r>
            <a:r>
              <a:rPr lang="pt-BR" u="sng" dirty="0" smtClean="0"/>
              <a:t>correntes e </a:t>
            </a:r>
            <a:r>
              <a:rPr lang="pt-BR" u="sng" dirty="0" smtClean="0"/>
              <a:t>intermediários</a:t>
            </a:r>
            <a:r>
              <a:rPr lang="pt-BR" dirty="0" smtClean="0"/>
              <a:t>; já </a:t>
            </a:r>
            <a:r>
              <a:rPr lang="pt-BR" dirty="0" smtClean="0"/>
              <a:t>o </a:t>
            </a:r>
            <a:r>
              <a:rPr lang="pt-BR" b="1" dirty="0" smtClean="0"/>
              <a:t>quadro de arranjo</a:t>
            </a:r>
            <a:r>
              <a:rPr lang="pt-BR" dirty="0" smtClean="0"/>
              <a:t> diz respeito ao </a:t>
            </a:r>
            <a:r>
              <a:rPr lang="pt-BR" b="1" dirty="0" smtClean="0"/>
              <a:t>mesmo processo</a:t>
            </a:r>
            <a:r>
              <a:rPr lang="pt-BR" dirty="0" smtClean="0"/>
              <a:t>, </a:t>
            </a:r>
            <a:r>
              <a:rPr lang="pt-BR" dirty="0" smtClean="0"/>
              <a:t>no âmbito dos </a:t>
            </a:r>
            <a:r>
              <a:rPr lang="pt-BR" u="sng" dirty="0" smtClean="0"/>
              <a:t>arquivos permanentes</a:t>
            </a:r>
            <a:r>
              <a:rPr lang="pt-BR" dirty="0" smtClean="0"/>
              <a:t>. 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PLANO DE CLASSIFICAÇÃO: CONCEITOS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literatura arquivística é contemplada por uma </a:t>
            </a:r>
            <a:r>
              <a:rPr lang="pt-BR" dirty="0" smtClean="0"/>
              <a:t>intensa diversidade </a:t>
            </a:r>
            <a:r>
              <a:rPr lang="pt-BR" dirty="0" smtClean="0"/>
              <a:t>conceitual e </a:t>
            </a:r>
            <a:r>
              <a:rPr lang="pt-BR" dirty="0" smtClean="0"/>
              <a:t>terminológica. </a:t>
            </a:r>
            <a:r>
              <a:rPr lang="pt-BR" dirty="0" smtClean="0"/>
              <a:t>Sousa (2005) acredita </a:t>
            </a:r>
            <a:r>
              <a:rPr lang="pt-BR" dirty="0" smtClean="0"/>
              <a:t>que </a:t>
            </a:r>
            <a:r>
              <a:rPr lang="pt-BR" b="1" dirty="0" smtClean="0"/>
              <a:t>CLASSIFICAR</a:t>
            </a:r>
            <a:r>
              <a:rPr lang="pt-BR" dirty="0" smtClean="0"/>
              <a:t> e </a:t>
            </a:r>
            <a:r>
              <a:rPr lang="pt-BR" b="1" dirty="0" smtClean="0"/>
              <a:t>ARRANJAR</a:t>
            </a:r>
            <a:r>
              <a:rPr lang="pt-BR" dirty="0" smtClean="0"/>
              <a:t> não </a:t>
            </a:r>
            <a:r>
              <a:rPr lang="pt-BR" dirty="0" smtClean="0"/>
              <a:t>devem ser </a:t>
            </a:r>
            <a:r>
              <a:rPr lang="pt-BR" dirty="0" smtClean="0"/>
              <a:t>compreendidos </a:t>
            </a:r>
            <a:r>
              <a:rPr lang="pt-BR" dirty="0" smtClean="0"/>
              <a:t>como processos </a:t>
            </a:r>
            <a:r>
              <a:rPr lang="pt-BR" dirty="0" smtClean="0"/>
              <a:t>distintos: “trata-se </a:t>
            </a:r>
            <a:r>
              <a:rPr lang="pt-BR" dirty="0" smtClean="0"/>
              <a:t>do mesmo processo em fases </a:t>
            </a:r>
            <a:r>
              <a:rPr lang="pt-BR" dirty="0" smtClean="0"/>
              <a:t>diferentes” (p. 12).</a:t>
            </a:r>
          </a:p>
          <a:p>
            <a:pPr algn="just"/>
            <a:r>
              <a:rPr lang="pt-BR" dirty="0" smtClean="0"/>
              <a:t>Do ponto de vista da </a:t>
            </a:r>
            <a:r>
              <a:rPr lang="pt-BR" b="1" dirty="0" smtClean="0"/>
              <a:t>Arquivística Integrada</a:t>
            </a:r>
            <a:r>
              <a:rPr lang="pt-BR" dirty="0" smtClean="0"/>
              <a:t>, essa </a:t>
            </a:r>
            <a:r>
              <a:rPr lang="pt-BR" dirty="0" smtClean="0"/>
              <a:t>diversidade terminológica provoca um rompimento que não deveria existir – </a:t>
            </a:r>
            <a:r>
              <a:rPr lang="pt-BR" dirty="0" smtClean="0"/>
              <a:t>pois, de fato, </a:t>
            </a:r>
            <a:r>
              <a:rPr lang="pt-BR" dirty="0" smtClean="0"/>
              <a:t>não existe – entre os </a:t>
            </a:r>
            <a:r>
              <a:rPr lang="pt-BR" dirty="0" smtClean="0"/>
              <a:t>arquivos </a:t>
            </a:r>
            <a:r>
              <a:rPr lang="pt-BR" dirty="0" smtClean="0"/>
              <a:t>correntes e permanentes.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CLASSIFICAÇÃO ARQUIVÍSTICA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CLASSIFICAÇÃO</a:t>
            </a:r>
            <a:r>
              <a:rPr lang="pt-BR" dirty="0" smtClean="0"/>
              <a:t> é </a:t>
            </a:r>
            <a:r>
              <a:rPr lang="pt-BR" dirty="0" smtClean="0"/>
              <a:t>uma o</a:t>
            </a:r>
            <a:r>
              <a:rPr lang="pt-BR" b="1" dirty="0" smtClean="0"/>
              <a:t>peração </a:t>
            </a:r>
            <a:r>
              <a:rPr lang="pt-BR" b="1" dirty="0" smtClean="0"/>
              <a:t>intelectual, precedida pela Identificação Arquivística</a:t>
            </a:r>
            <a:r>
              <a:rPr lang="pt-BR" dirty="0" smtClean="0"/>
              <a:t>, que é o </a:t>
            </a:r>
            <a:r>
              <a:rPr lang="pt-BR" u="sng" dirty="0" smtClean="0"/>
              <a:t>estudo do contexto de proveniência aliado ao levantamento da tipologia documental </a:t>
            </a:r>
            <a:r>
              <a:rPr lang="pt-BR" dirty="0" smtClean="0"/>
              <a:t>em arquivos. </a:t>
            </a:r>
          </a:p>
          <a:p>
            <a:pPr algn="just"/>
            <a:r>
              <a:rPr lang="pt-BR" dirty="0" smtClean="0"/>
              <a:t>O </a:t>
            </a:r>
            <a:r>
              <a:rPr lang="pt-BR" b="1" dirty="0" smtClean="0"/>
              <a:t>PLANO</a:t>
            </a:r>
            <a:r>
              <a:rPr lang="pt-BR" dirty="0" smtClean="0"/>
              <a:t> </a:t>
            </a:r>
            <a:r>
              <a:rPr lang="pt-BR" b="1" dirty="0" smtClean="0"/>
              <a:t>DE</a:t>
            </a:r>
            <a:r>
              <a:rPr lang="pt-BR" dirty="0" smtClean="0"/>
              <a:t> </a:t>
            </a:r>
            <a:r>
              <a:rPr lang="pt-BR" b="1" dirty="0" smtClean="0"/>
              <a:t>CLASSIFICAÇÃO</a:t>
            </a:r>
            <a:r>
              <a:rPr lang="pt-BR" dirty="0" smtClean="0"/>
              <a:t> é </a:t>
            </a:r>
            <a:r>
              <a:rPr lang="pt-BR" b="1" dirty="0" smtClean="0"/>
              <a:t>indispensável </a:t>
            </a:r>
            <a:r>
              <a:rPr lang="pt-BR" b="1" dirty="0" smtClean="0"/>
              <a:t>para consulta na elaboração de outros instrumentos de gestão e pesquisa</a:t>
            </a:r>
            <a:r>
              <a:rPr lang="pt-BR" dirty="0" smtClean="0"/>
              <a:t>, como a tabela de temporalidade, por exemplo. </a:t>
            </a:r>
            <a:endParaRPr lang="pt-BR" dirty="0" smtClean="0"/>
          </a:p>
          <a:p>
            <a:pPr algn="just"/>
            <a:r>
              <a:rPr lang="pt-BR" dirty="0" smtClean="0"/>
              <a:t>Arquivisticamente, o plano de classificação e o quadro de arranjo devem </a:t>
            </a:r>
            <a:r>
              <a:rPr lang="pt-BR" dirty="0" smtClean="0"/>
              <a:t>ser </a:t>
            </a:r>
            <a:r>
              <a:rPr lang="pt-BR" dirty="0" smtClean="0"/>
              <a:t>caracterizados </a:t>
            </a:r>
            <a:r>
              <a:rPr lang="pt-BR" dirty="0" smtClean="0"/>
              <a:t>por sua </a:t>
            </a:r>
            <a:r>
              <a:rPr lang="pt-BR" b="1" dirty="0" smtClean="0"/>
              <a:t>simplicidade</a:t>
            </a:r>
            <a:r>
              <a:rPr lang="pt-BR" dirty="0" smtClean="0"/>
              <a:t>, </a:t>
            </a:r>
            <a:r>
              <a:rPr lang="pt-BR" b="1" dirty="0" smtClean="0"/>
              <a:t>flexibilidade</a:t>
            </a:r>
            <a:r>
              <a:rPr lang="pt-BR" dirty="0" smtClean="0"/>
              <a:t> e </a:t>
            </a:r>
            <a:r>
              <a:rPr lang="pt-BR" b="1" dirty="0" smtClean="0"/>
              <a:t>imparcialidade</a:t>
            </a:r>
            <a:r>
              <a:rPr lang="pt-BR" dirty="0" smtClean="0"/>
              <a:t> no reflexo da estrutura administrativa do fundo e de suas competências.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ARQUIVO NACIONAL. </a:t>
            </a:r>
            <a:r>
              <a:rPr lang="pt-BR" b="1" dirty="0" smtClean="0"/>
              <a:t>Dicionário Brasileiro de Terminologia Arquivística</a:t>
            </a:r>
            <a:r>
              <a:rPr lang="pt-BR" dirty="0" smtClean="0"/>
              <a:t>. Rio de Janeiro: Arquivo Nacional. 2004.  </a:t>
            </a:r>
          </a:p>
          <a:p>
            <a:pPr>
              <a:buNone/>
            </a:pPr>
            <a:r>
              <a:rPr lang="pt-BR" dirty="0" smtClean="0"/>
              <a:t>GONÇALVES, Janice. </a:t>
            </a:r>
            <a:r>
              <a:rPr lang="pt-BR" b="1" dirty="0" smtClean="0"/>
              <a:t>Como classificar e ordenar documentos de arquivo</a:t>
            </a:r>
            <a:r>
              <a:rPr lang="pt-BR" dirty="0" smtClean="0"/>
              <a:t>. </a:t>
            </a:r>
            <a:r>
              <a:rPr lang="en-US" dirty="0" smtClean="0"/>
              <a:t>São Paulo: AAB, 1998. (Col. Como </a:t>
            </a:r>
            <a:r>
              <a:rPr lang="en-US" dirty="0" err="1" smtClean="0"/>
              <a:t>Fazer</a:t>
            </a:r>
            <a:r>
              <a:rPr lang="en-US" dirty="0" smtClean="0"/>
              <a:t>)</a:t>
            </a:r>
            <a:endParaRPr lang="pt-BR" dirty="0" smtClean="0"/>
          </a:p>
          <a:p>
            <a:pPr>
              <a:buNone/>
            </a:pPr>
            <a:r>
              <a:rPr lang="en-US" dirty="0" smtClean="0"/>
              <a:t>ISO (INTERNATIONAL ORGANIZATION FOR STANDARDIZATION) – </a:t>
            </a:r>
            <a:r>
              <a:rPr lang="en-US" b="1" dirty="0" smtClean="0"/>
              <a:t>ISO 15489-1</a:t>
            </a:r>
            <a:r>
              <a:rPr lang="en-US" dirty="0" smtClean="0"/>
              <a:t>: 2001; Information and documentation – Records Management. </a:t>
            </a:r>
            <a:r>
              <a:rPr lang="pt-BR" dirty="0" err="1" smtClean="0"/>
              <a:t>Part</a:t>
            </a:r>
            <a:r>
              <a:rPr lang="pt-BR" dirty="0" smtClean="0"/>
              <a:t> 1: General. [</a:t>
            </a:r>
            <a:r>
              <a:rPr lang="pt-BR" dirty="0" err="1" smtClean="0"/>
              <a:t>S.l.</a:t>
            </a:r>
            <a:r>
              <a:rPr lang="pt-BR" dirty="0" smtClean="0"/>
              <a:t>, 2001</a:t>
            </a:r>
            <a:r>
              <a:rPr lang="pt-BR" dirty="0" smtClean="0"/>
              <a:t>].</a:t>
            </a:r>
          </a:p>
          <a:p>
            <a:pPr>
              <a:buNone/>
            </a:pPr>
            <a:r>
              <a:rPr lang="pt-BR" dirty="0" smtClean="0"/>
              <a:t>SOUSA, Renato </a:t>
            </a:r>
            <a:r>
              <a:rPr lang="pt-BR" dirty="0" err="1" smtClean="0"/>
              <a:t>Tarciso</a:t>
            </a:r>
            <a:r>
              <a:rPr lang="pt-BR" dirty="0" smtClean="0"/>
              <a:t> Barbosa de</a:t>
            </a:r>
            <a:r>
              <a:rPr lang="pt-BR" b="1" dirty="0" smtClean="0"/>
              <a:t>. </a:t>
            </a:r>
            <a:r>
              <a:rPr lang="pt-BR" b="1" i="1" dirty="0" smtClean="0"/>
              <a:t> </a:t>
            </a:r>
            <a:r>
              <a:rPr lang="pt-BR" b="1" dirty="0" smtClean="0"/>
              <a:t>Classificação em Arquivística</a:t>
            </a:r>
            <a:r>
              <a:rPr lang="pt-BR" dirty="0" smtClean="0"/>
              <a:t>: trajetória e apropriação de um conceito. 2005. 283 f. Tese (Doutorado em História Social) - Departamento de História da Faculdade de Filosofia, Letras e Ciências Humanas – USP, 2005.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752</Words>
  <Application>Microsoft Office PowerPoint</Application>
  <PresentationFormat>Apresentação na tela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ACERCA DA CLASSIFICAÇÃO EM ARQUIVOLOGIA</vt:lpstr>
      <vt:lpstr>CLASSIFICAÇÃO ARQUIVÍSTICA</vt:lpstr>
      <vt:lpstr>ORGANIZAÇÃO ARQUIVÍSTICA</vt:lpstr>
      <vt:lpstr>OBJETIVOS DA CLASSIFICAÇÃO ARQUIVÍSTICA</vt:lpstr>
      <vt:lpstr>MÉTODOS DE CLASSIFICAÇÃO</vt:lpstr>
      <vt:lpstr>PLANO DE CLASSIFICAÇÃO: CONCEITOS</vt:lpstr>
      <vt:lpstr>PLANO DE CLASSIFICAÇÃO: CONCEITOS</vt:lpstr>
      <vt:lpstr>CLASSIFICAÇÃO ARQUIVÍSTICA</vt:lpstr>
      <vt:lpstr>Referências</vt:lpstr>
      <vt:lpstr>PROPOSTA: 4 GRUPOS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DOCUMENTÁRIA EM ARQUIVOLOGIA</dc:title>
  <dc:creator>Adriana</dc:creator>
  <cp:lastModifiedBy>Adriana</cp:lastModifiedBy>
  <cp:revision>4</cp:revision>
  <dcterms:created xsi:type="dcterms:W3CDTF">2018-03-23T16:50:36Z</dcterms:created>
  <dcterms:modified xsi:type="dcterms:W3CDTF">2018-04-27T17:49:24Z</dcterms:modified>
</cp:coreProperties>
</file>