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489" r:id="rId2"/>
    <p:sldId id="465" r:id="rId3"/>
    <p:sldId id="461" r:id="rId4"/>
    <p:sldId id="463" r:id="rId5"/>
    <p:sldId id="464" r:id="rId6"/>
    <p:sldId id="417" r:id="rId7"/>
    <p:sldId id="419" r:id="rId8"/>
    <p:sldId id="368" r:id="rId9"/>
    <p:sldId id="372" r:id="rId10"/>
    <p:sldId id="389" r:id="rId11"/>
    <p:sldId id="369" r:id="rId12"/>
    <p:sldId id="394" r:id="rId13"/>
    <p:sldId id="395" r:id="rId14"/>
    <p:sldId id="326" r:id="rId15"/>
    <p:sldId id="406" r:id="rId16"/>
    <p:sldId id="407" r:id="rId17"/>
    <p:sldId id="399" r:id="rId18"/>
    <p:sldId id="387" r:id="rId19"/>
    <p:sldId id="388" r:id="rId20"/>
    <p:sldId id="345" r:id="rId21"/>
    <p:sldId id="440" r:id="rId22"/>
    <p:sldId id="482" r:id="rId23"/>
    <p:sldId id="268" r:id="rId24"/>
    <p:sldId id="258" r:id="rId25"/>
    <p:sldId id="335" r:id="rId26"/>
    <p:sldId id="336" r:id="rId27"/>
    <p:sldId id="266" r:id="rId28"/>
    <p:sldId id="259" r:id="rId29"/>
    <p:sldId id="486" r:id="rId30"/>
    <p:sldId id="408" r:id="rId31"/>
    <p:sldId id="337" r:id="rId32"/>
    <p:sldId id="264" r:id="rId33"/>
    <p:sldId id="359" r:id="rId34"/>
    <p:sldId id="360" r:id="rId35"/>
    <p:sldId id="339" r:id="rId36"/>
    <p:sldId id="340" r:id="rId37"/>
    <p:sldId id="341" r:id="rId38"/>
    <p:sldId id="290" r:id="rId39"/>
    <p:sldId id="288" r:id="rId40"/>
    <p:sldId id="296" r:id="rId41"/>
    <p:sldId id="257" r:id="rId42"/>
    <p:sldId id="351" r:id="rId43"/>
    <p:sldId id="356" r:id="rId44"/>
    <p:sldId id="357" r:id="rId45"/>
    <p:sldId id="361" r:id="rId46"/>
    <p:sldId id="363" r:id="rId47"/>
    <p:sldId id="485" r:id="rId48"/>
    <p:sldId id="36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86378" autoAdjust="0"/>
  </p:normalViewPr>
  <p:slideViewPr>
    <p:cSldViewPr>
      <p:cViewPr varScale="1">
        <p:scale>
          <a:sx n="95" d="100"/>
          <a:sy n="95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F7CF1A-D261-42DB-B6C6-A88F29CC83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350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191E3A-6954-4AAF-A74C-743564C774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D8AC4A-0801-4C84-932E-DF9788050C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FDDC-A9E1-4714-B2E1-994C20735F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4C3E-1C5B-4A94-8EED-DCCC388DBB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0F18-96B3-4F03-8681-8BA7C5B08E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1C7F-B2DF-4FB6-8864-45FD4EA7F5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459-CB23-403E-A5E5-A52EB7FF46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89F1-C2AA-4FCD-B559-1DE2CAE661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AA04-2822-46A7-AE30-B8053AC06F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56CF-B3A4-4E2D-A291-814EC95D8B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C53F-0F2B-4A7C-82D0-4B73E013BC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228B-B38E-4F17-8C86-62CF7CE9AA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7E54-0E89-4CAB-868C-1607F26A0D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E627F7-FDEC-4BFB-9328-30308A4A97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package" Target="../embeddings/Documento_do_Microsoft_Office_Word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450DCE-FBB7-4232-B2C1-389481F92E9E}"/>
              </a:ext>
            </a:extLst>
          </p:cNvPr>
          <p:cNvSpPr/>
          <p:nvPr/>
        </p:nvSpPr>
        <p:spPr>
          <a:xfrm>
            <a:off x="2825370" y="2967335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Pergunta :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DA83F93-F7A7-4624-819E-C7E8845EED6E}"/>
              </a:ext>
            </a:extLst>
          </p:cNvPr>
          <p:cNvSpPr/>
          <p:nvPr/>
        </p:nvSpPr>
        <p:spPr>
          <a:xfrm>
            <a:off x="571104" y="4437112"/>
            <a:ext cx="7741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 ? </a:t>
            </a:r>
          </a:p>
        </p:txBody>
      </p:sp>
    </p:spTree>
    <p:extLst>
      <p:ext uri="{BB962C8B-B14F-4D97-AF65-F5344CB8AC3E}">
        <p14:creationId xmlns:p14="http://schemas.microsoft.com/office/powerpoint/2010/main" xmlns="" val="211800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2"/>
          <p:cNvSpPr>
            <a:spLocks noChangeArrowheads="1"/>
          </p:cNvSpPr>
          <p:nvPr/>
        </p:nvSpPr>
        <p:spPr bwMode="auto">
          <a:xfrm>
            <a:off x="3276600" y="1196975"/>
            <a:ext cx="467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u="sng"/>
              <a:t>Idea da Tolerância: </a:t>
            </a:r>
          </a:p>
        </p:txBody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6875463" y="23495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79388" y="1671638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pt-BR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Evitar auto-reatividade (autoimminidade) que gera doenças autoimune</a:t>
            </a:r>
            <a:endParaRPr lang="pt-BR">
              <a:latin typeface="Arial" charset="0"/>
              <a:ea typeface="Calibri" pitchFamily="34" charset="0"/>
              <a:cs typeface="Arial" charset="0"/>
            </a:endParaRPr>
          </a:p>
          <a:p>
            <a:endParaRPr lang="pt-BR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t-BR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pt-BR" sz="2800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Como fazer isso:</a:t>
            </a:r>
            <a:endParaRPr lang="pt-BR" u="sng">
              <a:latin typeface="Arial" charset="0"/>
              <a:cs typeface="Arial" charset="0"/>
            </a:endParaRPr>
          </a:p>
          <a:p>
            <a:r>
              <a:rPr lang="pt-BR" sz="2800">
                <a:latin typeface="Calibri" pitchFamily="34" charset="0"/>
                <a:ea typeface="Calibri" pitchFamily="34" charset="0"/>
                <a:cs typeface="Calibri" pitchFamily="34" charset="0"/>
              </a:rPr>
              <a:t>Reconhecer não-proprio (patógeno)  </a:t>
            </a:r>
            <a:endParaRPr lang="pt-BR">
              <a:latin typeface="Arial" charset="0"/>
              <a:cs typeface="Arial" charset="0"/>
            </a:endParaRPr>
          </a:p>
          <a:p>
            <a:r>
              <a:rPr lang="pt-BR" sz="2800">
                <a:latin typeface="Calibri" pitchFamily="34" charset="0"/>
                <a:ea typeface="Calibri" pitchFamily="34" charset="0"/>
                <a:cs typeface="Calibri" pitchFamily="34" charset="0"/>
              </a:rPr>
              <a:t>Não reconhecer próprio</a:t>
            </a:r>
            <a:endParaRPr lang="pt-BR" sz="4400">
              <a:latin typeface="Arial" charset="0"/>
              <a:cs typeface="Arial" charset="0"/>
            </a:endParaRPr>
          </a:p>
        </p:txBody>
      </p:sp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0" y="333375"/>
            <a:ext cx="2700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Sistema Imune-Tolerancia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357188"/>
            <a:ext cx="8072438" cy="575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principal função do sistema imune é distinguir antígenos estranhos (agentes infecciosos) de componentes próprios (“self”) presentes nos diferentes tecidos </a:t>
            </a:r>
          </a:p>
          <a:p>
            <a:pPr algn="just">
              <a:defRPr/>
            </a:pPr>
            <a:endParaRPr lang="pt-BR" dirty="0"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pt-BR" b="1" dirty="0">
                <a:latin typeface="+mn-lt"/>
              </a:rPr>
              <a:t> O sistema imune adquire auto-tolerância (não responde ao próprio):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	1) pela deleção clonal de linfócitos T auto-reativos;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	2) pela deleção clonal de linfócitos B auto-reativos;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 </a:t>
            </a:r>
          </a:p>
          <a:p>
            <a:pPr algn="just">
              <a:defRPr/>
            </a:pPr>
            <a:r>
              <a:rPr lang="pt-BR" dirty="0">
                <a:latin typeface="+mn-lt"/>
              </a:rPr>
              <a:t>	3) pela supressão funcional de linfócitos T e B 	auto-reativos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39750" y="105251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39750" y="179228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40088" y="974725"/>
            <a:ext cx="792162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619875" y="159226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70725" y="765175"/>
            <a:ext cx="792163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0613" y="2185988"/>
            <a:ext cx="792162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451725" y="1408113"/>
            <a:ext cx="792163" cy="574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59" name="Grupo 52"/>
          <p:cNvGrpSpPr>
            <a:grpSpLocks/>
          </p:cNvGrpSpPr>
          <p:nvPr/>
        </p:nvGrpSpPr>
        <p:grpSpPr bwMode="auto">
          <a:xfrm>
            <a:off x="3059113" y="1695450"/>
            <a:ext cx="2089150" cy="1333500"/>
            <a:chOff x="3203848" y="2368600"/>
            <a:chExt cx="2088232" cy="1333600"/>
          </a:xfrm>
        </p:grpSpPr>
        <p:sp>
          <p:nvSpPr>
            <p:cNvPr id="4" name="Elipse 3"/>
            <p:cNvSpPr/>
            <p:nvPr/>
          </p:nvSpPr>
          <p:spPr>
            <a:xfrm>
              <a:off x="3348247" y="2522600"/>
              <a:ext cx="791815" cy="576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4201946" y="2522600"/>
              <a:ext cx="791815" cy="576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3805246" y="3125895"/>
              <a:ext cx="791815" cy="5763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3203848" y="2522600"/>
              <a:ext cx="1943832" cy="117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3203848" y="2368600"/>
              <a:ext cx="2088232" cy="1333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50" name="Objeto 16"/>
          <p:cNvGraphicFramePr>
            <a:graphicFrameLocks noChangeAspect="1"/>
          </p:cNvGraphicFramePr>
          <p:nvPr/>
        </p:nvGraphicFramePr>
        <p:xfrm>
          <a:off x="395288" y="3702050"/>
          <a:ext cx="2952750" cy="3065463"/>
        </p:xfrm>
        <a:graphic>
          <a:graphicData uri="http://schemas.openxmlformats.org/presentationml/2006/ole">
            <p:oleObj spid="_x0000_s2120" name="Imagem de bitmap" r:id="rId4" imgW="5781585" imgH="6001606" progId="PBrush">
              <p:embed/>
            </p:oleObj>
          </a:graphicData>
        </a:graphic>
      </p:graphicFrame>
      <p:grpSp>
        <p:nvGrpSpPr>
          <p:cNvPr id="2060" name="Grupo 17"/>
          <p:cNvGrpSpPr>
            <a:grpSpLocks/>
          </p:cNvGrpSpPr>
          <p:nvPr/>
        </p:nvGrpSpPr>
        <p:grpSpPr bwMode="auto">
          <a:xfrm>
            <a:off x="3268663" y="3719513"/>
            <a:ext cx="5335587" cy="2828925"/>
            <a:chOff x="76200" y="1200150"/>
            <a:chExt cx="6477000" cy="5492750"/>
          </a:xfrm>
        </p:grpSpPr>
        <p:sp>
          <p:nvSpPr>
            <p:cNvPr id="19" name="Arco 9"/>
            <p:cNvSpPr/>
            <p:nvPr/>
          </p:nvSpPr>
          <p:spPr>
            <a:xfrm>
              <a:off x="532923" y="1785797"/>
              <a:ext cx="5106829" cy="838400"/>
            </a:xfrm>
            <a:prstGeom prst="arc">
              <a:avLst>
                <a:gd name="adj1" fmla="val 10775897"/>
                <a:gd name="adj2" fmla="val 0"/>
              </a:avLst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Arco 10"/>
            <p:cNvSpPr/>
            <p:nvPr/>
          </p:nvSpPr>
          <p:spPr>
            <a:xfrm>
              <a:off x="76200" y="1446738"/>
              <a:ext cx="5948973" cy="1069575"/>
            </a:xfrm>
            <a:prstGeom prst="arc">
              <a:avLst>
                <a:gd name="adj1" fmla="val 10775897"/>
                <a:gd name="adj2" fmla="val 0"/>
              </a:avLst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Arco 11"/>
            <p:cNvSpPr/>
            <p:nvPr/>
          </p:nvSpPr>
          <p:spPr>
            <a:xfrm flipH="1">
              <a:off x="305525" y="1906007"/>
              <a:ext cx="1295015" cy="2666235"/>
            </a:xfrm>
            <a:prstGeom prst="arc">
              <a:avLst>
                <a:gd name="adj1" fmla="val 17402878"/>
                <a:gd name="adj2" fmla="val 0"/>
              </a:avLst>
            </a:prstGeom>
            <a:ln w="28575" cap="flat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Conector reto 15"/>
            <p:cNvCxnSpPr/>
            <p:nvPr/>
          </p:nvCxnSpPr>
          <p:spPr>
            <a:xfrm>
              <a:off x="305525" y="3200595"/>
              <a:ext cx="0" cy="3066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6"/>
            <p:cNvCxnSpPr/>
            <p:nvPr/>
          </p:nvCxnSpPr>
          <p:spPr>
            <a:xfrm>
              <a:off x="5791994" y="3123537"/>
              <a:ext cx="0" cy="3066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o 21"/>
            <p:cNvSpPr/>
            <p:nvPr/>
          </p:nvSpPr>
          <p:spPr>
            <a:xfrm>
              <a:off x="4724378" y="1801208"/>
              <a:ext cx="1067616" cy="2666235"/>
            </a:xfrm>
            <a:prstGeom prst="arc">
              <a:avLst>
                <a:gd name="adj1" fmla="val 17402878"/>
                <a:gd name="adj2" fmla="val 0"/>
              </a:avLst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Conector reto 25"/>
            <p:cNvCxnSpPr/>
            <p:nvPr/>
          </p:nvCxnSpPr>
          <p:spPr>
            <a:xfrm rot="5400000">
              <a:off x="4189681" y="4267091"/>
              <a:ext cx="39639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a livre 30"/>
            <p:cNvSpPr/>
            <p:nvPr/>
          </p:nvSpPr>
          <p:spPr>
            <a:xfrm>
              <a:off x="311307" y="3610549"/>
              <a:ext cx="5521156" cy="505506"/>
            </a:xfrm>
            <a:custGeom>
              <a:avLst/>
              <a:gdLst>
                <a:gd name="connsiteX0" fmla="*/ 0 w 5520577"/>
                <a:gd name="connsiteY0" fmla="*/ 503807 h 503807"/>
                <a:gd name="connsiteX1" fmla="*/ 643944 w 5520577"/>
                <a:gd name="connsiteY1" fmla="*/ 1531 h 503807"/>
                <a:gd name="connsiteX2" fmla="*/ 2434107 w 5520577"/>
                <a:gd name="connsiteY2" fmla="*/ 336382 h 503807"/>
                <a:gd name="connsiteX3" fmla="*/ 4121239 w 5520577"/>
                <a:gd name="connsiteY3" fmla="*/ 1531 h 503807"/>
                <a:gd name="connsiteX4" fmla="*/ 5357611 w 5520577"/>
                <a:gd name="connsiteY4" fmla="*/ 323503 h 503807"/>
                <a:gd name="connsiteX5" fmla="*/ 5512158 w 5520577"/>
                <a:gd name="connsiteY5" fmla="*/ 310624 h 503807"/>
                <a:gd name="connsiteX6" fmla="*/ 5486400 w 5520577"/>
                <a:gd name="connsiteY6" fmla="*/ 310624 h 5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0577" h="503807">
                  <a:moveTo>
                    <a:pt x="0" y="503807"/>
                  </a:moveTo>
                  <a:cubicBezTo>
                    <a:pt x="119130" y="266621"/>
                    <a:pt x="238260" y="29435"/>
                    <a:pt x="643944" y="1531"/>
                  </a:cubicBezTo>
                  <a:cubicBezTo>
                    <a:pt x="1049629" y="-26373"/>
                    <a:pt x="1854558" y="336382"/>
                    <a:pt x="2434107" y="336382"/>
                  </a:cubicBezTo>
                  <a:cubicBezTo>
                    <a:pt x="3013656" y="336382"/>
                    <a:pt x="3633988" y="3677"/>
                    <a:pt x="4121239" y="1531"/>
                  </a:cubicBezTo>
                  <a:cubicBezTo>
                    <a:pt x="4608490" y="-616"/>
                    <a:pt x="5125791" y="271988"/>
                    <a:pt x="5357611" y="323503"/>
                  </a:cubicBezTo>
                  <a:cubicBezTo>
                    <a:pt x="5589431" y="375018"/>
                    <a:pt x="5490693" y="312770"/>
                    <a:pt x="5512158" y="310624"/>
                  </a:cubicBezTo>
                  <a:cubicBezTo>
                    <a:pt x="5533623" y="308477"/>
                    <a:pt x="5510011" y="309550"/>
                    <a:pt x="5486400" y="310624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orma livre 32"/>
            <p:cNvSpPr/>
            <p:nvPr/>
          </p:nvSpPr>
          <p:spPr>
            <a:xfrm>
              <a:off x="355630" y="2211161"/>
              <a:ext cx="5397822" cy="360634"/>
            </a:xfrm>
            <a:custGeom>
              <a:avLst/>
              <a:gdLst>
                <a:gd name="connsiteX0" fmla="*/ 0 w 5396248"/>
                <a:gd name="connsiteY0" fmla="*/ 361278 h 361278"/>
                <a:gd name="connsiteX1" fmla="*/ 734096 w 5396248"/>
                <a:gd name="connsiteY1" fmla="*/ 103700 h 361278"/>
                <a:gd name="connsiteX2" fmla="*/ 2125015 w 5396248"/>
                <a:gd name="connsiteY2" fmla="*/ 245368 h 361278"/>
                <a:gd name="connsiteX3" fmla="*/ 3181082 w 5396248"/>
                <a:gd name="connsiteY3" fmla="*/ 669 h 361278"/>
                <a:gd name="connsiteX4" fmla="*/ 4726547 w 5396248"/>
                <a:gd name="connsiteY4" fmla="*/ 335520 h 361278"/>
                <a:gd name="connsiteX5" fmla="*/ 5396248 w 5396248"/>
                <a:gd name="connsiteY5" fmla="*/ 168094 h 361278"/>
                <a:gd name="connsiteX6" fmla="*/ 5396248 w 5396248"/>
                <a:gd name="connsiteY6" fmla="*/ 168094 h 361278"/>
                <a:gd name="connsiteX7" fmla="*/ 5396248 w 5396248"/>
                <a:gd name="connsiteY7" fmla="*/ 168094 h 3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6248" h="361278">
                  <a:moveTo>
                    <a:pt x="0" y="361278"/>
                  </a:moveTo>
                  <a:cubicBezTo>
                    <a:pt x="189963" y="242148"/>
                    <a:pt x="379927" y="123018"/>
                    <a:pt x="734096" y="103700"/>
                  </a:cubicBezTo>
                  <a:cubicBezTo>
                    <a:pt x="1088265" y="84382"/>
                    <a:pt x="1717184" y="262540"/>
                    <a:pt x="2125015" y="245368"/>
                  </a:cubicBezTo>
                  <a:cubicBezTo>
                    <a:pt x="2532846" y="228196"/>
                    <a:pt x="2747493" y="-14356"/>
                    <a:pt x="3181082" y="669"/>
                  </a:cubicBezTo>
                  <a:cubicBezTo>
                    <a:pt x="3614671" y="15694"/>
                    <a:pt x="4357353" y="307616"/>
                    <a:pt x="4726547" y="335520"/>
                  </a:cubicBezTo>
                  <a:cubicBezTo>
                    <a:pt x="5095741" y="363424"/>
                    <a:pt x="5396248" y="168094"/>
                    <a:pt x="5396248" y="168094"/>
                  </a:cubicBezTo>
                  <a:lnTo>
                    <a:pt x="5396248" y="168094"/>
                  </a:lnTo>
                  <a:lnTo>
                    <a:pt x="5396248" y="168094"/>
                  </a:lnTo>
                </a:path>
              </a:pathLst>
            </a:cu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orma livre 40"/>
            <p:cNvSpPr/>
            <p:nvPr/>
          </p:nvSpPr>
          <p:spPr>
            <a:xfrm>
              <a:off x="6011684" y="1600856"/>
              <a:ext cx="464432" cy="409952"/>
            </a:xfrm>
            <a:custGeom>
              <a:avLst/>
              <a:gdLst>
                <a:gd name="connsiteX0" fmla="*/ 0 w 566671"/>
                <a:gd name="connsiteY0" fmla="*/ 592428 h 592428"/>
                <a:gd name="connsiteX1" fmla="*/ 283335 w 566671"/>
                <a:gd name="connsiteY1" fmla="*/ 141668 h 592428"/>
                <a:gd name="connsiteX2" fmla="*/ 566671 w 566671"/>
                <a:gd name="connsiteY2" fmla="*/ 0 h 59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671" h="592428">
                  <a:moveTo>
                    <a:pt x="0" y="592428"/>
                  </a:moveTo>
                  <a:cubicBezTo>
                    <a:pt x="94445" y="416417"/>
                    <a:pt x="188890" y="240406"/>
                    <a:pt x="283335" y="141668"/>
                  </a:cubicBezTo>
                  <a:cubicBezTo>
                    <a:pt x="377780" y="42930"/>
                    <a:pt x="472225" y="21465"/>
                    <a:pt x="566671" y="0"/>
                  </a:cubicBezTo>
                </a:path>
              </a:pathLst>
            </a:cu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5150" y="3057525"/>
              <a:ext cx="425450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2563" y="2478088"/>
              <a:ext cx="349250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0" y="4187825"/>
              <a:ext cx="476250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24063" y="1905000"/>
              <a:ext cx="22383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0300" y="2041525"/>
              <a:ext cx="3571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78138" y="1968500"/>
              <a:ext cx="322262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78313" y="3581400"/>
              <a:ext cx="1268412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03563" y="3886200"/>
              <a:ext cx="706437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55950" y="2741613"/>
              <a:ext cx="730250" cy="68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38400" y="4419600"/>
              <a:ext cx="1268413" cy="10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52925" y="4495800"/>
              <a:ext cx="75247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40263" y="2478088"/>
              <a:ext cx="61277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16363" y="2971800"/>
              <a:ext cx="350837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27400" y="5822950"/>
              <a:ext cx="558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3400" y="5562600"/>
              <a:ext cx="558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9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81400" y="4800600"/>
              <a:ext cx="5588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Forma livre 40"/>
            <p:cNvSpPr/>
            <p:nvPr/>
          </p:nvSpPr>
          <p:spPr>
            <a:xfrm>
              <a:off x="6171633" y="1906007"/>
              <a:ext cx="381567" cy="379130"/>
            </a:xfrm>
            <a:custGeom>
              <a:avLst/>
              <a:gdLst>
                <a:gd name="connsiteX0" fmla="*/ 0 w 566671"/>
                <a:gd name="connsiteY0" fmla="*/ 592428 h 592428"/>
                <a:gd name="connsiteX1" fmla="*/ 283335 w 566671"/>
                <a:gd name="connsiteY1" fmla="*/ 141668 h 592428"/>
                <a:gd name="connsiteX2" fmla="*/ 566671 w 566671"/>
                <a:gd name="connsiteY2" fmla="*/ 0 h 59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671" h="592428">
                  <a:moveTo>
                    <a:pt x="0" y="592428"/>
                  </a:moveTo>
                  <a:cubicBezTo>
                    <a:pt x="94445" y="416417"/>
                    <a:pt x="188890" y="240406"/>
                    <a:pt x="283335" y="141668"/>
                  </a:cubicBezTo>
                  <a:cubicBezTo>
                    <a:pt x="377780" y="42930"/>
                    <a:pt x="472225" y="21465"/>
                    <a:pt x="566671" y="0"/>
                  </a:cubicBezTo>
                </a:path>
              </a:pathLst>
            </a:cu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1" name="TextBox 75"/>
            <p:cNvSpPr txBox="1">
              <a:spLocks noChangeArrowheads="1"/>
            </p:cNvSpPr>
            <p:nvPr/>
          </p:nvSpPr>
          <p:spPr bwMode="auto">
            <a:xfrm>
              <a:off x="1116013" y="3048000"/>
              <a:ext cx="865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Córtex</a:t>
              </a:r>
            </a:p>
          </p:txBody>
        </p:sp>
        <p:sp>
          <p:nvSpPr>
            <p:cNvPr id="2092" name="TextBox 76"/>
            <p:cNvSpPr txBox="1">
              <a:spLocks noChangeArrowheads="1"/>
            </p:cNvSpPr>
            <p:nvPr/>
          </p:nvSpPr>
          <p:spPr bwMode="auto">
            <a:xfrm>
              <a:off x="1116013" y="4343400"/>
              <a:ext cx="941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Medula</a:t>
              </a:r>
            </a:p>
          </p:txBody>
        </p:sp>
        <p:sp>
          <p:nvSpPr>
            <p:cNvPr id="2093" name="TextBox 77"/>
            <p:cNvSpPr txBox="1">
              <a:spLocks noChangeArrowheads="1"/>
            </p:cNvSpPr>
            <p:nvPr/>
          </p:nvSpPr>
          <p:spPr bwMode="auto">
            <a:xfrm>
              <a:off x="228600" y="1200150"/>
              <a:ext cx="1142999" cy="1374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b="1">
                  <a:latin typeface="Calibri" pitchFamily="34" charset="0"/>
                </a:rPr>
                <a:t>TIMO</a:t>
              </a:r>
            </a:p>
          </p:txBody>
        </p:sp>
        <p:sp>
          <p:nvSpPr>
            <p:cNvPr id="49" name="Notched Right Arrow 78"/>
            <p:cNvSpPr/>
            <p:nvPr/>
          </p:nvSpPr>
          <p:spPr>
            <a:xfrm>
              <a:off x="5867151" y="2895443"/>
              <a:ext cx="686049" cy="38221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0" name="Notched Right Arrow 81"/>
            <p:cNvSpPr/>
            <p:nvPr/>
          </p:nvSpPr>
          <p:spPr>
            <a:xfrm>
              <a:off x="5867151" y="4116054"/>
              <a:ext cx="686049" cy="379128"/>
            </a:xfrm>
            <a:prstGeom prst="notched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1" name="Notched Right Arrow 82"/>
            <p:cNvSpPr/>
            <p:nvPr/>
          </p:nvSpPr>
          <p:spPr>
            <a:xfrm>
              <a:off x="5867151" y="5561676"/>
              <a:ext cx="686049" cy="38221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179388" y="6381750"/>
            <a:ext cx="5399087" cy="311150"/>
          </p:xfrm>
          <a:graphic>
            <a:graphicData uri="http://schemas.openxmlformats.org/presentationml/2006/ole">
              <p:oleObj spid="_x0000_s2121" name="Documento" r:id="rId14" imgW="5398655" imgH="311222" progId="Word.Document.12">
                <p:embed/>
              </p:oleObj>
            </a:graphicData>
          </a:graphic>
        </p:graphicFrame>
      </p:grpSp>
      <p:pic>
        <p:nvPicPr>
          <p:cNvPr id="2061" name="Picture 4" descr="http://t2.gstatic.com/images?q=tbn:ANd9GcTXBtV05trjHInxeoNdlKJPOJpMhg7L6C0WolIpL-4IMDQpj7UmQ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19600" y="733425"/>
            <a:ext cx="143033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Conector de seta reta 54"/>
          <p:cNvCxnSpPr/>
          <p:nvPr/>
        </p:nvCxnSpPr>
        <p:spPr>
          <a:xfrm flipV="1">
            <a:off x="1908175" y="3925888"/>
            <a:ext cx="1549400" cy="666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63" name="CaixaDeTexto 55"/>
          <p:cNvSpPr txBox="1">
            <a:spLocks noChangeArrowheads="1"/>
          </p:cNvSpPr>
          <p:nvPr/>
        </p:nvSpPr>
        <p:spPr bwMode="auto">
          <a:xfrm>
            <a:off x="5330825" y="2924175"/>
            <a:ext cx="322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No Timo células T reagindo</a:t>
            </a:r>
          </a:p>
          <a:p>
            <a:r>
              <a:rPr lang="pt-BR"/>
              <a:t>Contra próprio são ELIMINADAS 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39750" y="105251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39750" y="179228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40088" y="974725"/>
            <a:ext cx="792162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619875" y="1592263"/>
            <a:ext cx="792163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070725" y="765175"/>
            <a:ext cx="792163" cy="576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0613" y="2185988"/>
            <a:ext cx="792162" cy="576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451725" y="1408113"/>
            <a:ext cx="792163" cy="574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203575" y="184943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940175" y="184943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660775" y="2452688"/>
            <a:ext cx="7921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3059113" y="1849438"/>
            <a:ext cx="1944687" cy="11795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059113" y="1695450"/>
            <a:ext cx="2089150" cy="133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074" name="Objeto 16"/>
          <p:cNvGraphicFramePr>
            <a:graphicFrameLocks noChangeAspect="1"/>
          </p:cNvGraphicFramePr>
          <p:nvPr/>
        </p:nvGraphicFramePr>
        <p:xfrm>
          <a:off x="395288" y="3702050"/>
          <a:ext cx="2952750" cy="3065463"/>
        </p:xfrm>
        <a:graphic>
          <a:graphicData uri="http://schemas.openxmlformats.org/presentationml/2006/ole">
            <p:oleObj spid="_x0000_s3144" name="Imagem de bitmap" r:id="rId4" imgW="5781585" imgH="6001606" progId="PBrush">
              <p:embed/>
            </p:oleObj>
          </a:graphicData>
        </a:graphic>
      </p:graphicFrame>
      <p:sp>
        <p:nvSpPr>
          <p:cNvPr id="3088" name="CaixaDeTexto 55"/>
          <p:cNvSpPr txBox="1">
            <a:spLocks noChangeArrowheads="1"/>
          </p:cNvSpPr>
          <p:nvPr/>
        </p:nvSpPr>
        <p:spPr bwMode="auto">
          <a:xfrm>
            <a:off x="3995936" y="3933056"/>
            <a:ext cx="22525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/>
              <a:t>No  MO células B </a:t>
            </a:r>
          </a:p>
          <a:p>
            <a:r>
              <a:rPr lang="pt-BR" sz="2000" dirty="0"/>
              <a:t>Reagindo Contra </a:t>
            </a:r>
          </a:p>
          <a:p>
            <a:r>
              <a:rPr lang="pt-BR" sz="2000" dirty="0" err="1"/>
              <a:t>Antigenos</a:t>
            </a:r>
            <a:r>
              <a:rPr lang="pt-BR" sz="2000" dirty="0"/>
              <a:t> próprio  </a:t>
            </a:r>
          </a:p>
          <a:p>
            <a:r>
              <a:rPr lang="pt-BR" sz="2000" dirty="0"/>
              <a:t>são ELIMINADAS </a:t>
            </a:r>
          </a:p>
          <a:p>
            <a:r>
              <a:rPr lang="pt-BR" dirty="0"/>
              <a:t>(</a:t>
            </a:r>
            <a:r>
              <a:rPr lang="pt-BR" dirty="0">
                <a:solidFill>
                  <a:srgbClr val="FF0000"/>
                </a:solidFill>
              </a:rPr>
              <a:t>Apoptose</a:t>
            </a:r>
            <a:r>
              <a:rPr lang="pt-BR" dirty="0"/>
              <a:t>)</a:t>
            </a:r>
            <a:endParaRPr lang="en-US" dirty="0"/>
          </a:p>
        </p:txBody>
      </p:sp>
      <p:pic>
        <p:nvPicPr>
          <p:cNvPr id="30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0"/>
            <a:ext cx="13398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293096"/>
            <a:ext cx="469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CaixaDeTexto 62"/>
          <p:cNvSpPr txBox="1">
            <a:spLocks noChangeArrowheads="1"/>
          </p:cNvSpPr>
          <p:nvPr/>
        </p:nvSpPr>
        <p:spPr bwMode="auto">
          <a:xfrm>
            <a:off x="6444208" y="3933056"/>
            <a:ext cx="25907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/>
              <a:t>Fora do  MO células B </a:t>
            </a:r>
          </a:p>
          <a:p>
            <a:r>
              <a:rPr lang="pt-BR" sz="2000" dirty="0"/>
              <a:t>Reagindo Contra </a:t>
            </a:r>
          </a:p>
          <a:p>
            <a:r>
              <a:rPr lang="pt-BR" sz="2000" dirty="0"/>
              <a:t>próprio  solúvel</a:t>
            </a:r>
          </a:p>
          <a:p>
            <a:r>
              <a:rPr lang="pt-BR" sz="2000" dirty="0"/>
              <a:t>são incapaz de </a:t>
            </a:r>
          </a:p>
          <a:p>
            <a:r>
              <a:rPr lang="pt-BR" sz="2000" dirty="0"/>
              <a:t>responder  (</a:t>
            </a:r>
            <a:r>
              <a:rPr lang="pt-BR" sz="2000" dirty="0" err="1">
                <a:solidFill>
                  <a:srgbClr val="0070C0"/>
                </a:solidFill>
              </a:rPr>
              <a:t>Anergia</a:t>
            </a:r>
            <a:r>
              <a:rPr lang="pt-BR" sz="2000" dirty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3075" name="Objeto 6"/>
          <p:cNvGraphicFramePr>
            <a:graphicFrameLocks noChangeAspect="1"/>
          </p:cNvGraphicFramePr>
          <p:nvPr/>
        </p:nvGraphicFramePr>
        <p:xfrm>
          <a:off x="4843463" y="1052513"/>
          <a:ext cx="1776412" cy="1844675"/>
        </p:xfrm>
        <a:graphic>
          <a:graphicData uri="http://schemas.openxmlformats.org/presentationml/2006/ole">
            <p:oleObj spid="_x0000_s3145" name="Imagem de bitmap" r:id="rId7" imgW="5781585" imgH="6001606" progId="PBrush">
              <p:embed/>
            </p:oleObj>
          </a:graphicData>
        </a:graphic>
      </p:graphicFrame>
      <p:sp>
        <p:nvSpPr>
          <p:cNvPr id="64" name="Elipse 63"/>
          <p:cNvSpPr/>
          <p:nvPr/>
        </p:nvSpPr>
        <p:spPr>
          <a:xfrm>
            <a:off x="6915150" y="2892425"/>
            <a:ext cx="792163" cy="574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7337425" y="3208338"/>
            <a:ext cx="792163" cy="5762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7732713" y="2901950"/>
            <a:ext cx="792162" cy="574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7400" y="762000"/>
            <a:ext cx="3886200" cy="1108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600"/>
              <a:t>Apoptose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79525" y="2555875"/>
            <a:ext cx="603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Morte celular via mecanismos envolvendo</a:t>
            </a:r>
          </a:p>
          <a:p>
            <a:r>
              <a:rPr lang="pt-BR" b="1"/>
              <a:t>degradação enzimática de DNA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54163" y="4156075"/>
            <a:ext cx="4711700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SEM ATIVAR SISTEMA IMUNE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050"/>
            <a:ext cx="72564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1331913" y="1773238"/>
            <a:ext cx="5819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Resposta autoimune encadear uma reação</a:t>
            </a:r>
          </a:p>
          <a:p>
            <a:r>
              <a:rPr lang="pt-BR"/>
              <a:t>Contra  Autoantigeno ( -próprio)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Essa resposta e IGUAL a contra uma resposta</a:t>
            </a:r>
          </a:p>
          <a:p>
            <a:r>
              <a:rPr lang="pt-BR"/>
              <a:t>contra não –próprio ( bacteria, virus, tumor)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57200" y="76200"/>
            <a:ext cx="8534400" cy="5581650"/>
            <a:chOff x="384" y="322"/>
            <a:chExt cx="5376" cy="3516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2410" y="3552"/>
              <a:ext cx="84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b="1" u="sng"/>
                <a:t>execução</a:t>
              </a:r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1644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 </a:t>
              </a:r>
            </a:p>
            <a:p>
              <a:r>
                <a:rPr lang="pt-BR" sz="2800"/>
                <a:t>um invasor</a:t>
              </a:r>
              <a:endParaRPr lang="pt-BR" sz="1600"/>
            </a:p>
            <a:p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Bactéria</a:t>
              </a:r>
            </a:p>
            <a:p>
              <a:pPr>
                <a:buFontTx/>
                <a:buChar char="•"/>
              </a:pPr>
              <a:r>
                <a:rPr lang="pt-BR"/>
                <a:t>vírus</a:t>
              </a:r>
            </a:p>
            <a:p>
              <a:pPr>
                <a:buFontTx/>
                <a:buChar char="•"/>
              </a:pPr>
              <a:r>
                <a:rPr lang="pt-BR"/>
                <a:t>tumor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80" y="3312"/>
              <a:ext cx="12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/>
                <a:t>Imunidade</a:t>
              </a:r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138" y="1264"/>
              <a:ext cx="1611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</a:t>
              </a:r>
            </a:p>
            <a:p>
              <a:r>
                <a:rPr lang="pt-BR" sz="2800"/>
                <a:t>o próprio (self)</a:t>
              </a:r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Antígeno</a:t>
              </a:r>
            </a:p>
            <a:p>
              <a:r>
                <a:rPr lang="pt-BR"/>
                <a:t>-proteína circulante</a:t>
              </a:r>
            </a:p>
            <a:p>
              <a:r>
                <a:rPr lang="pt-BR"/>
                <a:t>-célula</a:t>
              </a:r>
            </a:p>
            <a:p>
              <a:r>
                <a:rPr lang="pt-BR"/>
                <a:t>-órgão</a:t>
              </a:r>
            </a:p>
            <a:p>
              <a:endParaRPr lang="pt-BR"/>
            </a:p>
          </p:txBody>
        </p:sp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3650" y="3072"/>
              <a:ext cx="2110" cy="674"/>
              <a:chOff x="4216" y="3062"/>
              <a:chExt cx="2110" cy="674"/>
            </a:xfrm>
          </p:grpSpPr>
          <p:sp>
            <p:nvSpPr>
              <p:cNvPr id="29734" name="Freeform 8"/>
              <p:cNvSpPr>
                <a:spLocks/>
              </p:cNvSpPr>
              <p:nvPr/>
            </p:nvSpPr>
            <p:spPr bwMode="auto">
              <a:xfrm>
                <a:off x="4216" y="3062"/>
                <a:ext cx="2110" cy="674"/>
              </a:xfrm>
              <a:custGeom>
                <a:avLst/>
                <a:gdLst>
                  <a:gd name="T0" fmla="*/ 0 w 2110"/>
                  <a:gd name="T1" fmla="*/ 336 h 674"/>
                  <a:gd name="T2" fmla="*/ 422 w 2110"/>
                  <a:gd name="T3" fmla="*/ 673 h 674"/>
                  <a:gd name="T4" fmla="*/ 422 w 2110"/>
                  <a:gd name="T5" fmla="*/ 505 h 674"/>
                  <a:gd name="T6" fmla="*/ 1687 w 2110"/>
                  <a:gd name="T7" fmla="*/ 505 h 674"/>
                  <a:gd name="T8" fmla="*/ 1687 w 2110"/>
                  <a:gd name="T9" fmla="*/ 673 h 674"/>
                  <a:gd name="T10" fmla="*/ 2109 w 2110"/>
                  <a:gd name="T11" fmla="*/ 336 h 674"/>
                  <a:gd name="T12" fmla="*/ 1687 w 2110"/>
                  <a:gd name="T13" fmla="*/ 0 h 674"/>
                  <a:gd name="T14" fmla="*/ 1687 w 2110"/>
                  <a:gd name="T15" fmla="*/ 168 h 674"/>
                  <a:gd name="T16" fmla="*/ 422 w 2110"/>
                  <a:gd name="T17" fmla="*/ 168 h 674"/>
                  <a:gd name="T18" fmla="*/ 422 w 2110"/>
                  <a:gd name="T19" fmla="*/ 0 h 674"/>
                  <a:gd name="T20" fmla="*/ 0 w 2110"/>
                  <a:gd name="T21" fmla="*/ 336 h 6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0"/>
                  <a:gd name="T34" fmla="*/ 0 h 674"/>
                  <a:gd name="T35" fmla="*/ 2110 w 2110"/>
                  <a:gd name="T36" fmla="*/ 674 h 6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0" h="674">
                    <a:moveTo>
                      <a:pt x="0" y="336"/>
                    </a:moveTo>
                    <a:lnTo>
                      <a:pt x="422" y="673"/>
                    </a:lnTo>
                    <a:lnTo>
                      <a:pt x="422" y="505"/>
                    </a:lnTo>
                    <a:lnTo>
                      <a:pt x="1687" y="505"/>
                    </a:lnTo>
                    <a:lnTo>
                      <a:pt x="1687" y="673"/>
                    </a:lnTo>
                    <a:lnTo>
                      <a:pt x="2109" y="336"/>
                    </a:lnTo>
                    <a:lnTo>
                      <a:pt x="1687" y="0"/>
                    </a:lnTo>
                    <a:lnTo>
                      <a:pt x="1687" y="168"/>
                    </a:lnTo>
                    <a:lnTo>
                      <a:pt x="422" y="168"/>
                    </a:lnTo>
                    <a:lnTo>
                      <a:pt x="422" y="0"/>
                    </a:lnTo>
                    <a:lnTo>
                      <a:pt x="0" y="336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35" name="Rectangle 9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17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pt-BR" sz="3200"/>
                  <a:t>Autoimunidade</a:t>
                </a:r>
              </a:p>
            </p:txBody>
          </p:sp>
        </p:grpSp>
        <p:sp>
          <p:nvSpPr>
            <p:cNvPr id="29704" name="Freeform 10"/>
            <p:cNvSpPr>
              <a:spLocks/>
            </p:cNvSpPr>
            <p:nvPr/>
          </p:nvSpPr>
          <p:spPr bwMode="auto">
            <a:xfrm>
              <a:off x="2122" y="1344"/>
              <a:ext cx="1441" cy="481"/>
            </a:xfrm>
            <a:custGeom>
              <a:avLst/>
              <a:gdLst>
                <a:gd name="T0" fmla="*/ 0 w 1441"/>
                <a:gd name="T1" fmla="*/ 240 h 481"/>
                <a:gd name="T2" fmla="*/ 288 w 1441"/>
                <a:gd name="T3" fmla="*/ 480 h 481"/>
                <a:gd name="T4" fmla="*/ 288 w 1441"/>
                <a:gd name="T5" fmla="*/ 360 h 481"/>
                <a:gd name="T6" fmla="*/ 1152 w 1441"/>
                <a:gd name="T7" fmla="*/ 360 h 481"/>
                <a:gd name="T8" fmla="*/ 1152 w 1441"/>
                <a:gd name="T9" fmla="*/ 480 h 481"/>
                <a:gd name="T10" fmla="*/ 1440 w 1441"/>
                <a:gd name="T11" fmla="*/ 240 h 481"/>
                <a:gd name="T12" fmla="*/ 1152 w 1441"/>
                <a:gd name="T13" fmla="*/ 0 h 481"/>
                <a:gd name="T14" fmla="*/ 1152 w 1441"/>
                <a:gd name="T15" fmla="*/ 120 h 481"/>
                <a:gd name="T16" fmla="*/ 288 w 1441"/>
                <a:gd name="T17" fmla="*/ 120 h 481"/>
                <a:gd name="T18" fmla="*/ 288 w 1441"/>
                <a:gd name="T19" fmla="*/ 0 h 481"/>
                <a:gd name="T20" fmla="*/ 0 w 1441"/>
                <a:gd name="T21" fmla="*/ 240 h 4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1"/>
                <a:gd name="T34" fmla="*/ 0 h 481"/>
                <a:gd name="T35" fmla="*/ 1441 w 1441"/>
                <a:gd name="T36" fmla="*/ 481 h 4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1" h="481">
                  <a:moveTo>
                    <a:pt x="0" y="240"/>
                  </a:moveTo>
                  <a:lnTo>
                    <a:pt x="288" y="480"/>
                  </a:lnTo>
                  <a:lnTo>
                    <a:pt x="288" y="360"/>
                  </a:lnTo>
                  <a:lnTo>
                    <a:pt x="1152" y="360"/>
                  </a:lnTo>
                  <a:lnTo>
                    <a:pt x="1152" y="480"/>
                  </a:lnTo>
                  <a:lnTo>
                    <a:pt x="1440" y="240"/>
                  </a:lnTo>
                  <a:lnTo>
                    <a:pt x="1152" y="0"/>
                  </a:lnTo>
                  <a:lnTo>
                    <a:pt x="1152" y="120"/>
                  </a:lnTo>
                  <a:lnTo>
                    <a:pt x="288" y="120"/>
                  </a:lnTo>
                  <a:lnTo>
                    <a:pt x="288" y="0"/>
                  </a:lnTo>
                  <a:lnTo>
                    <a:pt x="0" y="24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705" name="Rectangle 11"/>
            <p:cNvSpPr>
              <a:spLocks noChangeArrowheads="1"/>
            </p:cNvSpPr>
            <p:nvPr/>
          </p:nvSpPr>
          <p:spPr bwMode="auto">
            <a:xfrm>
              <a:off x="1978" y="322"/>
              <a:ext cx="1783" cy="373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>
                  <a:solidFill>
                    <a:schemeClr val="tx2"/>
                  </a:solidFill>
                </a:rPr>
                <a:t>As duas facetas </a:t>
              </a:r>
            </a:p>
          </p:txBody>
        </p:sp>
        <p:grpSp>
          <p:nvGrpSpPr>
            <p:cNvPr id="29706" name="Group 12"/>
            <p:cNvGrpSpPr>
              <a:grpSpLocks/>
            </p:cNvGrpSpPr>
            <p:nvPr/>
          </p:nvGrpSpPr>
          <p:grpSpPr bwMode="auto">
            <a:xfrm>
              <a:off x="2112" y="2688"/>
              <a:ext cx="818" cy="624"/>
              <a:chOff x="1584" y="3264"/>
              <a:chExt cx="1250" cy="816"/>
            </a:xfrm>
          </p:grpSpPr>
          <p:grpSp>
            <p:nvGrpSpPr>
              <p:cNvPr id="29712" name="Group 13"/>
              <p:cNvGrpSpPr>
                <a:grpSpLocks/>
              </p:cNvGrpSpPr>
              <p:nvPr/>
            </p:nvGrpSpPr>
            <p:grpSpPr bwMode="auto">
              <a:xfrm>
                <a:off x="1584" y="3264"/>
                <a:ext cx="720" cy="816"/>
                <a:chOff x="1349" y="1221"/>
                <a:chExt cx="317" cy="212"/>
              </a:xfrm>
            </p:grpSpPr>
            <p:sp>
              <p:nvSpPr>
                <p:cNvPr id="29728" name="Oval 14"/>
                <p:cNvSpPr>
                  <a:spLocks noChangeArrowheads="1"/>
                </p:cNvSpPr>
                <p:nvPr/>
              </p:nvSpPr>
              <p:spPr bwMode="auto">
                <a:xfrm>
                  <a:off x="1368" y="1221"/>
                  <a:ext cx="208" cy="2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3400"/>
                    </a:gs>
                    <a:gs pos="100000">
                      <a:srgbClr val="00A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9" name="Rectangle 15"/>
                <p:cNvSpPr>
                  <a:spLocks noChangeArrowheads="1"/>
                </p:cNvSpPr>
                <p:nvPr/>
              </p:nvSpPr>
              <p:spPr bwMode="auto">
                <a:xfrm>
                  <a:off x="1349" y="1230"/>
                  <a:ext cx="239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29730" name="Group 16"/>
                <p:cNvGrpSpPr>
                  <a:grpSpLocks/>
                </p:cNvGrpSpPr>
                <p:nvPr/>
              </p:nvGrpSpPr>
              <p:grpSpPr bwMode="auto">
                <a:xfrm>
                  <a:off x="1567" y="1268"/>
                  <a:ext cx="99" cy="71"/>
                  <a:chOff x="1567" y="1268"/>
                  <a:chExt cx="99" cy="71"/>
                </a:xfrm>
              </p:grpSpPr>
              <p:sp>
                <p:nvSpPr>
                  <p:cNvPr id="2973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67" y="1307"/>
                    <a:ext cx="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3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9" y="1312"/>
                    <a:ext cx="27" cy="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3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9" y="1268"/>
                    <a:ext cx="27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9713" name="Group 20"/>
              <p:cNvGrpSpPr>
                <a:grpSpLocks/>
              </p:cNvGrpSpPr>
              <p:nvPr/>
            </p:nvGrpSpPr>
            <p:grpSpPr bwMode="auto">
              <a:xfrm rot="5398741">
                <a:off x="2103" y="3081"/>
                <a:ext cx="404" cy="1058"/>
                <a:chOff x="2267" y="2752"/>
                <a:chExt cx="711" cy="1409"/>
              </a:xfrm>
            </p:grpSpPr>
            <p:grpSp>
              <p:nvGrpSpPr>
                <p:cNvPr id="29714" name="Group 21"/>
                <p:cNvGrpSpPr>
                  <a:grpSpLocks/>
                </p:cNvGrpSpPr>
                <p:nvPr/>
              </p:nvGrpSpPr>
              <p:grpSpPr bwMode="auto">
                <a:xfrm>
                  <a:off x="2704" y="2999"/>
                  <a:ext cx="110" cy="1162"/>
                  <a:chOff x="816" y="480"/>
                  <a:chExt cx="192" cy="1584"/>
                </a:xfrm>
              </p:grpSpPr>
              <p:sp>
                <p:nvSpPr>
                  <p:cNvPr id="297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715" name="Rectangle 24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823"/>
                  <a:ext cx="110" cy="809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6" name="Rectangle 25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787"/>
                  <a:ext cx="110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7" name="Rectangle 26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810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18" name="Rectangle 27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29719" name="Group 28"/>
                <p:cNvGrpSpPr>
                  <a:grpSpLocks/>
                </p:cNvGrpSpPr>
                <p:nvPr/>
              </p:nvGrpSpPr>
              <p:grpSpPr bwMode="auto">
                <a:xfrm>
                  <a:off x="2486" y="2999"/>
                  <a:ext cx="109" cy="1162"/>
                  <a:chOff x="816" y="480"/>
                  <a:chExt cx="192" cy="1584"/>
                </a:xfrm>
              </p:grpSpPr>
              <p:sp>
                <p:nvSpPr>
                  <p:cNvPr id="2972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972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720" name="Line 31"/>
                <p:cNvSpPr>
                  <a:spLocks noChangeShapeType="1"/>
                </p:cNvSpPr>
                <p:nvPr/>
              </p:nvSpPr>
              <p:spPr bwMode="auto">
                <a:xfrm>
                  <a:off x="2584" y="3581"/>
                  <a:ext cx="148" cy="1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1" name="Line 32"/>
                <p:cNvSpPr>
                  <a:spLocks noChangeShapeType="1"/>
                </p:cNvSpPr>
                <p:nvPr/>
              </p:nvSpPr>
              <p:spPr bwMode="auto">
                <a:xfrm>
                  <a:off x="2786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2" name="Line 33"/>
                <p:cNvSpPr>
                  <a:spLocks noChangeShapeType="1"/>
                </p:cNvSpPr>
                <p:nvPr/>
              </p:nvSpPr>
              <p:spPr bwMode="auto">
                <a:xfrm>
                  <a:off x="2349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723" name="Line 34"/>
                <p:cNvSpPr>
                  <a:spLocks noChangeShapeType="1"/>
                </p:cNvSpPr>
                <p:nvPr/>
              </p:nvSpPr>
              <p:spPr bwMode="auto">
                <a:xfrm>
                  <a:off x="2568" y="3421"/>
                  <a:ext cx="1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9707" name="Group 35"/>
            <p:cNvGrpSpPr>
              <a:grpSpLocks/>
            </p:cNvGrpSpPr>
            <p:nvPr/>
          </p:nvGrpSpPr>
          <p:grpSpPr bwMode="auto">
            <a:xfrm rot="-5394576">
              <a:off x="1848" y="1944"/>
              <a:ext cx="624" cy="672"/>
              <a:chOff x="1248" y="1056"/>
              <a:chExt cx="1824" cy="2352"/>
            </a:xfrm>
          </p:grpSpPr>
          <p:sp>
            <p:nvSpPr>
              <p:cNvPr id="29709" name="Oval 36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824" cy="196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A2A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pt-BR" sz="2800" b="1"/>
              </a:p>
            </p:txBody>
          </p:sp>
          <p:sp>
            <p:nvSpPr>
              <p:cNvPr id="29710" name="WordArt 37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04"/>
                <a:ext cx="576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29711" name="Rectangle 3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288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29708" name="Picture 39" descr="G:\intactab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968"/>
              <a:ext cx="876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2771775" y="476250"/>
            <a:ext cx="2436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/>
              <a:t>Anticorpos</a:t>
            </a:r>
            <a:endParaRPr lang="en-US" sz="4000"/>
          </a:p>
        </p:txBody>
      </p:sp>
      <p:sp>
        <p:nvSpPr>
          <p:cNvPr id="31747" name="CaixaDeTexto 2"/>
          <p:cNvSpPr txBox="1">
            <a:spLocks noChangeArrowheads="1"/>
          </p:cNvSpPr>
          <p:nvPr/>
        </p:nvSpPr>
        <p:spPr bwMode="auto">
          <a:xfrm>
            <a:off x="827088" y="2349500"/>
            <a:ext cx="48783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Anticorpos pode NEUTRALIZAR----Imunocomplexo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Facilitar fagocitose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Ativar Complemento</a:t>
            </a:r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288" y="5211763"/>
            <a:ext cx="83534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j-lt"/>
              </a:rPr>
              <a:t>CITOTOXICIDADE  MEDIADA  POR  CÉLULAS  DEPENDENTE DE ANTICORPO</a:t>
            </a:r>
          </a:p>
          <a:p>
            <a:pPr algn="ctr">
              <a:defRPr/>
            </a:pPr>
            <a:r>
              <a:rPr lang="pt-BR" dirty="0">
                <a:latin typeface="+mj-lt"/>
              </a:rPr>
              <a:t>ADCC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/>
          <p:cNvSpPr txBox="1">
            <a:spLocks noChangeArrowheads="1"/>
          </p:cNvSpPr>
          <p:nvPr/>
        </p:nvSpPr>
        <p:spPr bwMode="auto">
          <a:xfrm>
            <a:off x="2195513" y="1052513"/>
            <a:ext cx="4508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Células do sistema imune </a:t>
            </a:r>
            <a:endParaRPr lang="en-US" sz="3200"/>
          </a:p>
        </p:txBody>
      </p:sp>
      <p:sp>
        <p:nvSpPr>
          <p:cNvPr id="32771" name="CaixaDeTexto 2"/>
          <p:cNvSpPr txBox="1">
            <a:spLocks noChangeArrowheads="1"/>
          </p:cNvSpPr>
          <p:nvPr/>
        </p:nvSpPr>
        <p:spPr bwMode="auto">
          <a:xfrm>
            <a:off x="630238" y="2532063"/>
            <a:ext cx="2863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Radicais Livre (agua oxigenada)</a:t>
            </a:r>
          </a:p>
          <a:p>
            <a:endParaRPr lang="pt-BR" sz="1600"/>
          </a:p>
          <a:p>
            <a:r>
              <a:rPr lang="pt-BR" sz="1600"/>
              <a:t>Oxido Nítrico</a:t>
            </a:r>
          </a:p>
        </p:txBody>
      </p:sp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525463" y="1638300"/>
            <a:ext cx="1166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Neutrófilos </a:t>
            </a:r>
            <a:endParaRPr lang="en-US" sz="1600"/>
          </a:p>
        </p:txBody>
      </p:sp>
      <p:sp>
        <p:nvSpPr>
          <p:cNvPr id="32773" name="CaixaDeTexto 4"/>
          <p:cNvSpPr txBox="1">
            <a:spLocks noChangeArrowheads="1"/>
          </p:cNvSpPr>
          <p:nvPr/>
        </p:nvSpPr>
        <p:spPr bwMode="auto">
          <a:xfrm>
            <a:off x="5795963" y="2855913"/>
            <a:ext cx="32940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Macrófagos</a:t>
            </a:r>
          </a:p>
          <a:p>
            <a:endParaRPr lang="pt-BR"/>
          </a:p>
          <a:p>
            <a:r>
              <a:rPr lang="pt-BR"/>
              <a:t>       Citosinas (TNF-alfa)</a:t>
            </a:r>
            <a:endParaRPr lang="en-US"/>
          </a:p>
        </p:txBody>
      </p:sp>
      <p:sp>
        <p:nvSpPr>
          <p:cNvPr id="32774" name="CaixaDeTexto 5"/>
          <p:cNvSpPr txBox="1">
            <a:spLocks noChangeArrowheads="1"/>
          </p:cNvSpPr>
          <p:nvPr/>
        </p:nvSpPr>
        <p:spPr bwMode="auto">
          <a:xfrm>
            <a:off x="5894388" y="4367213"/>
            <a:ext cx="1574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/>
              <a:t>Linfócitos</a:t>
            </a:r>
          </a:p>
          <a:p>
            <a:endParaRPr lang="pt-BR"/>
          </a:p>
          <a:p>
            <a:r>
              <a:rPr lang="pt-BR"/>
              <a:t>   Peforinas</a:t>
            </a:r>
          </a:p>
          <a:p>
            <a:r>
              <a:rPr lang="pt-BR"/>
              <a:t>ADCC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764704"/>
            <a:ext cx="248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Alta/Desvio</a:t>
            </a: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27584" y="116632"/>
            <a:ext cx="7228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19872" y="2564904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NADA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1612963" cy="12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1695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1809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933056"/>
            <a:ext cx="206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457200" y="76200"/>
            <a:ext cx="8534400" cy="5581650"/>
            <a:chOff x="384" y="322"/>
            <a:chExt cx="5376" cy="3516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2410" y="3552"/>
              <a:ext cx="84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b="1" u="sng"/>
                <a:t>execução</a:t>
              </a:r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1644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 </a:t>
              </a:r>
            </a:p>
            <a:p>
              <a:r>
                <a:rPr lang="pt-BR" sz="2800"/>
                <a:t>um invasor</a:t>
              </a:r>
              <a:endParaRPr lang="pt-BR" sz="1600"/>
            </a:p>
            <a:p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Bactéria</a:t>
              </a:r>
            </a:p>
            <a:p>
              <a:pPr>
                <a:buFontTx/>
                <a:buChar char="•"/>
              </a:pPr>
              <a:r>
                <a:rPr lang="pt-BR"/>
                <a:t>vírus</a:t>
              </a:r>
            </a:p>
            <a:p>
              <a:pPr>
                <a:buFontTx/>
                <a:buChar char="•"/>
              </a:pPr>
              <a:r>
                <a:rPr lang="pt-BR"/>
                <a:t>tumor</a:t>
              </a: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480" y="3312"/>
              <a:ext cx="12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/>
                <a:t>Imunidade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4138" y="1264"/>
              <a:ext cx="1611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800"/>
                <a:t>Reagindo contra</a:t>
              </a:r>
            </a:p>
            <a:p>
              <a:r>
                <a:rPr lang="pt-BR" sz="2800"/>
                <a:t>o próprio (self)</a:t>
              </a:r>
              <a:endParaRPr lang="pt-BR"/>
            </a:p>
            <a:p>
              <a:endParaRPr lang="pt-BR"/>
            </a:p>
            <a:p>
              <a:pPr>
                <a:buFontTx/>
                <a:buChar char="•"/>
              </a:pPr>
              <a:r>
                <a:rPr lang="pt-BR"/>
                <a:t>Antígeno</a:t>
              </a:r>
            </a:p>
            <a:p>
              <a:r>
                <a:rPr lang="pt-BR"/>
                <a:t>-proteína circulante</a:t>
              </a:r>
            </a:p>
            <a:p>
              <a:r>
                <a:rPr lang="pt-BR"/>
                <a:t>-célula</a:t>
              </a:r>
            </a:p>
            <a:p>
              <a:r>
                <a:rPr lang="pt-BR"/>
                <a:t>-órgão</a:t>
              </a:r>
            </a:p>
            <a:p>
              <a:endParaRPr lang="pt-BR"/>
            </a:p>
          </p:txBody>
        </p:sp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>
              <a:off x="3650" y="3072"/>
              <a:ext cx="2110" cy="674"/>
              <a:chOff x="4216" y="3062"/>
              <a:chExt cx="2110" cy="674"/>
            </a:xfrm>
          </p:grpSpPr>
          <p:sp>
            <p:nvSpPr>
              <p:cNvPr id="34854" name="Freeform 8"/>
              <p:cNvSpPr>
                <a:spLocks/>
              </p:cNvSpPr>
              <p:nvPr/>
            </p:nvSpPr>
            <p:spPr bwMode="auto">
              <a:xfrm>
                <a:off x="4216" y="3062"/>
                <a:ext cx="2110" cy="674"/>
              </a:xfrm>
              <a:custGeom>
                <a:avLst/>
                <a:gdLst>
                  <a:gd name="T0" fmla="*/ 0 w 2110"/>
                  <a:gd name="T1" fmla="*/ 336 h 674"/>
                  <a:gd name="T2" fmla="*/ 422 w 2110"/>
                  <a:gd name="T3" fmla="*/ 673 h 674"/>
                  <a:gd name="T4" fmla="*/ 422 w 2110"/>
                  <a:gd name="T5" fmla="*/ 505 h 674"/>
                  <a:gd name="T6" fmla="*/ 1687 w 2110"/>
                  <a:gd name="T7" fmla="*/ 505 h 674"/>
                  <a:gd name="T8" fmla="*/ 1687 w 2110"/>
                  <a:gd name="T9" fmla="*/ 673 h 674"/>
                  <a:gd name="T10" fmla="*/ 2109 w 2110"/>
                  <a:gd name="T11" fmla="*/ 336 h 674"/>
                  <a:gd name="T12" fmla="*/ 1687 w 2110"/>
                  <a:gd name="T13" fmla="*/ 0 h 674"/>
                  <a:gd name="T14" fmla="*/ 1687 w 2110"/>
                  <a:gd name="T15" fmla="*/ 168 h 674"/>
                  <a:gd name="T16" fmla="*/ 422 w 2110"/>
                  <a:gd name="T17" fmla="*/ 168 h 674"/>
                  <a:gd name="T18" fmla="*/ 422 w 2110"/>
                  <a:gd name="T19" fmla="*/ 0 h 674"/>
                  <a:gd name="T20" fmla="*/ 0 w 2110"/>
                  <a:gd name="T21" fmla="*/ 336 h 6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0"/>
                  <a:gd name="T34" fmla="*/ 0 h 674"/>
                  <a:gd name="T35" fmla="*/ 2110 w 2110"/>
                  <a:gd name="T36" fmla="*/ 674 h 6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0" h="674">
                    <a:moveTo>
                      <a:pt x="0" y="336"/>
                    </a:moveTo>
                    <a:lnTo>
                      <a:pt x="422" y="673"/>
                    </a:lnTo>
                    <a:lnTo>
                      <a:pt x="422" y="505"/>
                    </a:lnTo>
                    <a:lnTo>
                      <a:pt x="1687" y="505"/>
                    </a:lnTo>
                    <a:lnTo>
                      <a:pt x="1687" y="673"/>
                    </a:lnTo>
                    <a:lnTo>
                      <a:pt x="2109" y="336"/>
                    </a:lnTo>
                    <a:lnTo>
                      <a:pt x="1687" y="0"/>
                    </a:lnTo>
                    <a:lnTo>
                      <a:pt x="1687" y="168"/>
                    </a:lnTo>
                    <a:lnTo>
                      <a:pt x="422" y="168"/>
                    </a:lnTo>
                    <a:lnTo>
                      <a:pt x="422" y="0"/>
                    </a:lnTo>
                    <a:lnTo>
                      <a:pt x="0" y="336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855" name="Rectangle 9"/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17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pt-BR" sz="3200"/>
                  <a:t>Autoimunidade</a:t>
                </a:r>
              </a:p>
            </p:txBody>
          </p:sp>
        </p:grpSp>
        <p:sp>
          <p:nvSpPr>
            <p:cNvPr id="34824" name="Freeform 10"/>
            <p:cNvSpPr>
              <a:spLocks/>
            </p:cNvSpPr>
            <p:nvPr/>
          </p:nvSpPr>
          <p:spPr bwMode="auto">
            <a:xfrm>
              <a:off x="2122" y="1344"/>
              <a:ext cx="1441" cy="481"/>
            </a:xfrm>
            <a:custGeom>
              <a:avLst/>
              <a:gdLst>
                <a:gd name="T0" fmla="*/ 0 w 1441"/>
                <a:gd name="T1" fmla="*/ 240 h 481"/>
                <a:gd name="T2" fmla="*/ 288 w 1441"/>
                <a:gd name="T3" fmla="*/ 480 h 481"/>
                <a:gd name="T4" fmla="*/ 288 w 1441"/>
                <a:gd name="T5" fmla="*/ 360 h 481"/>
                <a:gd name="T6" fmla="*/ 1152 w 1441"/>
                <a:gd name="T7" fmla="*/ 360 h 481"/>
                <a:gd name="T8" fmla="*/ 1152 w 1441"/>
                <a:gd name="T9" fmla="*/ 480 h 481"/>
                <a:gd name="T10" fmla="*/ 1440 w 1441"/>
                <a:gd name="T11" fmla="*/ 240 h 481"/>
                <a:gd name="T12" fmla="*/ 1152 w 1441"/>
                <a:gd name="T13" fmla="*/ 0 h 481"/>
                <a:gd name="T14" fmla="*/ 1152 w 1441"/>
                <a:gd name="T15" fmla="*/ 120 h 481"/>
                <a:gd name="T16" fmla="*/ 288 w 1441"/>
                <a:gd name="T17" fmla="*/ 120 h 481"/>
                <a:gd name="T18" fmla="*/ 288 w 1441"/>
                <a:gd name="T19" fmla="*/ 0 h 481"/>
                <a:gd name="T20" fmla="*/ 0 w 1441"/>
                <a:gd name="T21" fmla="*/ 240 h 4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1"/>
                <a:gd name="T34" fmla="*/ 0 h 481"/>
                <a:gd name="T35" fmla="*/ 1441 w 1441"/>
                <a:gd name="T36" fmla="*/ 481 h 4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1" h="481">
                  <a:moveTo>
                    <a:pt x="0" y="240"/>
                  </a:moveTo>
                  <a:lnTo>
                    <a:pt x="288" y="480"/>
                  </a:lnTo>
                  <a:lnTo>
                    <a:pt x="288" y="360"/>
                  </a:lnTo>
                  <a:lnTo>
                    <a:pt x="1152" y="360"/>
                  </a:lnTo>
                  <a:lnTo>
                    <a:pt x="1152" y="480"/>
                  </a:lnTo>
                  <a:lnTo>
                    <a:pt x="1440" y="240"/>
                  </a:lnTo>
                  <a:lnTo>
                    <a:pt x="1152" y="0"/>
                  </a:lnTo>
                  <a:lnTo>
                    <a:pt x="1152" y="120"/>
                  </a:lnTo>
                  <a:lnTo>
                    <a:pt x="288" y="120"/>
                  </a:lnTo>
                  <a:lnTo>
                    <a:pt x="288" y="0"/>
                  </a:lnTo>
                  <a:lnTo>
                    <a:pt x="0" y="24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825" name="Rectangle 11"/>
            <p:cNvSpPr>
              <a:spLocks noChangeArrowheads="1"/>
            </p:cNvSpPr>
            <p:nvPr/>
          </p:nvSpPr>
          <p:spPr bwMode="auto">
            <a:xfrm>
              <a:off x="1978" y="322"/>
              <a:ext cx="1783" cy="373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200">
                  <a:solidFill>
                    <a:schemeClr val="tx2"/>
                  </a:solidFill>
                </a:rPr>
                <a:t>As duas facetas </a:t>
              </a:r>
            </a:p>
          </p:txBody>
        </p:sp>
        <p:grpSp>
          <p:nvGrpSpPr>
            <p:cNvPr id="34826" name="Group 12"/>
            <p:cNvGrpSpPr>
              <a:grpSpLocks/>
            </p:cNvGrpSpPr>
            <p:nvPr/>
          </p:nvGrpSpPr>
          <p:grpSpPr bwMode="auto">
            <a:xfrm>
              <a:off x="2112" y="2688"/>
              <a:ext cx="818" cy="624"/>
              <a:chOff x="1584" y="3264"/>
              <a:chExt cx="1250" cy="816"/>
            </a:xfrm>
          </p:grpSpPr>
          <p:grpSp>
            <p:nvGrpSpPr>
              <p:cNvPr id="34832" name="Group 13"/>
              <p:cNvGrpSpPr>
                <a:grpSpLocks/>
              </p:cNvGrpSpPr>
              <p:nvPr/>
            </p:nvGrpSpPr>
            <p:grpSpPr bwMode="auto">
              <a:xfrm>
                <a:off x="1584" y="3264"/>
                <a:ext cx="720" cy="816"/>
                <a:chOff x="1349" y="1221"/>
                <a:chExt cx="317" cy="212"/>
              </a:xfrm>
            </p:grpSpPr>
            <p:sp>
              <p:nvSpPr>
                <p:cNvPr id="34848" name="Oval 14"/>
                <p:cNvSpPr>
                  <a:spLocks noChangeArrowheads="1"/>
                </p:cNvSpPr>
                <p:nvPr/>
              </p:nvSpPr>
              <p:spPr bwMode="auto">
                <a:xfrm>
                  <a:off x="1368" y="1221"/>
                  <a:ext cx="208" cy="20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3400"/>
                    </a:gs>
                    <a:gs pos="100000">
                      <a:srgbClr val="00AE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9" name="Rectangle 15"/>
                <p:cNvSpPr>
                  <a:spLocks noChangeArrowheads="1"/>
                </p:cNvSpPr>
                <p:nvPr/>
              </p:nvSpPr>
              <p:spPr bwMode="auto">
                <a:xfrm>
                  <a:off x="1349" y="1230"/>
                  <a:ext cx="239" cy="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4850" name="Group 16"/>
                <p:cNvGrpSpPr>
                  <a:grpSpLocks/>
                </p:cNvGrpSpPr>
                <p:nvPr/>
              </p:nvGrpSpPr>
              <p:grpSpPr bwMode="auto">
                <a:xfrm>
                  <a:off x="1567" y="1268"/>
                  <a:ext cx="99" cy="71"/>
                  <a:chOff x="1567" y="1268"/>
                  <a:chExt cx="99" cy="71"/>
                </a:xfrm>
              </p:grpSpPr>
              <p:sp>
                <p:nvSpPr>
                  <p:cNvPr id="3485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567" y="1307"/>
                    <a:ext cx="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9" y="1312"/>
                    <a:ext cx="27" cy="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5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9" y="1268"/>
                    <a:ext cx="27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4833" name="Group 20"/>
              <p:cNvGrpSpPr>
                <a:grpSpLocks/>
              </p:cNvGrpSpPr>
              <p:nvPr/>
            </p:nvGrpSpPr>
            <p:grpSpPr bwMode="auto">
              <a:xfrm rot="5398741">
                <a:off x="2103" y="3081"/>
                <a:ext cx="404" cy="1058"/>
                <a:chOff x="2267" y="2752"/>
                <a:chExt cx="711" cy="1409"/>
              </a:xfrm>
            </p:grpSpPr>
            <p:grpSp>
              <p:nvGrpSpPr>
                <p:cNvPr id="34834" name="Group 21"/>
                <p:cNvGrpSpPr>
                  <a:grpSpLocks/>
                </p:cNvGrpSpPr>
                <p:nvPr/>
              </p:nvGrpSpPr>
              <p:grpSpPr bwMode="auto">
                <a:xfrm>
                  <a:off x="2704" y="2999"/>
                  <a:ext cx="110" cy="1162"/>
                  <a:chOff x="816" y="480"/>
                  <a:chExt cx="192" cy="1584"/>
                </a:xfrm>
              </p:grpSpPr>
              <p:sp>
                <p:nvSpPr>
                  <p:cNvPr id="348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4835" name="Rectangle 24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823"/>
                  <a:ext cx="110" cy="809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36" name="Rectangle 25" descr="Grade aberta"/>
                <p:cNvSpPr>
                  <a:spLocks noChangeArrowheads="1"/>
                </p:cNvSpPr>
                <p:nvPr/>
              </p:nvSpPr>
              <p:spPr bwMode="auto">
                <a:xfrm>
                  <a:off x="2868" y="2787"/>
                  <a:ext cx="110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37" name="Rectangle 26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810"/>
                </a:xfrm>
                <a:prstGeom prst="rect">
                  <a:avLst/>
                </a:prstGeom>
                <a:pattFill prst="lgGrid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38" name="Rectangle 27" descr="Grade aberta"/>
                <p:cNvSpPr>
                  <a:spLocks noChangeArrowheads="1"/>
                </p:cNvSpPr>
                <p:nvPr/>
              </p:nvSpPr>
              <p:spPr bwMode="auto">
                <a:xfrm>
                  <a:off x="2267" y="2752"/>
                  <a:ext cx="109" cy="246"/>
                </a:xfrm>
                <a:prstGeom prst="rect">
                  <a:avLst/>
                </a:prstGeom>
                <a:pattFill prst="lgGrid">
                  <a:fgClr>
                    <a:srgbClr val="FF6600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4839" name="Group 28"/>
                <p:cNvGrpSpPr>
                  <a:grpSpLocks/>
                </p:cNvGrpSpPr>
                <p:nvPr/>
              </p:nvGrpSpPr>
              <p:grpSpPr bwMode="auto">
                <a:xfrm>
                  <a:off x="2486" y="2999"/>
                  <a:ext cx="109" cy="1162"/>
                  <a:chOff x="816" y="480"/>
                  <a:chExt cx="192" cy="1584"/>
                </a:xfrm>
              </p:grpSpPr>
              <p:sp>
                <p:nvSpPr>
                  <p:cNvPr id="3484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15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484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480"/>
                    <a:ext cx="192" cy="480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4840" name="Line 31"/>
                <p:cNvSpPr>
                  <a:spLocks noChangeShapeType="1"/>
                </p:cNvSpPr>
                <p:nvPr/>
              </p:nvSpPr>
              <p:spPr bwMode="auto">
                <a:xfrm>
                  <a:off x="2584" y="3581"/>
                  <a:ext cx="148" cy="1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1" name="Line 32"/>
                <p:cNvSpPr>
                  <a:spLocks noChangeShapeType="1"/>
                </p:cNvSpPr>
                <p:nvPr/>
              </p:nvSpPr>
              <p:spPr bwMode="auto">
                <a:xfrm>
                  <a:off x="2786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2" name="Line 33"/>
                <p:cNvSpPr>
                  <a:spLocks noChangeShapeType="1"/>
                </p:cNvSpPr>
                <p:nvPr/>
              </p:nvSpPr>
              <p:spPr bwMode="auto">
                <a:xfrm>
                  <a:off x="2349" y="3421"/>
                  <a:ext cx="137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843" name="Line 34"/>
                <p:cNvSpPr>
                  <a:spLocks noChangeShapeType="1"/>
                </p:cNvSpPr>
                <p:nvPr/>
              </p:nvSpPr>
              <p:spPr bwMode="auto">
                <a:xfrm>
                  <a:off x="2568" y="3421"/>
                  <a:ext cx="1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34827" name="Group 35"/>
            <p:cNvGrpSpPr>
              <a:grpSpLocks/>
            </p:cNvGrpSpPr>
            <p:nvPr/>
          </p:nvGrpSpPr>
          <p:grpSpPr bwMode="auto">
            <a:xfrm rot="-5394576">
              <a:off x="1848" y="1944"/>
              <a:ext cx="624" cy="672"/>
              <a:chOff x="1248" y="1056"/>
              <a:chExt cx="1824" cy="2352"/>
            </a:xfrm>
          </p:grpSpPr>
          <p:sp>
            <p:nvSpPr>
              <p:cNvPr id="34829" name="Oval 36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1824" cy="196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A2A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pt-BR" sz="2800" b="1"/>
              </a:p>
            </p:txBody>
          </p:sp>
          <p:sp>
            <p:nvSpPr>
              <p:cNvPr id="34830" name="WordArt 37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4" y="1104"/>
                <a:ext cx="576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34831" name="Rectangle 3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288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34828" name="Picture 39" descr="G:\intactab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968"/>
              <a:ext cx="876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85988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Mecanismo Defesa                           </a:t>
            </a:r>
            <a:r>
              <a:rPr lang="pt-BR" dirty="0" err="1"/>
              <a:t>Mechanismo</a:t>
            </a:r>
            <a:r>
              <a:rPr lang="pt-BR" dirty="0"/>
              <a:t> Hipersensibilidade</a:t>
            </a:r>
          </a:p>
          <a:p>
            <a:endParaRPr lang="pt-BR" dirty="0"/>
          </a:p>
          <a:p>
            <a:r>
              <a:rPr lang="pt-BR" u="sng" dirty="0"/>
              <a:t>IMEDIATA:</a:t>
            </a:r>
          </a:p>
          <a:p>
            <a:endParaRPr lang="pt-BR" dirty="0"/>
          </a:p>
          <a:p>
            <a:r>
              <a:rPr lang="pt-BR" sz="1400" dirty="0"/>
              <a:t>Anticorpo 	</a:t>
            </a:r>
            <a:r>
              <a:rPr lang="sv-SE" sz="1400" dirty="0"/>
              <a:t>(IgE)				Tipo I    (Alergia)</a:t>
            </a:r>
          </a:p>
          <a:p>
            <a:endParaRPr lang="sv-SE" dirty="0"/>
          </a:p>
          <a:p>
            <a:r>
              <a:rPr lang="sv-SE" dirty="0"/>
              <a:t>Anticorpo + complemento		Tipo II</a:t>
            </a:r>
          </a:p>
          <a:p>
            <a:endParaRPr lang="sv-SE" dirty="0"/>
          </a:p>
          <a:p>
            <a:r>
              <a:rPr lang="sv-SE" dirty="0"/>
              <a:t>Imunocomplexo  (neutralizar)		Tipo III</a:t>
            </a:r>
          </a:p>
          <a:p>
            <a:endParaRPr lang="sv-SE" dirty="0"/>
          </a:p>
          <a:p>
            <a:endParaRPr lang="sv-SE" u="sng" dirty="0"/>
          </a:p>
          <a:p>
            <a:r>
              <a:rPr lang="sv-SE" u="sng" dirty="0"/>
              <a:t>TARDIA</a:t>
            </a:r>
          </a:p>
          <a:p>
            <a:endParaRPr lang="sv-SE" dirty="0"/>
          </a:p>
          <a:p>
            <a:r>
              <a:rPr lang="sv-SE" dirty="0"/>
              <a:t>Celulas T-citotoxico </a:t>
            </a:r>
            <a:r>
              <a:rPr lang="pt-BR" dirty="0"/>
              <a:t>  			Tipo IV       </a:t>
            </a:r>
            <a:endParaRPr lang="en-US" dirty="0"/>
          </a:p>
        </p:txBody>
      </p:sp>
      <p:cxnSp>
        <p:nvCxnSpPr>
          <p:cNvPr id="4" name="Conector reto 3"/>
          <p:cNvCxnSpPr/>
          <p:nvPr/>
        </p:nvCxnSpPr>
        <p:spPr bwMode="auto">
          <a:xfrm flipV="1">
            <a:off x="395536" y="1268760"/>
            <a:ext cx="8496944" cy="7200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076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08720"/>
            <a:ext cx="859882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Mecanismo Defesa                           </a:t>
            </a:r>
            <a:r>
              <a:rPr lang="pt-BR" dirty="0" err="1"/>
              <a:t>Mechanismo</a:t>
            </a:r>
            <a:r>
              <a:rPr lang="pt-BR" dirty="0"/>
              <a:t> Hipersensibilidade</a:t>
            </a:r>
          </a:p>
          <a:p>
            <a:endParaRPr lang="pt-BR" dirty="0"/>
          </a:p>
          <a:p>
            <a:r>
              <a:rPr lang="pt-BR" u="sng" dirty="0"/>
              <a:t>IMEDIATA:</a:t>
            </a:r>
          </a:p>
          <a:p>
            <a:endParaRPr lang="pt-BR" dirty="0"/>
          </a:p>
          <a:p>
            <a:r>
              <a:rPr lang="pt-BR" dirty="0"/>
              <a:t>Anticorpo 	</a:t>
            </a:r>
            <a:r>
              <a:rPr lang="sv-SE" dirty="0"/>
              <a:t>(IgE)			Tipo I    (Alergia)</a:t>
            </a:r>
          </a:p>
          <a:p>
            <a:endParaRPr lang="sv-SE" dirty="0"/>
          </a:p>
          <a:p>
            <a:r>
              <a:rPr lang="sv-SE" dirty="0"/>
              <a:t>Anticorpo + complemento		Tipo II</a:t>
            </a:r>
          </a:p>
          <a:p>
            <a:endParaRPr lang="sv-SE" dirty="0"/>
          </a:p>
          <a:p>
            <a:r>
              <a:rPr lang="sv-SE" dirty="0"/>
              <a:t>Imunocomplexo  (neutralizar)		Tipo III</a:t>
            </a:r>
          </a:p>
          <a:p>
            <a:endParaRPr lang="sv-SE" dirty="0"/>
          </a:p>
          <a:p>
            <a:endParaRPr lang="sv-SE" u="sng" dirty="0"/>
          </a:p>
          <a:p>
            <a:r>
              <a:rPr lang="sv-SE" u="sng" dirty="0"/>
              <a:t>TARDIA</a:t>
            </a:r>
          </a:p>
          <a:p>
            <a:endParaRPr lang="sv-SE" dirty="0"/>
          </a:p>
          <a:p>
            <a:r>
              <a:rPr lang="sv-SE" dirty="0"/>
              <a:t>Celulas T-citotoxico </a:t>
            </a:r>
            <a:r>
              <a:rPr lang="pt-BR" dirty="0"/>
              <a:t>  			Tipo IV       </a:t>
            </a:r>
            <a:endParaRPr lang="en-US" dirty="0"/>
          </a:p>
        </p:txBody>
      </p:sp>
      <p:cxnSp>
        <p:nvCxnSpPr>
          <p:cNvPr id="4" name="Conector reto 3"/>
          <p:cNvCxnSpPr/>
          <p:nvPr/>
        </p:nvCxnSpPr>
        <p:spPr bwMode="auto">
          <a:xfrm flipV="1">
            <a:off x="395536" y="1268760"/>
            <a:ext cx="8496944" cy="7200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eta para baixo 2"/>
          <p:cNvSpPr/>
          <p:nvPr/>
        </p:nvSpPr>
        <p:spPr bwMode="auto">
          <a:xfrm rot="5400000">
            <a:off x="7454518" y="1862112"/>
            <a:ext cx="1008112" cy="144016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5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\\Imtsp102\c(imt102)\Meus documentos\Magnus\roitt-23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4800"/>
            <a:ext cx="7075488" cy="8667750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3657600" cy="457200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Doenças órgão-específicas</a:t>
            </a:r>
            <a:endParaRPr lang="pt-BR" sz="320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876800" y="381000"/>
            <a:ext cx="3657600" cy="504825"/>
          </a:xfrm>
          <a:prstGeom prst="rect">
            <a:avLst/>
          </a:prstGeom>
          <a:solidFill>
            <a:srgbClr val="FFE2A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pt-BR" sz="1800" b="1"/>
              <a:t>Doenças não </a:t>
            </a:r>
          </a:p>
          <a:p>
            <a:pPr algn="ctr">
              <a:lnSpc>
                <a:spcPct val="75000"/>
              </a:lnSpc>
            </a:pPr>
            <a:r>
              <a:rPr lang="pt-BR" sz="1800" b="1"/>
              <a:t>órgão-específicas</a:t>
            </a:r>
            <a:endParaRPr lang="pt-BR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2235200" cy="13239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Tireóide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 tireoidite de Hashimoto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-mixedema primário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-tireotoxicose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295400" y="2500313"/>
            <a:ext cx="2540000" cy="693737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pt-BR" sz="1600" b="1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Estômago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 (Anemia perniciosa)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1219200" y="3263900"/>
            <a:ext cx="2667000" cy="449263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Adrenal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1600" b="1"/>
              <a:t> (Doença de Addison)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295400" y="3733800"/>
            <a:ext cx="2438400" cy="8159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Pâncreas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 (diabetes mellitus     insulina dependente)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715000" y="1828800"/>
            <a:ext cx="25908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Músculo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 (Dermatomiosite)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 rot="10800000" flipV="1">
            <a:off x="5811838" y="2849563"/>
            <a:ext cx="2336800" cy="828675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Rins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(LES)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 sz="1600" b="1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23368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Pele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(Escleroderma)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5486400" y="5181600"/>
            <a:ext cx="2540000" cy="412750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Articulações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 sz="1600" b="1"/>
              <a:t>(Artrite Reumatóide)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762000" y="4800600"/>
            <a:ext cx="3124200" cy="1639888"/>
          </a:xfrm>
          <a:prstGeom prst="rect">
            <a:avLst/>
          </a:prstGeom>
          <a:solidFill>
            <a:srgbClr val="FFE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endParaRPr lang="pt-BR" sz="1600" b="1"/>
          </a:p>
          <a:p>
            <a:pPr algn="ctr">
              <a:spcBef>
                <a:spcPct val="10000"/>
              </a:spcBef>
            </a:pPr>
            <a:r>
              <a:rPr lang="pt-BR" sz="1600" b="1"/>
              <a:t>Dois tipos de doenças auto-imunes:</a:t>
            </a:r>
          </a:p>
          <a:p>
            <a:pPr algn="ctr">
              <a:spcBef>
                <a:spcPct val="10000"/>
              </a:spcBef>
            </a:pPr>
            <a:r>
              <a:rPr lang="pt-BR" sz="1600" b="1"/>
              <a:t> órgão-específicas e órgão-não específicas</a:t>
            </a:r>
          </a:p>
          <a:p>
            <a:pPr>
              <a:spcBef>
                <a:spcPct val="10000"/>
              </a:spcBef>
            </a:pPr>
            <a:endParaRPr lang="pt-BR" sz="1600" b="1"/>
          </a:p>
        </p:txBody>
      </p:sp>
      <p:sp>
        <p:nvSpPr>
          <p:cNvPr id="2" name="Estrela de 5 pontas 1"/>
          <p:cNvSpPr/>
          <p:nvPr/>
        </p:nvSpPr>
        <p:spPr bwMode="auto">
          <a:xfrm>
            <a:off x="3203848" y="3861048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strela de 5 pontas 14"/>
          <p:cNvSpPr/>
          <p:nvPr/>
        </p:nvSpPr>
        <p:spPr bwMode="auto">
          <a:xfrm>
            <a:off x="7722928" y="4981823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strela de 5 pontas 15"/>
          <p:cNvSpPr/>
          <p:nvPr/>
        </p:nvSpPr>
        <p:spPr bwMode="auto">
          <a:xfrm>
            <a:off x="7716920" y="2646487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990600" y="88900"/>
            <a:ext cx="7086600" cy="676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Estrela de 5 pontas 2"/>
          <p:cNvSpPr/>
          <p:nvPr/>
        </p:nvSpPr>
        <p:spPr bwMode="auto">
          <a:xfrm>
            <a:off x="2979871" y="4509120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strela de 5 pontas 3"/>
          <p:cNvSpPr/>
          <p:nvPr/>
        </p:nvSpPr>
        <p:spPr bwMode="auto">
          <a:xfrm>
            <a:off x="2979871" y="5157192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strela de 5 pontas 4"/>
          <p:cNvSpPr/>
          <p:nvPr/>
        </p:nvSpPr>
        <p:spPr bwMode="auto">
          <a:xfrm>
            <a:off x="2969966" y="5661248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strela de 5 pontas 5"/>
          <p:cNvSpPr/>
          <p:nvPr/>
        </p:nvSpPr>
        <p:spPr bwMode="auto">
          <a:xfrm>
            <a:off x="3003017" y="1052736"/>
            <a:ext cx="402952" cy="40615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Como as doenças auto-imunes podem ser geradas</a:t>
            </a:r>
            <a:endParaRPr lang="pt-BR" sz="3200"/>
          </a:p>
          <a:p>
            <a:endParaRPr lang="pt-BR" sz="3200"/>
          </a:p>
          <a:p>
            <a:endParaRPr lang="pt-BR" sz="2800"/>
          </a:p>
          <a:p>
            <a:r>
              <a:rPr lang="pt-BR" sz="2800"/>
              <a:t>Quebra de tolerância que significa que o sistema imune esta reagindo contra moléculas do próprio indivíduo</a:t>
            </a:r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Meus documentos\Magnus\Tol\Tolerancia\CD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57515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346075"/>
            <a:ext cx="21018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Ligação normal</a:t>
            </a:r>
          </a:p>
          <a:p>
            <a:r>
              <a:rPr lang="pt-BR"/>
              <a:t>entre neurônios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2305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Acetilcolina (Ac)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231457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Receptor para Ac</a:t>
            </a:r>
          </a:p>
          <a:p>
            <a:r>
              <a:rPr lang="pt-BR"/>
              <a:t>AcR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114800" y="3048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803525" y="2936875"/>
            <a:ext cx="174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 normal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308725" y="1336675"/>
            <a:ext cx="23749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Anticorpos contra</a:t>
            </a:r>
          </a:p>
          <a:p>
            <a:r>
              <a:rPr lang="pt-BR"/>
              <a:t>o receptor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013325" y="2784475"/>
            <a:ext cx="19510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 reduzido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241925" y="3470275"/>
            <a:ext cx="3652838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Tratamento:</a:t>
            </a:r>
          </a:p>
          <a:p>
            <a:r>
              <a:rPr lang="pt-BR"/>
              <a:t>Drogas que prorrogam a</a:t>
            </a:r>
          </a:p>
          <a:p>
            <a:r>
              <a:rPr lang="pt-BR"/>
              <a:t>vida do Ac</a:t>
            </a:r>
          </a:p>
          <a:p>
            <a:r>
              <a:rPr lang="pt-BR"/>
              <a:t>ou</a:t>
            </a:r>
          </a:p>
          <a:p>
            <a:endParaRPr lang="pt-BR"/>
          </a:p>
          <a:p>
            <a:r>
              <a:rPr lang="pt-BR"/>
              <a:t>Anticorpos contra Anti-AcR</a:t>
            </a:r>
          </a:p>
          <a:p>
            <a:r>
              <a:rPr lang="pt-BR"/>
              <a:t>anticorpos..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 rot="6049805">
            <a:off x="2389187" y="4316413"/>
            <a:ext cx="1141413" cy="1804988"/>
            <a:chOff x="528" y="4032"/>
            <a:chExt cx="1248" cy="1920"/>
          </a:xfrm>
        </p:grpSpPr>
        <p:grpSp>
          <p:nvGrpSpPr>
            <p:cNvPr id="38925" name="Group 12"/>
            <p:cNvGrpSpPr>
              <a:grpSpLocks/>
            </p:cNvGrpSpPr>
            <p:nvPr/>
          </p:nvGrpSpPr>
          <p:grpSpPr bwMode="auto">
            <a:xfrm>
              <a:off x="1296" y="4368"/>
              <a:ext cx="192" cy="1584"/>
              <a:chOff x="816" y="480"/>
              <a:chExt cx="192" cy="1584"/>
            </a:xfrm>
          </p:grpSpPr>
          <p:sp>
            <p:nvSpPr>
              <p:cNvPr id="38937" name="Rectangle 13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15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8" name="Rectangle 14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4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8926" name="Rectangle 15" descr="Grade aberta"/>
            <p:cNvSpPr>
              <a:spLocks noChangeArrowheads="1"/>
            </p:cNvSpPr>
            <p:nvPr/>
          </p:nvSpPr>
          <p:spPr bwMode="auto">
            <a:xfrm>
              <a:off x="1584" y="4128"/>
              <a:ext cx="192" cy="1104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7" name="Rectangle 16"/>
            <p:cNvSpPr>
              <a:spLocks noChangeArrowheads="1"/>
            </p:cNvSpPr>
            <p:nvPr/>
          </p:nvSpPr>
          <p:spPr bwMode="auto">
            <a:xfrm>
              <a:off x="1584" y="4080"/>
              <a:ext cx="192" cy="3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8" name="Rectangle 17" descr="Grade aberta"/>
            <p:cNvSpPr>
              <a:spLocks noChangeArrowheads="1"/>
            </p:cNvSpPr>
            <p:nvPr/>
          </p:nvSpPr>
          <p:spPr bwMode="auto">
            <a:xfrm>
              <a:off x="528" y="4032"/>
              <a:ext cx="192" cy="1104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9" name="Rectangle 18"/>
            <p:cNvSpPr>
              <a:spLocks noChangeArrowheads="1"/>
            </p:cNvSpPr>
            <p:nvPr/>
          </p:nvSpPr>
          <p:spPr bwMode="auto">
            <a:xfrm>
              <a:off x="528" y="4032"/>
              <a:ext cx="192" cy="3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8930" name="Group 19"/>
            <p:cNvGrpSpPr>
              <a:grpSpLocks/>
            </p:cNvGrpSpPr>
            <p:nvPr/>
          </p:nvGrpSpPr>
          <p:grpSpPr bwMode="auto">
            <a:xfrm>
              <a:off x="912" y="4368"/>
              <a:ext cx="192" cy="1584"/>
              <a:chOff x="816" y="480"/>
              <a:chExt cx="192" cy="1584"/>
            </a:xfrm>
          </p:grpSpPr>
          <p:sp>
            <p:nvSpPr>
              <p:cNvPr id="38935" name="Rectangle 20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15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6" name="Rectangle 21"/>
              <p:cNvSpPr>
                <a:spLocks noChangeArrowheads="1"/>
              </p:cNvSpPr>
              <p:nvPr/>
            </p:nvSpPr>
            <p:spPr bwMode="auto">
              <a:xfrm>
                <a:off x="816" y="480"/>
                <a:ext cx="192" cy="4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8931" name="Line 22"/>
            <p:cNvSpPr>
              <a:spLocks noChangeShapeType="1"/>
            </p:cNvSpPr>
            <p:nvPr/>
          </p:nvSpPr>
          <p:spPr bwMode="auto">
            <a:xfrm>
              <a:off x="1104" y="518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32" name="Line 23"/>
            <p:cNvSpPr>
              <a:spLocks noChangeShapeType="1"/>
            </p:cNvSpPr>
            <p:nvPr/>
          </p:nvSpPr>
          <p:spPr bwMode="auto">
            <a:xfrm>
              <a:off x="1440" y="49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33" name="Line 24"/>
            <p:cNvSpPr>
              <a:spLocks noChangeShapeType="1"/>
            </p:cNvSpPr>
            <p:nvPr/>
          </p:nvSpPr>
          <p:spPr bwMode="auto">
            <a:xfrm>
              <a:off x="672" y="49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34" name="Line 25"/>
            <p:cNvSpPr>
              <a:spLocks noChangeShapeType="1"/>
            </p:cNvSpPr>
            <p:nvPr/>
          </p:nvSpPr>
          <p:spPr bwMode="auto">
            <a:xfrm>
              <a:off x="1056" y="4944"/>
              <a:ext cx="2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924" name="Text Box 26"/>
          <p:cNvSpPr txBox="1">
            <a:spLocks noChangeArrowheads="1"/>
          </p:cNvSpPr>
          <p:nvPr/>
        </p:nvSpPr>
        <p:spPr bwMode="auto">
          <a:xfrm>
            <a:off x="3641725" y="5984875"/>
            <a:ext cx="1747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 normal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85A849C-BEA5-4B0B-B054-806519DB7D40}"/>
              </a:ext>
            </a:extLst>
          </p:cNvPr>
          <p:cNvSpPr txBox="1"/>
          <p:nvPr/>
        </p:nvSpPr>
        <p:spPr>
          <a:xfrm>
            <a:off x="76488" y="3356272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rgbClr val="FF0000"/>
                </a:solidFill>
              </a:rPr>
              <a:t>Myastenia Graves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2067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Meus documentos\Magnus\Janeway\1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36687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4429125" cy="9445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solidFill>
                  <a:schemeClr val="bg1"/>
                </a:solidFill>
              </a:rPr>
              <a:t>Síndrome de Goodpasture</a:t>
            </a:r>
          </a:p>
          <a:p>
            <a:endParaRPr lang="pt-BR" b="1">
              <a:solidFill>
                <a:srgbClr val="FFFFFF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90563" y="233363"/>
            <a:ext cx="2270125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FFFFFF"/>
                </a:solidFill>
              </a:rPr>
              <a:t>Lúpus eritematoso </a:t>
            </a:r>
          </a:p>
          <a:p>
            <a:r>
              <a:rPr lang="pt-BR" sz="2000" b="1">
                <a:solidFill>
                  <a:srgbClr val="FFFFFF"/>
                </a:solidFill>
              </a:rPr>
              <a:t>sistêmico (SLE)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Meus documentos\Magnus\Janeway\1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70963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76213" y="3270250"/>
            <a:ext cx="890587" cy="274638"/>
          </a:xfrm>
          <a:prstGeom prst="rect">
            <a:avLst/>
          </a:prstGeom>
          <a:solidFill>
            <a:srgbClr val="E1F4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Célula </a:t>
            </a:r>
            <a:r>
              <a:rPr lang="pt-BR" sz="1800" b="1">
                <a:sym typeface="Symbol" pitchFamily="18" charset="2"/>
              </a:rPr>
              <a:t></a:t>
            </a:r>
            <a:endParaRPr lang="pt-BR" sz="2800" b="1">
              <a:sym typeface="Symbol" pitchFamily="18" charset="2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154113" y="3281363"/>
            <a:ext cx="979487" cy="274637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Célula </a:t>
            </a:r>
            <a:r>
              <a:rPr lang="pt-BR" sz="1800" b="1">
                <a:sym typeface="Symbol" pitchFamily="18" charset="2"/>
              </a:rPr>
              <a:t>ß</a:t>
            </a:r>
            <a:endParaRPr lang="pt-BR" sz="3600" b="1">
              <a:sym typeface="Symbol" pitchFamily="18" charset="2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133600" y="3276600"/>
            <a:ext cx="812800" cy="274638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Célula </a:t>
            </a:r>
            <a:r>
              <a:rPr lang="pt-BR" sz="1800" b="1">
                <a:sym typeface="Symbol" pitchFamily="18" charset="2"/>
              </a:rPr>
              <a:t></a:t>
            </a:r>
            <a:endParaRPr lang="pt-BR" sz="2800" b="1">
              <a:sym typeface="Symbol" pitchFamily="18" charset="2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311150" y="742950"/>
            <a:ext cx="2660650" cy="1298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/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pt-BR"/>
              <a:t>Ilhotas de Langerhans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pt-BR"/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3206750" y="746125"/>
            <a:ext cx="2660650" cy="9779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/>
              <a:t>Células T reconhecem células </a:t>
            </a:r>
            <a:r>
              <a:rPr lang="pt-BR" b="1">
                <a:sym typeface="Symbol" pitchFamily="18" charset="2"/>
              </a:rPr>
              <a:t>ß</a:t>
            </a:r>
            <a:endParaRPr lang="pt-BR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0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121400" y="742950"/>
            <a:ext cx="2641600" cy="11049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" b="1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700" b="1"/>
              <a:t>Glucagon</a:t>
            </a:r>
            <a:r>
              <a:rPr lang="pt-BR" sz="1200" b="1">
                <a:sym typeface="Symbol" pitchFamily="18" charset="2"/>
              </a:rPr>
              <a:t></a:t>
            </a:r>
            <a:r>
              <a:rPr lang="pt-BR" sz="1700" b="1">
                <a:sym typeface="Symbol" pitchFamily="18" charset="2"/>
              </a:rPr>
              <a:t>Células </a:t>
            </a:r>
            <a:r>
              <a:rPr lang="pt-BR" sz="1800" b="1">
                <a:sym typeface="Symbol" pitchFamily="18" charset="2"/>
              </a:rPr>
              <a:t></a:t>
            </a:r>
            <a:endParaRPr lang="pt-BR" sz="1700" b="1">
              <a:sym typeface="Symbol" pitchFamily="18" charset="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ym typeface="Symbol" pitchFamily="18" charset="2"/>
              </a:rPr>
              <a:t>Somatostatina   </a:t>
            </a:r>
            <a:r>
              <a:rPr lang="pt-BR" sz="1200" b="1">
                <a:sym typeface="Symbol" pitchFamily="18" charset="2"/>
              </a:rPr>
              <a:t></a:t>
            </a:r>
            <a:r>
              <a:rPr lang="pt-BR" sz="1800" b="1">
                <a:sym typeface="Symbol" pitchFamily="18" charset="2"/>
              </a:rPr>
              <a:t>Células 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800" b="1">
                <a:sym typeface="Symbol" pitchFamily="18" charset="2"/>
              </a:rPr>
              <a:t>- não insulina-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t-BR" sz="100" b="1">
              <a:sym typeface="Symbol" pitchFamily="18" charset="2"/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2197100"/>
            <a:ext cx="2743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04800" y="23622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glucagon</a:t>
            </a:r>
            <a:endParaRPr lang="pt-BR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1066800" y="1828800"/>
            <a:ext cx="12192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insulina</a:t>
            </a:r>
            <a:endParaRPr lang="pt-BR" sz="2800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1828800" y="2209800"/>
            <a:ext cx="136525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somatostatina</a:t>
            </a:r>
            <a:endParaRPr lang="pt-BR" sz="1600"/>
          </a:p>
        </p:txBody>
      </p:sp>
      <p:sp>
        <p:nvSpPr>
          <p:cNvPr id="40973" name="AutoShape 14"/>
          <p:cNvSpPr>
            <a:spLocks noChangeArrowheads="1"/>
          </p:cNvSpPr>
          <p:nvPr/>
        </p:nvSpPr>
        <p:spPr bwMode="auto">
          <a:xfrm>
            <a:off x="1447800" y="38100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0862258-83E0-45B0-9357-55F8B6A195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411624"/>
            <a:ext cx="4210050" cy="302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DFC2C66-1D7F-4EDC-964D-72DE2D64D1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1530" y="2913288"/>
            <a:ext cx="5176612" cy="37444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D700077-5CEC-4004-AC53-A9A56866B4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09"/>
            <a:ext cx="4210050" cy="28959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5A63F3F-F12B-42C8-B6FB-C372E136B355}"/>
              </a:ext>
            </a:extLst>
          </p:cNvPr>
          <p:cNvSpPr/>
          <p:nvPr/>
        </p:nvSpPr>
        <p:spPr>
          <a:xfrm>
            <a:off x="4210050" y="332656"/>
            <a:ext cx="225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3661D20-50AB-4BF8-962E-1493B5F56637}"/>
              </a:ext>
            </a:extLst>
          </p:cNvPr>
          <p:cNvSpPr/>
          <p:nvPr/>
        </p:nvSpPr>
        <p:spPr>
          <a:xfrm>
            <a:off x="755576" y="3516072"/>
            <a:ext cx="225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75A6C9E-6891-4F95-B6CE-460855E47202}"/>
              </a:ext>
            </a:extLst>
          </p:cNvPr>
          <p:cNvSpPr/>
          <p:nvPr/>
        </p:nvSpPr>
        <p:spPr>
          <a:xfrm>
            <a:off x="7182817" y="2592742"/>
            <a:ext cx="2252283" cy="923330"/>
          </a:xfrm>
          <a:prstGeom prst="rect">
            <a:avLst/>
          </a:prstGeom>
          <a:solidFill>
            <a:srgbClr val="FF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xmlns="" val="233001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764704"/>
            <a:ext cx="248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Alta/Desvio</a:t>
            </a: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27584" y="116632"/>
            <a:ext cx="72282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CÉLIA\Célia\aulas de imuno\Imuno\Tolerance and Autoimmunity\autoimmune disease in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8313"/>
            <a:ext cx="60960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tângulo 1"/>
          <p:cNvSpPr>
            <a:spLocks noChangeArrowheads="1"/>
          </p:cNvSpPr>
          <p:nvPr/>
        </p:nvSpPr>
        <p:spPr bwMode="auto">
          <a:xfrm>
            <a:off x="4356100" y="1408113"/>
            <a:ext cx="1008063" cy="4365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Genes</a:t>
            </a:r>
            <a:endParaRPr lang="en-US"/>
          </a:p>
        </p:txBody>
      </p:sp>
      <p:sp>
        <p:nvSpPr>
          <p:cNvPr id="41988" name="Retângulo 2"/>
          <p:cNvSpPr>
            <a:spLocks noChangeArrowheads="1"/>
          </p:cNvSpPr>
          <p:nvPr/>
        </p:nvSpPr>
        <p:spPr bwMode="auto">
          <a:xfrm>
            <a:off x="3851275" y="3716338"/>
            <a:ext cx="1800225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Doença </a:t>
            </a:r>
          </a:p>
          <a:p>
            <a:r>
              <a:rPr lang="pt-BR"/>
              <a:t>Autoimune</a:t>
            </a:r>
            <a:endParaRPr lang="en-US"/>
          </a:p>
        </p:txBody>
      </p:sp>
      <p:sp>
        <p:nvSpPr>
          <p:cNvPr id="41989" name="Retângulo 3"/>
          <p:cNvSpPr>
            <a:spLocks noChangeArrowheads="1"/>
          </p:cNvSpPr>
          <p:nvPr/>
        </p:nvSpPr>
        <p:spPr bwMode="auto">
          <a:xfrm>
            <a:off x="5651500" y="4652963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Ambiente</a:t>
            </a:r>
            <a:endParaRPr lang="en-US"/>
          </a:p>
        </p:txBody>
      </p:sp>
      <p:sp>
        <p:nvSpPr>
          <p:cNvPr id="41990" name="Retângulo 6"/>
          <p:cNvSpPr>
            <a:spLocks noChangeArrowheads="1"/>
          </p:cNvSpPr>
          <p:nvPr/>
        </p:nvSpPr>
        <p:spPr bwMode="auto">
          <a:xfrm>
            <a:off x="2171700" y="5068888"/>
            <a:ext cx="2195513" cy="863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Imunoregulação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500"/>
              <a:t>Como doenças autoimune pode ser gerado</a:t>
            </a:r>
            <a:endParaRPr lang="pt-BR" sz="3200"/>
          </a:p>
          <a:p>
            <a:endParaRPr lang="pt-BR" sz="3200"/>
          </a:p>
          <a:p>
            <a:endParaRPr lang="pt-BR"/>
          </a:p>
          <a:p>
            <a:r>
              <a:rPr lang="pt-BR"/>
              <a:t>Quebra de tolerância que significa que o sistema imune esta reagindo contra moléculas do próprio indivíduo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46125" y="3902075"/>
            <a:ext cx="810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Moléculas do microorganismo infecciosos possuem semelhanças</a:t>
            </a:r>
          </a:p>
          <a:p>
            <a:r>
              <a:rPr lang="pt-BR"/>
              <a:t>com moléculas do próprio indivíduo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235200" y="1828800"/>
            <a:ext cx="4064000" cy="969963"/>
            <a:chOff x="2064" y="1488"/>
            <a:chExt cx="1920" cy="815"/>
          </a:xfrm>
        </p:grpSpPr>
        <p:sp>
          <p:nvSpPr>
            <p:cNvPr id="5131" name="Freeform 3"/>
            <p:cNvSpPr>
              <a:spLocks/>
            </p:cNvSpPr>
            <p:nvPr/>
          </p:nvSpPr>
          <p:spPr bwMode="auto">
            <a:xfrm>
              <a:off x="2064" y="1488"/>
              <a:ext cx="527" cy="815"/>
            </a:xfrm>
            <a:custGeom>
              <a:avLst/>
              <a:gdLst>
                <a:gd name="T0" fmla="*/ 478 w 527"/>
                <a:gd name="T1" fmla="*/ 447 h 815"/>
                <a:gd name="T2" fmla="*/ 363 w 527"/>
                <a:gd name="T3" fmla="*/ 83 h 815"/>
                <a:gd name="T4" fmla="*/ 45 w 527"/>
                <a:gd name="T5" fmla="*/ 752 h 815"/>
                <a:gd name="T6" fmla="*/ 363 w 527"/>
                <a:gd name="T7" fmla="*/ 814 h 815"/>
                <a:gd name="T8" fmla="*/ 318 w 527"/>
                <a:gd name="T9" fmla="*/ 328 h 815"/>
                <a:gd name="T10" fmla="*/ 250 w 527"/>
                <a:gd name="T11" fmla="*/ 530 h 815"/>
                <a:gd name="T12" fmla="*/ 250 w 527"/>
                <a:gd name="T13" fmla="*/ 468 h 815"/>
                <a:gd name="T14" fmla="*/ 331 w 527"/>
                <a:gd name="T15" fmla="*/ 305 h 815"/>
                <a:gd name="T16" fmla="*/ 514 w 527"/>
                <a:gd name="T17" fmla="*/ 305 h 815"/>
                <a:gd name="T18" fmla="*/ 147 w 527"/>
                <a:gd name="T19" fmla="*/ 225 h 815"/>
                <a:gd name="T20" fmla="*/ 113 w 527"/>
                <a:gd name="T21" fmla="*/ 388 h 815"/>
                <a:gd name="T22" fmla="*/ 216 w 527"/>
                <a:gd name="T23" fmla="*/ 714 h 815"/>
                <a:gd name="T24" fmla="*/ 273 w 527"/>
                <a:gd name="T25" fmla="*/ 589 h 815"/>
                <a:gd name="T26" fmla="*/ 354 w 527"/>
                <a:gd name="T27" fmla="*/ 530 h 815"/>
                <a:gd name="T28" fmla="*/ 343 w 527"/>
                <a:gd name="T29" fmla="*/ 204 h 815"/>
                <a:gd name="T30" fmla="*/ 240 w 527"/>
                <a:gd name="T31" fmla="*/ 0 h 815"/>
                <a:gd name="T32" fmla="*/ 171 w 527"/>
                <a:gd name="T33" fmla="*/ 328 h 815"/>
                <a:gd name="T34" fmla="*/ 363 w 527"/>
                <a:gd name="T35" fmla="*/ 328 h 815"/>
                <a:gd name="T36" fmla="*/ 183 w 527"/>
                <a:gd name="T37" fmla="*/ 305 h 815"/>
                <a:gd name="T38" fmla="*/ 376 w 527"/>
                <a:gd name="T39" fmla="*/ 569 h 815"/>
                <a:gd name="T40" fmla="*/ 433 w 527"/>
                <a:gd name="T41" fmla="*/ 509 h 815"/>
                <a:gd name="T42" fmla="*/ 306 w 527"/>
                <a:gd name="T43" fmla="*/ 610 h 815"/>
                <a:gd name="T44" fmla="*/ 158 w 527"/>
                <a:gd name="T45" fmla="*/ 610 h 815"/>
                <a:gd name="T46" fmla="*/ 0 w 527"/>
                <a:gd name="T47" fmla="*/ 509 h 815"/>
                <a:gd name="T48" fmla="*/ 273 w 527"/>
                <a:gd name="T49" fmla="*/ 468 h 815"/>
                <a:gd name="T50" fmla="*/ 444 w 527"/>
                <a:gd name="T51" fmla="*/ 649 h 815"/>
                <a:gd name="T52" fmla="*/ 68 w 527"/>
                <a:gd name="T53" fmla="*/ 530 h 815"/>
                <a:gd name="T54" fmla="*/ 240 w 527"/>
                <a:gd name="T55" fmla="*/ 328 h 815"/>
                <a:gd name="T56" fmla="*/ 273 w 527"/>
                <a:gd name="T57" fmla="*/ 530 h 815"/>
                <a:gd name="T58" fmla="*/ 273 w 527"/>
                <a:gd name="T59" fmla="*/ 284 h 815"/>
                <a:gd name="T60" fmla="*/ 205 w 527"/>
                <a:gd name="T61" fmla="*/ 814 h 815"/>
                <a:gd name="T62" fmla="*/ 433 w 527"/>
                <a:gd name="T63" fmla="*/ 814 h 815"/>
                <a:gd name="T64" fmla="*/ 526 w 527"/>
                <a:gd name="T65" fmla="*/ 670 h 815"/>
                <a:gd name="T66" fmla="*/ 411 w 527"/>
                <a:gd name="T67" fmla="*/ 305 h 815"/>
                <a:gd name="T68" fmla="*/ 411 w 527"/>
                <a:gd name="T69" fmla="*/ 633 h 815"/>
                <a:gd name="T70" fmla="*/ 421 w 527"/>
                <a:gd name="T71" fmla="*/ 344 h 815"/>
                <a:gd name="T72" fmla="*/ 318 w 527"/>
                <a:gd name="T73" fmla="*/ 264 h 815"/>
                <a:gd name="T74" fmla="*/ 318 w 527"/>
                <a:gd name="T75" fmla="*/ 530 h 815"/>
                <a:gd name="T76" fmla="*/ 462 w 527"/>
                <a:gd name="T77" fmla="*/ 631 h 8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7"/>
                <a:gd name="T118" fmla="*/ 0 h 815"/>
                <a:gd name="T119" fmla="*/ 527 w 527"/>
                <a:gd name="T120" fmla="*/ 815 h 8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7" h="815">
                  <a:moveTo>
                    <a:pt x="462" y="631"/>
                  </a:moveTo>
                  <a:lnTo>
                    <a:pt x="478" y="447"/>
                  </a:lnTo>
                  <a:lnTo>
                    <a:pt x="456" y="243"/>
                  </a:lnTo>
                  <a:lnTo>
                    <a:pt x="363" y="83"/>
                  </a:lnTo>
                  <a:lnTo>
                    <a:pt x="45" y="633"/>
                  </a:lnTo>
                  <a:lnTo>
                    <a:pt x="45" y="752"/>
                  </a:lnTo>
                  <a:lnTo>
                    <a:pt x="158" y="814"/>
                  </a:lnTo>
                  <a:lnTo>
                    <a:pt x="363" y="814"/>
                  </a:lnTo>
                  <a:lnTo>
                    <a:pt x="363" y="365"/>
                  </a:lnTo>
                  <a:lnTo>
                    <a:pt x="318" y="328"/>
                  </a:lnTo>
                  <a:lnTo>
                    <a:pt x="250" y="365"/>
                  </a:lnTo>
                  <a:lnTo>
                    <a:pt x="250" y="530"/>
                  </a:lnTo>
                  <a:lnTo>
                    <a:pt x="250" y="610"/>
                  </a:lnTo>
                  <a:lnTo>
                    <a:pt x="250" y="468"/>
                  </a:lnTo>
                  <a:lnTo>
                    <a:pt x="250" y="305"/>
                  </a:lnTo>
                  <a:lnTo>
                    <a:pt x="331" y="305"/>
                  </a:lnTo>
                  <a:lnTo>
                    <a:pt x="444" y="305"/>
                  </a:lnTo>
                  <a:lnTo>
                    <a:pt x="514" y="305"/>
                  </a:lnTo>
                  <a:lnTo>
                    <a:pt x="285" y="225"/>
                  </a:lnTo>
                  <a:lnTo>
                    <a:pt x="147" y="225"/>
                  </a:lnTo>
                  <a:lnTo>
                    <a:pt x="113" y="225"/>
                  </a:lnTo>
                  <a:lnTo>
                    <a:pt x="113" y="388"/>
                  </a:lnTo>
                  <a:lnTo>
                    <a:pt x="126" y="548"/>
                  </a:lnTo>
                  <a:lnTo>
                    <a:pt x="216" y="714"/>
                  </a:lnTo>
                  <a:lnTo>
                    <a:pt x="273" y="447"/>
                  </a:lnTo>
                  <a:lnTo>
                    <a:pt x="273" y="589"/>
                  </a:lnTo>
                  <a:lnTo>
                    <a:pt x="306" y="633"/>
                  </a:lnTo>
                  <a:lnTo>
                    <a:pt x="354" y="530"/>
                  </a:lnTo>
                  <a:lnTo>
                    <a:pt x="354" y="365"/>
                  </a:lnTo>
                  <a:lnTo>
                    <a:pt x="343" y="204"/>
                  </a:lnTo>
                  <a:lnTo>
                    <a:pt x="331" y="39"/>
                  </a:lnTo>
                  <a:lnTo>
                    <a:pt x="240" y="0"/>
                  </a:lnTo>
                  <a:lnTo>
                    <a:pt x="158" y="163"/>
                  </a:lnTo>
                  <a:lnTo>
                    <a:pt x="171" y="328"/>
                  </a:lnTo>
                  <a:lnTo>
                    <a:pt x="354" y="468"/>
                  </a:lnTo>
                  <a:lnTo>
                    <a:pt x="363" y="328"/>
                  </a:lnTo>
                  <a:lnTo>
                    <a:pt x="273" y="305"/>
                  </a:lnTo>
                  <a:lnTo>
                    <a:pt x="183" y="305"/>
                  </a:lnTo>
                  <a:lnTo>
                    <a:pt x="171" y="509"/>
                  </a:lnTo>
                  <a:lnTo>
                    <a:pt x="376" y="569"/>
                  </a:lnTo>
                  <a:lnTo>
                    <a:pt x="444" y="569"/>
                  </a:lnTo>
                  <a:lnTo>
                    <a:pt x="433" y="509"/>
                  </a:lnTo>
                  <a:lnTo>
                    <a:pt x="343" y="509"/>
                  </a:lnTo>
                  <a:lnTo>
                    <a:pt x="306" y="610"/>
                  </a:lnTo>
                  <a:lnTo>
                    <a:pt x="273" y="610"/>
                  </a:lnTo>
                  <a:lnTo>
                    <a:pt x="158" y="610"/>
                  </a:lnTo>
                  <a:lnTo>
                    <a:pt x="20" y="569"/>
                  </a:lnTo>
                  <a:lnTo>
                    <a:pt x="0" y="509"/>
                  </a:lnTo>
                  <a:lnTo>
                    <a:pt x="113" y="468"/>
                  </a:lnTo>
                  <a:lnTo>
                    <a:pt x="273" y="468"/>
                  </a:lnTo>
                  <a:lnTo>
                    <a:pt x="411" y="509"/>
                  </a:lnTo>
                  <a:lnTo>
                    <a:pt x="444" y="649"/>
                  </a:lnTo>
                  <a:lnTo>
                    <a:pt x="135" y="649"/>
                  </a:lnTo>
                  <a:lnTo>
                    <a:pt x="68" y="530"/>
                  </a:lnTo>
                  <a:lnTo>
                    <a:pt x="68" y="408"/>
                  </a:lnTo>
                  <a:lnTo>
                    <a:pt x="240" y="328"/>
                  </a:lnTo>
                  <a:lnTo>
                    <a:pt x="261" y="447"/>
                  </a:lnTo>
                  <a:lnTo>
                    <a:pt x="273" y="530"/>
                  </a:lnTo>
                  <a:lnTo>
                    <a:pt x="273" y="408"/>
                  </a:lnTo>
                  <a:lnTo>
                    <a:pt x="273" y="284"/>
                  </a:lnTo>
                  <a:lnTo>
                    <a:pt x="135" y="408"/>
                  </a:lnTo>
                  <a:lnTo>
                    <a:pt x="205" y="814"/>
                  </a:lnTo>
                  <a:lnTo>
                    <a:pt x="298" y="814"/>
                  </a:lnTo>
                  <a:lnTo>
                    <a:pt x="433" y="814"/>
                  </a:lnTo>
                  <a:lnTo>
                    <a:pt x="526" y="794"/>
                  </a:lnTo>
                  <a:lnTo>
                    <a:pt x="526" y="670"/>
                  </a:lnTo>
                  <a:lnTo>
                    <a:pt x="526" y="509"/>
                  </a:lnTo>
                  <a:lnTo>
                    <a:pt x="411" y="305"/>
                  </a:lnTo>
                  <a:lnTo>
                    <a:pt x="250" y="305"/>
                  </a:lnTo>
                  <a:lnTo>
                    <a:pt x="411" y="633"/>
                  </a:lnTo>
                  <a:lnTo>
                    <a:pt x="421" y="468"/>
                  </a:lnTo>
                  <a:lnTo>
                    <a:pt x="421" y="344"/>
                  </a:lnTo>
                  <a:lnTo>
                    <a:pt x="354" y="264"/>
                  </a:lnTo>
                  <a:lnTo>
                    <a:pt x="318" y="264"/>
                  </a:lnTo>
                  <a:lnTo>
                    <a:pt x="318" y="429"/>
                  </a:lnTo>
                  <a:lnTo>
                    <a:pt x="318" y="530"/>
                  </a:lnTo>
                  <a:lnTo>
                    <a:pt x="183" y="259"/>
                  </a:lnTo>
                  <a:lnTo>
                    <a:pt x="462" y="63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2" name="Freeform 4"/>
            <p:cNvSpPr>
              <a:spLocks/>
            </p:cNvSpPr>
            <p:nvPr/>
          </p:nvSpPr>
          <p:spPr bwMode="auto">
            <a:xfrm>
              <a:off x="3457" y="1488"/>
              <a:ext cx="527" cy="815"/>
            </a:xfrm>
            <a:custGeom>
              <a:avLst/>
              <a:gdLst>
                <a:gd name="T0" fmla="*/ 478 w 527"/>
                <a:gd name="T1" fmla="*/ 447 h 815"/>
                <a:gd name="T2" fmla="*/ 363 w 527"/>
                <a:gd name="T3" fmla="*/ 83 h 815"/>
                <a:gd name="T4" fmla="*/ 45 w 527"/>
                <a:gd name="T5" fmla="*/ 752 h 815"/>
                <a:gd name="T6" fmla="*/ 363 w 527"/>
                <a:gd name="T7" fmla="*/ 814 h 815"/>
                <a:gd name="T8" fmla="*/ 318 w 527"/>
                <a:gd name="T9" fmla="*/ 328 h 815"/>
                <a:gd name="T10" fmla="*/ 250 w 527"/>
                <a:gd name="T11" fmla="*/ 530 h 815"/>
                <a:gd name="T12" fmla="*/ 250 w 527"/>
                <a:gd name="T13" fmla="*/ 468 h 815"/>
                <a:gd name="T14" fmla="*/ 331 w 527"/>
                <a:gd name="T15" fmla="*/ 305 h 815"/>
                <a:gd name="T16" fmla="*/ 514 w 527"/>
                <a:gd name="T17" fmla="*/ 305 h 815"/>
                <a:gd name="T18" fmla="*/ 147 w 527"/>
                <a:gd name="T19" fmla="*/ 225 h 815"/>
                <a:gd name="T20" fmla="*/ 113 w 527"/>
                <a:gd name="T21" fmla="*/ 388 h 815"/>
                <a:gd name="T22" fmla="*/ 216 w 527"/>
                <a:gd name="T23" fmla="*/ 714 h 815"/>
                <a:gd name="T24" fmla="*/ 273 w 527"/>
                <a:gd name="T25" fmla="*/ 589 h 815"/>
                <a:gd name="T26" fmla="*/ 354 w 527"/>
                <a:gd name="T27" fmla="*/ 530 h 815"/>
                <a:gd name="T28" fmla="*/ 343 w 527"/>
                <a:gd name="T29" fmla="*/ 204 h 815"/>
                <a:gd name="T30" fmla="*/ 240 w 527"/>
                <a:gd name="T31" fmla="*/ 0 h 815"/>
                <a:gd name="T32" fmla="*/ 171 w 527"/>
                <a:gd name="T33" fmla="*/ 328 h 815"/>
                <a:gd name="T34" fmla="*/ 363 w 527"/>
                <a:gd name="T35" fmla="*/ 328 h 815"/>
                <a:gd name="T36" fmla="*/ 183 w 527"/>
                <a:gd name="T37" fmla="*/ 305 h 815"/>
                <a:gd name="T38" fmla="*/ 376 w 527"/>
                <a:gd name="T39" fmla="*/ 569 h 815"/>
                <a:gd name="T40" fmla="*/ 433 w 527"/>
                <a:gd name="T41" fmla="*/ 509 h 815"/>
                <a:gd name="T42" fmla="*/ 306 w 527"/>
                <a:gd name="T43" fmla="*/ 610 h 815"/>
                <a:gd name="T44" fmla="*/ 158 w 527"/>
                <a:gd name="T45" fmla="*/ 610 h 815"/>
                <a:gd name="T46" fmla="*/ 0 w 527"/>
                <a:gd name="T47" fmla="*/ 509 h 815"/>
                <a:gd name="T48" fmla="*/ 273 w 527"/>
                <a:gd name="T49" fmla="*/ 468 h 815"/>
                <a:gd name="T50" fmla="*/ 444 w 527"/>
                <a:gd name="T51" fmla="*/ 649 h 815"/>
                <a:gd name="T52" fmla="*/ 68 w 527"/>
                <a:gd name="T53" fmla="*/ 530 h 815"/>
                <a:gd name="T54" fmla="*/ 240 w 527"/>
                <a:gd name="T55" fmla="*/ 328 h 815"/>
                <a:gd name="T56" fmla="*/ 273 w 527"/>
                <a:gd name="T57" fmla="*/ 530 h 815"/>
                <a:gd name="T58" fmla="*/ 273 w 527"/>
                <a:gd name="T59" fmla="*/ 284 h 815"/>
                <a:gd name="T60" fmla="*/ 205 w 527"/>
                <a:gd name="T61" fmla="*/ 814 h 815"/>
                <a:gd name="T62" fmla="*/ 433 w 527"/>
                <a:gd name="T63" fmla="*/ 814 h 815"/>
                <a:gd name="T64" fmla="*/ 526 w 527"/>
                <a:gd name="T65" fmla="*/ 670 h 815"/>
                <a:gd name="T66" fmla="*/ 411 w 527"/>
                <a:gd name="T67" fmla="*/ 305 h 815"/>
                <a:gd name="T68" fmla="*/ 411 w 527"/>
                <a:gd name="T69" fmla="*/ 633 h 815"/>
                <a:gd name="T70" fmla="*/ 421 w 527"/>
                <a:gd name="T71" fmla="*/ 344 h 815"/>
                <a:gd name="T72" fmla="*/ 318 w 527"/>
                <a:gd name="T73" fmla="*/ 264 h 815"/>
                <a:gd name="T74" fmla="*/ 318 w 527"/>
                <a:gd name="T75" fmla="*/ 530 h 815"/>
                <a:gd name="T76" fmla="*/ 462 w 527"/>
                <a:gd name="T77" fmla="*/ 631 h 8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7"/>
                <a:gd name="T118" fmla="*/ 0 h 815"/>
                <a:gd name="T119" fmla="*/ 527 w 527"/>
                <a:gd name="T120" fmla="*/ 815 h 8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7" h="815">
                  <a:moveTo>
                    <a:pt x="462" y="631"/>
                  </a:moveTo>
                  <a:lnTo>
                    <a:pt x="478" y="447"/>
                  </a:lnTo>
                  <a:lnTo>
                    <a:pt x="456" y="243"/>
                  </a:lnTo>
                  <a:lnTo>
                    <a:pt x="363" y="83"/>
                  </a:lnTo>
                  <a:lnTo>
                    <a:pt x="45" y="633"/>
                  </a:lnTo>
                  <a:lnTo>
                    <a:pt x="45" y="752"/>
                  </a:lnTo>
                  <a:lnTo>
                    <a:pt x="158" y="814"/>
                  </a:lnTo>
                  <a:lnTo>
                    <a:pt x="363" y="814"/>
                  </a:lnTo>
                  <a:lnTo>
                    <a:pt x="363" y="365"/>
                  </a:lnTo>
                  <a:lnTo>
                    <a:pt x="318" y="328"/>
                  </a:lnTo>
                  <a:lnTo>
                    <a:pt x="250" y="365"/>
                  </a:lnTo>
                  <a:lnTo>
                    <a:pt x="250" y="530"/>
                  </a:lnTo>
                  <a:lnTo>
                    <a:pt x="250" y="610"/>
                  </a:lnTo>
                  <a:lnTo>
                    <a:pt x="250" y="468"/>
                  </a:lnTo>
                  <a:lnTo>
                    <a:pt x="250" y="305"/>
                  </a:lnTo>
                  <a:lnTo>
                    <a:pt x="331" y="305"/>
                  </a:lnTo>
                  <a:lnTo>
                    <a:pt x="444" y="305"/>
                  </a:lnTo>
                  <a:lnTo>
                    <a:pt x="514" y="305"/>
                  </a:lnTo>
                  <a:lnTo>
                    <a:pt x="285" y="225"/>
                  </a:lnTo>
                  <a:lnTo>
                    <a:pt x="147" y="225"/>
                  </a:lnTo>
                  <a:lnTo>
                    <a:pt x="113" y="225"/>
                  </a:lnTo>
                  <a:lnTo>
                    <a:pt x="113" y="388"/>
                  </a:lnTo>
                  <a:lnTo>
                    <a:pt x="126" y="548"/>
                  </a:lnTo>
                  <a:lnTo>
                    <a:pt x="216" y="714"/>
                  </a:lnTo>
                  <a:lnTo>
                    <a:pt x="273" y="447"/>
                  </a:lnTo>
                  <a:lnTo>
                    <a:pt x="273" y="589"/>
                  </a:lnTo>
                  <a:lnTo>
                    <a:pt x="306" y="633"/>
                  </a:lnTo>
                  <a:lnTo>
                    <a:pt x="354" y="530"/>
                  </a:lnTo>
                  <a:lnTo>
                    <a:pt x="354" y="365"/>
                  </a:lnTo>
                  <a:lnTo>
                    <a:pt x="343" y="204"/>
                  </a:lnTo>
                  <a:lnTo>
                    <a:pt x="331" y="39"/>
                  </a:lnTo>
                  <a:lnTo>
                    <a:pt x="240" y="0"/>
                  </a:lnTo>
                  <a:lnTo>
                    <a:pt x="158" y="163"/>
                  </a:lnTo>
                  <a:lnTo>
                    <a:pt x="171" y="328"/>
                  </a:lnTo>
                  <a:lnTo>
                    <a:pt x="354" y="468"/>
                  </a:lnTo>
                  <a:lnTo>
                    <a:pt x="363" y="328"/>
                  </a:lnTo>
                  <a:lnTo>
                    <a:pt x="273" y="305"/>
                  </a:lnTo>
                  <a:lnTo>
                    <a:pt x="183" y="305"/>
                  </a:lnTo>
                  <a:lnTo>
                    <a:pt x="171" y="509"/>
                  </a:lnTo>
                  <a:lnTo>
                    <a:pt x="376" y="569"/>
                  </a:lnTo>
                  <a:lnTo>
                    <a:pt x="444" y="569"/>
                  </a:lnTo>
                  <a:lnTo>
                    <a:pt x="433" y="509"/>
                  </a:lnTo>
                  <a:lnTo>
                    <a:pt x="343" y="509"/>
                  </a:lnTo>
                  <a:lnTo>
                    <a:pt x="306" y="610"/>
                  </a:lnTo>
                  <a:lnTo>
                    <a:pt x="273" y="610"/>
                  </a:lnTo>
                  <a:lnTo>
                    <a:pt x="158" y="610"/>
                  </a:lnTo>
                  <a:lnTo>
                    <a:pt x="20" y="569"/>
                  </a:lnTo>
                  <a:lnTo>
                    <a:pt x="0" y="509"/>
                  </a:lnTo>
                  <a:lnTo>
                    <a:pt x="113" y="468"/>
                  </a:lnTo>
                  <a:lnTo>
                    <a:pt x="273" y="468"/>
                  </a:lnTo>
                  <a:lnTo>
                    <a:pt x="411" y="509"/>
                  </a:lnTo>
                  <a:lnTo>
                    <a:pt x="444" y="649"/>
                  </a:lnTo>
                  <a:lnTo>
                    <a:pt x="135" y="649"/>
                  </a:lnTo>
                  <a:lnTo>
                    <a:pt x="68" y="530"/>
                  </a:lnTo>
                  <a:lnTo>
                    <a:pt x="68" y="408"/>
                  </a:lnTo>
                  <a:lnTo>
                    <a:pt x="240" y="328"/>
                  </a:lnTo>
                  <a:lnTo>
                    <a:pt x="261" y="447"/>
                  </a:lnTo>
                  <a:lnTo>
                    <a:pt x="273" y="530"/>
                  </a:lnTo>
                  <a:lnTo>
                    <a:pt x="273" y="408"/>
                  </a:lnTo>
                  <a:lnTo>
                    <a:pt x="273" y="284"/>
                  </a:lnTo>
                  <a:lnTo>
                    <a:pt x="135" y="408"/>
                  </a:lnTo>
                  <a:lnTo>
                    <a:pt x="205" y="814"/>
                  </a:lnTo>
                  <a:lnTo>
                    <a:pt x="298" y="814"/>
                  </a:lnTo>
                  <a:lnTo>
                    <a:pt x="433" y="814"/>
                  </a:lnTo>
                  <a:lnTo>
                    <a:pt x="526" y="794"/>
                  </a:lnTo>
                  <a:lnTo>
                    <a:pt x="526" y="670"/>
                  </a:lnTo>
                  <a:lnTo>
                    <a:pt x="526" y="509"/>
                  </a:lnTo>
                  <a:lnTo>
                    <a:pt x="411" y="305"/>
                  </a:lnTo>
                  <a:lnTo>
                    <a:pt x="250" y="305"/>
                  </a:lnTo>
                  <a:lnTo>
                    <a:pt x="411" y="633"/>
                  </a:lnTo>
                  <a:lnTo>
                    <a:pt x="421" y="468"/>
                  </a:lnTo>
                  <a:lnTo>
                    <a:pt x="421" y="344"/>
                  </a:lnTo>
                  <a:lnTo>
                    <a:pt x="354" y="264"/>
                  </a:lnTo>
                  <a:lnTo>
                    <a:pt x="318" y="264"/>
                  </a:lnTo>
                  <a:lnTo>
                    <a:pt x="318" y="429"/>
                  </a:lnTo>
                  <a:lnTo>
                    <a:pt x="318" y="530"/>
                  </a:lnTo>
                  <a:lnTo>
                    <a:pt x="183" y="259"/>
                  </a:lnTo>
                  <a:lnTo>
                    <a:pt x="462" y="631"/>
                  </a:lnTo>
                </a:path>
              </a:pathLst>
            </a:custGeom>
            <a:noFill/>
            <a:ln w="12700" cap="rnd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3" name="Rectangle 5"/>
            <p:cNvSpPr>
              <a:spLocks noChangeArrowheads="1"/>
            </p:cNvSpPr>
            <p:nvPr/>
          </p:nvSpPr>
          <p:spPr bwMode="auto">
            <a:xfrm>
              <a:off x="2816" y="1547"/>
              <a:ext cx="206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3600">
                  <a:latin typeface="Symbol" pitchFamily="18" charset="2"/>
                </a:rPr>
                <a:t>»</a:t>
              </a:r>
            </a:p>
          </p:txBody>
        </p:sp>
      </p:grpSp>
      <p:graphicFrame>
        <p:nvGraphicFramePr>
          <p:cNvPr id="5122" name="Object 6"/>
          <p:cNvGraphicFramePr>
            <a:graphicFrameLocks/>
          </p:cNvGraphicFramePr>
          <p:nvPr/>
        </p:nvGraphicFramePr>
        <p:xfrm>
          <a:off x="2357438" y="2743200"/>
          <a:ext cx="1093787" cy="1552575"/>
        </p:xfrm>
        <a:graphic>
          <a:graphicData uri="http://schemas.openxmlformats.org/presentationml/2006/ole">
            <p:oleObj spid="_x0000_s5157" name="Clip" r:id="rId3" imgW="8743950" imgH="12420600" progId="">
              <p:embed/>
            </p:oleObj>
          </a:graphicData>
        </a:graphic>
      </p:graphicFrame>
      <p:pic>
        <p:nvPicPr>
          <p:cNvPr id="5124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2914650"/>
            <a:ext cx="1744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117600" y="4743450"/>
            <a:ext cx="567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3200" b="1"/>
              <a:t>Homen		       Leishmania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727200" y="342900"/>
            <a:ext cx="5091113" cy="1373188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pt-BR" sz="2800" b="1"/>
              <a:t>Existe uma semelhança entre os </a:t>
            </a:r>
          </a:p>
          <a:p>
            <a:r>
              <a:rPr lang="pt-BR" sz="2800" b="1"/>
              <a:t>antígenos de vários </a:t>
            </a:r>
          </a:p>
          <a:p>
            <a:r>
              <a:rPr lang="pt-BR" sz="2800" b="1"/>
              <a:t>organismos</a:t>
            </a:r>
          </a:p>
        </p:txBody>
      </p:sp>
      <p:pic>
        <p:nvPicPr>
          <p:cNvPr id="5127" name="Picture 11" descr="C:\magdoc\Lectures\ICB\Bilder\Microorganisms\bac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581400"/>
            <a:ext cx="1365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6553200" y="1676400"/>
            <a:ext cx="1143000" cy="1195388"/>
            <a:chOff x="1152" y="768"/>
            <a:chExt cx="720" cy="768"/>
          </a:xfrm>
        </p:grpSpPr>
        <p:pic>
          <p:nvPicPr>
            <p:cNvPr id="5129" name="Picture 14" descr="C:\magdoc\Lectures\ICB\Bilder\Microorganisms\vi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" y="768"/>
              <a:ext cx="72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Rectangle 15"/>
            <p:cNvSpPr>
              <a:spLocks noChangeArrowheads="1"/>
            </p:cNvSpPr>
            <p:nvPr/>
          </p:nvSpPr>
          <p:spPr bwMode="auto">
            <a:xfrm>
              <a:off x="1152" y="768"/>
              <a:ext cx="720" cy="76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D:\CÉLIA\Célia\aulas de imuno\Imuno\Tolerance and Autoimmunity\autoimmune disease - mimicry.jpg"/>
          <p:cNvPicPr>
            <a:picLocks noChangeAspect="1" noChangeArrowheads="1"/>
          </p:cNvPicPr>
          <p:nvPr/>
        </p:nvPicPr>
        <p:blipFill>
          <a:blip r:embed="rId3" cstate="print"/>
          <a:srcRect l="2586" t="3070" r="51724" b="7755"/>
          <a:stretch>
            <a:fillRect/>
          </a:stretch>
        </p:blipFill>
        <p:spPr bwMode="auto">
          <a:xfrm>
            <a:off x="152400" y="381000"/>
            <a:ext cx="33289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581400" y="1447800"/>
          <a:ext cx="5562600" cy="3505200"/>
        </p:xfrm>
        <a:graphic>
          <a:graphicData uri="http://schemas.openxmlformats.org/presentationml/2006/ole">
            <p:oleObj spid="_x0000_s6181" name="Slide" r:id="rId4" imgW="27432000" imgH="20574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4674036"/>
              </p:ext>
            </p:extLst>
          </p:nvPr>
        </p:nvGraphicFramePr>
        <p:xfrm>
          <a:off x="785813" y="617538"/>
          <a:ext cx="8358187" cy="5413375"/>
        </p:xfrm>
        <a:graphic>
          <a:graphicData uri="http://schemas.openxmlformats.org/presentationml/2006/ole">
            <p:oleObj spid="_x0000_s7205" name="Slide" r:id="rId3" imgW="27432000" imgH="20574000" progId="PowerPoint.Slide.8">
              <p:embed/>
            </p:oleObj>
          </a:graphicData>
        </a:graphic>
      </p:graphicFrame>
      <p:pic>
        <p:nvPicPr>
          <p:cNvPr id="3" name="Picture 5" descr="C:\Meus documentos\Daniel\Aula Veterinária\Fig 10-2.JPG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769616" y="4343194"/>
            <a:ext cx="2874392" cy="24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315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		Doenças cardiovasculares: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Chlamydia pneumoniae</a:t>
            </a:r>
          </a:p>
          <a:p>
            <a:r>
              <a:rPr lang="pt-BR"/>
              <a:t>Heliobacter pylori</a:t>
            </a:r>
          </a:p>
          <a:p>
            <a:r>
              <a:rPr lang="pt-BR"/>
              <a:t>Trypanosoma Cruzi </a:t>
            </a:r>
          </a:p>
          <a:p>
            <a:endParaRPr lang="pt-BR"/>
          </a:p>
        </p:txBody>
      </p:sp>
      <p:pic>
        <p:nvPicPr>
          <p:cNvPr id="44035" name="Picture 3" descr="C:\magdoc\Lectures\ICB\Bilder\Microorganisms\b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76600"/>
            <a:ext cx="1365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magdoc\Lectures\ICB\Lectures\OdontoBMI2772001\Bilder\Heart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486400" y="2057400"/>
            <a:ext cx="24257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410200" y="5181600"/>
            <a:ext cx="2492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Infarto Myocardial</a:t>
            </a:r>
          </a:p>
          <a:p>
            <a:r>
              <a:rPr lang="pt-BR"/>
              <a:t>Aterosclerose</a:t>
            </a:r>
          </a:p>
          <a:p>
            <a:r>
              <a:rPr lang="pt-BR"/>
              <a:t>Amyelodosis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124200" y="4267200"/>
            <a:ext cx="1905000" cy="609600"/>
          </a:xfrm>
          <a:prstGeom prst="rightArrow">
            <a:avLst>
              <a:gd name="adj1" fmla="val 50000"/>
              <a:gd name="adj2" fmla="val 7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Como doenças auto-imune podem ser geradas</a:t>
            </a:r>
          </a:p>
          <a:p>
            <a:endParaRPr lang="pt-BR"/>
          </a:p>
          <a:p>
            <a:r>
              <a:rPr lang="pt-BR"/>
              <a:t>Quebra de tolerância que significa que o sistema imune esta reagindo contra moléculas do próprio indivíduo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46125" y="3165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Moléculas do microorganismo têm semelhanças com moléculas do próprio indivíduo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46125" y="4613275"/>
            <a:ext cx="647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Um molécula do indivíduo fica alterada/modificada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magdoc\Lectures\ICB\Lectures\OdontoBMI2772001\Bilder\Jean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505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C:\magdoc\Lectures\ICB\Lectures\OdontoBMI2772001\Bilder\hexokinase_glu.gif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/>
          <a:stretch>
            <a:fillRect/>
          </a:stretch>
        </p:blipFill>
        <p:spPr bwMode="auto">
          <a:xfrm>
            <a:off x="457200" y="228600"/>
            <a:ext cx="33861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3962400" y="11430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6085" name="Picture 7" descr="C:\magdoc\Lectures\ICB\Lectures\OdontoBMI2772001\Bilder\hexokinase_glu.gif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/>
          <a:stretch>
            <a:fillRect/>
          </a:stretch>
        </p:blipFill>
        <p:spPr bwMode="auto">
          <a:xfrm>
            <a:off x="5334000" y="304800"/>
            <a:ext cx="33861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C:\magdoc\Lectures\ICB\Lectures\OdontoBMI2772001\Bilder\Pierc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14600"/>
            <a:ext cx="2971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175125" y="498475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Níquel</a:t>
            </a:r>
          </a:p>
        </p:txBody>
      </p:sp>
      <p:sp>
        <p:nvSpPr>
          <p:cNvPr id="46088" name="Oval 10"/>
          <p:cNvSpPr>
            <a:spLocks noChangeArrowheads="1"/>
          </p:cNvSpPr>
          <p:nvPr/>
        </p:nvSpPr>
        <p:spPr bwMode="auto">
          <a:xfrm>
            <a:off x="6248400" y="9906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9" name="Oval 11"/>
          <p:cNvSpPr>
            <a:spLocks noChangeArrowheads="1"/>
          </p:cNvSpPr>
          <p:nvPr/>
        </p:nvSpPr>
        <p:spPr bwMode="auto">
          <a:xfrm>
            <a:off x="7391400" y="1219200"/>
            <a:ext cx="609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6090" name="Picture 12" descr="C:\magdoc\Lectures\ICB\Lectures\OdontoBMI2772001\Bilder\Contact dermat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19400"/>
            <a:ext cx="1905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3260725" y="4689475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Dermatite de contato</a:t>
            </a:r>
          </a:p>
        </p:txBody>
      </p:sp>
    </p:spTree>
    <p:extLst>
      <p:ext uri="{BB962C8B-B14F-4D97-AF65-F5344CB8AC3E}">
        <p14:creationId xmlns:p14="http://schemas.microsoft.com/office/powerpoint/2010/main" xmlns="" val="2563611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xmlns="" id="{A82B0FF4-505E-4640-9BB1-AFFB07E1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1663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xmlns="" id="{D819724A-F193-4474-9D24-B5F0BDCF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2"/>
          <a:stretch>
            <a:fillRect/>
          </a:stretch>
        </p:blipFill>
        <p:spPr bwMode="auto">
          <a:xfrm>
            <a:off x="288925" y="1814513"/>
            <a:ext cx="86042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xmlns="" id="{3150780C-15BE-497F-9310-5D80752A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430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400" b="1">
                <a:latin typeface="Comic Sans MS" panose="030F0702030302020204" pitchFamily="66" charset="0"/>
              </a:rPr>
              <a:t>Dermatite de contato</a:t>
            </a:r>
          </a:p>
        </p:txBody>
      </p:sp>
    </p:spTree>
    <p:extLst>
      <p:ext uri="{BB962C8B-B14F-4D97-AF65-F5344CB8AC3E}">
        <p14:creationId xmlns:p14="http://schemas.microsoft.com/office/powerpoint/2010/main" xmlns="" val="4162590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xmlns="" id="{FA8EF655-455C-48C7-A553-FABC7512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800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8">
            <a:extLst>
              <a:ext uri="{FF2B5EF4-FFF2-40B4-BE49-F238E27FC236}">
                <a16:creationId xmlns:a16="http://schemas.microsoft.com/office/drawing/2014/main" xmlns="" id="{407E827D-C6D5-4DEE-8D86-2A4C46FB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6138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Dermatite de contato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8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2492896"/>
            <a:ext cx="261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Autoimunidade/Alergia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1484784"/>
            <a:ext cx="108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Tumores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85565" y="116632"/>
            <a:ext cx="5112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92696"/>
            <a:ext cx="3401316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Atividade Alta/Desvio</a:t>
            </a:r>
          </a:p>
          <a:p>
            <a:r>
              <a:rPr lang="pt-BR" sz="2800" dirty="0">
                <a:solidFill>
                  <a:srgbClr val="FF0000"/>
                </a:solidFill>
              </a:rPr>
              <a:t>Hipersensibilidade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xmlns="" id="{49D4BD45-FD24-42BF-AC8B-4E05BB4E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6138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Dermatite de contato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xmlns="" id="{7FE9DF31-A46A-4C2B-901D-E08FB742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33575"/>
            <a:ext cx="4508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xmlns="" id="{14480CD2-E779-4A0F-8AFB-B35B71A5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93" r="17375" b="9846"/>
          <a:stretch>
            <a:fillRect/>
          </a:stretch>
        </p:blipFill>
        <p:spPr bwMode="auto">
          <a:xfrm>
            <a:off x="827088" y="1628775"/>
            <a:ext cx="31718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37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88963" y="247650"/>
            <a:ext cx="64389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3300"/>
                </a:solidFill>
              </a:rPr>
              <a:t>Doença</a:t>
            </a:r>
            <a:r>
              <a:rPr lang="pt-BR" sz="1800" b="1"/>
              <a:t>	               Alelo HLA(MHC)        Risco relativo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Espondilite </a:t>
            </a:r>
          </a:p>
          <a:p>
            <a:r>
              <a:rPr lang="pt-BR" sz="1800" b="1"/>
              <a:t>anquilosante	           B27		90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Doença de Graves          B8/DR3    		3-4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Diabetes mellitus</a:t>
            </a:r>
          </a:p>
          <a:p>
            <a:r>
              <a:rPr lang="pt-BR" sz="1800" b="1"/>
              <a:t>insulino dependente</a:t>
            </a:r>
          </a:p>
          <a:p>
            <a:r>
              <a:rPr lang="pt-BR" sz="1800" b="1"/>
              <a:t>(IDDM)	                         DR3/DQW8                  100</a:t>
            </a:r>
          </a:p>
          <a:p>
            <a:endParaRPr lang="pt-BR" sz="1800" b="1"/>
          </a:p>
          <a:p>
            <a:endParaRPr lang="pt-BR" sz="1800" b="1"/>
          </a:p>
          <a:p>
            <a:r>
              <a:rPr lang="pt-BR" sz="1800" b="1"/>
              <a:t>Síndrome de Sj</a:t>
            </a:r>
            <a:r>
              <a:rPr lang="sv-SE" sz="1800" b="1"/>
              <a:t>ögren          Dw3		6</a:t>
            </a:r>
          </a:p>
          <a:p>
            <a:endParaRPr lang="sv-SE" sz="1800" b="1"/>
          </a:p>
          <a:p>
            <a:endParaRPr lang="sv-SE" sz="1800" b="1"/>
          </a:p>
          <a:p>
            <a:r>
              <a:rPr lang="sv-SE" sz="1800" b="1"/>
              <a:t>Artrite reumat</a:t>
            </a:r>
            <a:r>
              <a:rPr lang="en-US" sz="1800" b="1"/>
              <a:t>óide           Dw4/DR4		10</a:t>
            </a:r>
            <a:r>
              <a:rPr lang="pt-BR" sz="1800" b="1"/>
              <a:t>	</a:t>
            </a:r>
            <a:endParaRPr lang="pt-BR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42900"/>
            <a:ext cx="7772400" cy="1104900"/>
          </a:xfrm>
          <a:prstGeom prst="rect">
            <a:avLst/>
          </a:prstGeo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Etiologia das doenças auto-imunes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2590800"/>
            <a:ext cx="77724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Antígeno sequestrado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Escape de clones celulares auto-reativos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Reatividade cruzada com antígenos</a:t>
            </a:r>
          </a:p>
          <a:p>
            <a:pPr marL="8572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Modificação de antígenos próprios</a:t>
            </a:r>
          </a:p>
          <a:p>
            <a:pPr marL="8572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Reatividade cruzada a antígenos exógenos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Desregulação de citocinas e expressão inapropriada de MHC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kern="0">
                <a:latin typeface="+mn-lt"/>
              </a:rPr>
              <a:t>Função supressora sub-ótima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43200" y="1676400"/>
            <a:ext cx="396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9933FF"/>
                </a:solidFill>
              </a:rPr>
              <a:t>Etiologia exata não é conhecida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  <p:bldP spid="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342900"/>
            <a:ext cx="7772400" cy="1104900"/>
          </a:xfrm>
          <a:solidFill>
            <a:schemeClr val="bg1"/>
          </a:solidFill>
          <a:ln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err="1"/>
              <a:t>Predisposição</a:t>
            </a:r>
            <a:r>
              <a:rPr lang="en-US" sz="4000" dirty="0"/>
              <a:t> à </a:t>
            </a:r>
            <a:r>
              <a:rPr lang="en-US" sz="4000" dirty="0" err="1"/>
              <a:t>autoimunidade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 err="1"/>
              <a:t>papel</a:t>
            </a:r>
            <a:r>
              <a:rPr lang="en-US" sz="4000" dirty="0"/>
              <a:t> do </a:t>
            </a:r>
            <a:r>
              <a:rPr lang="en-US" sz="3600" dirty="0"/>
              <a:t>MHC</a:t>
            </a:r>
          </a:p>
        </p:txBody>
      </p:sp>
      <p:pic>
        <p:nvPicPr>
          <p:cNvPr id="51203" name="Picture 3" descr="C:\GRAPHICS\IMMUNOL\Autoimm\AIH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1676400"/>
            <a:ext cx="4648200" cy="447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ered Autoim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225"/>
            <a:ext cx="6985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995363" y="266700"/>
            <a:ext cx="8077200" cy="1104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>
                <a:solidFill>
                  <a:srgbClr val="002060"/>
                </a:solidFill>
              </a:rPr>
              <a:t>Fatores Genéticos na autoimunidade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77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/>
            </a:pPr>
            <a:r>
              <a:rPr lang="pt-BR" sz="3200" kern="0" dirty="0">
                <a:latin typeface="+mn-lt"/>
              </a:rPr>
              <a:t>Fenômenos autoimunológicos tendem a se agregar em determinadas famílias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/>
            </a:pPr>
            <a:r>
              <a:rPr lang="pt-BR" sz="3200" kern="0" dirty="0">
                <a:latin typeface="+mn-lt"/>
              </a:rPr>
              <a:t>A autoimunidade é geneticamente programada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Fatores desencadeantes</a:t>
            </a:r>
            <a:br>
              <a:rPr lang="pt-BR" dirty="0"/>
            </a:br>
            <a:r>
              <a:rPr lang="pt-BR" dirty="0"/>
              <a:t> Fatores ambientais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800"/>
          </a:p>
          <a:p>
            <a:pPr eaLnBrk="1" hangingPunct="1"/>
            <a:r>
              <a:rPr lang="pt-BR" sz="2800"/>
              <a:t>Infecção</a:t>
            </a:r>
          </a:p>
          <a:p>
            <a:pPr eaLnBrk="1" hangingPunct="1"/>
            <a:r>
              <a:rPr lang="pt-BR" sz="2800"/>
              <a:t>Hormônios(Artrite reumatóide</a:t>
            </a:r>
            <a:r>
              <a:rPr lang="pt-BR" sz="2800">
                <a:sym typeface="Symbol" pitchFamily="18" charset="2"/>
              </a:rPr>
              <a:t>Prolactina</a:t>
            </a:r>
            <a:r>
              <a:rPr lang="pt-BR" sz="2800"/>
              <a:t>)</a:t>
            </a:r>
          </a:p>
          <a:p>
            <a:pPr eaLnBrk="1" hangingPunct="1"/>
            <a:r>
              <a:rPr lang="pt-BR" sz="2800"/>
              <a:t>Fármacos</a:t>
            </a:r>
          </a:p>
          <a:p>
            <a:pPr eaLnBrk="1" hangingPunct="1"/>
            <a:r>
              <a:rPr lang="pt-BR" sz="2800"/>
              <a:t>Radiação UV</a:t>
            </a:r>
          </a:p>
          <a:p>
            <a:pPr eaLnBrk="1" hangingPunct="1"/>
            <a:r>
              <a:rPr lang="pt-BR" sz="2800"/>
              <a:t>Estresse psicológico</a:t>
            </a:r>
          </a:p>
          <a:p>
            <a:pPr eaLnBrk="1" hangingPunct="1"/>
            <a:r>
              <a:rPr lang="pt-BR" sz="2800"/>
              <a:t>Dieta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Fatores desencadeantes</a:t>
            </a:r>
            <a:br>
              <a:rPr lang="pt-BR" dirty="0"/>
            </a:br>
            <a:r>
              <a:rPr lang="pt-BR" dirty="0"/>
              <a:t> Fatores ambientais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800" dirty="0"/>
          </a:p>
          <a:p>
            <a:pPr eaLnBrk="1" hangingPunct="1"/>
            <a:r>
              <a:rPr lang="pt-BR" sz="2800" dirty="0"/>
              <a:t>Infecção</a:t>
            </a:r>
          </a:p>
          <a:p>
            <a:pPr eaLnBrk="1" hangingPunct="1"/>
            <a:r>
              <a:rPr lang="pt-BR" sz="2800" dirty="0"/>
              <a:t>Hormônios(Artrite </a:t>
            </a:r>
            <a:r>
              <a:rPr lang="pt-BR" sz="2800" dirty="0" err="1"/>
              <a:t>reumatóide</a:t>
            </a:r>
            <a:r>
              <a:rPr lang="pt-BR" sz="2800" dirty="0" err="1">
                <a:sym typeface="Symbol" pitchFamily="18" charset="2"/>
              </a:rPr>
              <a:t>Prolactina</a:t>
            </a:r>
            <a:r>
              <a:rPr lang="pt-BR" sz="2800" dirty="0"/>
              <a:t>)</a:t>
            </a:r>
          </a:p>
          <a:p>
            <a:pPr eaLnBrk="1" hangingPunct="1"/>
            <a:r>
              <a:rPr lang="pt-BR" sz="2800" dirty="0"/>
              <a:t>Fármacos</a:t>
            </a:r>
          </a:p>
          <a:p>
            <a:pPr eaLnBrk="1" hangingPunct="1"/>
            <a:r>
              <a:rPr lang="pt-BR" sz="2800" dirty="0"/>
              <a:t>Radiação UV</a:t>
            </a:r>
          </a:p>
          <a:p>
            <a:pPr eaLnBrk="1" hangingPunct="1"/>
            <a:r>
              <a:rPr lang="pt-BR" sz="2800" dirty="0"/>
              <a:t>Estresse psicológico</a:t>
            </a:r>
          </a:p>
          <a:p>
            <a:pPr eaLnBrk="1" hangingPunct="1"/>
            <a:r>
              <a:rPr lang="pt-BR" sz="2800" dirty="0"/>
              <a:t>Dieta</a:t>
            </a:r>
          </a:p>
          <a:p>
            <a:pPr eaLnBrk="1" hangingPunct="1"/>
            <a:r>
              <a:rPr lang="pt-BR" sz="2800" dirty="0"/>
              <a:t>GRAVIDEZ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2E04617-29EB-4E5F-8275-D086232F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076" y="3789040"/>
            <a:ext cx="3709849" cy="27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4868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CÉLIA\Célia\aulas de imuno\Imuno\Tolerance and Autoimmunity\autoimmune disease - Sex differences.jpg"/>
          <p:cNvPicPr>
            <a:picLocks noChangeAspect="1" noChangeArrowheads="1"/>
          </p:cNvPicPr>
          <p:nvPr/>
        </p:nvPicPr>
        <p:blipFill>
          <a:blip r:embed="rId2" cstate="print"/>
          <a:srcRect b="18367"/>
          <a:stretch>
            <a:fillRect/>
          </a:stretch>
        </p:blipFill>
        <p:spPr bwMode="auto">
          <a:xfrm>
            <a:off x="1066800" y="228600"/>
            <a:ext cx="7086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 bwMode="auto">
          <a:xfrm>
            <a:off x="1115616" y="1196752"/>
            <a:ext cx="6912768" cy="4608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Conector reto 4"/>
          <p:cNvCxnSpPr>
            <a:stCxn id="2" idx="1"/>
            <a:endCxn id="2" idx="3"/>
          </p:cNvCxnSpPr>
          <p:nvPr/>
        </p:nvCxnSpPr>
        <p:spPr bwMode="auto">
          <a:xfrm>
            <a:off x="1115616" y="3501008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5805264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Atividade Baixa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3140968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Normal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75856" y="2492896"/>
            <a:ext cx="164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Autoimunidade/Alergia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68144" y="1484784"/>
            <a:ext cx="727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Tumores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43808" y="4437112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Infecções / Deficiências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44208" y="4941168"/>
            <a:ext cx="108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Tumores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885565" y="116632"/>
            <a:ext cx="5112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você sente Sistema Imune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915816" y="4005064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Autoimunidade/ Deficiências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15616" y="1052736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290343" y="188640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O que nos aprendemos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15616" y="1052736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 bwMode="auto">
          <a:xfrm>
            <a:off x="971600" y="764704"/>
            <a:ext cx="2160240" cy="532859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5652120" y="836712"/>
            <a:ext cx="2664296" cy="10801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3923928" y="4869160"/>
            <a:ext cx="3672408" cy="57606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Ativação             Doença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3498907"/>
            <a:ext cx="1008112" cy="57606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Voçe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.....................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02679" y="260648"/>
            <a:ext cx="2729161" cy="197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49749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Conceitos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Autoimunidade é uma resposta imune específica contra um antígeno ou uma série de antígenos próprios</a:t>
            </a:r>
          </a:p>
          <a:p>
            <a:pPr eaLnBrk="1" hangingPunct="1"/>
            <a:r>
              <a:rPr lang="pt-BR" dirty="0"/>
              <a:t>Doença Autoimune é uma síndrome provocada por lesão tissular ou alteração funcional desencadeadas por uma resposta autoimune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CÉLIA\Célia\aulas de imuno\Imuno\Tolerance and Autoimmunity\autoimmune disease in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8313"/>
            <a:ext cx="60960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1"/>
          <p:cNvSpPr>
            <a:spLocks noChangeArrowheads="1"/>
          </p:cNvSpPr>
          <p:nvPr/>
        </p:nvSpPr>
        <p:spPr bwMode="auto">
          <a:xfrm>
            <a:off x="4356100" y="1408113"/>
            <a:ext cx="1008063" cy="4365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Genes</a:t>
            </a:r>
            <a:endParaRPr lang="en-US"/>
          </a:p>
        </p:txBody>
      </p:sp>
      <p:sp>
        <p:nvSpPr>
          <p:cNvPr id="15364" name="Retângulo 2"/>
          <p:cNvSpPr>
            <a:spLocks noChangeArrowheads="1"/>
          </p:cNvSpPr>
          <p:nvPr/>
        </p:nvSpPr>
        <p:spPr bwMode="auto">
          <a:xfrm>
            <a:off x="3851275" y="3716338"/>
            <a:ext cx="1800225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Doença </a:t>
            </a:r>
          </a:p>
          <a:p>
            <a:r>
              <a:rPr lang="pt-BR"/>
              <a:t>Autoimune</a:t>
            </a:r>
            <a:endParaRPr lang="en-US"/>
          </a:p>
        </p:txBody>
      </p:sp>
      <p:sp>
        <p:nvSpPr>
          <p:cNvPr id="15365" name="Retângulo 3"/>
          <p:cNvSpPr>
            <a:spLocks noChangeArrowheads="1"/>
          </p:cNvSpPr>
          <p:nvPr/>
        </p:nvSpPr>
        <p:spPr bwMode="auto">
          <a:xfrm>
            <a:off x="5651500" y="4652963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Ambiente</a:t>
            </a:r>
            <a:endParaRPr lang="en-US"/>
          </a:p>
        </p:txBody>
      </p:sp>
      <p:sp>
        <p:nvSpPr>
          <p:cNvPr id="15366" name="Retângulo 6"/>
          <p:cNvSpPr>
            <a:spLocks noChangeArrowheads="1"/>
          </p:cNvSpPr>
          <p:nvPr/>
        </p:nvSpPr>
        <p:spPr bwMode="auto">
          <a:xfrm>
            <a:off x="2171700" y="5068888"/>
            <a:ext cx="2195513" cy="863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pt-BR"/>
              <a:t>Imunoregulação</a:t>
            </a:r>
            <a:endParaRPr lang="en-US"/>
          </a:p>
          <a:p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32792" y="114370"/>
            <a:ext cx="3379451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Causas São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2746</TotalTime>
  <Words>759</Words>
  <Application>Microsoft Office PowerPoint</Application>
  <PresentationFormat>Apresentação na tela (4:3)</PresentationFormat>
  <Paragraphs>352</Paragraphs>
  <Slides>48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Apresentação em branco</vt:lpstr>
      <vt:lpstr>Imagem de bitmap</vt:lpstr>
      <vt:lpstr>Documento</vt:lpstr>
      <vt:lpstr>Clip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Conceitos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Predisposição à autoimunidade: papel do MHC</vt:lpstr>
      <vt:lpstr>Slide 44</vt:lpstr>
      <vt:lpstr>Slide 45</vt:lpstr>
      <vt:lpstr>Fatores desencadeantes  Fatores ambientais</vt:lpstr>
      <vt:lpstr>Fatores desencadeantes  Fatores ambientais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Magnus Gidlund</dc:creator>
  <cp:lastModifiedBy>PC</cp:lastModifiedBy>
  <cp:revision>84</cp:revision>
  <cp:lastPrinted>2001-10-18T12:55:51Z</cp:lastPrinted>
  <dcterms:created xsi:type="dcterms:W3CDTF">2001-10-17T20:06:10Z</dcterms:created>
  <dcterms:modified xsi:type="dcterms:W3CDTF">2018-06-21T17:02:37Z</dcterms:modified>
</cp:coreProperties>
</file>