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32399288" cy="35999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4" d="100"/>
          <a:sy n="14" d="100"/>
        </p:scale>
        <p:origin x="20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CBF05F-90C1-43CB-A55C-E7F5A6D90F07}" type="datetimeFigureOut">
              <a:rPr lang="pt-BR" smtClean="0"/>
              <a:t>08/06/2018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039938" y="1143000"/>
            <a:ext cx="2778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A08608-310B-4069-B407-A6C4792757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3362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283153" rtl="0" eaLnBrk="1" latinLnBrk="0" hangingPunct="1">
      <a:defRPr sz="4309" kern="1200">
        <a:solidFill>
          <a:schemeClr val="tx1"/>
        </a:solidFill>
        <a:latin typeface="+mn-lt"/>
        <a:ea typeface="+mn-ea"/>
        <a:cs typeface="+mn-cs"/>
      </a:defRPr>
    </a:lvl1pPr>
    <a:lvl2pPr marL="1641577" algn="l" defTabSz="3283153" rtl="0" eaLnBrk="1" latinLnBrk="0" hangingPunct="1">
      <a:defRPr sz="4309" kern="1200">
        <a:solidFill>
          <a:schemeClr val="tx1"/>
        </a:solidFill>
        <a:latin typeface="+mn-lt"/>
        <a:ea typeface="+mn-ea"/>
        <a:cs typeface="+mn-cs"/>
      </a:defRPr>
    </a:lvl2pPr>
    <a:lvl3pPr marL="3283153" algn="l" defTabSz="3283153" rtl="0" eaLnBrk="1" latinLnBrk="0" hangingPunct="1">
      <a:defRPr sz="4309" kern="1200">
        <a:solidFill>
          <a:schemeClr val="tx1"/>
        </a:solidFill>
        <a:latin typeface="+mn-lt"/>
        <a:ea typeface="+mn-ea"/>
        <a:cs typeface="+mn-cs"/>
      </a:defRPr>
    </a:lvl3pPr>
    <a:lvl4pPr marL="4924730" algn="l" defTabSz="3283153" rtl="0" eaLnBrk="1" latinLnBrk="0" hangingPunct="1">
      <a:defRPr sz="4309" kern="1200">
        <a:solidFill>
          <a:schemeClr val="tx1"/>
        </a:solidFill>
        <a:latin typeface="+mn-lt"/>
        <a:ea typeface="+mn-ea"/>
        <a:cs typeface="+mn-cs"/>
      </a:defRPr>
    </a:lvl4pPr>
    <a:lvl5pPr marL="6566306" algn="l" defTabSz="3283153" rtl="0" eaLnBrk="1" latinLnBrk="0" hangingPunct="1">
      <a:defRPr sz="4309" kern="1200">
        <a:solidFill>
          <a:schemeClr val="tx1"/>
        </a:solidFill>
        <a:latin typeface="+mn-lt"/>
        <a:ea typeface="+mn-ea"/>
        <a:cs typeface="+mn-cs"/>
      </a:defRPr>
    </a:lvl5pPr>
    <a:lvl6pPr marL="8207883" algn="l" defTabSz="3283153" rtl="0" eaLnBrk="1" latinLnBrk="0" hangingPunct="1">
      <a:defRPr sz="4309" kern="1200">
        <a:solidFill>
          <a:schemeClr val="tx1"/>
        </a:solidFill>
        <a:latin typeface="+mn-lt"/>
        <a:ea typeface="+mn-ea"/>
        <a:cs typeface="+mn-cs"/>
      </a:defRPr>
    </a:lvl6pPr>
    <a:lvl7pPr marL="9849460" algn="l" defTabSz="3283153" rtl="0" eaLnBrk="1" latinLnBrk="0" hangingPunct="1">
      <a:defRPr sz="4309" kern="1200">
        <a:solidFill>
          <a:schemeClr val="tx1"/>
        </a:solidFill>
        <a:latin typeface="+mn-lt"/>
        <a:ea typeface="+mn-ea"/>
        <a:cs typeface="+mn-cs"/>
      </a:defRPr>
    </a:lvl7pPr>
    <a:lvl8pPr marL="11491036" algn="l" defTabSz="3283153" rtl="0" eaLnBrk="1" latinLnBrk="0" hangingPunct="1">
      <a:defRPr sz="4309" kern="1200">
        <a:solidFill>
          <a:schemeClr val="tx1"/>
        </a:solidFill>
        <a:latin typeface="+mn-lt"/>
        <a:ea typeface="+mn-ea"/>
        <a:cs typeface="+mn-cs"/>
      </a:defRPr>
    </a:lvl8pPr>
    <a:lvl9pPr marL="13132613" algn="l" defTabSz="3283153" rtl="0" eaLnBrk="1" latinLnBrk="0" hangingPunct="1">
      <a:defRPr sz="430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5891626"/>
            <a:ext cx="27539395" cy="1253324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18908198"/>
            <a:ext cx="24299466" cy="869160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68BE7-7313-49FF-AD66-F747E0DFA222}" type="datetimeFigureOut">
              <a:rPr lang="pt-BR" smtClean="0"/>
              <a:t>08/06/2018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CA32A-0CBA-481C-8F2D-8E9F943977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3500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68BE7-7313-49FF-AD66-F747E0DFA222}" type="datetimeFigureOut">
              <a:rPr lang="pt-BR" smtClean="0"/>
              <a:t>08/06/2018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CA32A-0CBA-481C-8F2D-8E9F943977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2686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1916653"/>
            <a:ext cx="6986096" cy="3050811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1916653"/>
            <a:ext cx="20553298" cy="30508114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68BE7-7313-49FF-AD66-F747E0DFA222}" type="datetimeFigureOut">
              <a:rPr lang="pt-BR" smtClean="0"/>
              <a:t>08/06/2018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CA32A-0CBA-481C-8F2D-8E9F943977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9740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68BE7-7313-49FF-AD66-F747E0DFA222}" type="datetimeFigureOut">
              <a:rPr lang="pt-BR" smtClean="0"/>
              <a:t>08/06/2018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CA32A-0CBA-481C-8F2D-8E9F943977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4044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8974945"/>
            <a:ext cx="27944386" cy="14974888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4091502"/>
            <a:ext cx="27944386" cy="7874940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68BE7-7313-49FF-AD66-F747E0DFA222}" type="datetimeFigureOut">
              <a:rPr lang="pt-BR" smtClean="0"/>
              <a:t>08/06/2018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CA32A-0CBA-481C-8F2D-8E9F943977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104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9583264"/>
            <a:ext cx="13769697" cy="2284150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9583264"/>
            <a:ext cx="13769697" cy="2284150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68BE7-7313-49FF-AD66-F747E0DFA222}" type="datetimeFigureOut">
              <a:rPr lang="pt-BR" smtClean="0"/>
              <a:t>08/06/2018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CA32A-0CBA-481C-8F2D-8E9F943977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4958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1916661"/>
            <a:ext cx="27944386" cy="695828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8824938"/>
            <a:ext cx="13706415" cy="4324966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3149904"/>
            <a:ext cx="13706415" cy="19341529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8824938"/>
            <a:ext cx="13773917" cy="4324966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3149904"/>
            <a:ext cx="13773917" cy="19341529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68BE7-7313-49FF-AD66-F747E0DFA222}" type="datetimeFigureOut">
              <a:rPr lang="pt-BR" smtClean="0"/>
              <a:t>08/06/2018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CA32A-0CBA-481C-8F2D-8E9F943977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5397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68BE7-7313-49FF-AD66-F747E0DFA222}" type="datetimeFigureOut">
              <a:rPr lang="pt-BR" smtClean="0"/>
              <a:t>08/06/2018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CA32A-0CBA-481C-8F2D-8E9F943977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6540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68BE7-7313-49FF-AD66-F747E0DFA222}" type="datetimeFigureOut">
              <a:rPr lang="pt-BR" smtClean="0"/>
              <a:t>08/06/2018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CA32A-0CBA-481C-8F2D-8E9F943977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6946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99982"/>
            <a:ext cx="10449614" cy="839993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5183304"/>
            <a:ext cx="16402140" cy="25583147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0799922"/>
            <a:ext cx="10449614" cy="20008190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68BE7-7313-49FF-AD66-F747E0DFA222}" type="datetimeFigureOut">
              <a:rPr lang="pt-BR" smtClean="0"/>
              <a:t>08/06/2018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CA32A-0CBA-481C-8F2D-8E9F943977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945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99982"/>
            <a:ext cx="10449614" cy="839993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5183304"/>
            <a:ext cx="16402140" cy="25583147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0799922"/>
            <a:ext cx="10449614" cy="20008190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68BE7-7313-49FF-AD66-F747E0DFA222}" type="datetimeFigureOut">
              <a:rPr lang="pt-BR" smtClean="0"/>
              <a:t>08/06/2018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CA32A-0CBA-481C-8F2D-8E9F943977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8699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1916661"/>
            <a:ext cx="27944386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9583264"/>
            <a:ext cx="27944386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33366432"/>
            <a:ext cx="7289840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68BE7-7313-49FF-AD66-F747E0DFA222}" type="datetimeFigureOut">
              <a:rPr lang="pt-BR" smtClean="0"/>
              <a:t>08/06/2018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33366432"/>
            <a:ext cx="10934760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33366432"/>
            <a:ext cx="7289840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CA32A-0CBA-481C-8F2D-8E9F943977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4239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6DA658-8430-4854-B652-FF00F0BC2C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0610" y="3980188"/>
            <a:ext cx="14414523" cy="9979133"/>
          </a:xfrm>
        </p:spPr>
        <p:txBody>
          <a:bodyPr>
            <a:normAutofit/>
          </a:bodyPr>
          <a:lstStyle/>
          <a:p>
            <a:pPr algn="l"/>
            <a:br>
              <a:rPr lang="pt-BR" sz="5400" dirty="0"/>
            </a:br>
            <a:r>
              <a:rPr lang="pt-BR" sz="5400" dirty="0"/>
              <a:t>A conquista do ambiente terrestre pelas plantas envolveu diversas características e estratégias a fim de superar adversidades impostas por esse ambiente, tais como </a:t>
            </a:r>
            <a:r>
              <a:rPr lang="pt-BR" sz="5400" dirty="0" err="1"/>
              <a:t>herbívoria</a:t>
            </a:r>
            <a:r>
              <a:rPr lang="pt-BR" sz="5400" dirty="0"/>
              <a:t> e desidratação por exemplo.</a:t>
            </a:r>
            <a:br>
              <a:rPr lang="pt-BR" sz="5400" dirty="0"/>
            </a:br>
            <a:r>
              <a:rPr lang="pt-BR" sz="5400" dirty="0"/>
              <a:t>Uma das adaptações nessa conquista foi o surgimento da cutícula vegetal que são compostas por substâncias lipídicas tais como cutina e a cera.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EAC0EF6-87B2-4656-A057-27AE1862F8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1288" y="21990406"/>
            <a:ext cx="14414523" cy="9577137"/>
          </a:xfrm>
        </p:spPr>
        <p:txBody>
          <a:bodyPr>
            <a:normAutofit/>
          </a:bodyPr>
          <a:lstStyle/>
          <a:p>
            <a:pPr algn="l"/>
            <a:r>
              <a:rPr lang="pt-BR" sz="5400" dirty="0">
                <a:latin typeface="+mj-lt"/>
              </a:rPr>
              <a:t>- Auxiliando no controle de água, reduz os efeitos da transpiração foliar.</a:t>
            </a:r>
          </a:p>
          <a:p>
            <a:pPr algn="l"/>
            <a:r>
              <a:rPr lang="pt-BR" sz="5400" dirty="0">
                <a:latin typeface="+mj-lt"/>
              </a:rPr>
              <a:t>- É uma defesa estrutural contra patógenos, podendo impedir sua colonização no hospedeiro.</a:t>
            </a:r>
          </a:p>
          <a:p>
            <a:pPr algn="l"/>
            <a:r>
              <a:rPr lang="pt-BR" sz="5400" dirty="0">
                <a:latin typeface="+mj-lt"/>
              </a:rPr>
              <a:t>- Pode servir para reparar ferimentos em frutos.</a:t>
            </a:r>
          </a:p>
          <a:p>
            <a:pPr algn="l"/>
            <a:r>
              <a:rPr lang="pt-BR" sz="5400" dirty="0"/>
              <a:t>- Protege a planta contra o excesso de radiação eletromagnética, pois absorve raios UV. </a:t>
            </a:r>
          </a:p>
          <a:p>
            <a:pPr algn="l"/>
            <a:r>
              <a:rPr lang="pt-BR" sz="5400" dirty="0"/>
              <a:t>- Papel importante em relação ao combate à </a:t>
            </a:r>
            <a:r>
              <a:rPr lang="pt-BR" sz="5400" dirty="0" err="1"/>
              <a:t>herbivoria</a:t>
            </a:r>
            <a:r>
              <a:rPr lang="pt-BR" sz="5400" dirty="0"/>
              <a:t>.</a:t>
            </a:r>
          </a:p>
          <a:p>
            <a:pPr algn="l"/>
            <a:endParaRPr lang="pt-BR" sz="5400" dirty="0">
              <a:latin typeface="+mj-lt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78C4A1A-3570-4566-953F-8955CE186044}"/>
              </a:ext>
            </a:extLst>
          </p:cNvPr>
          <p:cNvSpPr txBox="1"/>
          <p:nvPr/>
        </p:nvSpPr>
        <p:spPr>
          <a:xfrm>
            <a:off x="16260928" y="7809648"/>
            <a:ext cx="1510622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dirty="0">
                <a:latin typeface="+mj-lt"/>
              </a:rPr>
              <a:t>É possível induzir a produção de cera no vegetal para atingir um padrão de qualidade do </a:t>
            </a:r>
            <a:r>
              <a:rPr lang="pt-BR" sz="5400" err="1">
                <a:latin typeface="+mj-lt"/>
              </a:rPr>
              <a:t>produto</a:t>
            </a:r>
            <a:r>
              <a:rPr lang="pt-BR" sz="5400">
                <a:latin typeface="+mj-lt"/>
              </a:rPr>
              <a:t>. A </a:t>
            </a:r>
            <a:r>
              <a:rPr lang="pt-BR" sz="5400" dirty="0">
                <a:latin typeface="+mj-lt"/>
              </a:rPr>
              <a:t>cera é extraída das folhas das plantas e utilizada na composição de diversos produtos industriais, sendo que, a principal cera vegetal utilizada pela indústria é a cera da </a:t>
            </a:r>
            <a:r>
              <a:rPr lang="pt-BR" sz="5400" dirty="0"/>
              <a:t>Carnaúba </a:t>
            </a:r>
            <a:r>
              <a:rPr lang="pt-BR" sz="4800" dirty="0"/>
              <a:t>(</a:t>
            </a:r>
            <a:r>
              <a:rPr lang="pt-BR" sz="5400" i="1" dirty="0" err="1"/>
              <a:t>Copernicia</a:t>
            </a:r>
            <a:r>
              <a:rPr lang="pt-BR" sz="5400" i="1" dirty="0"/>
              <a:t> </a:t>
            </a:r>
            <a:r>
              <a:rPr lang="pt-BR" sz="5400" i="1" dirty="0" err="1"/>
              <a:t>prunifera</a:t>
            </a:r>
            <a:r>
              <a:rPr lang="pt-BR" sz="5400" i="1" dirty="0"/>
              <a:t>).</a:t>
            </a:r>
            <a:endParaRPr lang="pt-BR" sz="5400" dirty="0"/>
          </a:p>
          <a:p>
            <a:endParaRPr lang="pt-BR" sz="5400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37965CFB-A058-459E-AC32-95C53A0C6E26}"/>
              </a:ext>
            </a:extLst>
          </p:cNvPr>
          <p:cNvSpPr txBox="1"/>
          <p:nvPr/>
        </p:nvSpPr>
        <p:spPr>
          <a:xfrm>
            <a:off x="7127131" y="1178635"/>
            <a:ext cx="18185042" cy="255454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pt-BR" sz="8000" b="1" dirty="0">
                <a:latin typeface="+mj-lt"/>
              </a:rPr>
              <a:t>A importância da cera em plantas cultivadas:</a:t>
            </a:r>
          </a:p>
          <a:p>
            <a:pPr algn="ctr"/>
            <a:r>
              <a:rPr lang="pt-BR" sz="8000" b="1" dirty="0">
                <a:latin typeface="+mj-lt"/>
              </a:rPr>
              <a:t>Aspectos fisiológicos e econômicos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860610" y="6155904"/>
            <a:ext cx="14361458" cy="13234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8000" dirty="0"/>
              <a:t>Introdução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941288" y="20099882"/>
            <a:ext cx="14280780" cy="13234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8000" dirty="0"/>
              <a:t>Aspectos fisiológicos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16199644" y="6155903"/>
            <a:ext cx="15212685" cy="13234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8000" dirty="0"/>
              <a:t>Importância econômica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1398494" y="2502074"/>
            <a:ext cx="3657600" cy="1585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610" y="531085"/>
            <a:ext cx="4087906" cy="4940779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774" y="457547"/>
            <a:ext cx="3094555" cy="4385354"/>
          </a:xfrm>
          <a:prstGeom prst="rect">
            <a:avLst/>
          </a:prstGeom>
        </p:spPr>
      </p:pic>
      <p:sp>
        <p:nvSpPr>
          <p:cNvPr id="14" name="CaixaDeTexto 13"/>
          <p:cNvSpPr txBox="1"/>
          <p:nvPr/>
        </p:nvSpPr>
        <p:spPr>
          <a:xfrm>
            <a:off x="5056094" y="4347440"/>
            <a:ext cx="214077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i="1" dirty="0">
                <a:latin typeface="+mj-lt"/>
              </a:rPr>
              <a:t>Bruno Ozzetti; Caio </a:t>
            </a:r>
            <a:r>
              <a:rPr lang="pt-BR" sz="5400" i="1" dirty="0" err="1">
                <a:latin typeface="+mj-lt"/>
              </a:rPr>
              <a:t>Dalmasso</a:t>
            </a:r>
            <a:r>
              <a:rPr lang="pt-BR" sz="5400" i="1" dirty="0">
                <a:latin typeface="+mj-lt"/>
              </a:rPr>
              <a:t>; Fabio </a:t>
            </a:r>
            <a:r>
              <a:rPr lang="pt-BR" sz="5400" i="1" dirty="0" err="1">
                <a:latin typeface="+mj-lt"/>
              </a:rPr>
              <a:t>Antonangelo</a:t>
            </a:r>
            <a:r>
              <a:rPr lang="pt-BR" sz="5400" i="1" dirty="0">
                <a:latin typeface="+mj-lt"/>
              </a:rPr>
              <a:t>; Pedro </a:t>
            </a:r>
            <a:r>
              <a:rPr lang="pt-BR" sz="5400" i="1" dirty="0" err="1">
                <a:latin typeface="+mj-lt"/>
              </a:rPr>
              <a:t>Yamassaki</a:t>
            </a:r>
            <a:endParaRPr lang="pt-BR" sz="5400" i="1" dirty="0">
              <a:latin typeface="+mj-lt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16199644" y="19252113"/>
            <a:ext cx="15212685" cy="135527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8000" dirty="0"/>
              <a:t>Considerações finais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16199644" y="21311652"/>
            <a:ext cx="15212685" cy="1172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dirty="0">
                <a:latin typeface="+mj-lt"/>
              </a:rPr>
              <a:t>- Seu papel defensivo é importante para que frutos e folhas possam ter uma boa resistência no cultivo e serem comercializados em bom estado.</a:t>
            </a:r>
          </a:p>
          <a:p>
            <a:endParaRPr lang="pt-BR" sz="5400" dirty="0">
              <a:latin typeface="+mj-lt"/>
            </a:endParaRPr>
          </a:p>
          <a:p>
            <a:r>
              <a:rPr lang="pt-BR" sz="5400" dirty="0">
                <a:latin typeface="+mj-lt"/>
              </a:rPr>
              <a:t>-Possui alto valor econômico agregado, estando presente em diversos setores da indústria, sendo que a extração da cera da Carnaúba é responsável também por gerar empregos para a região de extração.</a:t>
            </a:r>
          </a:p>
          <a:p>
            <a:endParaRPr lang="pt-BR" sz="5400" dirty="0">
              <a:latin typeface="+mj-lt"/>
            </a:endParaRPr>
          </a:p>
          <a:p>
            <a:r>
              <a:rPr lang="pt-BR" sz="5400" dirty="0">
                <a:latin typeface="+mj-lt"/>
              </a:rPr>
              <a:t>- É importante destacar que sua extração envolve um amplo grau de eficiência no uso de energia elétrica, com formação de resíduos renováveis; e que segue como uma alternativa para a substituição de ceras derivadas de petróleo e ceras animais.</a:t>
            </a: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id="{5CD13981-C673-46F2-AC07-A88F0CD24A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41908" y="13206294"/>
            <a:ext cx="5602115" cy="3745380"/>
          </a:xfrm>
          <a:prstGeom prst="rect">
            <a:avLst/>
          </a:prstGeom>
        </p:spPr>
      </p:pic>
      <p:sp>
        <p:nvSpPr>
          <p:cNvPr id="19" name="CaixaDeTexto 18">
            <a:extLst>
              <a:ext uri="{FF2B5EF4-FFF2-40B4-BE49-F238E27FC236}">
                <a16:creationId xmlns:a16="http://schemas.microsoft.com/office/drawing/2014/main" id="{FB65F26C-0525-4FC1-89F1-C74DE48DD73C}"/>
              </a:ext>
            </a:extLst>
          </p:cNvPr>
          <p:cNvSpPr txBox="1"/>
          <p:nvPr/>
        </p:nvSpPr>
        <p:spPr>
          <a:xfrm flipH="1" flipV="1">
            <a:off x="22856664" y="12917951"/>
            <a:ext cx="86820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  <a:p>
            <a:endParaRPr lang="pt-BR" dirty="0"/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CE829A30-62FB-4FCC-B61C-986834F3A183}"/>
              </a:ext>
            </a:extLst>
          </p:cNvPr>
          <p:cNvSpPr txBox="1"/>
          <p:nvPr/>
        </p:nvSpPr>
        <p:spPr>
          <a:xfrm>
            <a:off x="23209778" y="12372687"/>
            <a:ext cx="7598468" cy="4675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2A6FF875-756A-4AA3-8286-403FF890DDCC}"/>
              </a:ext>
            </a:extLst>
          </p:cNvPr>
          <p:cNvSpPr txBox="1"/>
          <p:nvPr/>
        </p:nvSpPr>
        <p:spPr>
          <a:xfrm>
            <a:off x="23398436" y="12257991"/>
            <a:ext cx="7598468" cy="4675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B673B435-FCD4-4482-82A7-B80B3220B728}"/>
              </a:ext>
            </a:extLst>
          </p:cNvPr>
          <p:cNvSpPr txBox="1"/>
          <p:nvPr/>
        </p:nvSpPr>
        <p:spPr>
          <a:xfrm>
            <a:off x="23228798" y="12372688"/>
            <a:ext cx="7598468" cy="4675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2FB881B5-0AC6-4916-B752-1DA092DEB981}"/>
              </a:ext>
            </a:extLst>
          </p:cNvPr>
          <p:cNvSpPr txBox="1"/>
          <p:nvPr/>
        </p:nvSpPr>
        <p:spPr>
          <a:xfrm>
            <a:off x="22197137" y="12891146"/>
            <a:ext cx="828980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dirty="0">
                <a:latin typeface="+mj-lt"/>
              </a:rPr>
              <a:t>Sua extração tem grande importância econômica no nordeste, movimentando por exemplo uma quantia de milhões no nordeste em 2016.</a:t>
            </a: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5020C6B7-0A81-4956-B21C-8F16D17E4C2A}"/>
              </a:ext>
            </a:extLst>
          </p:cNvPr>
          <p:cNvSpPr txBox="1"/>
          <p:nvPr/>
        </p:nvSpPr>
        <p:spPr>
          <a:xfrm>
            <a:off x="16581661" y="16887024"/>
            <a:ext cx="55771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>
                <a:latin typeface="+mj-lt"/>
              </a:rPr>
              <a:t>Carnaúba (imagem retirada do </a:t>
            </a:r>
            <a:r>
              <a:rPr lang="pt-BR" sz="4400" dirty="0" err="1">
                <a:latin typeface="+mj-lt"/>
              </a:rPr>
              <a:t>wikipedia</a:t>
            </a:r>
            <a:r>
              <a:rPr lang="pt-BR" sz="4400" dirty="0">
                <a:latin typeface="+mj-lt"/>
              </a:rPr>
              <a:t>)</a:t>
            </a:r>
          </a:p>
        </p:txBody>
      </p:sp>
      <p:pic>
        <p:nvPicPr>
          <p:cNvPr id="26" name="Imagem 25">
            <a:extLst>
              <a:ext uri="{FF2B5EF4-FFF2-40B4-BE49-F238E27FC236}">
                <a16:creationId xmlns:a16="http://schemas.microsoft.com/office/drawing/2014/main" id="{B63F7CFE-A90E-4F09-B855-2789499E4AF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351" y="31060663"/>
            <a:ext cx="6920297" cy="4424546"/>
          </a:xfrm>
          <a:prstGeom prst="rect">
            <a:avLst/>
          </a:prstGeom>
        </p:spPr>
      </p:pic>
      <p:sp>
        <p:nvSpPr>
          <p:cNvPr id="27" name="CaixaDeTexto 26">
            <a:extLst>
              <a:ext uri="{FF2B5EF4-FFF2-40B4-BE49-F238E27FC236}">
                <a16:creationId xmlns:a16="http://schemas.microsoft.com/office/drawing/2014/main" id="{91DFC1B3-A5D3-4203-A3C2-D5263AD0E705}"/>
              </a:ext>
            </a:extLst>
          </p:cNvPr>
          <p:cNvSpPr txBox="1"/>
          <p:nvPr/>
        </p:nvSpPr>
        <p:spPr>
          <a:xfrm>
            <a:off x="8767481" y="31960124"/>
            <a:ext cx="5486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>
                <a:latin typeface="+mj-lt"/>
              </a:rPr>
              <a:t>Imagem do site http://www.blogagrobasf.com.br/noticia?id=665</a:t>
            </a:r>
          </a:p>
        </p:txBody>
      </p:sp>
      <p:pic>
        <p:nvPicPr>
          <p:cNvPr id="29" name="Imagem 28">
            <a:extLst>
              <a:ext uri="{FF2B5EF4-FFF2-40B4-BE49-F238E27FC236}">
                <a16:creationId xmlns:a16="http://schemas.microsoft.com/office/drawing/2014/main" id="{1FBB1C1F-16B3-4E3C-BF6B-13707FFFA69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959" y="14111413"/>
            <a:ext cx="6844629" cy="4083962"/>
          </a:xfrm>
          <a:prstGeom prst="rect">
            <a:avLst/>
          </a:prstGeom>
        </p:spPr>
      </p:pic>
      <p:sp>
        <p:nvSpPr>
          <p:cNvPr id="31" name="CaixaDeTexto 30">
            <a:extLst>
              <a:ext uri="{FF2B5EF4-FFF2-40B4-BE49-F238E27FC236}">
                <a16:creationId xmlns:a16="http://schemas.microsoft.com/office/drawing/2014/main" id="{5EA7D6E0-2AF1-4953-BB91-98932F9B1C75}"/>
              </a:ext>
            </a:extLst>
          </p:cNvPr>
          <p:cNvSpPr txBox="1"/>
          <p:nvPr/>
        </p:nvSpPr>
        <p:spPr>
          <a:xfrm>
            <a:off x="1398494" y="18050987"/>
            <a:ext cx="714969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/>
              <a:t>Imagem do site https://askabiologist.asu.edu/les-plantes-cam</a:t>
            </a:r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42411FDD-365F-4874-B9FA-B99435151ACE}"/>
              </a:ext>
            </a:extLst>
          </p:cNvPr>
          <p:cNvSpPr txBox="1"/>
          <p:nvPr/>
        </p:nvSpPr>
        <p:spPr>
          <a:xfrm>
            <a:off x="8767481" y="13904821"/>
            <a:ext cx="645458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5400" dirty="0"/>
              <a:t>Sendo que a cera possui importante relevância econômica e no papel defensivo das plantas.</a:t>
            </a:r>
          </a:p>
        </p:txBody>
      </p:sp>
    </p:spTree>
    <p:extLst>
      <p:ext uri="{BB962C8B-B14F-4D97-AF65-F5344CB8AC3E}">
        <p14:creationId xmlns:p14="http://schemas.microsoft.com/office/powerpoint/2010/main" val="28290888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557</TotalTime>
  <Words>324</Words>
  <Application>Microsoft Office PowerPoint</Application>
  <PresentationFormat>Personalizar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 A conquista do ambiente terrestre pelas plantas envolveu diversas características e estratégias a fim de superar adversidades impostas por esse ambiente, tais como herbívoria e desidratação por exemplo. Uma das adaptações nessa conquista foi o surgimento da cutícula vegetal que são compostas por substâncias lipídicas tais como cutina e a cera.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A conquista do ambiente terrestre pelas plantas envolveu diversas características e estratégias a fim de superar adversidades impostas por esse ambiente, tais como herbívoria, meios de transporte de água, maior exposição a radiação eletromagnética. Uma das adaptações foi o surgimento da cutícula</dc:title>
  <dc:creator>Bruno Ozzetti</dc:creator>
  <cp:lastModifiedBy>Pedro Yamassaki</cp:lastModifiedBy>
  <cp:revision>28</cp:revision>
  <dcterms:created xsi:type="dcterms:W3CDTF">2018-06-07T20:33:47Z</dcterms:created>
  <dcterms:modified xsi:type="dcterms:W3CDTF">2018-06-08T20:46:13Z</dcterms:modified>
</cp:coreProperties>
</file>