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8" r:id="rId2"/>
  </p:sldMasterIdLst>
  <p:notesMasterIdLst>
    <p:notesMasterId r:id="rId4"/>
  </p:notesMasterIdLst>
  <p:handoutMasterIdLst>
    <p:handoutMasterId r:id="rId5"/>
  </p:handoutMasterIdLst>
  <p:sldIdLst>
    <p:sldId id="256" r:id="rId3"/>
  </p:sldIdLst>
  <p:sldSz cx="32397700" cy="35999738"/>
  <p:notesSz cx="6858000" cy="9144000"/>
  <p:defaultTextStyle>
    <a:defPPr>
      <a:defRPr lang="en-US"/>
    </a:defPPr>
    <a:lvl1pPr marL="0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1pPr>
    <a:lvl2pPr marL="413629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2pPr>
    <a:lvl3pPr marL="827258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3pPr>
    <a:lvl4pPr marL="1240887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4pPr>
    <a:lvl5pPr marL="1654515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5pPr>
    <a:lvl6pPr marL="2068144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6pPr>
    <a:lvl7pPr marL="2481773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7pPr>
    <a:lvl8pPr marL="2895402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8pPr>
    <a:lvl9pPr marL="3309031" algn="l" defTabSz="413629" rtl="0" eaLnBrk="1" latinLnBrk="0" hangingPunct="1">
      <a:defRPr sz="16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38" userDrawn="1">
          <p15:clr>
            <a:srgbClr val="A4A3A4"/>
          </p15:clr>
        </p15:guide>
        <p15:guide id="2" pos="10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EEEEEE"/>
    <a:srgbClr val="FAFAFA"/>
    <a:srgbClr val="59230C"/>
    <a:srgbClr val="CEDA98"/>
    <a:srgbClr val="D4E09C"/>
    <a:srgbClr val="97E083"/>
    <a:srgbClr val="87C875"/>
    <a:srgbClr val="5DAB53"/>
    <a:srgbClr val="6BB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74" autoAdjust="0"/>
    <p:restoredTop sz="95897" autoAdjust="0"/>
  </p:normalViewPr>
  <p:slideViewPr>
    <p:cSldViewPr snapToGrid="0">
      <p:cViewPr>
        <p:scale>
          <a:sx n="28" d="100"/>
          <a:sy n="28" d="100"/>
        </p:scale>
        <p:origin x="1304" y="168"/>
      </p:cViewPr>
      <p:guideLst>
        <p:guide orient="horz" pos="11338"/>
        <p:guide pos="10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15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pt-BR" smtClean="0"/>
              <a:t>05/06/2018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pt-BR" smtClean="0"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pt-BR" noProof="0" smtClean="0"/>
              <a:t>05/06/2018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041525" y="1143000"/>
            <a:ext cx="2774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pt-BR" noProof="0" smtClean="0"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1pPr>
    <a:lvl2pPr marL="413629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2pPr>
    <a:lvl3pPr marL="827258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3pPr>
    <a:lvl4pPr marL="1240887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4pPr>
    <a:lvl5pPr marL="1654515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5pPr>
    <a:lvl6pPr marL="2068144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6pPr>
    <a:lvl7pPr marL="2481773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7pPr>
    <a:lvl8pPr marL="2895402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8pPr>
    <a:lvl9pPr marL="3309031" algn="l" defTabSz="827258" rtl="0" eaLnBrk="1" latinLnBrk="0" hangingPunct="1">
      <a:defRPr sz="10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041525" y="1143000"/>
            <a:ext cx="277495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8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828" y="5891626"/>
            <a:ext cx="27538045" cy="1253324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713" y="18908198"/>
            <a:ext cx="24298275" cy="8691601"/>
          </a:xfrm>
        </p:spPr>
        <p:txBody>
          <a:bodyPr/>
          <a:lstStyle>
            <a:lvl1pPr marL="0" indent="0" algn="ctr">
              <a:buNone/>
              <a:defRPr sz="8503"/>
            </a:lvl1pPr>
            <a:lvl2pPr marL="1619905" indent="0" algn="ctr">
              <a:buNone/>
              <a:defRPr sz="7086"/>
            </a:lvl2pPr>
            <a:lvl3pPr marL="3239811" indent="0" algn="ctr">
              <a:buNone/>
              <a:defRPr sz="6378"/>
            </a:lvl3pPr>
            <a:lvl4pPr marL="4859716" indent="0" algn="ctr">
              <a:buNone/>
              <a:defRPr sz="5669"/>
            </a:lvl4pPr>
            <a:lvl5pPr marL="6479621" indent="0" algn="ctr">
              <a:buNone/>
              <a:defRPr sz="5669"/>
            </a:lvl5pPr>
            <a:lvl6pPr marL="8099527" indent="0" algn="ctr">
              <a:buNone/>
              <a:defRPr sz="5669"/>
            </a:lvl6pPr>
            <a:lvl7pPr marL="9719432" indent="0" algn="ctr">
              <a:buNone/>
              <a:defRPr sz="5669"/>
            </a:lvl7pPr>
            <a:lvl8pPr marL="11339337" indent="0" algn="ctr">
              <a:buNone/>
              <a:defRPr sz="5669"/>
            </a:lvl8pPr>
            <a:lvl9pPr marL="12959243" indent="0" algn="ctr">
              <a:buNone/>
              <a:defRPr sz="566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5264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0570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4606" y="1916653"/>
            <a:ext cx="6985754" cy="305081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344" y="1916653"/>
            <a:ext cx="20552291" cy="305081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4198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ô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665" y="1083326"/>
            <a:ext cx="22948371" cy="2749914"/>
          </a:xfrm>
        </p:spPr>
        <p:txBody>
          <a:bodyPr/>
          <a:lstStyle/>
          <a:p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1" name="Espaço Reservado para Texto 6"/>
          <p:cNvSpPr>
            <a:spLocks noGrp="1"/>
          </p:cNvSpPr>
          <p:nvPr>
            <p:ph type="body" sz="quarter" idx="36"/>
          </p:nvPr>
        </p:nvSpPr>
        <p:spPr bwMode="auto">
          <a:xfrm>
            <a:off x="4724665" y="3924519"/>
            <a:ext cx="22948371" cy="9087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477">
                <a:solidFill>
                  <a:schemeClr val="bg1"/>
                </a:solidFill>
              </a:defRPr>
            </a:lvl9pPr>
          </a:lstStyle>
          <a:p>
            <a:pPr lv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t>05/06/2018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t>‹#›</a:t>
            </a:fld>
            <a:endParaRPr lang="pt-BR" noProof="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843692" y="6399953"/>
            <a:ext cx="9449329" cy="1333324"/>
          </a:xfrm>
          <a:prstGeom prst="round1Rect">
            <a:avLst/>
          </a:prstGeom>
          <a:solidFill>
            <a:schemeClr val="accent2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19" name="Espaço Reservado para Conteúdo 17"/>
          <p:cNvSpPr>
            <a:spLocks noGrp="1"/>
          </p:cNvSpPr>
          <p:nvPr>
            <p:ph sz="quarter" idx="24" hasCustomPrompt="1"/>
          </p:nvPr>
        </p:nvSpPr>
        <p:spPr>
          <a:xfrm>
            <a:off x="843692" y="7733279"/>
            <a:ext cx="9449329" cy="7499945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692" y="16439880"/>
            <a:ext cx="9449329" cy="1333324"/>
          </a:xfrm>
          <a:prstGeom prst="round1Rect">
            <a:avLst/>
          </a:prstGeom>
          <a:solidFill>
            <a:schemeClr val="accent3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20" name="Espaço Reservado para Conteúdo 17"/>
          <p:cNvSpPr>
            <a:spLocks noGrp="1"/>
          </p:cNvSpPr>
          <p:nvPr>
            <p:ph sz="quarter" idx="25" hasCustomPrompt="1"/>
          </p:nvPr>
        </p:nvSpPr>
        <p:spPr>
          <a:xfrm>
            <a:off x="843692" y="17773204"/>
            <a:ext cx="9449329" cy="9938866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 err="1"/>
              <a:t>Six</a:t>
            </a:r>
            <a:endParaRPr lang="pt-BR" noProof="0" dirty="0"/>
          </a:p>
          <a:p>
            <a:pPr lvl="6"/>
            <a:r>
              <a:rPr lang="pt-BR" noProof="0" dirty="0" err="1"/>
              <a:t>Seven</a:t>
            </a:r>
            <a:endParaRPr lang="pt-BR" noProof="0" dirty="0"/>
          </a:p>
          <a:p>
            <a:pPr lvl="7"/>
            <a:r>
              <a:rPr lang="pt-BR" noProof="0" dirty="0" err="1"/>
              <a:t>Eight</a:t>
            </a:r>
            <a:endParaRPr lang="pt-BR" noProof="0" dirty="0"/>
          </a:p>
          <a:p>
            <a:pPr lvl="8"/>
            <a:r>
              <a:rPr lang="pt-BR" noProof="0" dirty="0"/>
              <a:t>Nine</a:t>
            </a:r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 hasCustomPrompt="1"/>
          </p:nvPr>
        </p:nvSpPr>
        <p:spPr>
          <a:xfrm>
            <a:off x="843692" y="28249794"/>
            <a:ext cx="9449329" cy="1333324"/>
          </a:xfrm>
          <a:prstGeom prst="round1Rect">
            <a:avLst/>
          </a:prstGeom>
          <a:solidFill>
            <a:schemeClr val="accent4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21" name="Espaço Reservado para Conteúdo 17"/>
          <p:cNvSpPr>
            <a:spLocks noGrp="1"/>
          </p:cNvSpPr>
          <p:nvPr>
            <p:ph sz="quarter" idx="26" hasCustomPrompt="1"/>
          </p:nvPr>
        </p:nvSpPr>
        <p:spPr>
          <a:xfrm>
            <a:off x="843692" y="29589785"/>
            <a:ext cx="9449329" cy="4999964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1" hasCustomPrompt="1"/>
          </p:nvPr>
        </p:nvSpPr>
        <p:spPr>
          <a:xfrm>
            <a:off x="11474186" y="6399953"/>
            <a:ext cx="9449329" cy="1333324"/>
          </a:xfrm>
          <a:prstGeom prst="round1Rect">
            <a:avLst/>
          </a:prstGeom>
          <a:solidFill>
            <a:schemeClr val="accent5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22" name="Espaço Reservado para Conteúdo 17"/>
          <p:cNvSpPr>
            <a:spLocks noGrp="1"/>
          </p:cNvSpPr>
          <p:nvPr>
            <p:ph sz="quarter" idx="27" hasCustomPrompt="1"/>
          </p:nvPr>
        </p:nvSpPr>
        <p:spPr>
          <a:xfrm>
            <a:off x="11474186" y="7733277"/>
            <a:ext cx="9449329" cy="4999964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23" hasCustomPrompt="1"/>
          </p:nvPr>
        </p:nvSpPr>
        <p:spPr>
          <a:xfrm>
            <a:off x="11474186" y="13066575"/>
            <a:ext cx="9449329" cy="6749951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23" name="Espaço Reservado para Conteúdo 17"/>
          <p:cNvSpPr>
            <a:spLocks noGrp="1"/>
          </p:cNvSpPr>
          <p:nvPr>
            <p:ph sz="quarter" idx="28" hasCustomPrompt="1"/>
          </p:nvPr>
        </p:nvSpPr>
        <p:spPr>
          <a:xfrm>
            <a:off x="11474186" y="25666482"/>
            <a:ext cx="9449329" cy="1916653"/>
          </a:xfrm>
        </p:spPr>
        <p:txBody>
          <a:bodyPr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 hasCustomPrompt="1"/>
          </p:nvPr>
        </p:nvSpPr>
        <p:spPr>
          <a:xfrm>
            <a:off x="11474186" y="28249794"/>
            <a:ext cx="9449329" cy="1333324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25" name="Espaço Reservado para Conteúdo 17"/>
          <p:cNvSpPr>
            <a:spLocks noGrp="1"/>
          </p:cNvSpPr>
          <p:nvPr>
            <p:ph sz="quarter" idx="30" hasCustomPrompt="1"/>
          </p:nvPr>
        </p:nvSpPr>
        <p:spPr>
          <a:xfrm>
            <a:off x="11474186" y="29589785"/>
            <a:ext cx="9449329" cy="4999964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 hasCustomPrompt="1"/>
          </p:nvPr>
        </p:nvSpPr>
        <p:spPr>
          <a:xfrm>
            <a:off x="22070933" y="6399953"/>
            <a:ext cx="9449329" cy="1333324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27" name="Espaço Reservado para Conteúdo 17"/>
          <p:cNvSpPr>
            <a:spLocks noGrp="1"/>
          </p:cNvSpPr>
          <p:nvPr>
            <p:ph sz="quarter" idx="32" hasCustomPrompt="1"/>
          </p:nvPr>
        </p:nvSpPr>
        <p:spPr>
          <a:xfrm>
            <a:off x="22070933" y="7733277"/>
            <a:ext cx="9449329" cy="7999942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28" name="Espaço Reservado para Conteúdo 17"/>
          <p:cNvSpPr>
            <a:spLocks noGrp="1"/>
          </p:cNvSpPr>
          <p:nvPr>
            <p:ph sz="quarter" idx="33" hasCustomPrompt="1"/>
          </p:nvPr>
        </p:nvSpPr>
        <p:spPr>
          <a:xfrm>
            <a:off x="22070933" y="17319874"/>
            <a:ext cx="9449329" cy="7999942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 hasCustomPrompt="1"/>
          </p:nvPr>
        </p:nvSpPr>
        <p:spPr>
          <a:xfrm>
            <a:off x="22070933" y="28249794"/>
            <a:ext cx="9449329" cy="1333324"/>
          </a:xfrm>
          <a:prstGeom prst="round1Rect">
            <a:avLst/>
          </a:prstGeom>
          <a:solidFill>
            <a:schemeClr val="accent1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369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pt-BR" noProof="0" dirty="0"/>
              <a:t>Título</a:t>
            </a:r>
          </a:p>
        </p:txBody>
      </p:sp>
      <p:sp>
        <p:nvSpPr>
          <p:cNvPr id="30" name="Espaço Reservado para Conteúdo 17"/>
          <p:cNvSpPr>
            <a:spLocks noGrp="1"/>
          </p:cNvSpPr>
          <p:nvPr>
            <p:ph sz="quarter" idx="35" hasCustomPrompt="1"/>
          </p:nvPr>
        </p:nvSpPr>
        <p:spPr>
          <a:xfrm>
            <a:off x="22070933" y="29589785"/>
            <a:ext cx="9449329" cy="4999964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noProof="0" dirty="0"/>
              <a:t>Use este espaço reservado para adicionar texto ou outro conteúdo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  <a:p>
            <a:pPr lvl="5"/>
            <a:r>
              <a:rPr lang="pt-BR" noProof="0" dirty="0"/>
              <a:t>Seis</a:t>
            </a:r>
          </a:p>
          <a:p>
            <a:pPr lvl="5"/>
            <a:r>
              <a:rPr lang="pt-BR" noProof="0" dirty="0"/>
              <a:t>Sete</a:t>
            </a:r>
          </a:p>
          <a:p>
            <a:pPr lvl="5"/>
            <a:r>
              <a:rPr lang="pt-BR" noProof="0" dirty="0"/>
              <a:t>Oito</a:t>
            </a:r>
          </a:p>
          <a:p>
            <a:pPr lvl="5"/>
            <a:r>
              <a:rPr lang="pt-BR" noProof="0" dirty="0"/>
              <a:t>Nove</a:t>
            </a:r>
          </a:p>
        </p:txBody>
      </p:sp>
      <p:sp>
        <p:nvSpPr>
          <p:cNvPr id="32" name="Instruções"/>
          <p:cNvSpPr/>
          <p:nvPr userDrawn="1"/>
        </p:nvSpPr>
        <p:spPr>
          <a:xfrm>
            <a:off x="32397700" y="2791645"/>
            <a:ext cx="10900476" cy="332080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743" rIns="168743" rtlCol="0" anchor="t"/>
          <a:lstStyle/>
          <a:p>
            <a:pPr algn="l" defTabSz="2266818">
              <a:spcBef>
                <a:spcPts val="738"/>
              </a:spcBef>
              <a:buNone/>
            </a:pPr>
            <a:r>
              <a:rPr lang="pt-BR" sz="5906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Imprimindo:</a:t>
            </a:r>
          </a:p>
          <a:p>
            <a:pPr algn="l" defTabSz="2266818">
              <a:spcBef>
                <a:spcPts val="738"/>
              </a:spcBef>
              <a:buNone/>
            </a:pP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Este pôster tem 122 cm de largura por 91 cm de altura. Ele foi projetado para ser impresso em uma impressora de grandes formatos.</a:t>
            </a:r>
          </a:p>
          <a:p>
            <a:pPr algn="l" defTabSz="2266818">
              <a:spcBef>
                <a:spcPts val="184"/>
              </a:spcBef>
              <a:buNone/>
            </a:pPr>
            <a:endParaRPr lang="pt-BR" sz="3691" noProof="0" dirty="0">
              <a:solidFill>
                <a:srgbClr val="777777"/>
              </a:solidFill>
              <a:latin typeface="Calibri Light"/>
              <a:cs typeface="Calibri"/>
            </a:endParaRPr>
          </a:p>
          <a:p>
            <a:pPr algn="l" defTabSz="2266818">
              <a:spcBef>
                <a:spcPts val="738"/>
              </a:spcBef>
              <a:buNone/>
            </a:pPr>
            <a:r>
              <a:rPr lang="pt-BR" sz="5413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Personalizando o Conteúdo:</a:t>
            </a:r>
          </a:p>
          <a:p>
            <a:pPr algn="l" defTabSz="2266818">
              <a:spcBef>
                <a:spcPts val="738"/>
              </a:spcBef>
              <a:buNone/>
            </a:pP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Os espaços reservados deste pôster estão formatados para você. Digite</a:t>
            </a:r>
            <a:r>
              <a:rPr lang="pt-BR" sz="4060" b="0" i="0" baseline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 nos espaços reservados </a:t>
            </a: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para adicionar texto ou c</a:t>
            </a:r>
            <a:r>
              <a:rPr lang="pt-BR" sz="4060" b="0" i="0" baseline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lique em um ícone para adicionar uma tabela, gráfico, elemento gráfico </a:t>
            </a:r>
            <a:r>
              <a:rPr lang="pt-BR" sz="4060" b="0" i="0" baseline="0" noProof="0" dirty="0" err="1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SmartArt</a:t>
            </a:r>
            <a:r>
              <a:rPr lang="pt-BR" sz="4060" b="0" i="0" baseline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, imagem ou arquivo multimídia.</a:t>
            </a:r>
          </a:p>
          <a:p>
            <a:pPr algn="l" defTabSz="2266818">
              <a:spcBef>
                <a:spcPts val="1477"/>
              </a:spcBef>
              <a:buNone/>
            </a:pP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Para adicionar ou remover marcadores do texto, basta clicar no botão Marcadores da guia Página Inicial.</a:t>
            </a:r>
          </a:p>
          <a:p>
            <a:pPr algn="l" defTabSz="2266818">
              <a:spcBef>
                <a:spcPts val="1477"/>
              </a:spcBef>
              <a:buNone/>
            </a:pP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Se precisar de mais espaços reservados para títulos, conteúdo ou texto do corpo, faça uma cópia do que você precisa e arraste para o lugar. Os Guias Inteligentes do PowerPoint o ajudarão a alinhá-lo com todo o resto.</a:t>
            </a:r>
          </a:p>
          <a:p>
            <a:pPr algn="l" defTabSz="2266818">
              <a:spcBef>
                <a:spcPts val="1477"/>
              </a:spcBef>
              <a:buNone/>
            </a:pP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Quer usar suas próprias imagens em vez das nossas? Não tem problema! Basta clicar com o botão direito do mouse em uma imagem e escolher Alterar Imagem. Mantenha a</a:t>
            </a:r>
            <a:r>
              <a:rPr lang="pt-BR" sz="4060" b="0" i="0" baseline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 proporção das imagens ao r</a:t>
            </a:r>
            <a:r>
              <a:rPr lang="pt-BR" sz="4060" b="0" i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edimensionar</a:t>
            </a:r>
            <a:r>
              <a:rPr lang="pt-BR" sz="4060" b="0" i="0" baseline="0" noProof="0" dirty="0">
                <a:solidFill>
                  <a:srgbClr val="777777"/>
                </a:solidFill>
                <a:latin typeface="Calibri Light"/>
                <a:ea typeface="+mn-ea"/>
                <a:cs typeface="Calibri"/>
              </a:rPr>
              <a:t> arrastando um canto.</a:t>
            </a:r>
          </a:p>
        </p:txBody>
      </p:sp>
    </p:spTree>
    <p:extLst>
      <p:ext uri="{BB962C8B-B14F-4D97-AF65-F5344CB8AC3E}">
        <p14:creationId xmlns:p14="http://schemas.microsoft.com/office/powerpoint/2010/main" val="103506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768">
          <p15:clr>
            <a:srgbClr val="A4A3A4"/>
          </p15:clr>
        </p15:guide>
        <p15:guide id="2" pos="1364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3210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470" y="8974945"/>
            <a:ext cx="27943016" cy="14974888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470" y="24091502"/>
            <a:ext cx="27943016" cy="7874940"/>
          </a:xfrm>
        </p:spPr>
        <p:txBody>
          <a:bodyPr/>
          <a:lstStyle>
            <a:lvl1pPr marL="0" indent="0">
              <a:buNone/>
              <a:defRPr sz="8503">
                <a:solidFill>
                  <a:schemeClr val="tx1"/>
                </a:solidFill>
              </a:defRPr>
            </a:lvl1pPr>
            <a:lvl2pPr marL="1619905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811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71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621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52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432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33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24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6043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342" y="9583264"/>
            <a:ext cx="13769023" cy="22841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1335" y="9583264"/>
            <a:ext cx="13769023" cy="22841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9894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562" y="1916661"/>
            <a:ext cx="27943016" cy="69582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565" y="8824938"/>
            <a:ext cx="13705744" cy="4324966"/>
          </a:xfrm>
        </p:spPr>
        <p:txBody>
          <a:bodyPr anchor="b"/>
          <a:lstStyle>
            <a:lvl1pPr marL="0" indent="0">
              <a:buNone/>
              <a:defRPr sz="8503" b="1"/>
            </a:lvl1pPr>
            <a:lvl2pPr marL="1619905" indent="0">
              <a:buNone/>
              <a:defRPr sz="7086" b="1"/>
            </a:lvl2pPr>
            <a:lvl3pPr marL="3239811" indent="0">
              <a:buNone/>
              <a:defRPr sz="6378" b="1"/>
            </a:lvl3pPr>
            <a:lvl4pPr marL="4859716" indent="0">
              <a:buNone/>
              <a:defRPr sz="5669" b="1"/>
            </a:lvl4pPr>
            <a:lvl5pPr marL="6479621" indent="0">
              <a:buNone/>
              <a:defRPr sz="5669" b="1"/>
            </a:lvl5pPr>
            <a:lvl6pPr marL="8099527" indent="0">
              <a:buNone/>
              <a:defRPr sz="5669" b="1"/>
            </a:lvl6pPr>
            <a:lvl7pPr marL="9719432" indent="0">
              <a:buNone/>
              <a:defRPr sz="5669" b="1"/>
            </a:lvl7pPr>
            <a:lvl8pPr marL="11339337" indent="0">
              <a:buNone/>
              <a:defRPr sz="5669" b="1"/>
            </a:lvl8pPr>
            <a:lvl9pPr marL="12959243" indent="0">
              <a:buNone/>
              <a:defRPr sz="566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565" y="13149904"/>
            <a:ext cx="13705744" cy="193415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1338" y="8824938"/>
            <a:ext cx="13773242" cy="4324966"/>
          </a:xfrm>
        </p:spPr>
        <p:txBody>
          <a:bodyPr anchor="b"/>
          <a:lstStyle>
            <a:lvl1pPr marL="0" indent="0">
              <a:buNone/>
              <a:defRPr sz="8503" b="1"/>
            </a:lvl1pPr>
            <a:lvl2pPr marL="1619905" indent="0">
              <a:buNone/>
              <a:defRPr sz="7086" b="1"/>
            </a:lvl2pPr>
            <a:lvl3pPr marL="3239811" indent="0">
              <a:buNone/>
              <a:defRPr sz="6378" b="1"/>
            </a:lvl3pPr>
            <a:lvl4pPr marL="4859716" indent="0">
              <a:buNone/>
              <a:defRPr sz="5669" b="1"/>
            </a:lvl4pPr>
            <a:lvl5pPr marL="6479621" indent="0">
              <a:buNone/>
              <a:defRPr sz="5669" b="1"/>
            </a:lvl5pPr>
            <a:lvl6pPr marL="8099527" indent="0">
              <a:buNone/>
              <a:defRPr sz="5669" b="1"/>
            </a:lvl6pPr>
            <a:lvl7pPr marL="9719432" indent="0">
              <a:buNone/>
              <a:defRPr sz="5669" b="1"/>
            </a:lvl7pPr>
            <a:lvl8pPr marL="11339337" indent="0">
              <a:buNone/>
              <a:defRPr sz="5669" b="1"/>
            </a:lvl8pPr>
            <a:lvl9pPr marL="12959243" indent="0">
              <a:buNone/>
              <a:defRPr sz="566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1338" y="13149904"/>
            <a:ext cx="13773242" cy="193415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319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647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1454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562" y="2399982"/>
            <a:ext cx="10449101" cy="839993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242" y="5183304"/>
            <a:ext cx="16401336" cy="25583147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3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562" y="10799922"/>
            <a:ext cx="10449101" cy="20008190"/>
          </a:xfrm>
        </p:spPr>
        <p:txBody>
          <a:bodyPr/>
          <a:lstStyle>
            <a:lvl1pPr marL="0" indent="0">
              <a:buNone/>
              <a:defRPr sz="5669"/>
            </a:lvl1pPr>
            <a:lvl2pPr marL="1619905" indent="0">
              <a:buNone/>
              <a:defRPr sz="4960"/>
            </a:lvl2pPr>
            <a:lvl3pPr marL="3239811" indent="0">
              <a:buNone/>
              <a:defRPr sz="4252"/>
            </a:lvl3pPr>
            <a:lvl4pPr marL="4859716" indent="0">
              <a:buNone/>
              <a:defRPr sz="3543"/>
            </a:lvl4pPr>
            <a:lvl5pPr marL="6479621" indent="0">
              <a:buNone/>
              <a:defRPr sz="3543"/>
            </a:lvl5pPr>
            <a:lvl6pPr marL="8099527" indent="0">
              <a:buNone/>
              <a:defRPr sz="3543"/>
            </a:lvl6pPr>
            <a:lvl7pPr marL="9719432" indent="0">
              <a:buNone/>
              <a:defRPr sz="3543"/>
            </a:lvl7pPr>
            <a:lvl8pPr marL="11339337" indent="0">
              <a:buNone/>
              <a:defRPr sz="3543"/>
            </a:lvl8pPr>
            <a:lvl9pPr marL="12959243" indent="0">
              <a:buNone/>
              <a:defRPr sz="354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2636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562" y="2399982"/>
            <a:ext cx="10449101" cy="839993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242" y="5183304"/>
            <a:ext cx="16401336" cy="25583147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05" indent="0">
              <a:buNone/>
              <a:defRPr sz="9921"/>
            </a:lvl2pPr>
            <a:lvl3pPr marL="3239811" indent="0">
              <a:buNone/>
              <a:defRPr sz="8503"/>
            </a:lvl3pPr>
            <a:lvl4pPr marL="4859716" indent="0">
              <a:buNone/>
              <a:defRPr sz="7086"/>
            </a:lvl4pPr>
            <a:lvl5pPr marL="6479621" indent="0">
              <a:buNone/>
              <a:defRPr sz="7086"/>
            </a:lvl5pPr>
            <a:lvl6pPr marL="8099527" indent="0">
              <a:buNone/>
              <a:defRPr sz="7086"/>
            </a:lvl6pPr>
            <a:lvl7pPr marL="9719432" indent="0">
              <a:buNone/>
              <a:defRPr sz="7086"/>
            </a:lvl7pPr>
            <a:lvl8pPr marL="11339337" indent="0">
              <a:buNone/>
              <a:defRPr sz="7086"/>
            </a:lvl8pPr>
            <a:lvl9pPr marL="12959243" indent="0">
              <a:buNone/>
              <a:defRPr sz="708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562" y="10799922"/>
            <a:ext cx="10449101" cy="20008190"/>
          </a:xfrm>
        </p:spPr>
        <p:txBody>
          <a:bodyPr/>
          <a:lstStyle>
            <a:lvl1pPr marL="0" indent="0">
              <a:buNone/>
              <a:defRPr sz="5669"/>
            </a:lvl1pPr>
            <a:lvl2pPr marL="1619905" indent="0">
              <a:buNone/>
              <a:defRPr sz="4960"/>
            </a:lvl2pPr>
            <a:lvl3pPr marL="3239811" indent="0">
              <a:buNone/>
              <a:defRPr sz="4252"/>
            </a:lvl3pPr>
            <a:lvl4pPr marL="4859716" indent="0">
              <a:buNone/>
              <a:defRPr sz="3543"/>
            </a:lvl4pPr>
            <a:lvl5pPr marL="6479621" indent="0">
              <a:buNone/>
              <a:defRPr sz="3543"/>
            </a:lvl5pPr>
            <a:lvl6pPr marL="8099527" indent="0">
              <a:buNone/>
              <a:defRPr sz="3543"/>
            </a:lvl6pPr>
            <a:lvl7pPr marL="9719432" indent="0">
              <a:buNone/>
              <a:defRPr sz="3543"/>
            </a:lvl7pPr>
            <a:lvl8pPr marL="11339337" indent="0">
              <a:buNone/>
              <a:defRPr sz="3543"/>
            </a:lvl8pPr>
            <a:lvl9pPr marL="12959243" indent="0">
              <a:buNone/>
              <a:defRPr sz="354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5496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342" y="1916661"/>
            <a:ext cx="27943016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342" y="9583264"/>
            <a:ext cx="27943016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342" y="33366432"/>
            <a:ext cx="7289483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pt-BR" noProof="0" smtClean="0"/>
              <a:pPr/>
              <a:t>05/06/2018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1738" y="33366432"/>
            <a:ext cx="1093422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0875" y="33366432"/>
            <a:ext cx="7289483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pt-BR" noProof="0" smtClean="0"/>
              <a:pPr/>
              <a:t>‹#›</a:t>
            </a:fld>
            <a:endParaRPr lang="pt-BR" noProof="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6DB11FC-B22B-3B4A-8887-3379B6A3D305}"/>
              </a:ext>
            </a:extLst>
          </p:cNvPr>
          <p:cNvSpPr/>
          <p:nvPr userDrawn="1"/>
        </p:nvSpPr>
        <p:spPr bwMode="invGray">
          <a:xfrm>
            <a:off x="0" y="0"/>
            <a:ext cx="32397700" cy="5499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65"/>
          </a:p>
        </p:txBody>
      </p:sp>
    </p:spTree>
    <p:extLst>
      <p:ext uri="{BB962C8B-B14F-4D97-AF65-F5344CB8AC3E}">
        <p14:creationId xmlns:p14="http://schemas.microsoft.com/office/powerpoint/2010/main" val="27629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3239811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53" indent="-809953" algn="l" defTabSz="3239811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858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3" kern="1200">
          <a:solidFill>
            <a:schemeClr val="tx1"/>
          </a:solidFill>
          <a:latin typeface="+mn-lt"/>
          <a:ea typeface="+mn-ea"/>
          <a:cs typeface="+mn-cs"/>
        </a:defRPr>
      </a:lvl2pPr>
      <a:lvl3pPr marL="4049763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669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574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479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385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290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195" indent="-809953" algn="l" defTabSz="3239811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05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811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716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621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527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432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337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243" algn="l" defTabSz="323981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39">
          <p15:clr>
            <a:srgbClr val="A4A3A4"/>
          </p15:clr>
        </p15:guide>
        <p15:guide id="2" pos="531">
          <p15:clr>
            <a:srgbClr val="A4A3A4"/>
          </p15:clr>
        </p15:guide>
        <p15:guide id="3" pos="19878">
          <p15:clr>
            <a:srgbClr val="A4A3A4"/>
          </p15:clr>
        </p15:guide>
        <p15:guide id="4" pos="1020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88719C-F4E8-7449-9EC2-03D9A0EED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"/>
                    </a14:imgEffect>
                    <a14:imgEffect>
                      <a14:colorTemperature colorTemp="7200"/>
                    </a14:imgEffect>
                    <a14:imgEffect>
                      <a14:saturation sat="234000"/>
                    </a14:imgEffect>
                  </a14:imgLayer>
                </a14:imgProps>
              </a:ext>
            </a:extLst>
          </a:blip>
          <a:srcRect l="2149" t="-1691" r="-2149" b="17490"/>
          <a:stretch/>
        </p:blipFill>
        <p:spPr>
          <a:xfrm>
            <a:off x="-13852" y="1"/>
            <a:ext cx="32411552" cy="35999737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56000">
                <a:srgbClr val="F1B182"/>
              </a:gs>
              <a:gs pos="38000">
                <a:schemeClr val="accent6">
                  <a:lumMod val="40000"/>
                  <a:lumOff val="60000"/>
                </a:schemeClr>
              </a:gs>
              <a:gs pos="74000">
                <a:schemeClr val="accent5">
                  <a:lumMod val="60000"/>
                  <a:lumOff val="40000"/>
                </a:schemeClr>
              </a:gs>
              <a:gs pos="99000">
                <a:schemeClr val="accent4">
                  <a:lumMod val="5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185744" y="285085"/>
            <a:ext cx="23668221" cy="2292564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7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IMPORTÂNCIA DAS CERAS VEGETAIS EM PLANTAS CULTIVADAS</a:t>
            </a:r>
            <a:endParaRPr lang="pt-BR" sz="7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2294968" y="3753963"/>
            <a:ext cx="11738184" cy="871407"/>
          </a:xfrm>
          <a:prstGeom prst="roundRect">
            <a:avLst/>
          </a:prstGeom>
          <a:noFill/>
        </p:spPr>
        <p:txBody>
          <a:bodyPr/>
          <a:lstStyle/>
          <a:p>
            <a:pPr algn="ctr">
              <a:spcBef>
                <a:spcPts val="738"/>
              </a:spcBef>
            </a:pPr>
            <a:r>
              <a:rPr lang="pt-BR" sz="4500" b="1" dirty="0">
                <a:solidFill>
                  <a:srgbClr val="5923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A CUTÍCULA FAZ?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30598" y="4619869"/>
            <a:ext cx="15799347" cy="7779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vasculares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surgimento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evolutivo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cuticula,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camada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essencialmente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hidrofóbica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epiderme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e 2).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cutícula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impermeabilizante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prevenir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descontrolada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regulando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evapotranspiração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cutícula é constituída por cera cuticular imersa numa matriz de cutina, e pode ser recoberta por uma camada a mais de cera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epicuticular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 duas substâncias são polímeros de ácidos graxos. A cera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epicuticular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medeia diversas relações entre as plantas e os insetos, e forma uma barreira a mais contra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radiação UV, sendo de importância funcional e ecológica fundamental na interação planta-ambiente.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6926554" y="2833491"/>
            <a:ext cx="18552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Caio J. M. Veiga, Clara C. D’Elia,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Elayne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Silva, Juliette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Seeder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Rayane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Oliveira </a:t>
            </a:r>
            <a:endParaRPr lang="en-A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Espaço Reservado para Texto 4">
            <a:extLst>
              <a:ext uri="{FF2B5EF4-FFF2-40B4-BE49-F238E27FC236}">
                <a16:creationId xmlns:a16="http://schemas.microsoft.com/office/drawing/2014/main" id="{7B3B3271-8D51-804D-A789-367E47DE6C73}"/>
              </a:ext>
            </a:extLst>
          </p:cNvPr>
          <p:cNvSpPr txBox="1">
            <a:spLocks/>
          </p:cNvSpPr>
          <p:nvPr/>
        </p:nvSpPr>
        <p:spPr>
          <a:xfrm>
            <a:off x="2294968" y="18189815"/>
            <a:ext cx="11200150" cy="871407"/>
          </a:xfrm>
          <a:prstGeom prst="roundRect">
            <a:avLst/>
          </a:prstGeom>
          <a:noFill/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spcBef>
                <a:spcPts val="738"/>
              </a:spcBef>
            </a:pPr>
            <a:r>
              <a:rPr lang="pt-BR" sz="4500" b="1" dirty="0" err="1">
                <a:solidFill>
                  <a:srgbClr val="5923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pt-BR" sz="4500" b="1" dirty="0">
                <a:solidFill>
                  <a:srgbClr val="5923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PLANTAS-INSETOS</a:t>
            </a:r>
          </a:p>
        </p:txBody>
      </p:sp>
      <p:pic>
        <p:nvPicPr>
          <p:cNvPr id="1028" name="Picture 4" descr="https://lh5.googleusercontent.com/8B6tKhs0Is_qCIhdLXWyTciVYHsUICH8OVrofCubCAnP4NcXtT0n0lcx2CvdKvGv46u6FgJ51dBIFs3JiBBIjQ7pxtwUdipQCmWqV0IQh42dy7BflYdMu6Hko3svAFzQcTJbmEVi">
            <a:extLst>
              <a:ext uri="{FF2B5EF4-FFF2-40B4-BE49-F238E27FC236}">
                <a16:creationId xmlns:a16="http://schemas.microsoft.com/office/drawing/2014/main" id="{152178A4-BE21-3644-BB24-5FC76814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939" y="9389877"/>
            <a:ext cx="7226610" cy="57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fwg9PHdm9o2cPl-KTJHAliJrnTTHRRoOHvpNWNobJQCIIJPW0BeFg8ByqaIfhgeHHmPa-jso_ZEfmOgXiIInM_XpH4Lso_TLe0Q4T47lbJA3NEkLi9decRMxq3TYTVr5ZfMIdSv7">
            <a:extLst>
              <a:ext uri="{FF2B5EF4-FFF2-40B4-BE49-F238E27FC236}">
                <a16:creationId xmlns:a16="http://schemas.microsoft.com/office/drawing/2014/main" id="{D0077139-722B-2C4E-B1A2-2A3BCC9CA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9"/>
          <a:stretch/>
        </p:blipFill>
        <p:spPr bwMode="auto">
          <a:xfrm>
            <a:off x="24689612" y="9432150"/>
            <a:ext cx="7242641" cy="57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ixaDeTexto 71">
            <a:extLst>
              <a:ext uri="{FF2B5EF4-FFF2-40B4-BE49-F238E27FC236}">
                <a16:creationId xmlns:a16="http://schemas.microsoft.com/office/drawing/2014/main" id="{B77FAA5B-7AB5-C94B-AE3E-22C809574F66}"/>
              </a:ext>
            </a:extLst>
          </p:cNvPr>
          <p:cNvSpPr txBox="1"/>
          <p:nvPr/>
        </p:nvSpPr>
        <p:spPr>
          <a:xfrm>
            <a:off x="30598" y="19061222"/>
            <a:ext cx="15800832" cy="521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plantas-jarro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carnívoras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insetos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baseado primariamente em superfícies formadas por camadas de cera. A cera impede os insetos de andarem e de levantarem voo (Figura 5).</a:t>
            </a:r>
          </a:p>
          <a:p>
            <a:pPr algn="ctr">
              <a:lnSpc>
                <a:spcPct val="13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verificado que a cera da gramínea </a:t>
            </a:r>
            <a:r>
              <a:rPr lang="pt-BR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Poa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percebida pelos palpos maxilares do gafanhoto </a:t>
            </a:r>
            <a:r>
              <a:rPr lang="pt-BR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Locusta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migratoria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estimulam a morder a planta. O gafanhoto parece ser capaz de diferenciar entre ceras de plantas distintas, e assim escolhe de qual planta se alimentará.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2A9B21-B2E5-1141-A2E9-4E4409591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2" b="6096"/>
          <a:stretch/>
        </p:blipFill>
        <p:spPr>
          <a:xfrm>
            <a:off x="1893304" y="23743087"/>
            <a:ext cx="5635681" cy="7371842"/>
          </a:xfrm>
          <a:prstGeom prst="rect">
            <a:avLst/>
          </a:prstGeom>
        </p:spPr>
      </p:pic>
      <p:sp>
        <p:nvSpPr>
          <p:cNvPr id="44" name="Espaço Reservado para Texto 4">
            <a:extLst>
              <a:ext uri="{FF2B5EF4-FFF2-40B4-BE49-F238E27FC236}">
                <a16:creationId xmlns:a16="http://schemas.microsoft.com/office/drawing/2014/main" id="{CB79E6F7-AFDA-EA43-A447-3D5D06B6B484}"/>
              </a:ext>
            </a:extLst>
          </p:cNvPr>
          <p:cNvSpPr txBox="1">
            <a:spLocks/>
          </p:cNvSpPr>
          <p:nvPr/>
        </p:nvSpPr>
        <p:spPr>
          <a:xfrm>
            <a:off x="18748365" y="3853969"/>
            <a:ext cx="11778821" cy="871407"/>
          </a:xfrm>
          <a:prstGeom prst="roundRect">
            <a:avLst/>
          </a:prstGeom>
          <a:noFill/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spcBef>
                <a:spcPts val="738"/>
              </a:spcBef>
            </a:pPr>
            <a:r>
              <a:rPr lang="pt-BR" sz="4500" b="1" dirty="0">
                <a:solidFill>
                  <a:srgbClr val="5923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DIVERSIDADE ESTRUTURAL DE CERAS</a:t>
            </a:r>
          </a:p>
        </p:txBody>
      </p:sp>
      <p:sp>
        <p:nvSpPr>
          <p:cNvPr id="47" name="CaixaDeTexto 71">
            <a:extLst>
              <a:ext uri="{FF2B5EF4-FFF2-40B4-BE49-F238E27FC236}">
                <a16:creationId xmlns:a16="http://schemas.microsoft.com/office/drawing/2014/main" id="{F4970D9A-5900-964E-B4F8-C3BF046085AC}"/>
              </a:ext>
            </a:extLst>
          </p:cNvPr>
          <p:cNvSpPr txBox="1"/>
          <p:nvPr/>
        </p:nvSpPr>
        <p:spPr>
          <a:xfrm>
            <a:off x="16184998" y="4681834"/>
            <a:ext cx="15800832" cy="521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forma que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superfície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composição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secreção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cerosa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espécie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valor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taxonômico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Variações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luminosidade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influenciam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composição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quantidade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depositada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morfológicos básicos podem ser reconhecidos, como filmes finos e cristaloides granulares ou filamentosos (Figuras 3 e 4). 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Espaço Reservado para Texto 4">
            <a:extLst>
              <a:ext uri="{FF2B5EF4-FFF2-40B4-BE49-F238E27FC236}">
                <a16:creationId xmlns:a16="http://schemas.microsoft.com/office/drawing/2014/main" id="{83C12F38-6BC0-6540-96FF-95D500CAEEE3}"/>
              </a:ext>
            </a:extLst>
          </p:cNvPr>
          <p:cNvSpPr txBox="1">
            <a:spLocks/>
          </p:cNvSpPr>
          <p:nvPr/>
        </p:nvSpPr>
        <p:spPr>
          <a:xfrm>
            <a:off x="17532482" y="17088008"/>
            <a:ext cx="11200150" cy="871407"/>
          </a:xfrm>
          <a:prstGeom prst="roundRect">
            <a:avLst/>
          </a:prstGeom>
          <a:noFill/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spcBef>
                <a:spcPts val="738"/>
              </a:spcBef>
            </a:pPr>
            <a:r>
              <a:rPr lang="pt-BR" sz="4500" b="1" dirty="0">
                <a:solidFill>
                  <a:srgbClr val="5923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E CULTIVO</a:t>
            </a:r>
          </a:p>
        </p:txBody>
      </p:sp>
      <p:sp>
        <p:nvSpPr>
          <p:cNvPr id="50" name="CaixaDeTexto 71">
            <a:extLst>
              <a:ext uri="{FF2B5EF4-FFF2-40B4-BE49-F238E27FC236}">
                <a16:creationId xmlns:a16="http://schemas.microsoft.com/office/drawing/2014/main" id="{8923D0E3-777B-C34A-B7EF-6E7B6C0FA2C3}"/>
              </a:ext>
            </a:extLst>
          </p:cNvPr>
          <p:cNvSpPr txBox="1"/>
          <p:nvPr/>
        </p:nvSpPr>
        <p:spPr>
          <a:xfrm>
            <a:off x="16066931" y="17927460"/>
            <a:ext cx="15800832" cy="721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extração das ceras pode ser feita de maneira sustentável, pois não há necessidade de corte total das plantas. No entanto, ceras de origem vegetal representam apenas 2% da demanda global, uma vez que a parafina derivada do petróleo é muito mais barata. As ceras derivadas de palma, girassol, soja e arroz têm sido usadas na produção de pelo menos 5% das velas no Brasil.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embalagens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cremes,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tintas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polidores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comerciais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produzidos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é o único país produtor de carnaúba, árvore símbolo do Ceará (Figura 7). A produção de cera de carnaúba é estimada em 18.000 toneladas por ano (Figura 8). Outras importantes plantas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ceríferas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cultivadas são a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jojoba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cana-de-açúcar,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licuri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flor-de-cera (Figura 6).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B774FA-4ED2-0E45-9256-3B14295720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718"/>
          <a:stretch/>
        </p:blipFill>
        <p:spPr>
          <a:xfrm>
            <a:off x="16385591" y="24678672"/>
            <a:ext cx="7390624" cy="608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EC135-3F35-6644-A5E1-63A685E80E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12"/>
          <a:stretch/>
        </p:blipFill>
        <p:spPr>
          <a:xfrm rot="5400000">
            <a:off x="24898378" y="24104769"/>
            <a:ext cx="6101636" cy="7162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E23F70-64D9-C34E-B093-198908014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503" y="11784393"/>
            <a:ext cx="6686482" cy="4903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09381-9B09-4D42-8316-FA810802B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2951" y="11780299"/>
            <a:ext cx="6464560" cy="49077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4DE39C-1919-C745-8674-7FF56492F28A}"/>
              </a:ext>
            </a:extLst>
          </p:cNvPr>
          <p:cNvSpPr txBox="1"/>
          <p:nvPr/>
        </p:nvSpPr>
        <p:spPr>
          <a:xfrm>
            <a:off x="785353" y="16755979"/>
            <a:ext cx="674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1: Corte transversal da folha de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Curatella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americana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evidenciando a cutícula sobre a epiderme. Imagem retirada do Google.</a:t>
            </a:r>
          </a:p>
        </p:txBody>
      </p:sp>
      <p:sp>
        <p:nvSpPr>
          <p:cNvPr id="53" name="Espaço Reservado para Texto 4">
            <a:extLst>
              <a:ext uri="{FF2B5EF4-FFF2-40B4-BE49-F238E27FC236}">
                <a16:creationId xmlns:a16="http://schemas.microsoft.com/office/drawing/2014/main" id="{78A9C423-5359-8F46-8CE5-9BB20FBD3F95}"/>
              </a:ext>
            </a:extLst>
          </p:cNvPr>
          <p:cNvSpPr txBox="1">
            <a:spLocks/>
          </p:cNvSpPr>
          <p:nvPr/>
        </p:nvSpPr>
        <p:spPr>
          <a:xfrm>
            <a:off x="10862918" y="31994883"/>
            <a:ext cx="11200150" cy="871407"/>
          </a:xfrm>
          <a:prstGeom prst="roundRect">
            <a:avLst/>
          </a:prstGeom>
          <a:noFill/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3239811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9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spcBef>
                <a:spcPts val="738"/>
              </a:spcBef>
            </a:pPr>
            <a:r>
              <a:rPr lang="pt-BR" sz="4500" b="1" noProof="1">
                <a:solidFill>
                  <a:srgbClr val="5923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</a:p>
        </p:txBody>
      </p:sp>
      <p:sp>
        <p:nvSpPr>
          <p:cNvPr id="54" name="CaixaDeTexto 71">
            <a:extLst>
              <a:ext uri="{FF2B5EF4-FFF2-40B4-BE49-F238E27FC236}">
                <a16:creationId xmlns:a16="http://schemas.microsoft.com/office/drawing/2014/main" id="{3AFED93E-32C5-914F-A0A3-59CABB05A7DF}"/>
              </a:ext>
            </a:extLst>
          </p:cNvPr>
          <p:cNvSpPr txBox="1"/>
          <p:nvPr/>
        </p:nvSpPr>
        <p:spPr>
          <a:xfrm>
            <a:off x="168119" y="32847387"/>
            <a:ext cx="320581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BARTHLOTT, W., NEINHUIS, C., CUTLER, D., DITSCH, F., MEUSEL, I., THEISEN, I., WILHELMI, H. (1998),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AND TERMINOLOGY OF PLANT EPICUTICULAR WAXES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Botanical Journal of the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Linnean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Society, 126: 237-260.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BERNAYS, E. A., BLANEY, W. M., CHAPMAN, R. F., COOK, A. G. (1976),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ABILITY OF LOCUSTA MIGRATORIA L. TO PERCEIVE PLANT SURFACE WAXES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Biol. Hung, 16: 35-40.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GAUME, L., PERRET, P., GORB, E., GORB. S., LABAT, J.-J., ROWE, N. (2004).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PLANT WAXES CAUSE FLIES TO SLIDE? EXPERIMENTAL TESTS OF WAX-BASED TRAPPING MECHANISMS IN THREE PITFALL CARNIVOROUS PLANTS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Arthropod Structure &amp; Development, 33: 103-111.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SHEPHERD, T., GRIFFITHS, D. W. (2006),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EFFECTS OF STRESS ON PLANT CUTICULAR WAXES.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Phytologist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171: 469-499.</a:t>
            </a:r>
          </a:p>
          <a:p>
            <a:br>
              <a:rPr lang="en-US" sz="3600" dirty="0">
                <a:solidFill>
                  <a:schemeClr val="bg1"/>
                </a:solidFill>
              </a:rPr>
            </a:b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9200D7-1E29-F542-984F-ED9A3733EF87}"/>
              </a:ext>
            </a:extLst>
          </p:cNvPr>
          <p:cNvSpPr txBox="1"/>
          <p:nvPr/>
        </p:nvSpPr>
        <p:spPr>
          <a:xfrm>
            <a:off x="16302463" y="30865421"/>
            <a:ext cx="7416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7: Carnaúba,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Copernicia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prunifera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Imagem retirada do Google.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571466-8197-5B42-A4A1-DAEB42E5F61F}"/>
              </a:ext>
            </a:extLst>
          </p:cNvPr>
          <p:cNvSpPr txBox="1"/>
          <p:nvPr/>
        </p:nvSpPr>
        <p:spPr>
          <a:xfrm>
            <a:off x="1834419" y="31235437"/>
            <a:ext cx="615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5: Planta-jarro do gênero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Nementhes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 Imagem retirada do Google.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BEDE5B-E325-AF4A-8830-3DC012E25DCD}"/>
              </a:ext>
            </a:extLst>
          </p:cNvPr>
          <p:cNvSpPr txBox="1"/>
          <p:nvPr/>
        </p:nvSpPr>
        <p:spPr>
          <a:xfrm>
            <a:off x="16776607" y="15323914"/>
            <a:ext cx="732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3: Filme fino de cera, com apenas algumas camadas de moléculas. Microscopia eletrônica de varredura retirada de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Barthlott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et al. 1998.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266D93-615C-9B4F-9A3F-48C9FD5C98F1}"/>
              </a:ext>
            </a:extLst>
          </p:cNvPr>
          <p:cNvSpPr/>
          <p:nvPr/>
        </p:nvSpPr>
        <p:spPr>
          <a:xfrm>
            <a:off x="8102400" y="16156731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820FFD-772B-3540-B625-7C12ADFFCDF7}"/>
              </a:ext>
            </a:extLst>
          </p:cNvPr>
          <p:cNvSpPr txBox="1"/>
          <p:nvPr/>
        </p:nvSpPr>
        <p:spPr>
          <a:xfrm>
            <a:off x="8120510" y="16094382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520655A-D817-064B-8BD3-A3100844971B}"/>
              </a:ext>
            </a:extLst>
          </p:cNvPr>
          <p:cNvSpPr/>
          <p:nvPr/>
        </p:nvSpPr>
        <p:spPr>
          <a:xfrm>
            <a:off x="885009" y="16143237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B4FE70C-BE44-1D47-93FB-D9B88E33271F}"/>
              </a:ext>
            </a:extLst>
          </p:cNvPr>
          <p:cNvSpPr/>
          <p:nvPr/>
        </p:nvSpPr>
        <p:spPr>
          <a:xfrm>
            <a:off x="1919851" y="30616899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A1350B3-06FF-7144-84F0-810C4B2BE2BF}"/>
              </a:ext>
            </a:extLst>
          </p:cNvPr>
          <p:cNvSpPr/>
          <p:nvPr/>
        </p:nvSpPr>
        <p:spPr>
          <a:xfrm>
            <a:off x="16438805" y="30230877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2181878-28B2-D245-A78E-AB10E1040B69}"/>
              </a:ext>
            </a:extLst>
          </p:cNvPr>
          <p:cNvSpPr/>
          <p:nvPr/>
        </p:nvSpPr>
        <p:spPr>
          <a:xfrm>
            <a:off x="24393723" y="30225060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DE6388-7DB9-7D4D-915C-EB41DAAFCA8E}"/>
              </a:ext>
            </a:extLst>
          </p:cNvPr>
          <p:cNvSpPr txBox="1"/>
          <p:nvPr/>
        </p:nvSpPr>
        <p:spPr>
          <a:xfrm>
            <a:off x="16486522" y="30187189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EB0BF2-89D5-F549-8FB8-73107C8CA305}"/>
              </a:ext>
            </a:extLst>
          </p:cNvPr>
          <p:cNvSpPr txBox="1"/>
          <p:nvPr/>
        </p:nvSpPr>
        <p:spPr>
          <a:xfrm>
            <a:off x="24427090" y="30157563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55E8A5-4D82-EA45-9C54-BEE30B3528EB}"/>
              </a:ext>
            </a:extLst>
          </p:cNvPr>
          <p:cNvSpPr txBox="1"/>
          <p:nvPr/>
        </p:nvSpPr>
        <p:spPr>
          <a:xfrm>
            <a:off x="1961897" y="30543961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B9306C-AB5E-0F44-B3DD-C376010E8096}"/>
              </a:ext>
            </a:extLst>
          </p:cNvPr>
          <p:cNvSpPr txBox="1"/>
          <p:nvPr/>
        </p:nvSpPr>
        <p:spPr>
          <a:xfrm>
            <a:off x="906781" y="16083377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2DD667-189B-534C-8D0B-E2428A9B4C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122585" y="24673826"/>
            <a:ext cx="7414150" cy="5533418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739B1707-A39D-1246-9771-4D5B33494CDC}"/>
              </a:ext>
            </a:extLst>
          </p:cNvPr>
          <p:cNvSpPr/>
          <p:nvPr/>
        </p:nvSpPr>
        <p:spPr>
          <a:xfrm>
            <a:off x="8103908" y="30642701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6BFE9DC-7061-6E42-9CBE-05731B056707}"/>
              </a:ext>
            </a:extLst>
          </p:cNvPr>
          <p:cNvSpPr txBox="1"/>
          <p:nvPr/>
        </p:nvSpPr>
        <p:spPr>
          <a:xfrm>
            <a:off x="8138439" y="30577724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FDE06A-35F8-974F-AE2D-1FF762541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10581" y="652020"/>
            <a:ext cx="2061101" cy="2061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F279DA-90DF-CD47-BCD0-3522E6866D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679" y="-125110"/>
            <a:ext cx="4251465" cy="318859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59B246F-0C46-5647-9D68-3E8C44DBEF28}"/>
              </a:ext>
            </a:extLst>
          </p:cNvPr>
          <p:cNvSpPr txBox="1"/>
          <p:nvPr/>
        </p:nvSpPr>
        <p:spPr>
          <a:xfrm>
            <a:off x="7986450" y="16779692"/>
            <a:ext cx="6541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2: Epiderme em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Malus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Cutícula em amarelo. Imagem retirada do Google.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377846C-F90D-A545-83F8-1B5E815E6276}"/>
              </a:ext>
            </a:extLst>
          </p:cNvPr>
          <p:cNvSpPr txBox="1"/>
          <p:nvPr/>
        </p:nvSpPr>
        <p:spPr>
          <a:xfrm>
            <a:off x="24682280" y="15278043"/>
            <a:ext cx="7284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4: Cera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epicuticular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na forma de cristaloides granulares. Microscopia eletrônica de varredura retirada de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Barthlott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et al. 1998.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19C2C8A-A2B9-7045-9DBF-2BCD94EE7E61}"/>
              </a:ext>
            </a:extLst>
          </p:cNvPr>
          <p:cNvSpPr txBox="1"/>
          <p:nvPr/>
        </p:nvSpPr>
        <p:spPr>
          <a:xfrm>
            <a:off x="24258439" y="30924508"/>
            <a:ext cx="7248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8: Flocos da cera de carnaúba. Imagem retirada do Google.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5E17130-8409-F348-93F9-D9957AC56FBB}"/>
              </a:ext>
            </a:extLst>
          </p:cNvPr>
          <p:cNvSpPr txBox="1"/>
          <p:nvPr/>
        </p:nvSpPr>
        <p:spPr>
          <a:xfrm>
            <a:off x="7986451" y="31244102"/>
            <a:ext cx="561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Figura 6: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Hoya carnosa,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flor-de-cera. Secreta néctar ceroso constantemente. Imagem retirada do Google.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69391B2-A4FB-424F-AB48-E8637881790D}"/>
              </a:ext>
            </a:extLst>
          </p:cNvPr>
          <p:cNvSpPr/>
          <p:nvPr/>
        </p:nvSpPr>
        <p:spPr>
          <a:xfrm>
            <a:off x="24777271" y="14213104"/>
            <a:ext cx="853845" cy="87728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B246E8-99FE-9C49-B790-CDD446F54FBF}"/>
              </a:ext>
            </a:extLst>
          </p:cNvPr>
          <p:cNvSpPr/>
          <p:nvPr/>
        </p:nvSpPr>
        <p:spPr>
          <a:xfrm>
            <a:off x="24978817" y="14410964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229D88-E997-BE40-96FA-8B6B88C555F1}"/>
              </a:ext>
            </a:extLst>
          </p:cNvPr>
          <p:cNvSpPr txBox="1"/>
          <p:nvPr/>
        </p:nvSpPr>
        <p:spPr>
          <a:xfrm>
            <a:off x="24990488" y="14346852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5EB1275-9991-4049-9155-A82087AFED23}"/>
              </a:ext>
            </a:extLst>
          </p:cNvPr>
          <p:cNvSpPr/>
          <p:nvPr/>
        </p:nvSpPr>
        <p:spPr>
          <a:xfrm>
            <a:off x="16905213" y="14171287"/>
            <a:ext cx="863948" cy="90967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88C3745-C5A6-0846-BFC2-5FEF979AFE00}"/>
              </a:ext>
            </a:extLst>
          </p:cNvPr>
          <p:cNvSpPr/>
          <p:nvPr/>
        </p:nvSpPr>
        <p:spPr>
          <a:xfrm>
            <a:off x="17122469" y="14396515"/>
            <a:ext cx="436134" cy="460078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411706-1EE0-8A4D-A3E3-A2D680509FDB}"/>
              </a:ext>
            </a:extLst>
          </p:cNvPr>
          <p:cNvSpPr txBox="1"/>
          <p:nvPr/>
        </p:nvSpPr>
        <p:spPr>
          <a:xfrm>
            <a:off x="17147888" y="14322635"/>
            <a:ext cx="3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7E5E8F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FEC5C2-F207-475C-9237-7C90E2CD6B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822</Words>
  <Application>Microsoft Macintosh PowerPoint</Application>
  <PresentationFormat>Custom</PresentationFormat>
  <Paragraphs>36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A IMPORTÂNCIA DAS CERAS VEGETAIS EM PLANTAS CULTIVADAS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EFEITO DA ANTROPIZAÇÃO NA DIVERSIDADE TAXONÔMICA E FILOGENÉTICA DE LEGUMINOSAE</dc:title>
  <dc:creator/>
  <cp:keywords/>
  <cp:lastModifiedBy/>
  <cp:revision>3</cp:revision>
  <cp:lastPrinted>2018-06-06T21:40:17Z</cp:lastPrinted>
  <dcterms:created xsi:type="dcterms:W3CDTF">2017-08-17T18:14:07Z</dcterms:created>
  <dcterms:modified xsi:type="dcterms:W3CDTF">2018-06-06T21:41:13Z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TC040015519991</vt:lpwstr>
  </property>
</Properties>
</file>