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60045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11339" userDrawn="1">
          <p15:clr>
            <a:srgbClr val="A4A3A4"/>
          </p15:clr>
        </p15:guide>
        <p15:guide id="1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9290" autoAdjust="0"/>
  </p:normalViewPr>
  <p:slideViewPr>
    <p:cSldViewPr>
      <p:cViewPr>
        <p:scale>
          <a:sx n="30" d="100"/>
          <a:sy n="30" d="100"/>
        </p:scale>
        <p:origin x="-930" y="900"/>
      </p:cViewPr>
      <p:guideLst>
        <p:guide orient="horz" pos="11339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11339"/>
        <p:guide pos="10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31A9-8261-4BC9-89CB-726B55BB22B0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A6419-23BF-46A5-BE55-D21EE7163C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1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A1C4E-FCF3-4153-A480-9038ECEC72E1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4C30B-52FB-434B-838F-D1B141A9F7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71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C30B-52FB-434B-838F-D1B141A9F72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40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7567613"/>
            <a:ext cx="25833229" cy="1612868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7567613"/>
            <a:ext cx="76970870" cy="1612868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44105513"/>
            <a:ext cx="51402048" cy="124748925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44105513"/>
            <a:ext cx="51402051" cy="124748925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390906" tIns="195453" rIns="390906" bIns="19545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</p:spPr>
        <p:txBody>
          <a:bodyPr vert="horz" lIns="390906" tIns="195453" rIns="390906" bIns="19545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71DA-544B-4D2E-9B3F-C973E5E59D4F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1FAB-9650-419B-99BC-CFFB7EC848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9060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5898" indent="-1465898" algn="l" defTabSz="3909060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11" indent="-1221581" algn="l" defTabSz="3909060" rtl="0" eaLnBrk="1" latinLnBrk="0" hangingPunct="1">
        <a:spcBef>
          <a:spcPct val="20000"/>
        </a:spcBef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7265" algn="l" defTabSz="3909060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5385" indent="-977265" algn="l" defTabSz="3909060" rtl="0" eaLnBrk="1" latinLnBrk="0" hangingPunct="1">
        <a:spcBef>
          <a:spcPct val="20000"/>
        </a:spcBef>
        <a:buFont typeface="Arial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0.jpeg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file:///C:\Users\riza\Desktop\Grafico%201.docx" TargetMode="External"/><Relationship Id="rId12" Type="http://schemas.openxmlformats.org/officeDocument/2006/relationships/image" Target="../media/image9.jpeg"/><Relationship Id="rId17" Type="http://schemas.openxmlformats.org/officeDocument/2006/relationships/oleObject" Target="file:///C:\Users\riza\Desktop\rodo.jpg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emf"/><Relationship Id="rId20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file:///C:\Users\riza\Desktop\grafico%202.docx" TargetMode="External"/><Relationship Id="rId15" Type="http://schemas.openxmlformats.org/officeDocument/2006/relationships/oleObject" Target="file:///C:\Users\riza\Desktop\Tabela%201.xlsx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2.jpeg"/><Relationship Id="rId4" Type="http://schemas.openxmlformats.org/officeDocument/2006/relationships/image" Target="../media/image5.emf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to 60" descr="/storage/emulated/0/.polaris_temp/image1.em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7290" y="22365335"/>
            <a:ext cx="15091410" cy="10151745"/>
          </a:xfrm>
          <a:prstGeom prst="rect">
            <a:avLst/>
          </a:prstGeom>
          <a:noFill/>
        </p:spPr>
      </p:pic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284"/>
              </p:ext>
            </p:extLst>
          </p:nvPr>
        </p:nvGraphicFramePr>
        <p:xfrm>
          <a:off x="0" y="10081370"/>
          <a:ext cx="8482395" cy="518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o" r:id="rId5" imgW="5401235" imgH="3303113" progId="Word.Document.12">
                  <p:link updateAutomatic="1"/>
                </p:oleObj>
              </mc:Choice>
              <mc:Fallback>
                <p:oleObj name="Documento" r:id="rId5" imgW="5401235" imgH="3303113" progId="Word.Document.12">
                  <p:link updateAutomatic="1"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81370"/>
                        <a:ext cx="8482395" cy="5188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3376"/>
              </p:ext>
            </p:extLst>
          </p:nvPr>
        </p:nvGraphicFramePr>
        <p:xfrm>
          <a:off x="7561064" y="10280637"/>
          <a:ext cx="8495349" cy="520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Documento" r:id="rId7" imgW="5411318" imgH="3315355" progId="Word.Document.12">
                  <p:link updateAutomatic="1"/>
                </p:oleObj>
              </mc:Choice>
              <mc:Fallback>
                <p:oleObj name="Documento" r:id="rId7" imgW="5411318" imgH="3315355" progId="Word.Document.12">
                  <p:link updateAutomatic="1"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064" y="10280637"/>
                        <a:ext cx="8495349" cy="5203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6480945" y="1080370"/>
            <a:ext cx="2145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FrankRuehl" pitchFamily="34" charset="-79"/>
                <a:cs typeface="FrankRuehl" pitchFamily="34" charset="-79"/>
              </a:rPr>
              <a:t>PRODUTOS MARINHOS COM APLICACÃO ECONÔMICA</a:t>
            </a:r>
          </a:p>
          <a:p>
            <a:endParaRPr lang="pt-BR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Imagem 17" descr="222122222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50"/>
            <a:ext cx="32404050" cy="5396443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178880" y="510983"/>
            <a:ext cx="22385872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+mj-lt"/>
                <a:cs typeface="FrankRuehl" pitchFamily="34" charset="-79"/>
              </a:rPr>
              <a:t>PRODUTOS MARINHOS COM </a:t>
            </a:r>
            <a:r>
              <a:rPr lang="pt-BR" sz="8000" dirty="0" smtClean="0">
                <a:solidFill>
                  <a:schemeClr val="bg1"/>
                </a:solidFill>
                <a:latin typeface="+mj-lt"/>
                <a:cs typeface="FrankRuehl" pitchFamily="34" charset="-79"/>
              </a:rPr>
              <a:t>APLICACÃO INDUSTRIAL</a:t>
            </a:r>
            <a:endParaRPr lang="pt-BR" sz="8000" dirty="0">
              <a:solidFill>
                <a:schemeClr val="bg1"/>
              </a:solidFill>
              <a:latin typeface="+mj-lt"/>
              <a:cs typeface="FrankRuehl" pitchFamily="34" charset="-79"/>
            </a:endParaRPr>
          </a:p>
          <a:p>
            <a:endParaRPr lang="pt-BR" dirty="0"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561064" y="2160490"/>
            <a:ext cx="17281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cs typeface="FrankRuehl" pitchFamily="34" charset="-79"/>
              </a:rPr>
              <a:t>Ana Clara da Silva¹, Caroline </a:t>
            </a:r>
            <a:r>
              <a:rPr lang="pt-BR" sz="4400" dirty="0" err="1" smtClean="0">
                <a:solidFill>
                  <a:schemeClr val="bg1"/>
                </a:solidFill>
                <a:cs typeface="FrankRuehl" pitchFamily="34" charset="-79"/>
              </a:rPr>
              <a:t>Trudes</a:t>
            </a:r>
            <a:r>
              <a:rPr lang="pt-BR" sz="4400" dirty="0" smtClean="0">
                <a:solidFill>
                  <a:schemeClr val="bg1"/>
                </a:solidFill>
                <a:cs typeface="FrankRuehl" pitchFamily="34" charset="-79"/>
              </a:rPr>
              <a:t> de Lima¹, Juan Caixeta Mendes Ribeiro¹, Nelson </a:t>
            </a:r>
            <a:r>
              <a:rPr lang="pt-BR" sz="4400" dirty="0" err="1" smtClean="0">
                <a:solidFill>
                  <a:schemeClr val="bg1"/>
                </a:solidFill>
                <a:cs typeface="FrankRuehl" pitchFamily="34" charset="-79"/>
              </a:rPr>
              <a:t>Lippi</a:t>
            </a:r>
            <a:r>
              <a:rPr lang="pt-BR" sz="4400" dirty="0" smtClean="0">
                <a:solidFill>
                  <a:schemeClr val="bg1"/>
                </a:solidFill>
                <a:cs typeface="FrankRuehl" pitchFamily="34" charset="-79"/>
              </a:rPr>
              <a:t> Junior¹, Walleson Alves Farias¹</a:t>
            </a:r>
            <a:endParaRPr lang="pt-BR" sz="4400" dirty="0">
              <a:solidFill>
                <a:schemeClr val="bg1"/>
              </a:solidFill>
              <a:cs typeface="FrankRuehl" pitchFamily="34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843515" y="3888683"/>
            <a:ext cx="132494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cs typeface="FrankRuehl" pitchFamily="34" charset="-79"/>
              </a:rPr>
              <a:t>¹Graduandos do Instituto de Biociências da Universidade de São Paulo</a:t>
            </a:r>
            <a:endParaRPr lang="pt-BR" sz="3600" dirty="0">
              <a:solidFill>
                <a:schemeClr val="bg1"/>
              </a:solidFill>
              <a:cs typeface="FrankRuehl" pitchFamily="34" charset="-79"/>
            </a:endParaRPr>
          </a:p>
        </p:txBody>
      </p:sp>
      <p:pic>
        <p:nvPicPr>
          <p:cNvPr id="22" name="Imagem 21" descr="usp-logo-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47532" y="29329592"/>
            <a:ext cx="2363154" cy="1772365"/>
          </a:xfrm>
          <a:prstGeom prst="rect">
            <a:avLst/>
          </a:prstGeom>
        </p:spPr>
      </p:pic>
      <p:pic>
        <p:nvPicPr>
          <p:cNvPr id="23" name="Imagem 22" descr="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849870" y="30548839"/>
            <a:ext cx="2554180" cy="25541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241" y="5569599"/>
            <a:ext cx="15912000" cy="830997"/>
          </a:xfrm>
          <a:prstGeom prst="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4800" b="1" dirty="0" smtClean="0"/>
              <a:t>ALGAS</a:t>
            </a:r>
            <a:endParaRPr lang="pt-BR" sz="4400" b="1" dirty="0"/>
          </a:p>
        </p:txBody>
      </p:sp>
      <p:sp>
        <p:nvSpPr>
          <p:cNvPr id="5" name="CaixaDeTexto 4"/>
          <p:cNvSpPr txBox="1">
            <a:spLocks noGrp="1" noChangeArrowheads="1"/>
          </p:cNvSpPr>
          <p:nvPr/>
        </p:nvSpPr>
        <p:spPr>
          <a:xfrm>
            <a:off x="908050" y="6494780"/>
            <a:ext cx="15035530" cy="376491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latin typeface="Calibri" charset="0"/>
                <a:ea typeface="Calibri" charset="0"/>
              </a:rPr>
              <a:t>As algas são organismos fotossintetizantes encontradas em ambientes úmidos, esse grupo de organismo não possui uma origem monofilética. Sendo assim, apresentam uma grande variedade de formas, desde organismos unicelulares (microalgas) a organismos multicelulares (macroalgas).  Com altos valores energéticos, sua utilização transpõe à indústria alimentícia. </a:t>
            </a: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sp>
        <p:nvSpPr>
          <p:cNvPr id="6" name="AutoShape 2" descr="Resultado de imagem para alg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alg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>
            <a:spLocks noGrp="1" noChangeArrowheads="1"/>
          </p:cNvSpPr>
          <p:nvPr/>
        </p:nvSpPr>
        <p:spPr>
          <a:xfrm>
            <a:off x="1032510" y="15074265"/>
            <a:ext cx="14869794" cy="437705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742950" indent="-742950" algn="l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ALIMENTAÇÃO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:</a:t>
            </a: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latin typeface="Calibri" charset="0"/>
                <a:ea typeface="Calibri" charset="0"/>
              </a:rPr>
              <a:t>      Com um alto valor nutricional, essas algas são ricas em sais minerais, vitaminas e proteínas essênciais para a nutrição humana, sendo usadas </a:t>
            </a:r>
            <a:r>
              <a:rPr lang="en-US" altLang="ko-KR" sz="4000" i="1" dirty="0" smtClean="0">
                <a:latin typeface="Calibri" charset="0"/>
                <a:ea typeface="Calibri" charset="0"/>
              </a:rPr>
              <a:t>in natura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 e suplementos. Ex: Espirulina, Kombu e Nori. </a:t>
            </a: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l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l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l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4" y="18047920"/>
            <a:ext cx="3778156" cy="252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52" y="18023937"/>
            <a:ext cx="4271186" cy="2520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0" y="18023937"/>
            <a:ext cx="5580000" cy="254398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16699" y="20575374"/>
            <a:ext cx="37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Figura 1</a:t>
            </a:r>
            <a:r>
              <a:rPr lang="pt-BR" sz="2800" b="1" dirty="0"/>
              <a:t>:</a:t>
            </a:r>
            <a:r>
              <a:rPr lang="pt-BR" sz="2800" dirty="0" smtClean="0"/>
              <a:t> </a:t>
            </a:r>
            <a:r>
              <a:rPr lang="pt-BR" sz="2800" dirty="0" err="1" smtClean="0"/>
              <a:t>Espirulina</a:t>
            </a:r>
            <a:endParaRPr lang="pt-BR" sz="2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039887" y="20575374"/>
            <a:ext cx="37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Figura 2:</a:t>
            </a:r>
            <a:r>
              <a:rPr lang="pt-BR" sz="2800" dirty="0" smtClean="0"/>
              <a:t> </a:t>
            </a:r>
            <a:r>
              <a:rPr lang="pt-BR" sz="2800" dirty="0" err="1" smtClean="0"/>
              <a:t>Kombu</a:t>
            </a:r>
            <a:endParaRPr lang="pt-BR" sz="28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1710974" y="20503366"/>
            <a:ext cx="37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Figura 3:</a:t>
            </a:r>
            <a:r>
              <a:rPr lang="pt-BR" sz="2800" dirty="0" smtClean="0"/>
              <a:t> </a:t>
            </a:r>
            <a:r>
              <a:rPr lang="pt-BR" sz="2800" dirty="0" err="1" smtClean="0"/>
              <a:t>Nori</a:t>
            </a:r>
            <a:endParaRPr lang="pt-BR" sz="2800" dirty="0"/>
          </a:p>
        </p:txBody>
      </p:sp>
      <p:sp>
        <p:nvSpPr>
          <p:cNvPr id="16" name="CaixaDeTexto 15"/>
          <p:cNvSpPr txBox="1">
            <a:spLocks noGrp="1" noChangeArrowheads="1"/>
          </p:cNvSpPr>
          <p:nvPr/>
        </p:nvSpPr>
        <p:spPr>
          <a:xfrm>
            <a:off x="907415" y="21409660"/>
            <a:ext cx="15108555" cy="315277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742950" indent="-742950" algn="l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2"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FICOCOLÓIDES:</a:t>
            </a:r>
            <a:endParaRPr lang="ko-KR" altLang="en-US" sz="4000" b="1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      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São substâncias mucilaginosas extraídas de algas que são usadas para produção dos mais diversos alimentos, sendo utilizados como agentes emulsificantes, gelificantes e estabilizantes. Os ficocolóides são divididos em: ágar, alginatos e carrageninas. </a:t>
            </a: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70070"/>
              </p:ext>
            </p:extLst>
          </p:nvPr>
        </p:nvGraphicFramePr>
        <p:xfrm>
          <a:off x="1375880" y="25014739"/>
          <a:ext cx="13605838" cy="1040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lanilha" r:id="rId15" imgW="5010103" imgH="3810112" progId="Excel.Sheet.12">
                  <p:link updateAutomatic="1"/>
                </p:oleObj>
              </mc:Choice>
              <mc:Fallback>
                <p:oleObj name="Planilha" r:id="rId15" imgW="5010103" imgH="3810112" progId="Excel.Sheet.12">
                  <p:link updateAutomatic="1"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880" y="25014739"/>
                        <a:ext cx="13605838" cy="1040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16359993" y="33107939"/>
            <a:ext cx="15912000" cy="830997"/>
          </a:xfrm>
          <a:prstGeom prst="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4800" b="1" dirty="0" smtClean="0"/>
              <a:t>REFERÊNCIAS</a:t>
            </a:r>
            <a:endParaRPr lang="pt-BR" sz="4400" b="1" dirty="0"/>
          </a:p>
        </p:txBody>
      </p:sp>
      <p:sp>
        <p:nvSpPr>
          <p:cNvPr id="2" name="Retângulo 1"/>
          <p:cNvSpPr/>
          <p:nvPr/>
        </p:nvSpPr>
        <p:spPr>
          <a:xfrm>
            <a:off x="15786838" y="10009362"/>
            <a:ext cx="681413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>
            <a:spLocks noGrp="1" noChangeArrowheads="1"/>
          </p:cNvSpPr>
          <p:nvPr/>
        </p:nvSpPr>
        <p:spPr>
          <a:xfrm>
            <a:off x="16468090" y="5608320"/>
            <a:ext cx="15099665" cy="437705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742950" indent="-74295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3"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FARMACOLOGIA:</a:t>
            </a:r>
            <a:endParaRPr lang="ko-KR" altLang="en-US" sz="4000" b="1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      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 Algas vermelhas (</a:t>
            </a:r>
            <a:r>
              <a:rPr lang="en-US" altLang="ko-KR" sz="4000" i="1" dirty="0" smtClean="0">
                <a:latin typeface="Calibri" charset="0"/>
                <a:ea typeface="Calibri" charset="0"/>
              </a:rPr>
              <a:t>Rhodophyceae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) e algas pardas (</a:t>
            </a:r>
            <a:r>
              <a:rPr lang="en-US" altLang="ko-KR" sz="4000" i="1" dirty="0" smtClean="0">
                <a:latin typeface="Calibri" charset="0"/>
                <a:ea typeface="Calibri" charset="0"/>
              </a:rPr>
              <a:t>Phaeophyceae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) são fontes ricas de carotenoides, pigmento utilizado nas mais diversas áreas da medicina e na produção de remédios variados. Este pigmento, por apresentar propriedades antitumorais, anti-inflamatórias e antioxidantes, vem sendo, cada vez mais, alvo de pesquisas médicas, cujo objetivo principal é seu uso na prevenção de tumores.  </a:t>
            </a: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97230"/>
              </p:ext>
            </p:extLst>
          </p:nvPr>
        </p:nvGraphicFramePr>
        <p:xfrm>
          <a:off x="16187738" y="1798796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HTML Document" r:id="rId17" imgW="0" imgH="0" progId="htmlfile">
                  <p:link updateAutomatic="1"/>
                </p:oleObj>
              </mc:Choice>
              <mc:Fallback>
                <p:oleObj name="HTML Document" r:id="rId17" imgW="0" imgH="0" progId="htmlfile">
                  <p:link updateAutomatic="1"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7738" y="17987963"/>
                        <a:ext cx="28575" cy="2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376" y="10270314"/>
            <a:ext cx="3802752" cy="288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722" y="10260927"/>
            <a:ext cx="3832691" cy="288000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9322780" y="13140927"/>
            <a:ext cx="37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Figura 4:</a:t>
            </a:r>
            <a:r>
              <a:rPr lang="pt-BR" sz="2800" dirty="0" smtClean="0"/>
              <a:t> </a:t>
            </a:r>
            <a:r>
              <a:rPr lang="pt-BR" sz="2800" i="1" dirty="0" err="1" smtClean="0"/>
              <a:t>Rhodophyceae</a:t>
            </a:r>
            <a:endParaRPr lang="pt-BR" sz="2800" i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5663375" y="13148029"/>
            <a:ext cx="37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Figura </a:t>
            </a:r>
            <a:r>
              <a:rPr lang="pt-BR" sz="2800" b="1" dirty="0"/>
              <a:t>5</a:t>
            </a:r>
            <a:r>
              <a:rPr lang="pt-BR" sz="2800" b="1" dirty="0" smtClean="0"/>
              <a:t>:</a:t>
            </a:r>
            <a:r>
              <a:rPr lang="pt-BR" sz="2800" dirty="0" smtClean="0"/>
              <a:t> </a:t>
            </a:r>
            <a:r>
              <a:rPr lang="pt-BR" sz="2800" i="1" dirty="0" err="1" smtClean="0"/>
              <a:t>Phaeophyceae</a:t>
            </a:r>
            <a:endParaRPr lang="pt-BR" sz="2800" i="1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16202024" y="5569599"/>
            <a:ext cx="1" cy="29930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>
            <a:spLocks noGrp="1" noChangeArrowheads="1"/>
          </p:cNvSpPr>
          <p:nvPr/>
        </p:nvSpPr>
        <p:spPr>
          <a:xfrm>
            <a:off x="16468090" y="14041755"/>
            <a:ext cx="15179040" cy="437705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742950" indent="-74295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4"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BIOINDICADORES:</a:t>
            </a:r>
            <a:endParaRPr lang="ko-KR" altLang="en-US" sz="4000" b="1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       </a:t>
            </a:r>
            <a:r>
              <a:rPr lang="en-US" altLang="ko-KR" sz="4000" dirty="0" smtClean="0">
                <a:latin typeface="Calibri" charset="0"/>
                <a:ea typeface="Calibri" charset="0"/>
              </a:rPr>
              <a:t>As algas são organismos de ocupam qualquer ambiente, desde que esse lhe proporcione umidade e luz o suficiente. Além disso, são consideradas ótimos indicadores de qualidade de água, visto que acumulam componentes nocivos (eutrofização) a vida marinha e, possivelmente, aos humanos. </a:t>
            </a: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sp>
        <p:nvSpPr>
          <p:cNvPr id="60" name="CaixaDeTexto 59"/>
          <p:cNvSpPr txBox="1">
            <a:spLocks noGrp="1" noChangeArrowheads="1"/>
          </p:cNvSpPr>
          <p:nvPr/>
        </p:nvSpPr>
        <p:spPr>
          <a:xfrm>
            <a:off x="16468090" y="18321655"/>
            <a:ext cx="15218410" cy="498919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742950" indent="-74295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 startAt="5"/>
            </a:pPr>
            <a:r>
              <a:rPr lang="en-US" altLang="ko-KR" sz="4000" b="1" dirty="0" smtClean="0">
                <a:latin typeface="Calibri" charset="0"/>
                <a:ea typeface="Calibri" charset="0"/>
              </a:rPr>
              <a:t>BIOLUMINESCÊNCIA</a:t>
            </a:r>
            <a:endParaRPr lang="ko-KR" altLang="en-US" sz="4000" b="1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latin typeface="Calibri" charset="0"/>
                <a:ea typeface="Calibri" charset="0"/>
              </a:rPr>
              <a:t>       Algumas algas são capazes de emitir luz fria, por meio das enzimas luciferases, que convertem energia contida em compostos orgânicos em luz visível, através da oxirredução. Por conta disso, o estudo com algas, para este fim, cresce exponencialmente e são utilizadas, principalmente, na área de biotecnologia, abrangendo também as áreas farmacológicas e agriculturais.  </a:t>
            </a:r>
            <a:endParaRPr lang="ko-KR" altLang="en-US" sz="4000" dirty="0" smtClean="0">
              <a:latin typeface="Calibri" charset="0"/>
              <a:ea typeface="Calibri" charset="0"/>
            </a:endParaRPr>
          </a:p>
          <a:p>
            <a:pPr marL="0" indent="0" algn="just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Calibri" charset="0"/>
              <a:ea typeface="Calibri" charset="0"/>
            </a:endParaRPr>
          </a:p>
        </p:txBody>
      </p:sp>
      <p:sp>
        <p:nvSpPr>
          <p:cNvPr id="36" name="CaixaDeTexto 35"/>
          <p:cNvSpPr txBox="1">
            <a:spLocks noGrp="1" noChangeArrowheads="1"/>
          </p:cNvSpPr>
          <p:nvPr/>
        </p:nvSpPr>
        <p:spPr>
          <a:xfrm>
            <a:off x="16403320" y="33668335"/>
            <a:ext cx="15958820" cy="2663825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ctr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latin typeface="Calibri" charset="0"/>
              <a:ea typeface="Calibri" charset="0"/>
            </a:endParaRPr>
          </a:p>
          <a:p>
            <a:pPr marL="0" indent="0" algn="ctr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latin typeface="Calibri" charset="0"/>
                <a:ea typeface="Calibri" charset="0"/>
              </a:rPr>
              <a:t>FONSECA, J.A. Aplicação de Algas na Industria Alimentar e Farmacêutica. 2016. Disertação (Mestrado em Ciências Farmacêuticas) - Universidade de João Pessoa, Porto.</a:t>
            </a:r>
            <a:endParaRPr lang="ko-KR" altLang="en-US" sz="2800" dirty="0" smtClean="0">
              <a:latin typeface="Calibri" charset="0"/>
              <a:ea typeface="Calibri" charset="0"/>
            </a:endParaRPr>
          </a:p>
          <a:p>
            <a:pPr marL="0" indent="0" algn="ctr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latin typeface="Calibri" charset="0"/>
                <a:ea typeface="Calibri" charset="0"/>
              </a:rPr>
              <a:t>Steven HD Haddock; MA Moline; JF Case (outubro de 2009). «Bioluminescência dos mares». Annual Review of Marine Science (em inglês).</a:t>
            </a:r>
            <a:endParaRPr lang="ko-KR" altLang="en-US" sz="2800" dirty="0" smtClean="0">
              <a:latin typeface="Calibri" charset="0"/>
              <a:ea typeface="Calibri" charset="0"/>
            </a:endParaRPr>
          </a:p>
          <a:p>
            <a:pPr marL="0" indent="0" algn="ctr" defTabSz="390906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u="sng" dirty="0" smtClean="0"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1</Pages>
  <Words>448</Words>
  <Characters>0</Characters>
  <Application>Microsoft Office PowerPoint</Application>
  <DocSecurity>0</DocSecurity>
  <PresentationFormat>Personalizar</PresentationFormat>
  <Lines>0</Lines>
  <Paragraphs>27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4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Tema do Office</vt:lpstr>
      <vt:lpstr>C:\Users\riza\Desktop\grafico 2.docx</vt:lpstr>
      <vt:lpstr>C:\Users\riza\Desktop\Grafico 1.docx</vt:lpstr>
      <vt:lpstr>C:\Users\riza\Desktop\Tabela 1.xlsx</vt:lpstr>
      <vt:lpstr>C:\Users\riza\Desktop\rodo.jpg</vt:lpstr>
      <vt:lpstr>Apresentação do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Alves</dc:creator>
  <cp:lastModifiedBy>Caroline Trudes de Lima</cp:lastModifiedBy>
  <cp:revision>5</cp:revision>
  <dcterms:modified xsi:type="dcterms:W3CDTF">2018-06-08T16:22:41Z</dcterms:modified>
</cp:coreProperties>
</file>