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  <p:sldMasterId id="2147483684" r:id="rId2"/>
  </p:sldMasterIdLst>
  <p:notesMasterIdLst>
    <p:notesMasterId r:id="rId57"/>
  </p:notesMasterIdLst>
  <p:sldIdLst>
    <p:sldId id="261" r:id="rId3"/>
    <p:sldId id="256" r:id="rId4"/>
    <p:sldId id="285" r:id="rId5"/>
    <p:sldId id="286" r:id="rId6"/>
    <p:sldId id="340" r:id="rId7"/>
    <p:sldId id="267" r:id="rId8"/>
    <p:sldId id="275" r:id="rId9"/>
    <p:sldId id="276" r:id="rId10"/>
    <p:sldId id="277" r:id="rId11"/>
    <p:sldId id="279" r:id="rId12"/>
    <p:sldId id="280" r:id="rId13"/>
    <p:sldId id="281" r:id="rId14"/>
    <p:sldId id="283" r:id="rId15"/>
    <p:sldId id="341" r:id="rId16"/>
    <p:sldId id="342" r:id="rId17"/>
    <p:sldId id="343" r:id="rId18"/>
    <p:sldId id="257" r:id="rId19"/>
    <p:sldId id="284" r:id="rId20"/>
    <p:sldId id="287" r:id="rId21"/>
    <p:sldId id="344" r:id="rId22"/>
    <p:sldId id="288" r:id="rId23"/>
    <p:sldId id="289" r:id="rId24"/>
    <p:sldId id="290" r:id="rId25"/>
    <p:sldId id="291" r:id="rId26"/>
    <p:sldId id="293" r:id="rId27"/>
    <p:sldId id="296" r:id="rId28"/>
    <p:sldId id="297" r:id="rId29"/>
    <p:sldId id="298" r:id="rId30"/>
    <p:sldId id="299" r:id="rId31"/>
    <p:sldId id="258" r:id="rId32"/>
    <p:sldId id="300" r:id="rId33"/>
    <p:sldId id="301" r:id="rId34"/>
    <p:sldId id="345" r:id="rId35"/>
    <p:sldId id="302" r:id="rId36"/>
    <p:sldId id="303" r:id="rId37"/>
    <p:sldId id="304" r:id="rId38"/>
    <p:sldId id="305" r:id="rId39"/>
    <p:sldId id="319" r:id="rId40"/>
    <p:sldId id="313" r:id="rId41"/>
    <p:sldId id="314" r:id="rId42"/>
    <p:sldId id="317" r:id="rId43"/>
    <p:sldId id="259" r:id="rId44"/>
    <p:sldId id="322" r:id="rId45"/>
    <p:sldId id="323" r:id="rId46"/>
    <p:sldId id="346" r:id="rId47"/>
    <p:sldId id="333" r:id="rId48"/>
    <p:sldId id="334" r:id="rId49"/>
    <p:sldId id="335" r:id="rId50"/>
    <p:sldId id="330" r:id="rId51"/>
    <p:sldId id="324" r:id="rId52"/>
    <p:sldId id="332" r:id="rId53"/>
    <p:sldId id="336" r:id="rId54"/>
    <p:sldId id="347" r:id="rId55"/>
    <p:sldId id="348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FC39640-383B-41AC-8986-814F6D9257D6}">
          <p14:sldIdLst>
            <p14:sldId id="261"/>
            <p14:sldId id="256"/>
          </p14:sldIdLst>
        </p14:section>
        <p14:section name="Seção sem Título" id="{EE737F49-0E4B-4A84-BADA-E25832E5B8D8}">
          <p14:sldIdLst>
            <p14:sldId id="285"/>
            <p14:sldId id="286"/>
            <p14:sldId id="340"/>
            <p14:sldId id="267"/>
            <p14:sldId id="275"/>
            <p14:sldId id="276"/>
            <p14:sldId id="277"/>
            <p14:sldId id="279"/>
            <p14:sldId id="280"/>
            <p14:sldId id="281"/>
            <p14:sldId id="283"/>
            <p14:sldId id="341"/>
            <p14:sldId id="342"/>
            <p14:sldId id="343"/>
          </p14:sldIdLst>
        </p14:section>
        <p14:section name="Seção sem Título" id="{EAD922C8-D05B-4228-B353-0C94E6B585CD}">
          <p14:sldIdLst>
            <p14:sldId id="257"/>
            <p14:sldId id="284"/>
            <p14:sldId id="287"/>
            <p14:sldId id="344"/>
            <p14:sldId id="288"/>
            <p14:sldId id="289"/>
            <p14:sldId id="290"/>
            <p14:sldId id="291"/>
            <p14:sldId id="293"/>
            <p14:sldId id="296"/>
            <p14:sldId id="297"/>
            <p14:sldId id="298"/>
            <p14:sldId id="299"/>
          </p14:sldIdLst>
        </p14:section>
        <p14:section name="Seção sem Título" id="{1E02A9EC-EDBF-4CCC-8B50-CC81890EB119}">
          <p14:sldIdLst>
            <p14:sldId id="258"/>
            <p14:sldId id="300"/>
            <p14:sldId id="301"/>
            <p14:sldId id="345"/>
            <p14:sldId id="302"/>
            <p14:sldId id="303"/>
            <p14:sldId id="304"/>
            <p14:sldId id="305"/>
            <p14:sldId id="319"/>
            <p14:sldId id="313"/>
            <p14:sldId id="314"/>
            <p14:sldId id="317"/>
          </p14:sldIdLst>
        </p14:section>
        <p14:section name="Seção sem Título" id="{0E66288C-C8EA-4C76-B0EC-F61B1601C333}">
          <p14:sldIdLst>
            <p14:sldId id="259"/>
            <p14:sldId id="322"/>
            <p14:sldId id="323"/>
            <p14:sldId id="346"/>
            <p14:sldId id="333"/>
            <p14:sldId id="334"/>
            <p14:sldId id="335"/>
            <p14:sldId id="330"/>
            <p14:sldId id="324"/>
            <p14:sldId id="332"/>
            <p14:sldId id="336"/>
            <p14:sldId id="347"/>
            <p14:sldId id="34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>
        <p:scale>
          <a:sx n="117" d="100"/>
          <a:sy n="117" d="100"/>
        </p:scale>
        <p:origin x="-35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CADCB-A03A-4E77-92E7-9B6D3948F20A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4806-C1B0-4B29-BA61-0ECCD1D85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48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Pro-biótico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73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34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09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088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50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225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6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-se de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fórmulas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as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mesmas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nutricionais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fórmulas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infantis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rotineiras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adição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amido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arroz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pré-gelatinizado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alto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amilopectina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proporcionando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viscosidade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10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vezes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maior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a das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fórmulas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867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alunos fazem os cálculos e</a:t>
            </a:r>
            <a:r>
              <a:rPr lang="pt-BR" baseline="0" dirty="0" smtClean="0"/>
              <a:t> corrigimos em seguida!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945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054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9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Os alunos fazem os cálculos e</a:t>
            </a:r>
            <a:r>
              <a:rPr lang="pt-BR" baseline="0" dirty="0" smtClean="0"/>
              <a:t> corrigimos em seguida!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324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193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630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169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37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831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519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782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33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20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Pode</a:t>
            </a:r>
            <a:r>
              <a:rPr lang="pt-BR" baseline="0" dirty="0" smtClean="0"/>
              <a:t> ser utilizado também fórmulas a base de soja.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07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74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82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p15 – Estatura </a:t>
            </a:r>
            <a:r>
              <a:rPr lang="pt-BR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adequada</a:t>
            </a:r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 para a idade, é preciso estar em alerta.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7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p15 – p50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Eutrófica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porém é preciso estar em alerta.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20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Os alunos fazem os cálculos e</a:t>
            </a:r>
            <a:r>
              <a:rPr lang="pt-BR" baseline="0" dirty="0" smtClean="0"/>
              <a:t> corrigimos em seguida!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4806-C1B0-4B29-BA61-0ECCD1D85FC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61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3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1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1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9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0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00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9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8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9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2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63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16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9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3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8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2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9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6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niversidade de São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aulo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Faculdade de Medicina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ibeirão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Nutrição e Metabolismo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9752"/>
          </a:xfrm>
        </p:spPr>
        <p:txBody>
          <a:bodyPr>
            <a:normAutofit/>
          </a:bodyPr>
          <a:lstStyle/>
          <a:p>
            <a:pPr algn="ctr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CASOS CLÍNICOS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Fisiopatologia da Nutrição Materno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</a:p>
          <a:p>
            <a:pPr marL="0" indent="0" algn="r">
              <a:buNone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Mariana Rinaldi Carvalho</a:t>
            </a: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Nutricionista</a:t>
            </a: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Mestranda no programa Saúde na Comunidade – FMRP</a:t>
            </a:r>
          </a:p>
          <a:p>
            <a:pPr algn="ctr"/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Maio, 2018 </a:t>
            </a:r>
            <a:endParaRPr lang="pt-BR" sz="1200" dirty="0"/>
          </a:p>
        </p:txBody>
      </p:sp>
      <p:pic>
        <p:nvPicPr>
          <p:cNvPr id="4" name="Picture 6" descr="Resultado de imagem para brasão fm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93" y="286603"/>
            <a:ext cx="869299" cy="12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nutrição e metabolismo u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r="11626"/>
          <a:stretch/>
        </p:blipFill>
        <p:spPr bwMode="auto">
          <a:xfrm>
            <a:off x="10048270" y="164185"/>
            <a:ext cx="846153" cy="15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1851" y="1917229"/>
            <a:ext cx="10868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GET: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Holliday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 Segar (1957) =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1000 Kcal + 50 Kcal/Kg para cada Kg acima de 10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1000 + 105 =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1105 Kcal/dia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GET: DRI – IOM, 2002/2005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= [89 x Peso (kg) – 100] + 20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kcal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996,9Kcal/dia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MÉDIA: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1050,95Kcal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55643" y="966651"/>
            <a:ext cx="4870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latin typeface="Arial" panose="020B0604020202020204" pitchFamily="34" charset="0"/>
                <a:ea typeface="Calibri" panose="020F0502020204030204" pitchFamily="34" charset="0"/>
              </a:rPr>
              <a:t>Estimativa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</a:rPr>
              <a:t> da </a:t>
            </a:r>
            <a:r>
              <a:rPr lang="en-US" sz="2000" b="1" u="sng" dirty="0" err="1">
                <a:latin typeface="Arial" panose="020B0604020202020204" pitchFamily="34" charset="0"/>
                <a:ea typeface="Calibri" panose="020F0502020204030204" pitchFamily="34" charset="0"/>
              </a:rPr>
              <a:t>necessidade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energética</a:t>
            </a:r>
            <a:r>
              <a:rPr lang="en-US" sz="2000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20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4420" y="5885592"/>
            <a:ext cx="1126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 cálculo da necessidade energética, foi utilizado nesse caso clínico o peso atual, uma vez que a criança está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eutrófica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5944" y="639926"/>
            <a:ext cx="1102505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Alfamino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(Nestlé) 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elementar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70Kcal/100ml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Proteína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1,3g/100ml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(100% AA livres)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Carboidrato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7,9g/100ml  (84%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xarope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10,2%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amido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1,4%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maltodextrina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Lipídeo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3,4g/100ml (100%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gordura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vegetal,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25% TCM e 4%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lipídeos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estruturados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AMDR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2a.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PTN: 5 – 20%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CHO: 45 – 65%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LIP: 30 – 40%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5944" y="27059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Prescrição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343" y="3257397"/>
            <a:ext cx="2615313" cy="34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35133" y="302276"/>
            <a:ext cx="318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Cálculos</a:t>
            </a:r>
          </a:p>
          <a:p>
            <a:endParaRPr lang="pt-BR" dirty="0" smtClean="0"/>
          </a:p>
          <a:p>
            <a:r>
              <a:rPr lang="pt-BR" dirty="0" smtClean="0"/>
              <a:t>Necessidade: 1051 Kcal/dia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2697" y="1345052"/>
            <a:ext cx="2318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/>
              <a:t>Volume total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100ml </a:t>
            </a:r>
            <a:r>
              <a:rPr lang="pt-BR" dirty="0"/>
              <a:t>------- 70Kcal</a:t>
            </a:r>
          </a:p>
          <a:p>
            <a:pPr>
              <a:lnSpc>
                <a:spcPct val="150000"/>
              </a:lnSpc>
            </a:pPr>
            <a:r>
              <a:rPr lang="pt-BR" dirty="0"/>
              <a:t>X ml ---------- 1051 Kcal</a:t>
            </a:r>
          </a:p>
          <a:p>
            <a:pPr>
              <a:lnSpc>
                <a:spcPct val="150000"/>
              </a:lnSpc>
            </a:pPr>
            <a:r>
              <a:rPr lang="pt-BR" b="1" dirty="0"/>
              <a:t>	X= 1501 ml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03768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Carboidrato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--------7,9g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1051ml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118,5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=474,3 Kcal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95161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Proteína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--------1,3g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1051ml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19,5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=78 Kcal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986555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Lipídeo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--------3,4g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1051ml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51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=459,3 Kcal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509952" y="4010171"/>
            <a:ext cx="19071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AMDR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2a. e 3m.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45 – 65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PTN: 5 – 20%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LIP: 30 – 40%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189916" y="242969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331530" y="2429691"/>
            <a:ext cx="115606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162906" y="242969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823961" y="3997435"/>
            <a:ext cx="304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/>
              <a:t>Adequação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1051Kcal ---------- 100%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CHO: </a:t>
            </a:r>
            <a:r>
              <a:rPr lang="pt-BR" dirty="0" smtClean="0"/>
              <a:t>474,3Kcal --------- 45% 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PTN:  </a:t>
            </a:r>
            <a:r>
              <a:rPr lang="pt-BR" dirty="0" smtClean="0"/>
              <a:t>78 Kcal ------------  7,42%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LIP:  </a:t>
            </a:r>
            <a:r>
              <a:rPr lang="pt-BR" dirty="0" smtClean="0"/>
              <a:t>459,3 -------------- 43,7%</a:t>
            </a:r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>
            <a:off x="6328956" y="4976920"/>
            <a:ext cx="2253341" cy="2108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417129" y="4553349"/>
            <a:ext cx="207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Avaliar a adequação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35133" y="3580138"/>
            <a:ext cx="2318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/>
              <a:t>Cálculo de pó</a:t>
            </a:r>
          </a:p>
          <a:p>
            <a:pPr>
              <a:lnSpc>
                <a:spcPct val="150000"/>
              </a:lnSpc>
            </a:pPr>
            <a:r>
              <a:rPr lang="pt-BR" dirty="0"/>
              <a:t>9</a:t>
            </a:r>
            <a:r>
              <a:rPr lang="pt-BR" dirty="0" smtClean="0"/>
              <a:t>0ml </a:t>
            </a:r>
            <a:r>
              <a:rPr lang="pt-BR" dirty="0"/>
              <a:t>------- </a:t>
            </a:r>
            <a:r>
              <a:rPr lang="pt-BR" dirty="0" smtClean="0"/>
              <a:t>13,9g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1501 </a:t>
            </a:r>
            <a:r>
              <a:rPr lang="pt-BR" dirty="0"/>
              <a:t>ml ---------- </a:t>
            </a:r>
            <a:r>
              <a:rPr lang="pt-BR" dirty="0" smtClean="0"/>
              <a:t> X g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	X= </a:t>
            </a:r>
            <a:r>
              <a:rPr lang="pt-BR" b="1" dirty="0" smtClean="0"/>
              <a:t>208,6g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59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471" y="5568043"/>
            <a:ext cx="2136988" cy="1166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0218" y="1174525"/>
            <a:ext cx="11426163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Prescrevo fórmula elementar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Alfamino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208,6g*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pó, ofertando 45% de carboidrato, 7,42% de proteína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(1,6g/Kg/dia)*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43,7% de lipídeo. Água que seja suficiente para completar 1501ml, divididas de 6 a 8 mamadeiras. 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das mamadeiras: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1/3 das necessidades: 500ml dividido entre 6 a 8 mamadeiras (oferta calórica dia 1: 350Kcal)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2: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2/3 das necessidades: 1000ml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dividido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 a 8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mamadeiras (oferta calórica dia 2: 700Kcal)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3: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100% das necessidades: 1501ml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dividido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 a 8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mamadeiras (oferta calórica dia 3: 1050Kcal)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*Lembre-se de sempre colocar a quantidade de proteína que está sendo ofertada por Kg.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5944" y="1231933"/>
            <a:ext cx="1102505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Fortine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(Danone)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1Kcal/ml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Carboidrato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12g/100ml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Proteína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2,2g/100ml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Lipídeo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4,7g/100ml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AMDR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2a.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PTN: 5 – 20%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CHO: 45 – 65%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LIP: 30 – 40%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Fazer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prescrição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Prescrevo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5944" y="91501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Prescrição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ORTINI-PO-baunil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14" y="2595093"/>
            <a:ext cx="4089540" cy="40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5943" y="371475"/>
            <a:ext cx="1144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Outra fórmula Isenta em lactose, possível de ser utilizada nesse caso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Fortini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(Danone)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35133" y="302276"/>
            <a:ext cx="318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Cálculos</a:t>
            </a:r>
          </a:p>
          <a:p>
            <a:endParaRPr lang="pt-BR" dirty="0" smtClean="0"/>
          </a:p>
          <a:p>
            <a:r>
              <a:rPr lang="pt-BR" dirty="0" smtClean="0"/>
              <a:t>Necessidade: 1051 Kcal/dia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2697" y="1345052"/>
            <a:ext cx="2318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/>
              <a:t>Volume total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100ml </a:t>
            </a:r>
            <a:r>
              <a:rPr lang="pt-BR" dirty="0"/>
              <a:t>------- </a:t>
            </a:r>
            <a:r>
              <a:rPr lang="pt-BR" dirty="0" smtClean="0"/>
              <a:t>100Kcal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X ml ---------- 1051 Kcal</a:t>
            </a:r>
          </a:p>
          <a:p>
            <a:pPr>
              <a:lnSpc>
                <a:spcPct val="150000"/>
              </a:lnSpc>
            </a:pPr>
            <a:r>
              <a:rPr lang="pt-BR" b="1" dirty="0"/>
              <a:t>	X= </a:t>
            </a:r>
            <a:r>
              <a:rPr lang="pt-BR" b="1" dirty="0" smtClean="0"/>
              <a:t>1051 </a:t>
            </a:r>
            <a:r>
              <a:rPr lang="pt-BR" b="1" dirty="0"/>
              <a:t>ml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03768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Carboidrato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--------12g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1051ml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 126,12g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 504,5Kcal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95161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Proteína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--------2,2g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1051ml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23,12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=92,5Kcal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986555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Lipídeo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--------4,7g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1051ml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50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 450 Kcal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17174" y="3997434"/>
            <a:ext cx="19071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AMDR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2a. e 3m.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45 – 65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PTN: 5 – 20%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LIP: 30 – 40%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189916" y="242969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331530" y="2429691"/>
            <a:ext cx="115606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162906" y="242969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852286" y="4412933"/>
            <a:ext cx="1478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48%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PTN: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LIP: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4189916" y="5309429"/>
            <a:ext cx="2253341" cy="2108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278089" y="4738015"/>
            <a:ext cx="207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Avaliar a adequação</a:t>
            </a:r>
          </a:p>
          <a:p>
            <a:pPr algn="ctr"/>
            <a:r>
              <a:rPr lang="pt-BR" dirty="0" smtClean="0"/>
              <a:t>1047Kcal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9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471" y="5568043"/>
            <a:ext cx="2136988" cy="1166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2918" y="1166842"/>
            <a:ext cx="11426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Prescrevo fórmula infantil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Fortini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ofertando 48% de carboidrato,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 de proteína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(1,9g/Kg/dia)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43% de lipídeo.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gua que seja suficiente para completar 1501ml, na diluição padrão, divididas entre 6 a 8 mamadeiras. Tenho como meta o retorno da alimentação por via oral.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Divisão das mamadeiras: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DIA 1: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1/3 das necessidades: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350ml divididos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 6 a 8 mamadeiras (oferta calórica dia 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349Kcal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DIA 2: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2/3 das necessidades: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700 ml divididos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 6 a 8 mamadeiras (oferta calórica dia 2: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698Kcal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DIA 3: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100% das necessidades: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1051ml divididos 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 a 8 mamadeiras (oferta calórica dia 3: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1047Kcal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2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CASO CLÍNICO 2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Doença hepática / </a:t>
            </a:r>
            <a:r>
              <a:rPr lang="pt-BR" dirty="0" err="1" smtClean="0"/>
              <a:t>colestase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07144" y="379828"/>
            <a:ext cx="115777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A.R.T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sexo feminino, 4 meses e 10 dias, foi internada no HCRP com quadro de icterícia. Mãe refere que criança apresenta febre há dois dias e que pela manhã verificou que na fralda havia fezes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muito claras.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Nega sintomas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respiratórios e vômitos.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Possui sono bom a noite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7144" y="2047188"/>
            <a:ext cx="115777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 perinatais: 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termo, nascido de 38 semanas.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Peso ao nascer: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3,490g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Estatura: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 familiares: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e mãe não apresentam doença prévia. Na família não há história de hepatopatia.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físico: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Nutrido, hidratado,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ictérico ++/4+,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reativo, mas com bastante limitação, febril. Abdome globoso com dor a palpação abdominal, ausência de edemas em membros superiores e inferiores.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36806" y="1087913"/>
            <a:ext cx="11718388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Alimentação: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Aleitamento materno exclusivo até os 2 meses, porém mãe relatou dificuldades em amamentar e iniciou o uso de fórmula. Fórmula infantil (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Aptamil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Premiun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1).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 sem restrição hídrica.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Mamadeiras: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mamadeiras ao dia de 120ml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Aporte energético ofertado: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476Kcal/dia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Antropometria atual: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l: 5,800g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60 cm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IMC: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16,1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kg/m²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CASO CLÍNICO 1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Diarreia aguda e </a:t>
            </a:r>
            <a:r>
              <a:rPr lang="pt-BR" dirty="0" err="1" smtClean="0"/>
              <a:t>crônicA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57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6267" y="4986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adicionais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a classificação do estado nutricional de crianças e adolescentes, utiliza-se as curvas de crescimento da OMS e os pontos de corte definidos pelo SISVAN:</a:t>
            </a:r>
          </a:p>
          <a:p>
            <a:endParaRPr lang="pt-BR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4635" r="48170" b="19531"/>
          <a:stretch/>
        </p:blipFill>
        <p:spPr bwMode="auto">
          <a:xfrm>
            <a:off x="4184076" y="2275998"/>
            <a:ext cx="7271037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4" y="1187116"/>
            <a:ext cx="7409463" cy="5069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5" name="Retângulo 4"/>
          <p:cNvSpPr/>
          <p:nvPr/>
        </p:nvSpPr>
        <p:spPr>
          <a:xfrm>
            <a:off x="8646694" y="2112606"/>
            <a:ext cx="258277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l: 5,800g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60 cm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IMC: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16,1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kg/m²</a:t>
            </a:r>
          </a:p>
          <a:p>
            <a:pPr algn="ctr"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p15 –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Eutrofia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0" y="1138988"/>
            <a:ext cx="7465361" cy="51976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646694" y="2112606"/>
            <a:ext cx="25827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l: 5,800g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60 cm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IMC: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16,1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kg/m²</a:t>
            </a:r>
          </a:p>
          <a:p>
            <a:pPr algn="ctr"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p15 – Estatura adequada para a idade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" y="1074822"/>
            <a:ext cx="7511433" cy="5261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646694" y="2112606"/>
            <a:ext cx="258277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l: 5,800g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60 cm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IMC: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16,1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kg/m²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p15 – p50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Eutrófica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1063" y="113396"/>
            <a:ext cx="23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Exame bioquímico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98966"/>
              </p:ext>
            </p:extLst>
          </p:nvPr>
        </p:nvGraphicFramePr>
        <p:xfrm>
          <a:off x="858126" y="607124"/>
          <a:ext cx="10592973" cy="5562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30991">
                  <a:extLst>
                    <a:ext uri="{9D8B030D-6E8A-4147-A177-3AD203B41FA5}">
                      <a16:colId xmlns:a16="http://schemas.microsoft.com/office/drawing/2014/main" xmlns="" val="2212026648"/>
                    </a:ext>
                  </a:extLst>
                </a:gridCol>
                <a:gridCol w="3530991">
                  <a:extLst>
                    <a:ext uri="{9D8B030D-6E8A-4147-A177-3AD203B41FA5}">
                      <a16:colId xmlns:a16="http://schemas.microsoft.com/office/drawing/2014/main" xmlns="" val="282606552"/>
                    </a:ext>
                  </a:extLst>
                </a:gridCol>
                <a:gridCol w="3530991">
                  <a:extLst>
                    <a:ext uri="{9D8B030D-6E8A-4147-A177-3AD203B41FA5}">
                      <a16:colId xmlns:a16="http://schemas.microsoft.com/office/drawing/2014/main" xmlns="" val="3052034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Resultado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Referência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57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Hemácias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3,23 g/dl 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(3,1 – 4,5 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621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Hemoglobina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 g/dl 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 a 13g/dl)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4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Hematócrito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27,9% 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(36 a 44%)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983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Leucócitos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12.000/ mm³ 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(6000 a 17500/mm³)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07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Plaquetas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157.000mm³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(200.000 a 500.000/ mm3)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71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Ureia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14mg/dl 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a 34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57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436 U/L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 – 61 U/L)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561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TGP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U/L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( 26 – 61 U/L)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66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GGT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 U/L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 à 132U/L)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8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Glicose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 mg/dl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 a 80 mg/dl)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57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(até 1,2mg/dl)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065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7,96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(até 0,4mg/dl)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12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(até 0,80 mg/dl)</a:t>
                      </a:r>
                      <a:endParaRPr lang="pt-B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72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Albumina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2,1g/dl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(2,8 a 4,3 g/dl)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3725019"/>
                  </a:ext>
                </a:extLst>
              </a:tr>
            </a:tbl>
          </a:graphicData>
        </a:graphic>
      </p:graphicFrame>
      <p:sp>
        <p:nvSpPr>
          <p:cNvPr id="4" name="Seta para Baixo 3"/>
          <p:cNvSpPr/>
          <p:nvPr/>
        </p:nvSpPr>
        <p:spPr>
          <a:xfrm>
            <a:off x="10701330" y="2566988"/>
            <a:ext cx="142875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10701330" y="5869684"/>
            <a:ext cx="142875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10701329" y="3295555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10701329" y="3658077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10701329" y="4089749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10701329" y="4437983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10701329" y="4786217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10701328" y="5129736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10701328" y="5500021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1104141"/>
            <a:ext cx="11984182" cy="600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eutrófica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antropométricos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P/I (p15), IMC/I (p15-p50) 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E/I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adequada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(p15)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Curvas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Crescimento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OMS (2006).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Paciente ictérico, reativo, mas com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bastante limitação,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febril e abdome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globoso com dor a palpação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abdominal, sintomas esses compatíveis com a doença de base da criança. Paciente apresenta alterações no exame bioquímico característicos da doença. Possui glicemia de jejum elevada indicando resistência a insulina e albumina baixa indicando estresse orgânico. 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Diagnóstico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médico: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Atresia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Vias biliares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extra-hepáticas, criança aguardando transplante hepático.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dietética hospitalar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Neocate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(Danone)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Indicação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fórmula infantil 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lactentes e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seguimento 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lactentes e/ou crianças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primeira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infância destinada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necessidades dietoterápicas específicas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restrição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lactose,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 base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aminoácidos livres e TCM. 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193675" y="944905"/>
            <a:ext cx="5097780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Estimativa da necessidade energética </a:t>
            </a: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538107" y="1618247"/>
            <a:ext cx="6096000" cy="2687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GET: FAO/OMS, 1985 = 99 Kcal/Kg/dia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588,06 Kcal/dia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GET: DRI – IOM (2002/2005) = [89 x Peso (kg) – 100] + 56 kcal =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484,66Kcal/dia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GET: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Holliday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Segar = 100 Kcal/Kg =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594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Kcal/dia</a:t>
            </a:r>
          </a:p>
          <a:p>
            <a:pPr marL="7429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MÉDIA: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588,06 + 484,66 + 594 / 3 =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555,5Kcal/dia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5433" y="1954237"/>
            <a:ext cx="4714782" cy="2169825"/>
          </a:xfrm>
          <a:prstGeom prst="rect">
            <a:avLst/>
          </a:prstGeom>
          <a:noFill/>
          <a:ln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atual: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5,800g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 p50 OMS,2006: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6,400g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atual: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60cm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p50 OMS, 2006: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62,1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Peso ideal para a estatura: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5,94Kg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4420" y="5885592"/>
            <a:ext cx="1126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 cálculo da necessidade energética, foi utilizado nesse caso clínico o peso atual, uma vez que a criança está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eutrófica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5944" y="639926"/>
            <a:ext cx="1102505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Neocate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(Danone)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67Kcal/100ml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Proteína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1,9g/100ml (100% AA livres)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Carboidrato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7,2g/100ml  (100%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xarope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glicose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Lipídeo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3,4g/100ml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(33%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DRI’s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4m.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10d.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PTN: 1,52g/Kg/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CHO: 60g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LIP: 31g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5944" y="27059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Prescrição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 Explicativo em Nuvem 4"/>
          <p:cNvSpPr/>
          <p:nvPr/>
        </p:nvSpPr>
        <p:spPr>
          <a:xfrm>
            <a:off x="7641771" y="191785"/>
            <a:ext cx="3579223" cy="1436914"/>
          </a:xfrm>
          <a:prstGeom prst="cloudCallout">
            <a:avLst>
              <a:gd name="adj1" fmla="val 61987"/>
              <a:gd name="adj2" fmla="val 56136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Lembre-se que esse paciente não tem restrição hídrica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947" y="2076840"/>
            <a:ext cx="32575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35133" y="302276"/>
            <a:ext cx="318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Cálculos</a:t>
            </a:r>
          </a:p>
          <a:p>
            <a:endParaRPr lang="pt-BR" dirty="0" smtClean="0"/>
          </a:p>
          <a:p>
            <a:r>
              <a:rPr lang="pt-BR" dirty="0" smtClean="0"/>
              <a:t>Necessidade: 555,5 Kcal/dia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2696" y="1345052"/>
            <a:ext cx="2488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/>
              <a:t>Volume total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100ml </a:t>
            </a:r>
            <a:r>
              <a:rPr lang="pt-BR" dirty="0"/>
              <a:t>------- </a:t>
            </a:r>
            <a:r>
              <a:rPr lang="pt-BR" dirty="0" smtClean="0"/>
              <a:t>67Kcal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X ml ---------- </a:t>
            </a:r>
            <a:r>
              <a:rPr lang="pt-BR" dirty="0" smtClean="0"/>
              <a:t>555,5 </a:t>
            </a:r>
            <a:r>
              <a:rPr lang="pt-BR" dirty="0"/>
              <a:t>Kcal</a:t>
            </a:r>
          </a:p>
          <a:p>
            <a:pPr>
              <a:lnSpc>
                <a:spcPct val="150000"/>
              </a:lnSpc>
            </a:pPr>
            <a:r>
              <a:rPr lang="pt-BR" b="1" dirty="0"/>
              <a:t>	X= </a:t>
            </a:r>
            <a:r>
              <a:rPr lang="pt-BR" b="1" dirty="0" smtClean="0"/>
              <a:t>829ml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03768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Carboidrato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--------7,2g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829ml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59,7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=238,8 Kcal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95161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Proteína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--------1,9g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829ml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15,7g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=62,8 Kcal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986555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Lipídeo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--------3,4g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829ml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28,18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=253,62Kcal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327917" y="3893776"/>
            <a:ext cx="21316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DRI’s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4m e 10d.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PTN: 1,52g/Kg/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CHO: 60g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LIP: 31g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189916" y="242969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331530" y="2429691"/>
            <a:ext cx="115606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162906" y="242969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9289283" y="3609496"/>
            <a:ext cx="245244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/>
              <a:t>Adequação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555,5Kcal ---------- 100%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238,8g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PTN: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15,7g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LIP: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28,18g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6681066" y="4767832"/>
            <a:ext cx="2253341" cy="2108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769239" y="4325076"/>
            <a:ext cx="207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Avaliar a adequação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35133" y="3632579"/>
            <a:ext cx="243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/>
              <a:t>Cálculo do pó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90ml </a:t>
            </a:r>
            <a:r>
              <a:rPr lang="pt-BR" dirty="0"/>
              <a:t>------- </a:t>
            </a:r>
            <a:r>
              <a:rPr lang="pt-BR" dirty="0" smtClean="0"/>
              <a:t>13,8g de pó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829 ml </a:t>
            </a:r>
            <a:r>
              <a:rPr lang="pt-BR" dirty="0"/>
              <a:t>---------- </a:t>
            </a:r>
            <a:r>
              <a:rPr lang="pt-BR" dirty="0" err="1" smtClean="0"/>
              <a:t>Xg</a:t>
            </a: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127,11g de pó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6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471" y="5568043"/>
            <a:ext cx="2136988" cy="1166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0927" y="1299216"/>
            <a:ext cx="11380763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Prescrevo fórmula infantil elementar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Neocate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127,11g*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pó, ofertando 59,7g de carboidrato, 15,7g de proteína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(2,7g/Kg/dia)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28,18g de lipídeo, que seja suficiente para 829ml, divididas de 6 a 8 mamadeiras. 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1/3 das necessidades: 276 ml, divididos entre 6 a 8 mamadeiras (oferta calórica dia 1: 185 Kcal)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2: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2/3 das necessidades:  552ml, divididos 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 a 8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mamadeiras (oferta calórica dia 2: 370 Kcal)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3: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100% das necessidades: 829ml, divididos 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 a 8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mamadeiras (oferta calórica dia 3: 555,5 Kcal)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37308" y="499993"/>
            <a:ext cx="11717383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Caso: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C.M.A, sexo feminino, 2 anos e 3 meses, trazida pela mãe ao ambulatório com queixa de diarreia volumosa há 1 mês, com aproximadamente 5 evacuações/dia, esverdeada, com odor ácido e presença de assaduras e cólicas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pregressa: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Mãe relatou que quando iniciou os episódios de diarreia, levou a criança ao posto de saúde do seu bairro e foi diagnosticada com diarreia infecciosa. Foi orientada pelo médico a realizar reidratação oral e uso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loratil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mas não houve melhora no quadro. Com a persistência do quadro diarreico, criança teve perda de 1,5 Kg durante o último mês. Na última semana apresentou febre (38°C), 2 episódios de vômito e está com baixa ingestão via oral (40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 das necessidades energéticas).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Antecedentes perinatais: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Prematuro, nascido de 35 semanas;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Peso ao nascer: 2380g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42cm </a:t>
            </a:r>
          </a:p>
        </p:txBody>
      </p:sp>
    </p:spTree>
    <p:extLst>
      <p:ext uri="{BB962C8B-B14F-4D97-AF65-F5344CB8AC3E}">
        <p14:creationId xmlns:p14="http://schemas.microsoft.com/office/powerpoint/2010/main" val="18006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Caso clínico 3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Refluxo </a:t>
            </a:r>
            <a:r>
              <a:rPr lang="pt-BR" dirty="0" err="1" smtClean="0"/>
              <a:t>gastro-esofágico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18654" y="841251"/>
            <a:ext cx="1155469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P. N,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masculino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10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trazido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ambulaório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broncoaspiração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queixa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regurgitações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frequentes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volumosas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logo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mamadas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arqueamento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tronco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choro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excessivo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crises de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soluços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Antecedentes perinatais: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termo, nascido de 39 semanas.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 ao nascer: 3.450Kg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Estatura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47cm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Antecedentes familiares: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Pai e mãe não apresentam nenhuma enfermidade. Avó materna apresenta HAS e avó paterna Insuficiência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rônica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81000" y="3540473"/>
            <a:ext cx="28194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Antropometria atual: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Peso: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8,5Kg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Estatura: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68cm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IMC: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18,38 Kg/m²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81000" y="477575"/>
            <a:ext cx="1143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Alimentação: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aleitamento materno exclusivo até os 3 meses de idade e a partir dos 4 meses foi introduzido fórmula infantil (NAN Pro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1).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ãe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informou que os episódios de regurgitação ficaram mais presentes após o início do uso mamadeira. Relatou que são 6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mamadeiras/dia, com aproximadamente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ml. 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NAN Pro 1: Fórmula infantil para lactentes de 0 a 6 meses. Com DHA, ARA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nucleotídeos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Calorias ofertadas/dia: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763,8Kcal/dia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6267" y="4986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adicionais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a classificação do estado nutricional de crianças e adolescentes, utiliza-se as curvas de crescimento da OMS e os pontos de corte definidos pelo SISVAN:</a:t>
            </a:r>
          </a:p>
          <a:p>
            <a:endParaRPr lang="pt-BR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4635" r="48170" b="19531"/>
          <a:stretch/>
        </p:blipFill>
        <p:spPr bwMode="auto">
          <a:xfrm>
            <a:off x="4184076" y="2275998"/>
            <a:ext cx="7271037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8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" y="1185862"/>
            <a:ext cx="7991476" cy="541950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820150" y="2351603"/>
            <a:ext cx="2438400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Peso atual: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8,5Kg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Estatura: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68cm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IMC: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18,38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Kg/m²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p50 – </a:t>
            </a:r>
            <a:r>
              <a:rPr lang="pt-BR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Eutrófico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004887"/>
            <a:ext cx="7934325" cy="56614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820149" y="2351603"/>
            <a:ext cx="2809875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Peso atual: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8,5Kg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Estatura: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68cm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IMC: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18,38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Kg/m²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p50 – Estatura adequada para idade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052511"/>
            <a:ext cx="7734300" cy="546469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820150" y="2351603"/>
            <a:ext cx="2438400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Peso atual: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8,5Kg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Estatura: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68cm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IMC: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18,38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Kg/m²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p50 - p85: </a:t>
            </a:r>
            <a:r>
              <a:rPr lang="pt-BR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Eutrófico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63236" y="955964"/>
            <a:ext cx="1164084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eutrófico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(p50-p85) e com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adequada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(p50)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Curvas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Crescimento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OMS (2006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Diagnóstico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médico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Refluxo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gastro-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esofágico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fisiológico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complicado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Conduta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Iniciar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uso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fórmulas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anti-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refluxo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Enfamil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A.R.®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A.R,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iniciando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1/3 do volume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prescrito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evoluir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acordo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a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aceitação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dietética hospitalar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A.R. (Nestlé)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Indicação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Fórmula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infantil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lactentes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seguimento para lactentes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Indicado 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tratamento nutricional de regurgitação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Contém amido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-gelatinizado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DHA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ARA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65433" y="1954237"/>
            <a:ext cx="4714782" cy="2169825"/>
          </a:xfrm>
          <a:prstGeom prst="rect">
            <a:avLst/>
          </a:prstGeom>
          <a:noFill/>
          <a:ln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Peso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8,500g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p50 OMS, 2006: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7,900g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65 cm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p50 OMS, 2006: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67,6cm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Peso ideal para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7,309g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096000" y="1125014"/>
            <a:ext cx="5097780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Estimativa da necessidade energética </a:t>
            </a: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477617" y="1790089"/>
            <a:ext cx="6216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OMS/FAO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(GET) = 95 kcal/kg/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807,5Kcal/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DRIs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(GET) = [89 x P - 100] + 56 kcal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712,5 Kcal/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Holliday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 Segar (GET) = 100 kcal/kg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850 Kcal/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MÉDIA: 807,5 + 712,5 + 850/ 3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790Kcal/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5944" y="792326"/>
            <a:ext cx="1102505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 A. R. (Nestlé)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67 Kcal/100ml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Proteína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1,2g/100ml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(70% proteína do soro do leite, 30% caseína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Carboidrato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7,6g/100ml (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74% lactose, 26% amido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gelatiniza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95%  amido de batata e 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amido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milho)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Lipídeo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3,5g/100ml (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96% gordura vegetal, 3% gordura láctea, 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óleo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peixe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DRI’s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PTN: 1,52g/Kg/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CHO: 60g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LIP: 31g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5944" y="27059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Prescrição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 Explicativo em Nuvem 4"/>
          <p:cNvSpPr/>
          <p:nvPr/>
        </p:nvSpPr>
        <p:spPr>
          <a:xfrm>
            <a:off x="6705601" y="191785"/>
            <a:ext cx="4515394" cy="1775560"/>
          </a:xfrm>
          <a:prstGeom prst="cloudCallout">
            <a:avLst>
              <a:gd name="adj1" fmla="val 61987"/>
              <a:gd name="adj2" fmla="val 56136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Lembre-se que esse paciente não possui restrição hídrica, porém é preciso se atentar ao volume das mamadeiras!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146" name="Picture 2" descr="Resultado de imagem para NAN 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6" y="3653907"/>
            <a:ext cx="2978734" cy="30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89540" y="499993"/>
            <a:ext cx="11181806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Antecedentes familiares: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Pai e mãe não apresentam nenhuma enfermidade. Avô paterno e avó materna são portadores de HAS. </a:t>
            </a:r>
          </a:p>
          <a:p>
            <a:pPr algn="just">
              <a:lnSpc>
                <a:spcPct val="150000"/>
              </a:lnSpc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Alimentação: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Aleitamento materno exclusivo até 6 meses, com início da introdução alimentar também nessa idade. Mãe diz ser bastante rigorosa na qualidade dos alimentos da filha, dando prioridade a frutas e verduras e possui baixo consumo de açúcar. Iniciou o consumo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leite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puro e com achocolatado na mamadeira aos 2 anos. 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Antropometria atual: 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Habitual relatado pela mãe: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13,6Kg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12,1Kg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Perda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1,5Kg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– 11% perda de peso grave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87 cm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IMC: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15,98 Kg/m²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35133" y="302276"/>
            <a:ext cx="318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Cálculos</a:t>
            </a:r>
          </a:p>
          <a:p>
            <a:endParaRPr lang="pt-BR" dirty="0" smtClean="0"/>
          </a:p>
          <a:p>
            <a:r>
              <a:rPr lang="pt-BR" dirty="0" smtClean="0"/>
              <a:t>Necessidade: 790Kcal/dia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2697" y="1345052"/>
            <a:ext cx="2318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/>
              <a:t>Volume total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100ml </a:t>
            </a:r>
            <a:r>
              <a:rPr lang="pt-BR" dirty="0"/>
              <a:t>------- </a:t>
            </a:r>
            <a:r>
              <a:rPr lang="pt-BR" dirty="0" smtClean="0"/>
              <a:t>67Kcal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X ml ---------- </a:t>
            </a:r>
            <a:r>
              <a:rPr lang="pt-BR" dirty="0" smtClean="0"/>
              <a:t>790 </a:t>
            </a:r>
            <a:r>
              <a:rPr lang="pt-BR" dirty="0"/>
              <a:t>Kcal</a:t>
            </a:r>
          </a:p>
          <a:p>
            <a:pPr>
              <a:lnSpc>
                <a:spcPct val="150000"/>
              </a:lnSpc>
            </a:pPr>
            <a:r>
              <a:rPr lang="pt-BR" b="1" dirty="0"/>
              <a:t>	X= </a:t>
            </a:r>
            <a:r>
              <a:rPr lang="pt-BR" b="1" dirty="0" smtClean="0"/>
              <a:t>1179 </a:t>
            </a:r>
            <a:r>
              <a:rPr lang="pt-BR" b="1" dirty="0"/>
              <a:t>ml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03768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Carboidrato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--------7,6g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1179ml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89,6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=358,4 Kcal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95161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Proteína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--------1,2g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1179ml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14,1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=56,4Kcal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986555" y="54090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Lipídeo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--------3,5g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1179ml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41,26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=371,34Kcal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006785" y="3789686"/>
            <a:ext cx="22272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AMDR 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6m. 10d.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DRI’s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1,52g/Kg/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LIP: 31g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89916" y="242969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331530" y="2429691"/>
            <a:ext cx="115606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162906" y="242969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517405" y="4279934"/>
            <a:ext cx="304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790Kcal ---------- 100%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89,6g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PTN: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14,1g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(1,65g/Kg/dia)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LIP: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41,26g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4832987" y="5364847"/>
            <a:ext cx="2253341" cy="2108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837205" y="4995515"/>
            <a:ext cx="207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Avaliar a adequação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47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471" y="5568043"/>
            <a:ext cx="2136988" cy="1166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3754" y="548642"/>
            <a:ext cx="112044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Prescrevo fórmula infantil NAN A.R., ofertando 89,6g de carboidrato, 14,1g de proteína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(1,65g/Kg/dia)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41,26g de lipídeo. Água que seja suficiente para completar 1179ml, na diluição padrão, divididos entre 6 a 8 mamadeiras.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1/3 das necessidades: 393 ml, divididos entre 8 mamadeiras (oferta calórica dia 1: 264 Kcal)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2: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2/3 das necessidades:  786ml, divididos 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mamadeiras (oferta calórica dia 2: 528 Kcal)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3: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100% das necessidades: 1179ml, divididos 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mamadeiras (oferta calórica dia 3:  790Kcal)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AO VOLUME DAS MAMADEIRAS EM CRIANÇAS COM REFLUXO!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Dependendo do quadro clínico da criança, é possível iniciar até com 1/5 das necessidades da criança e evoluir até atingir a meta de 100% das necessidades.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6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CASO CLÍNICO 4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Insuficiência renal aguda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2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25582" y="810382"/>
            <a:ext cx="115408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Caso: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R.P.G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sexo masculino, 5 anos 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mês,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levado pelos pais à UPA devido ao inchaço repentino nos MMII, urina com coloração escura e hipertensão. Criança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oligúrica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300ml (101 a 400 ml /dia).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História pregressa: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Criança apresentou amigdalite há 4 semanas, foi levada ao posto de saúde, onde foi prescrito pelo médico Amoxicilina (125mg, 3x/dia, por 7 dias). Houve uma melhora no quadro, porém a criança ainda sentia um desconforto ao engolir. Mão relata que esse é o segundo episódio de amigdalite nos últimos 6 meses.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Antecedentes familiares: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Pai e mãe não apresentam nenhuma enfermidade. Avó materna apresenta diabetes e avô materno HAS. Avó paterna era portadora de insuficiência renal crônica.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Alimentação: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Consome frutas, verduras e legumes, porém tem preferência por salgadinhos, refrigerante e doces. Ainda faz uso da mamadeira para consumir leite com achocolatado.</a:t>
            </a:r>
          </a:p>
        </p:txBody>
      </p:sp>
    </p:spTree>
    <p:extLst>
      <p:ext uri="{BB962C8B-B14F-4D97-AF65-F5344CB8AC3E}">
        <p14:creationId xmlns:p14="http://schemas.microsoft.com/office/powerpoint/2010/main" val="18377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70187" y="1324240"/>
            <a:ext cx="11000509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antropométrica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relatado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pela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18,5Kg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17,6Kg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Perda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peso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ultimo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mês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4,8%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perda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peso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moderada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1,10 m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IMC: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14,54Kg/m²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6267" y="4986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adicionais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a classificação do estado nutricional de crianças e adolescentes, utiliza-se as curvas de crescimento da OMS e os pontos de corte definidos pelo SISVAN:</a:t>
            </a:r>
          </a:p>
          <a:p>
            <a:endParaRPr lang="pt-BR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4635" r="48170" b="19531"/>
          <a:stretch/>
        </p:blipFill>
        <p:spPr bwMode="auto">
          <a:xfrm>
            <a:off x="4184076" y="2275998"/>
            <a:ext cx="7271037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197675"/>
            <a:ext cx="7691438" cy="54272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841581" y="2510378"/>
            <a:ext cx="2452688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17,6Kg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1,10 m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IMC: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14,54Kg/m²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p15-p50: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Eutrófico</a:t>
            </a: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859162"/>
            <a:ext cx="7839075" cy="57791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841580" y="2510378"/>
            <a:ext cx="3059907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17,6Kg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1,10 m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IMC: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14,54Kg/m²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p50: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Estatura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adequada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idade</a:t>
            </a: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1167462"/>
            <a:ext cx="7853363" cy="53970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209" y="506532"/>
            <a:ext cx="858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 estado nutricional atual da criança segundo as curvas da OMS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841581" y="2510378"/>
            <a:ext cx="2452688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17,6Kg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1,10 m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IMC: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14,54Kg/m²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15-p50: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Eutrófico</a:t>
            </a: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1061" y="593456"/>
            <a:ext cx="23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Exame bioquímico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448130"/>
              </p:ext>
            </p:extLst>
          </p:nvPr>
        </p:nvGraphicFramePr>
        <p:xfrm>
          <a:off x="858126" y="1127760"/>
          <a:ext cx="10592973" cy="48158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30991">
                  <a:extLst>
                    <a:ext uri="{9D8B030D-6E8A-4147-A177-3AD203B41FA5}">
                      <a16:colId xmlns:a16="http://schemas.microsoft.com/office/drawing/2014/main" xmlns="" val="2212026648"/>
                    </a:ext>
                  </a:extLst>
                </a:gridCol>
                <a:gridCol w="3530991">
                  <a:extLst>
                    <a:ext uri="{9D8B030D-6E8A-4147-A177-3AD203B41FA5}">
                      <a16:colId xmlns:a16="http://schemas.microsoft.com/office/drawing/2014/main" xmlns="" val="282606552"/>
                    </a:ext>
                  </a:extLst>
                </a:gridCol>
                <a:gridCol w="3530991">
                  <a:extLst>
                    <a:ext uri="{9D8B030D-6E8A-4147-A177-3AD203B41FA5}">
                      <a16:colId xmlns:a16="http://schemas.microsoft.com/office/drawing/2014/main" xmlns="" val="3052034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Resultado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Referência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57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Ureia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– 36 mg/dl 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621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Creatinina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sérica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0,75mg/dl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0.54-0.73 mg/dl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4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Albumina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2,2g/dl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 a 4.7g/dl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983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Colesterol total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170 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07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71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110 mg/dl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57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Glicemia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(65 a 99 mg/dl) 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561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PCR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&lt;0,5mg/dl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66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Proteinúria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50mg/dl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a 45 mg/dl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448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Hemoglobina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10,3g/dl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11,5 – 13,5g/dl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8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Sódio 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135-145 </a:t>
                      </a:r>
                      <a:r>
                        <a:rPr lang="pt-BR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579801"/>
                  </a:ext>
                </a:extLst>
              </a:tr>
              <a:tr h="177736"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Potássio</a:t>
                      </a:r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6,4meq/l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3,5 – 5,0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/l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0658531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>
            <a:off x="9801225" y="1600200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9801225" y="1964531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9801224" y="2670810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9801224" y="3492818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9801223" y="4163378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9801222" y="4620578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9801222" y="5242562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9801222" y="5619752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9801222" y="2299811"/>
            <a:ext cx="142875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9801218" y="3052763"/>
            <a:ext cx="142875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9801209" y="4944429"/>
            <a:ext cx="142875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9801209" y="3783807"/>
            <a:ext cx="142875" cy="1857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6267" y="4986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adicionais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a classificação do estado nutricional de crianças e adolescentes, utiliza-se as curvas de crescimento da OMS e os pontos de corte definidos pelo SISVAN:</a:t>
            </a:r>
          </a:p>
          <a:p>
            <a:endParaRPr lang="pt-BR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4635" r="48170" b="19531"/>
          <a:stretch/>
        </p:blipFill>
        <p:spPr bwMode="auto">
          <a:xfrm>
            <a:off x="4184076" y="2275998"/>
            <a:ext cx="7271037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18655" y="146050"/>
            <a:ext cx="11256817" cy="647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eutrófico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(p15-p50) e com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adequada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(p50)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Curvas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Crescimento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OMS (2006),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porém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decorrência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ponderal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(4,8%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quadro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clínico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atual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Apresenta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ureia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creatinina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proteinúria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sódio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potássio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elevados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decorrência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funcão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renal, PCR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albumina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elevadas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indicando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extresse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orgânico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glicemia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jejum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caracterizando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resistência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isulina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apresenta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dislipidemia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Diagnóstico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médico: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Insuficiência renal aguda decorrente de uma amigdalite mal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tratada</a:t>
            </a:r>
          </a:p>
          <a:p>
            <a:pPr algn="just">
              <a:lnSpc>
                <a:spcPct val="200000"/>
              </a:lnSpc>
            </a:pP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Conduta:</a:t>
            </a:r>
            <a:r>
              <a:rPr lang="pt-BR" sz="1600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Uso de fórmula infantil específica para a insuficiência renal: Nutri Renal (Pró-diet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Restrição de potássio e sódio, pois estão elevados no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plasma.  Ajustar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ingestão de água em função das perdas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TODOS OS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500ml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(perdas insensíveis) + diurese (300ml) = 800 ml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líquidos</a:t>
            </a:r>
          </a:p>
          <a:p>
            <a:pPr lvl="0">
              <a:lnSpc>
                <a:spcPct val="150000"/>
              </a:lnSpc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Prescrição dietética hospitalar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 Renal (Pro-diet)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Indicação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 para pacientes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função renal comprometida.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65433" y="1954237"/>
            <a:ext cx="4714782" cy="2169825"/>
          </a:xfrm>
          <a:prstGeom prst="rect">
            <a:avLst/>
          </a:prstGeom>
          <a:noFill/>
          <a:ln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Peso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17,6kg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Peso no p50 OMS, 2006: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18,3Kg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1,10m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p50 OMS, 2006: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1,10m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Peso ideal para 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17,72Kg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096000" y="1125014"/>
            <a:ext cx="5097780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pt-B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Estimativa da necessidade energética </a:t>
            </a: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538107" y="195423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GET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Holliday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e Segar, 1957: 1000 Kcal + 50 Kcal/Kg para cada Kg acima de 10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1380 Kcal/dia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GET: DRI (IOM, 2002/2005): 88,5 – (61,9 x I) + FA x [(26,7 x P) + (903 x E)] + 20 kcal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1554,8Kcal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FA=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1,2 sedentário (leito)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MÉDIA: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1380 + 1554,8/ 2 =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1467,4Kcal/dia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92926" y="1123203"/>
            <a:ext cx="110250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renal (Pro-diet)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Recomendação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1467,4 Kcal/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VO = 700Kcal</a:t>
            </a:r>
          </a:p>
          <a:p>
            <a:pPr>
              <a:lnSpc>
                <a:spcPct val="1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Renal o restante das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calorias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ingeridas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VO (767,4Kcal).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 ml ------- 2Kcal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 ml ---------- 767,4 Kcal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X= 383,7ml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384ml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Nutri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Renal 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restante dos 416ml,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água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Avaliar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á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intrínseca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dos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alimentos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utilizando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software,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estiver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paciente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anasarca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(edema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generalizado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5944" y="27059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Prescrição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 Explicativo em Nuvem 4"/>
          <p:cNvSpPr/>
          <p:nvPr/>
        </p:nvSpPr>
        <p:spPr>
          <a:xfrm>
            <a:off x="8077199" y="259764"/>
            <a:ext cx="3240777" cy="1207524"/>
          </a:xfrm>
          <a:prstGeom prst="cloudCallout">
            <a:avLst>
              <a:gd name="adj1" fmla="val 61987"/>
              <a:gd name="adj2" fmla="val 56136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Esse paciente possui restrição hídrica.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744" y="2864489"/>
            <a:ext cx="1269452" cy="24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87532" y="277525"/>
            <a:ext cx="318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Cálculos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88524" y="689201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Carboidrato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--------32g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400ml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128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=512 Kcal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66406" y="689201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Proteína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--------3,3g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400ml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13,2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=52,8 Kcal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424249" y="69729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Lipídeo</a:t>
            </a:r>
          </a:p>
          <a:p>
            <a:pPr algn="ctr"/>
            <a:endParaRPr lang="pt-BR" u="sng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100ml --------3,4g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1051ml ------ X g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X= 26,8 g 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=241,2 Kcal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661608" y="2586081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455033" y="2582173"/>
            <a:ext cx="1281934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597333" y="2577983"/>
            <a:ext cx="1482632" cy="41954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7431" y="6051211"/>
            <a:ext cx="1180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As calorias calculadas acima, estão sendo fornecidas pela fórmula Nutri Renal. Para calcular a adequação calórica total desse paciente é preciso avaliar o consumo por VO e calcular a ingestão energética total 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29100" y="3742887"/>
            <a:ext cx="19071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AMDR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45 – 65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LIP: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35%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4910352" y="5196110"/>
            <a:ext cx="2253341" cy="2108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998525" y="4624696"/>
            <a:ext cx="207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Avaliar a adequação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7459493" y="3793296"/>
            <a:ext cx="19071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AMDR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LIP: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32%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471" y="5568043"/>
            <a:ext cx="2136988" cy="1166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3754" y="2090172"/>
            <a:ext cx="11204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Prescrevo fórmula enteral, via oral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NutriRenal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ofertando 66% de carboidrato, 7% de proteína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(0,75g/Kg/dia)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32% de lipídeo. </a:t>
            </a: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23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360" y="365760"/>
            <a:ext cx="11682153" cy="6244046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Classificação 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estado nutricional atual da criança segundo as curvas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OMS</a:t>
            </a:r>
          </a:p>
          <a:p>
            <a:pPr marL="0" inden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4" y="915126"/>
            <a:ext cx="7422743" cy="52766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8059783" y="1841863"/>
            <a:ext cx="3540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12,1Kg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Perda de 1,5 Kg em 1 mês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87 cm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IMC: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15,98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Kg/m²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50 -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Eutrófica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8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360" y="444137"/>
            <a:ext cx="11682153" cy="6413863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Classificação 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estado nutricional atual da criança segundo as curvas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OMS</a:t>
            </a:r>
          </a:p>
          <a:p>
            <a:pPr marL="0" inden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059783" y="1841863"/>
            <a:ext cx="35400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12,1Kg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Perda de 1,5 Kg em 1 mês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87 cm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IMC: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15,98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Kg/m²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–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0" y="945431"/>
            <a:ext cx="7619606" cy="54423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360" y="407963"/>
            <a:ext cx="11682153" cy="6201843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Classificação 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estado nutricional atual da criança segundo as curvas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OMS</a:t>
            </a:r>
          </a:p>
          <a:p>
            <a:pPr marL="0" inden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059783" y="1841863"/>
            <a:ext cx="3540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Peso atual: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12,1Kg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Perda de 1,5 Kg em 1 mês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Estatura: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87 cm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IMC: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15,98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Kg/m²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–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Eutrófica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9" y="935218"/>
            <a:ext cx="7789424" cy="52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9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300" y="857246"/>
            <a:ext cx="11525399" cy="554355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nutricional: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eutrófica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(p50) e com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adequada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(p50)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Curvas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Crescimento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OMS (2006),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porém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virtude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ponderal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(1,5 kg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sintomas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no TGI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ingestão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alimentar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(40% das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necessidades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realizado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exame parasitológico de fezes (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EPF), no qual foi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descartado diarreia infecciosa. Através dos sintomas e da análise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 história alimentar dessa criança, ela foi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diagnosticada com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intolerância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lactose.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Conduta nutricional: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Devido a baixa ingestão via oral (40%), será iniciado o tratamento com fórmula infantil isenta de lactose,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Alfamino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(Nestlé). Paciente não possui restrição hídrica.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 dietética hospitalar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Alfamino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Nestlé)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Indicação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Lactentes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infância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alergia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múltiplos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alergia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hidrolisados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proteicos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comprometimento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-gastrointestinal. 100%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aminoácidos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livres,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contém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TCM, DHA, ARA.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Isento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lactose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6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TM02892315[[fn=Mecha]]</Template>
  <TotalTime>754</TotalTime>
  <Words>4093</Words>
  <Application>Microsoft Office PowerPoint</Application>
  <PresentationFormat>Personalizar</PresentationFormat>
  <Paragraphs>662</Paragraphs>
  <Slides>54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54</vt:i4>
      </vt:variant>
    </vt:vector>
  </HeadingPairs>
  <TitlesOfParts>
    <vt:vector size="56" baseType="lpstr">
      <vt:lpstr>Retrospectiva</vt:lpstr>
      <vt:lpstr>HDOfficeLightV0</vt:lpstr>
      <vt:lpstr>Universidade de São Paulo Faculdade de Medicina de Ribeirão Preto Nutrição e Metabolismo </vt:lpstr>
      <vt:lpstr>CASO CLÍNICO 1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CASO CLÍNICO 2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Caso clínico 3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CASO CLÍNICO 4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de São Paulo Faculdade de Medicina de Ribeirão Preto Nutrição e etabolismo fisiopatologia da nutrição materno infantil</dc:title>
  <dc:creator>Mariana Rinaldi</dc:creator>
  <cp:lastModifiedBy>Dra. Jacqueline</cp:lastModifiedBy>
  <cp:revision>89</cp:revision>
  <dcterms:created xsi:type="dcterms:W3CDTF">2018-05-08T16:42:19Z</dcterms:created>
  <dcterms:modified xsi:type="dcterms:W3CDTF">2018-05-21T20:49:29Z</dcterms:modified>
</cp:coreProperties>
</file>