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0" r:id="rId2"/>
    <p:sldId id="361" r:id="rId3"/>
    <p:sldId id="395" r:id="rId4"/>
    <p:sldId id="385" r:id="rId5"/>
    <p:sldId id="386" r:id="rId6"/>
    <p:sldId id="387" r:id="rId7"/>
    <p:sldId id="388" r:id="rId8"/>
    <p:sldId id="389" r:id="rId9"/>
    <p:sldId id="363" r:id="rId10"/>
    <p:sldId id="364" r:id="rId11"/>
    <p:sldId id="375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 snapToGrid="0">
      <p:cViewPr>
        <p:scale>
          <a:sx n="62" d="100"/>
          <a:sy n="62" d="100"/>
        </p:scale>
        <p:origin x="-9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CB25-8A2D-42EC-84AF-2C3618DF0D1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96A1-CDE5-4C4E-837C-A2233134F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1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8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2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2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79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8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96A1-CDE5-4C4E-837C-A2233134FBB5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44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1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6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48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4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80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4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9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6EEC-AAC5-4C84-8751-B3E30EEF4591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7609-E89A-4EE7-A3F3-C3A8CEF0C6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111" y="2826321"/>
            <a:ext cx="9144000" cy="1057708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CLÍNICO 1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83922"/>
            <a:ext cx="12190413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Oncologia Pediátrica</a:t>
            </a:r>
            <a:endParaRPr lang="pt-BR" sz="2800" b="1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0" y="992442"/>
            <a:ext cx="12190413" cy="864296"/>
          </a:xfrm>
          <a:prstGeom prst="rect">
            <a:avLst/>
          </a:prstGeom>
          <a:noFill/>
          <a:ln>
            <a:noFill/>
          </a:ln>
        </p:spPr>
        <p:txBody>
          <a:bodyPr wrap="square" lIns="108832" tIns="108832" rIns="108832" bIns="1088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Universidade de São Paulo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Faculdade de Medicina de Ribeirão Preto</a:t>
            </a: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Curso de Nutrição e Metabolismo</a:t>
            </a:r>
            <a:endParaRPr lang="en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Fisiopatologia da Nutrição Materno-Infantil</a:t>
            </a:r>
            <a:endParaRPr lang="en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Resultado de imagem para brasão fm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270162"/>
            <a:ext cx="1191522" cy="1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307782" y="128333"/>
            <a:ext cx="1189968" cy="2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Prescrição dietoterápica</a:t>
            </a:r>
            <a:endParaRPr lang="pt-BR" sz="2400" b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Dieta via </a:t>
            </a:r>
            <a:r>
              <a:rPr lang="pt-BR" sz="2400" dirty="0" smtClean="0">
                <a:cs typeface="Arial" panose="020B0604020202020204" pitchFamily="34" charset="0"/>
              </a:rPr>
              <a:t>enteral. </a:t>
            </a:r>
          </a:p>
          <a:p>
            <a:pPr marL="0" indent="0" algn="just">
              <a:buNone/>
            </a:pPr>
            <a:r>
              <a:rPr lang="pt-BR" sz="2400" dirty="0" err="1" smtClean="0">
                <a:cs typeface="Arial" panose="020B0604020202020204" pitchFamily="34" charset="0"/>
              </a:rPr>
              <a:t>Pediasure</a:t>
            </a:r>
            <a:r>
              <a:rPr lang="pt-BR" sz="2400" dirty="0">
                <a:cs typeface="Arial" panose="020B0604020202020204" pitchFamily="34" charset="0"/>
              </a:rPr>
              <a:t>. </a:t>
            </a: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Se </a:t>
            </a:r>
            <a:r>
              <a:rPr lang="pt-BR" sz="2400" dirty="0">
                <a:cs typeface="Arial" panose="020B0604020202020204" pitchFamily="34" charset="0"/>
              </a:rPr>
              <a:t>necessário, modular com Maltodextrina e TCM.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2050" name="Picture 2" descr="Resultado de imagem para pedias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351"/>
            <a:ext cx="3012002" cy="30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extra-imagens.com.br/bebes/AlimentacaoparaBebes/LeiteemPoparaBebes/12034419/872811316/pediasure-complete-alimento-infantil-sabor-morango-lata-120344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5590"/>
          <a:stretch/>
        </p:blipFill>
        <p:spPr bwMode="auto">
          <a:xfrm>
            <a:off x="7200900" y="0"/>
            <a:ext cx="4983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57500" y="3901617"/>
            <a:ext cx="3954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100g de pó fornece:</a:t>
            </a:r>
          </a:p>
          <a:p>
            <a:pPr algn="ctr"/>
            <a:r>
              <a:rPr lang="pt-BR" sz="2400" dirty="0" smtClean="0"/>
              <a:t>463 kcal</a:t>
            </a:r>
          </a:p>
          <a:p>
            <a:pPr algn="ctr"/>
            <a:r>
              <a:rPr lang="pt-BR" sz="2400" dirty="0" smtClean="0"/>
              <a:t>60g de CHO</a:t>
            </a:r>
          </a:p>
          <a:p>
            <a:pPr algn="ctr"/>
            <a:r>
              <a:rPr lang="pt-BR" sz="2400" dirty="0" smtClean="0"/>
              <a:t>14g de PTN</a:t>
            </a:r>
          </a:p>
          <a:p>
            <a:pPr algn="ctr"/>
            <a:r>
              <a:rPr lang="pt-BR" sz="2400" dirty="0" smtClean="0"/>
              <a:t>18g de LIP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2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2. </a:t>
            </a:r>
            <a:r>
              <a:rPr lang="pt-BR" sz="2400" dirty="0" smtClean="0">
                <a:cs typeface="Arial" panose="020B0604020202020204" pitchFamily="34" charset="0"/>
              </a:rPr>
              <a:t>Estime a necessidade energética </a:t>
            </a:r>
            <a:r>
              <a:rPr lang="pt-BR" sz="2400" dirty="0" smtClean="0">
                <a:cs typeface="Arial" panose="020B0604020202020204" pitchFamily="34" charset="0"/>
              </a:rPr>
              <a:t>da </a:t>
            </a:r>
            <a:r>
              <a:rPr lang="pt-BR" sz="2400" dirty="0" smtClean="0">
                <a:cs typeface="Arial" panose="020B0604020202020204" pitchFamily="34" charset="0"/>
              </a:rPr>
              <a:t>criança: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DRIs</a:t>
            </a:r>
            <a:r>
              <a:rPr lang="pt-BR" sz="2400" dirty="0" smtClean="0">
                <a:cs typeface="Arial" panose="020B0604020202020204" pitchFamily="34" charset="0"/>
              </a:rPr>
              <a:t> = [(89 x 12,98) - 100] + 20</a:t>
            </a: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DRIs</a:t>
            </a:r>
            <a:r>
              <a:rPr lang="pt-BR" sz="2400" dirty="0" smtClean="0">
                <a:cs typeface="Arial" panose="020B0604020202020204" pitchFamily="34" charset="0"/>
              </a:rPr>
              <a:t> = 1.075,22 kcal/dia</a:t>
            </a:r>
          </a:p>
          <a:p>
            <a:pPr marL="4572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Holliday e Segar </a:t>
            </a:r>
            <a:r>
              <a:rPr lang="pt-BR" sz="2400" dirty="0" smtClean="0">
                <a:cs typeface="Arial" panose="020B0604020202020204" pitchFamily="34" charset="0"/>
              </a:rPr>
              <a:t>= 1.150 kcal/dia</a:t>
            </a:r>
          </a:p>
          <a:p>
            <a:pPr marL="4572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Média = 1.112,6 kcal/dia</a:t>
            </a:r>
            <a:endParaRPr lang="pt-BR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72064" y="1345798"/>
            <a:ext cx="10251029" cy="83099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DRIs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(GET) = </a:t>
            </a:r>
            <a:r>
              <a:rPr lang="en-US" sz="2400" dirty="0" smtClean="0"/>
              <a:t>[(89 </a:t>
            </a:r>
            <a:r>
              <a:rPr lang="en-US" sz="2400" dirty="0"/>
              <a:t>x </a:t>
            </a:r>
            <a:r>
              <a:rPr lang="en-US" sz="2400" dirty="0" smtClean="0"/>
              <a:t>P) </a:t>
            </a:r>
            <a:r>
              <a:rPr lang="en-US" sz="2400" dirty="0" smtClean="0"/>
              <a:t>- </a:t>
            </a:r>
            <a:r>
              <a:rPr lang="en-US" sz="2400" dirty="0"/>
              <a:t>100] + 20 </a:t>
            </a:r>
            <a:r>
              <a:rPr lang="en-US" sz="2400" dirty="0" smtClean="0"/>
              <a:t>kcal</a:t>
            </a:r>
          </a:p>
          <a:p>
            <a:r>
              <a:rPr lang="pt-BR" sz="2400" b="1" dirty="0" smtClean="0"/>
              <a:t>Holliday </a:t>
            </a:r>
            <a:r>
              <a:rPr lang="pt-BR" sz="2400" b="1" dirty="0"/>
              <a:t>e Segar </a:t>
            </a:r>
            <a:r>
              <a:rPr lang="pt-BR" sz="2400" dirty="0" smtClean="0"/>
              <a:t>(GET) = </a:t>
            </a:r>
            <a:r>
              <a:rPr lang="en-US" sz="2400" dirty="0" smtClean="0"/>
              <a:t>1.000 </a:t>
            </a:r>
            <a:r>
              <a:rPr lang="en-US" sz="2400" dirty="0"/>
              <a:t>Kcal + 50 Kcal/Kg </a:t>
            </a:r>
            <a:r>
              <a:rPr lang="en-US" sz="2400" dirty="0" smtClean="0"/>
              <a:t>para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/>
              <a:t>Kg </a:t>
            </a:r>
            <a:r>
              <a:rPr lang="en-US" sz="2400" dirty="0" err="1"/>
              <a:t>acima</a:t>
            </a:r>
            <a:r>
              <a:rPr lang="en-US" sz="2400" dirty="0"/>
              <a:t> de 10</a:t>
            </a:r>
            <a:endParaRPr lang="pt-B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83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48740"/>
            <a:ext cx="5181600" cy="48053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100g de pó --- 463 kcal</a:t>
            </a:r>
          </a:p>
          <a:p>
            <a:pPr marL="0" indent="0" algn="just">
              <a:buNone/>
            </a:pPr>
            <a:r>
              <a:rPr lang="pt-BR" sz="2400" dirty="0"/>
              <a:t>x --- 1.112,6 kcal</a:t>
            </a:r>
          </a:p>
          <a:p>
            <a:pPr marL="0" indent="0" algn="just">
              <a:buNone/>
            </a:pPr>
            <a:r>
              <a:rPr lang="pt-BR" sz="2400" dirty="0"/>
              <a:t>x = 240,3g de pó (</a:t>
            </a:r>
            <a:r>
              <a:rPr lang="pt-BR" sz="2400" dirty="0" err="1"/>
              <a:t>Pediasure</a:t>
            </a:r>
            <a:r>
              <a:rPr lang="pt-BR" sz="2400" dirty="0"/>
              <a:t>)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100g de pó --- 60g de CHO</a:t>
            </a:r>
          </a:p>
          <a:p>
            <a:pPr marL="0" indent="0" algn="just">
              <a:buNone/>
            </a:pPr>
            <a:r>
              <a:rPr lang="pt-BR" sz="2400" dirty="0"/>
              <a:t>240,3g de pó  --- x</a:t>
            </a:r>
          </a:p>
          <a:p>
            <a:pPr marL="0" indent="0" algn="just">
              <a:buNone/>
            </a:pPr>
            <a:r>
              <a:rPr lang="pt-BR" sz="2400" dirty="0"/>
              <a:t>x = </a:t>
            </a:r>
            <a:r>
              <a:rPr lang="pt-BR" sz="2400" dirty="0" smtClean="0"/>
              <a:t>144,18g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576,72 </a:t>
            </a:r>
            <a:r>
              <a:rPr lang="pt-BR" sz="2400" dirty="0">
                <a:sym typeface="Wingdings" panose="05000000000000000000" pitchFamily="2" charset="2"/>
              </a:rPr>
              <a:t>kcal  </a:t>
            </a:r>
            <a:r>
              <a:rPr lang="pt-BR" sz="2400" dirty="0" smtClean="0">
                <a:sym typeface="Wingdings" panose="05000000000000000000" pitchFamily="2" charset="2"/>
              </a:rPr>
              <a:t> 51,8</a:t>
            </a:r>
            <a:r>
              <a:rPr lang="pt-BR" sz="2400" dirty="0">
                <a:sym typeface="Wingdings" panose="05000000000000000000" pitchFamily="2" charset="2"/>
              </a:rPr>
              <a:t>% do </a:t>
            </a:r>
            <a:r>
              <a:rPr lang="pt-BR" sz="2400" dirty="0" smtClean="0">
                <a:sym typeface="Wingdings" panose="05000000000000000000" pitchFamily="2" charset="2"/>
              </a:rPr>
              <a:t>AMDR</a:t>
            </a:r>
            <a:endParaRPr lang="pt-B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325880"/>
            <a:ext cx="5181600" cy="47825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sym typeface="Wingdings" panose="05000000000000000000" pitchFamily="2" charset="2"/>
              </a:rPr>
              <a:t>100g de pó --- 14g de PTN</a:t>
            </a:r>
          </a:p>
          <a:p>
            <a:pPr marL="0" indent="0" algn="just">
              <a:buNone/>
            </a:pPr>
            <a:r>
              <a:rPr lang="pt-BR" sz="2400" dirty="0">
                <a:sym typeface="Wingdings" panose="05000000000000000000" pitchFamily="2" charset="2"/>
              </a:rPr>
              <a:t>240,3g de pó --- x</a:t>
            </a:r>
          </a:p>
          <a:p>
            <a:pPr marL="0" indent="0" algn="just">
              <a:buNone/>
            </a:pPr>
            <a:r>
              <a:rPr lang="pt-BR" sz="2400" dirty="0">
                <a:sym typeface="Wingdings" panose="05000000000000000000" pitchFamily="2" charset="2"/>
              </a:rPr>
              <a:t>x = </a:t>
            </a:r>
            <a:r>
              <a:rPr lang="pt-BR" sz="2400" dirty="0" smtClean="0">
                <a:sym typeface="Wingdings" panose="05000000000000000000" pitchFamily="2" charset="2"/>
              </a:rPr>
              <a:t>33,64g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134,56 </a:t>
            </a:r>
            <a:r>
              <a:rPr lang="pt-BR" sz="2400" dirty="0">
                <a:sym typeface="Wingdings" panose="05000000000000000000" pitchFamily="2" charset="2"/>
              </a:rPr>
              <a:t>kcal </a:t>
            </a:r>
            <a:r>
              <a:rPr lang="pt-BR" sz="2400" dirty="0" smtClean="0">
                <a:sym typeface="Wingdings" panose="05000000000000000000" pitchFamily="2" charset="2"/>
              </a:rPr>
              <a:t> 12,09</a:t>
            </a:r>
            <a:r>
              <a:rPr lang="pt-BR" sz="2400" dirty="0">
                <a:sym typeface="Wingdings" panose="05000000000000000000" pitchFamily="2" charset="2"/>
              </a:rPr>
              <a:t>% do </a:t>
            </a:r>
            <a:r>
              <a:rPr lang="pt-BR" sz="2400" dirty="0" smtClean="0">
                <a:sym typeface="Wingdings" panose="05000000000000000000" pitchFamily="2" charset="2"/>
              </a:rPr>
              <a:t>AMDR</a:t>
            </a: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>
                <a:sym typeface="Wingdings" panose="05000000000000000000" pitchFamily="2" charset="2"/>
              </a:rPr>
              <a:t>100g de pó --- 18g de LIP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240,3g </a:t>
            </a:r>
            <a:r>
              <a:rPr lang="pt-BR" sz="2400" dirty="0">
                <a:sym typeface="Wingdings" panose="05000000000000000000" pitchFamily="2" charset="2"/>
              </a:rPr>
              <a:t>de pó --- x</a:t>
            </a:r>
          </a:p>
          <a:p>
            <a:pPr marL="0" indent="0" algn="just">
              <a:buNone/>
            </a:pPr>
            <a:r>
              <a:rPr lang="pt-BR" sz="2400" dirty="0">
                <a:sym typeface="Wingdings" panose="05000000000000000000" pitchFamily="2" charset="2"/>
              </a:rPr>
              <a:t>X = </a:t>
            </a:r>
            <a:r>
              <a:rPr lang="pt-BR" sz="2400" dirty="0" smtClean="0">
                <a:sym typeface="Wingdings" panose="05000000000000000000" pitchFamily="2" charset="2"/>
              </a:rPr>
              <a:t>43,25g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389,28 </a:t>
            </a:r>
            <a:r>
              <a:rPr lang="pt-BR" sz="2400" dirty="0">
                <a:sym typeface="Wingdings" panose="05000000000000000000" pitchFamily="2" charset="2"/>
              </a:rPr>
              <a:t>kcal </a:t>
            </a:r>
            <a:r>
              <a:rPr lang="pt-BR" sz="2400" dirty="0" smtClean="0">
                <a:sym typeface="Wingdings" panose="05000000000000000000" pitchFamily="2" charset="2"/>
              </a:rPr>
              <a:t> 34,98</a:t>
            </a:r>
            <a:r>
              <a:rPr lang="pt-BR" sz="2400" dirty="0">
                <a:sym typeface="Wingdings" panose="05000000000000000000" pitchFamily="2" charset="2"/>
              </a:rPr>
              <a:t>% do </a:t>
            </a:r>
            <a:r>
              <a:rPr lang="pt-BR" sz="2400" dirty="0" smtClean="0">
                <a:sym typeface="Wingdings" panose="05000000000000000000" pitchFamily="2" charset="2"/>
              </a:rPr>
              <a:t>AMDR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68772" y="432554"/>
            <a:ext cx="5653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/>
              <a:t>3. </a:t>
            </a:r>
            <a:r>
              <a:rPr lang="pt-BR" sz="2400" dirty="0"/>
              <a:t>Faça a prescrição dietética para a criança: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5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/>
          <a:stretch/>
        </p:blipFill>
        <p:spPr bwMode="auto">
          <a:xfrm>
            <a:off x="2423161" y="1737360"/>
            <a:ext cx="7223760" cy="3934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0" y="43255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AMDR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49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111" y="2826321"/>
            <a:ext cx="9144000" cy="1057708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CLÍNICO 2</a:t>
            </a:r>
            <a:endParaRPr lang="pt-B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83922"/>
            <a:ext cx="12190413" cy="165576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Nefrologia Pediátrica</a:t>
            </a:r>
            <a:endParaRPr lang="pt-BR" sz="2800" b="1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0" y="992442"/>
            <a:ext cx="12190413" cy="864296"/>
          </a:xfrm>
          <a:prstGeom prst="rect">
            <a:avLst/>
          </a:prstGeom>
          <a:noFill/>
          <a:ln>
            <a:noFill/>
          </a:ln>
        </p:spPr>
        <p:txBody>
          <a:bodyPr wrap="square" lIns="108832" tIns="108832" rIns="108832" bIns="10883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Universidade de São Paulo</a:t>
            </a:r>
          </a:p>
          <a:p>
            <a:pPr algn="ctr"/>
            <a:r>
              <a:rPr lang="en" sz="2000" dirty="0">
                <a:solidFill>
                  <a:schemeClr val="tx1"/>
                </a:solidFill>
                <a:latin typeface="+mn-lt"/>
              </a:rPr>
              <a:t>Faculdade de Medicina de Ribeirão Preto</a:t>
            </a: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Curso de Nutrição e Metabolismo</a:t>
            </a:r>
            <a:endParaRPr lang="en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" sz="2000" dirty="0" smtClean="0">
                <a:solidFill>
                  <a:schemeClr val="tx1"/>
                </a:solidFill>
                <a:latin typeface="+mn-lt"/>
              </a:rPr>
              <a:t>Fisiopatologia da Nutrição Materno-Infantil</a:t>
            </a:r>
            <a:endParaRPr lang="en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Resultado de imagem para brasão fm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270162"/>
            <a:ext cx="1191522" cy="17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nutrição e metabolismo us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r="11626"/>
          <a:stretch/>
        </p:blipFill>
        <p:spPr bwMode="auto">
          <a:xfrm>
            <a:off x="10307782" y="128333"/>
            <a:ext cx="1189968" cy="2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/>
              <a:t>Caso:</a:t>
            </a:r>
          </a:p>
          <a:p>
            <a:pPr marL="0" indent="0" algn="just">
              <a:buNone/>
            </a:pPr>
            <a:r>
              <a:rPr lang="pt-BR" sz="2400" dirty="0"/>
              <a:t>LVSR, sexo feminino, </a:t>
            </a:r>
            <a:r>
              <a:rPr lang="pt-BR" sz="2400" dirty="0" smtClean="0"/>
              <a:t>4 meses de idade, </a:t>
            </a:r>
            <a:r>
              <a:rPr lang="pt-BR" sz="2400" dirty="0"/>
              <a:t>internada na enfermaria de Nefrologia Pediátrica do HC</a:t>
            </a:r>
          </a:p>
          <a:p>
            <a:pPr marL="0" indent="0" algn="just">
              <a:buNone/>
            </a:pPr>
            <a:r>
              <a:rPr lang="pt-BR" sz="2400" dirty="0"/>
              <a:t>Criança </a:t>
            </a:r>
            <a:r>
              <a:rPr lang="pt-BR" sz="2400" dirty="0" smtClean="0"/>
              <a:t>em tratamento </a:t>
            </a:r>
            <a:r>
              <a:rPr lang="pt-BR" sz="2400" dirty="0"/>
              <a:t>de doença renal crônica em tratamento conservador.</a:t>
            </a:r>
          </a:p>
          <a:p>
            <a:pPr marL="0" indent="0" algn="just">
              <a:buNone/>
            </a:pPr>
            <a:r>
              <a:rPr lang="pt-BR" sz="2400" dirty="0"/>
              <a:t>Data da internação: 18/04/2018.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Ingestão </a:t>
            </a:r>
            <a:r>
              <a:rPr lang="pt-BR" sz="2400" dirty="0"/>
              <a:t>via oral </a:t>
            </a:r>
            <a:r>
              <a:rPr lang="pt-BR" sz="2400" dirty="0" smtClean="0"/>
              <a:t>- quantidade total oferecida </a:t>
            </a:r>
            <a:r>
              <a:rPr lang="pt-BR" sz="2400" dirty="0"/>
              <a:t>nas mamadeiras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u="sng" dirty="0" smtClean="0"/>
              <a:t>Antropometria e exame físico:</a:t>
            </a:r>
          </a:p>
          <a:p>
            <a:pPr marL="0" indent="0" algn="just">
              <a:buNone/>
            </a:pPr>
            <a:r>
              <a:rPr lang="pt-BR" sz="2400" dirty="0"/>
              <a:t>Edema 1+/4+</a:t>
            </a:r>
          </a:p>
          <a:p>
            <a:pPr marL="0" indent="0" algn="just">
              <a:buNone/>
            </a:pPr>
            <a:r>
              <a:rPr lang="pt-BR" sz="2400" dirty="0" smtClean="0"/>
              <a:t>Peso atual  </a:t>
            </a:r>
            <a:r>
              <a:rPr lang="pt-BR" sz="2400" dirty="0"/>
              <a:t>= 5,630kg </a:t>
            </a:r>
            <a:r>
              <a:rPr lang="pt-BR" sz="2400" dirty="0" smtClean="0"/>
              <a:t>(ganho de 455g em 15 dias)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Estatura = 59cm</a:t>
            </a:r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9769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Dados adicionais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05" y="1959370"/>
            <a:ext cx="5684288" cy="48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1. </a:t>
            </a:r>
            <a:r>
              <a:rPr lang="pt-BR" sz="2400" dirty="0" smtClean="0">
                <a:cs typeface="Arial" panose="020B0604020202020204" pitchFamily="34" charset="0"/>
              </a:rPr>
              <a:t>Classifique o estado nutricional atual da criança segundo as curvas da OMS: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5,630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4 meses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59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16,17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p3 e p15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Peso adequado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21614" r="33821" b="10678"/>
          <a:stretch/>
        </p:blipFill>
        <p:spPr bwMode="auto">
          <a:xfrm>
            <a:off x="514350" y="1352550"/>
            <a:ext cx="7467600" cy="520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1457117" y="5276629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10744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p50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1710" r="33791" b="10746"/>
          <a:stretch/>
        </p:blipFill>
        <p:spPr bwMode="auto">
          <a:xfrm>
            <a:off x="385011" y="721894"/>
            <a:ext cx="7914228" cy="55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2330288" y="4846687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5,630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4 meses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59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16,17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p15 e p50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Eutrofia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0238" r="33849" b="11111"/>
          <a:stretch/>
        </p:blipFill>
        <p:spPr bwMode="auto">
          <a:xfrm>
            <a:off x="232229" y="711404"/>
            <a:ext cx="8011892" cy="564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1470290" y="3512323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5,630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4 meses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59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16,17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/>
              <a:t>Caso:</a:t>
            </a:r>
          </a:p>
          <a:p>
            <a:pPr marL="0" indent="0" algn="just">
              <a:buNone/>
            </a:pPr>
            <a:r>
              <a:rPr lang="pt-BR" sz="2400" dirty="0"/>
              <a:t>ETP, sexo feminino, </a:t>
            </a:r>
            <a:r>
              <a:rPr lang="pt-BR" sz="2400" dirty="0" smtClean="0"/>
              <a:t>2 anos de idade, </a:t>
            </a:r>
            <a:r>
              <a:rPr lang="pt-BR" sz="2400" dirty="0"/>
              <a:t>internada na enfermaria de Oncologia Pediátrica do </a:t>
            </a:r>
            <a:r>
              <a:rPr lang="pt-BR" sz="2400" dirty="0" smtClean="0"/>
              <a:t>HC Criança </a:t>
            </a:r>
            <a:r>
              <a:rPr lang="pt-BR" sz="2400" dirty="0"/>
              <a:t>para tratamento de Aplasia de Medula Óssea (</a:t>
            </a:r>
            <a:r>
              <a:rPr lang="pt-BR" sz="2400" dirty="0" smtClean="0"/>
              <a:t>Anemia </a:t>
            </a:r>
            <a:r>
              <a:rPr lang="pt-BR" sz="2400" dirty="0" err="1" smtClean="0"/>
              <a:t>Aplástica</a:t>
            </a:r>
            <a:r>
              <a:rPr lang="pt-BR" sz="2400" dirty="0" smtClean="0"/>
              <a:t>).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</p:txBody>
      </p:sp>
      <p:pic>
        <p:nvPicPr>
          <p:cNvPr id="1026" name="Picture 2" descr="Resultado de imagem para anemia aplÃ¡st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20013"/>
          <a:stretch/>
        </p:blipFill>
        <p:spPr bwMode="auto">
          <a:xfrm>
            <a:off x="573740" y="2674097"/>
            <a:ext cx="423134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450540" y="33063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D</a:t>
            </a:r>
            <a:r>
              <a:rPr lang="pt-BR" sz="2400" dirty="0" smtClean="0"/>
              <a:t>oença</a:t>
            </a:r>
            <a:r>
              <a:rPr lang="pt-BR" sz="2400" dirty="0"/>
              <a:t> hematológica caracterizada pela produção insuficiente de células sanguíneas na medula óssea. </a:t>
            </a:r>
            <a:endParaRPr lang="pt-BR" sz="2400" dirty="0" smtClean="0"/>
          </a:p>
          <a:p>
            <a:pPr algn="ctr"/>
            <a:r>
              <a:rPr lang="pt-BR" sz="2400" dirty="0" smtClean="0"/>
              <a:t>Afeta </a:t>
            </a:r>
            <a:r>
              <a:rPr lang="pt-BR" sz="2400" dirty="0"/>
              <a:t>os três grupos de elementos sanguíneos: </a:t>
            </a:r>
            <a:r>
              <a:rPr lang="pt-BR" sz="2400" dirty="0" smtClean="0"/>
              <a:t>glóbulos </a:t>
            </a:r>
            <a:r>
              <a:rPr lang="pt-BR" sz="2400" dirty="0"/>
              <a:t>vermelhos, glóbulos brancos e plaquetas.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62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</a:t>
            </a:r>
            <a:r>
              <a:rPr lang="pt-BR" sz="2400" dirty="0" smtClean="0">
                <a:cs typeface="Arial" panose="020B0604020202020204" pitchFamily="34" charset="0"/>
              </a:rPr>
              <a:t>p3 e p15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tatura 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adequada para a idade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22500" r="34048" b="10345"/>
          <a:stretch/>
        </p:blipFill>
        <p:spPr bwMode="auto">
          <a:xfrm>
            <a:off x="295416" y="661182"/>
            <a:ext cx="7938777" cy="54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1317945" y="4660604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5,630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4 meses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59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16,17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11724"/>
            <a:ext cx="10515600" cy="5470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u="sng" dirty="0" smtClean="0"/>
          </a:p>
          <a:p>
            <a:pPr marL="0" indent="0" algn="just">
              <a:buNone/>
            </a:pPr>
            <a:r>
              <a:rPr lang="pt-BR" sz="2400" b="1" u="sng" dirty="0" smtClean="0"/>
              <a:t>Exames bioquímicos: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46305"/>
              </p:ext>
            </p:extLst>
          </p:nvPr>
        </p:nvGraphicFramePr>
        <p:xfrm>
          <a:off x="1565132" y="1314604"/>
          <a:ext cx="8925146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0214"/>
                <a:gridCol w="2483284"/>
                <a:gridCol w="2751648"/>
              </a:tblGrid>
              <a:tr h="448607">
                <a:tc>
                  <a:txBody>
                    <a:bodyPr/>
                    <a:lstStyle/>
                    <a:p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Resultado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HT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HB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8,3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VCM</a:t>
                      </a:r>
                      <a:endParaRPr lang="pt-B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86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GB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5,4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Plaquetas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519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Creatinina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2,91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Ureia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47,8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Sódio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133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Potássio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5,17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Cálcio total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10,9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Prescrição dietoterápica</a:t>
            </a:r>
            <a:endParaRPr lang="pt-BR" sz="2400" b="1" u="sng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cs typeface="Arial" panose="020B0604020202020204" pitchFamily="34" charset="0"/>
              </a:rPr>
              <a:t>Dieta via </a:t>
            </a:r>
            <a:r>
              <a:rPr lang="pt-BR" sz="2400" dirty="0" smtClean="0">
                <a:cs typeface="Arial" panose="020B0604020202020204" pitchFamily="34" charset="0"/>
              </a:rPr>
              <a:t>oral. 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Fórmula infantil </a:t>
            </a:r>
            <a:r>
              <a:rPr lang="pt-BR" sz="2400" dirty="0">
                <a:cs typeface="Arial" panose="020B0604020202020204" pitchFamily="34" charset="0"/>
              </a:rPr>
              <a:t>- </a:t>
            </a:r>
            <a:r>
              <a:rPr lang="pt-BR" sz="2400" dirty="0" err="1">
                <a:cs typeface="Arial" panose="020B0604020202020204" pitchFamily="34" charset="0"/>
              </a:rPr>
              <a:t>Aptamil</a:t>
            </a:r>
            <a:r>
              <a:rPr lang="pt-BR" sz="2400" dirty="0">
                <a:cs typeface="Arial" panose="020B0604020202020204" pitchFamily="34" charset="0"/>
              </a:rPr>
              <a:t> 1</a:t>
            </a:r>
            <a:r>
              <a:rPr lang="pt-BR" sz="2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Se </a:t>
            </a:r>
            <a:r>
              <a:rPr lang="pt-BR" sz="2400" dirty="0">
                <a:cs typeface="Arial" panose="020B0604020202020204" pitchFamily="34" charset="0"/>
              </a:rPr>
              <a:t>necessário, modular com Maltodextrina e TCM.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299947" y="3500117"/>
            <a:ext cx="3954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100g de pó fornece:</a:t>
            </a:r>
          </a:p>
          <a:p>
            <a:pPr algn="ctr"/>
            <a:r>
              <a:rPr lang="pt-BR" sz="2400" dirty="0" smtClean="0"/>
              <a:t>489 kcal</a:t>
            </a:r>
          </a:p>
          <a:p>
            <a:pPr algn="ctr"/>
            <a:r>
              <a:rPr lang="pt-BR" sz="2400" dirty="0" smtClean="0"/>
              <a:t>54g de CHO</a:t>
            </a:r>
          </a:p>
          <a:p>
            <a:pPr algn="ctr"/>
            <a:r>
              <a:rPr lang="pt-BR" sz="2400" dirty="0" smtClean="0"/>
              <a:t>9,6g de PTN</a:t>
            </a:r>
          </a:p>
          <a:p>
            <a:pPr algn="ctr"/>
            <a:r>
              <a:rPr lang="pt-BR" sz="2400" dirty="0" smtClean="0"/>
              <a:t>25,2g de LIP</a:t>
            </a:r>
            <a:endParaRPr lang="pt-BR" sz="2400" dirty="0"/>
          </a:p>
        </p:txBody>
      </p:sp>
      <p:pic>
        <p:nvPicPr>
          <p:cNvPr id="6146" name="Picture 2" descr="Resultado de imagem para aptamil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15" y="2906579"/>
            <a:ext cx="3100587" cy="31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5264"/>
            <a:ext cx="10515600" cy="56194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2. </a:t>
            </a:r>
            <a:r>
              <a:rPr lang="pt-BR" sz="2400" dirty="0" smtClean="0">
                <a:cs typeface="Arial" panose="020B0604020202020204" pitchFamily="34" charset="0"/>
              </a:rPr>
              <a:t>Estime a necessidade energética </a:t>
            </a:r>
            <a:r>
              <a:rPr lang="pt-BR" sz="2400" dirty="0" smtClean="0">
                <a:cs typeface="Arial" panose="020B0604020202020204" pitchFamily="34" charset="0"/>
              </a:rPr>
              <a:t>da </a:t>
            </a:r>
            <a:r>
              <a:rPr lang="pt-BR" sz="2400" dirty="0" smtClean="0">
                <a:cs typeface="Arial" panose="020B0604020202020204" pitchFamily="34" charset="0"/>
              </a:rPr>
              <a:t>criança:</a:t>
            </a: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sz="2400" b="1" dirty="0" smtClean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Peso no p50 </a:t>
            </a:r>
            <a:r>
              <a:rPr lang="pt-BR" sz="2400" dirty="0" smtClean="0">
                <a:cs typeface="Arial" panose="020B0604020202020204" pitchFamily="34" charset="0"/>
              </a:rPr>
              <a:t>= 6,2 kg</a:t>
            </a: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DRIs</a:t>
            </a:r>
            <a:r>
              <a:rPr lang="pt-BR" sz="2400" dirty="0" smtClean="0">
                <a:cs typeface="Arial" panose="020B0604020202020204" pitchFamily="34" charset="0"/>
              </a:rPr>
              <a:t> = [(89 x 6,2) - 100] + 56</a:t>
            </a: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DRIs</a:t>
            </a:r>
            <a:r>
              <a:rPr lang="pt-BR" sz="2400" dirty="0" smtClean="0">
                <a:cs typeface="Arial" panose="020B0604020202020204" pitchFamily="34" charset="0"/>
              </a:rPr>
              <a:t> = 507,8 kcal/dia</a:t>
            </a:r>
          </a:p>
          <a:p>
            <a:pPr marL="45720" indent="0">
              <a:buNone/>
            </a:pPr>
            <a:endParaRPr lang="pt-BR" sz="24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Nelson e </a:t>
            </a:r>
            <a:r>
              <a:rPr lang="pt-BR" sz="2400" b="1" dirty="0" err="1" smtClean="0">
                <a:cs typeface="Arial" panose="020B0604020202020204" pitchFamily="34" charset="0"/>
              </a:rPr>
              <a:t>Stover</a:t>
            </a:r>
            <a:r>
              <a:rPr lang="pt-BR" sz="2400" b="1" dirty="0" smtClean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= 669,6  kcal/dia</a:t>
            </a:r>
          </a:p>
          <a:p>
            <a:pPr marL="45720" indent="0" algn="ctr">
              <a:buNone/>
            </a:pPr>
            <a:endParaRPr lang="pt-BR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Média = 588,7 kcal/dia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2064" y="1345798"/>
            <a:ext cx="10251029" cy="1200329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DRIs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(GET) = </a:t>
            </a:r>
            <a:r>
              <a:rPr lang="en-US" sz="2400" dirty="0" smtClean="0"/>
              <a:t>[(89 </a:t>
            </a:r>
            <a:r>
              <a:rPr lang="en-US" sz="2400" dirty="0"/>
              <a:t>x </a:t>
            </a:r>
            <a:r>
              <a:rPr lang="en-US" sz="2400" dirty="0" smtClean="0"/>
              <a:t>P) </a:t>
            </a:r>
            <a:r>
              <a:rPr lang="en-US" sz="2400" dirty="0" smtClean="0"/>
              <a:t>- </a:t>
            </a:r>
            <a:r>
              <a:rPr lang="en-US" sz="2400" dirty="0"/>
              <a:t>100] + </a:t>
            </a:r>
            <a:r>
              <a:rPr lang="en-US" sz="2400" dirty="0" smtClean="0"/>
              <a:t>56</a:t>
            </a:r>
            <a:r>
              <a:rPr lang="en-US" sz="2400" dirty="0" smtClean="0"/>
              <a:t> kcal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Nelson </a:t>
            </a:r>
            <a:r>
              <a:rPr lang="pt-BR" sz="2400" b="1" dirty="0"/>
              <a:t>e </a:t>
            </a:r>
            <a:r>
              <a:rPr lang="pt-BR" sz="2400" b="1" dirty="0" err="1"/>
              <a:t>Stover</a:t>
            </a:r>
            <a:r>
              <a:rPr lang="pt-BR" sz="2400" b="1" dirty="0"/>
              <a:t> </a:t>
            </a:r>
            <a:r>
              <a:rPr lang="pt-BR" sz="2400" dirty="0" smtClean="0"/>
              <a:t>(</a:t>
            </a:r>
            <a:r>
              <a:rPr lang="pt-BR" sz="2400" dirty="0" smtClean="0"/>
              <a:t>GET) = </a:t>
            </a:r>
            <a:r>
              <a:rPr lang="pt-BR" sz="2400" dirty="0"/>
              <a:t>108 </a:t>
            </a:r>
            <a:r>
              <a:rPr lang="pt-BR" sz="2400" dirty="0" smtClean="0"/>
              <a:t>Kcal/kg/dia</a:t>
            </a:r>
          </a:p>
        </p:txBody>
      </p:sp>
    </p:spTree>
    <p:extLst>
      <p:ext uri="{BB962C8B-B14F-4D97-AF65-F5344CB8AC3E}">
        <p14:creationId xmlns:p14="http://schemas.microsoft.com/office/powerpoint/2010/main" val="21721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779036"/>
            <a:ext cx="5181600" cy="48053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2400" dirty="0"/>
              <a:t>100g de pó --- </a:t>
            </a:r>
            <a:r>
              <a:rPr lang="pt-BR" sz="2400" dirty="0" smtClean="0"/>
              <a:t>9,6 g de PTN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x --- </a:t>
            </a:r>
            <a:r>
              <a:rPr lang="pt-BR" sz="2400" dirty="0" smtClean="0"/>
              <a:t>8,44g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x = </a:t>
            </a:r>
            <a:r>
              <a:rPr lang="pt-BR" sz="2400" dirty="0" smtClean="0"/>
              <a:t>87,9g de pó (</a:t>
            </a:r>
            <a:r>
              <a:rPr lang="pt-BR" sz="2400" dirty="0" err="1" smtClean="0"/>
              <a:t>Aptamil</a:t>
            </a:r>
            <a:r>
              <a:rPr lang="pt-BR" sz="2400" dirty="0" smtClean="0"/>
              <a:t> 1)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100g pó --- 489 kcal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87,9g de pó  --- x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x = 429,8 kcal</a:t>
            </a: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100g de pó --- 54g de CHO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87,9g de pó --- x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x = 47,46g de CHO</a:t>
            </a: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100g de pó --- 25,2g de LIP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87,9g de pó --- x</a:t>
            </a: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x = 22,15g de LIP</a:t>
            </a:r>
          </a:p>
          <a:p>
            <a:pPr marL="0" indent="0" algn="just">
              <a:buNone/>
            </a:pPr>
            <a:endParaRPr lang="pt-BR" sz="24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54271" y="1792034"/>
            <a:ext cx="5181600" cy="47825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Faltam 158,9 kcal para completar a necessidade energética total (588,7 kcal/dia), assim vamos modular com a adição de TCM e maltodextrina:</a:t>
            </a: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Maltodextrina: Faltam 12,54g (50,16 kcal) + 7,27g (29,08 kcal)</a:t>
            </a: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TCM: Faltam 8,85g (79,65 kcal)</a:t>
            </a:r>
          </a:p>
          <a:p>
            <a:pPr marL="0" indent="0" algn="just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400" dirty="0" smtClean="0">
                <a:sym typeface="Wingdings" panose="05000000000000000000" pitchFamily="2" charset="2"/>
              </a:rPr>
              <a:t>= 158,9 kcal</a:t>
            </a:r>
            <a:endParaRPr lang="pt-BR" sz="2400" dirty="0">
              <a:sym typeface="Wingdings" panose="05000000000000000000" pitchFamily="2" charset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8772" y="432554"/>
            <a:ext cx="56538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/>
              <a:t>3. </a:t>
            </a:r>
            <a:r>
              <a:rPr lang="pt-BR" sz="2400" dirty="0"/>
              <a:t>Faça a prescrição dietética para a criança</a:t>
            </a:r>
            <a:r>
              <a:rPr lang="pt-BR" sz="2400" dirty="0" smtClean="0"/>
              <a:t>:</a:t>
            </a:r>
          </a:p>
          <a:p>
            <a:pPr algn="just"/>
            <a:r>
              <a:rPr lang="pt-BR" sz="2400" dirty="0" smtClean="0"/>
              <a:t>PTN = 1.5g/kg/dia </a:t>
            </a:r>
            <a:r>
              <a:rPr lang="pt-BR" sz="2400" dirty="0" smtClean="0">
                <a:sym typeface="Wingdings" panose="05000000000000000000" pitchFamily="2" charset="2"/>
              </a:rPr>
              <a:t> 8,44g/dia (peso atual)</a:t>
            </a:r>
          </a:p>
          <a:p>
            <a:pPr algn="just"/>
            <a:r>
              <a:rPr lang="pt-BR" sz="2400" dirty="0" smtClean="0">
                <a:sym typeface="Wingdings" panose="05000000000000000000" pitchFamily="2" charset="2"/>
              </a:rPr>
              <a:t>NE = 588,7 kcal/dia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488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14215" r="26553" b="12500"/>
          <a:stretch/>
        </p:blipFill>
        <p:spPr bwMode="auto">
          <a:xfrm>
            <a:off x="2886635" y="459925"/>
            <a:ext cx="6795247" cy="594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6471" y="1073595"/>
            <a:ext cx="102735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Data da internação: 12/04/2018. </a:t>
            </a:r>
            <a:endParaRPr lang="pt-BR" sz="2400" dirty="0" smtClean="0"/>
          </a:p>
          <a:p>
            <a:pPr algn="just">
              <a:buFontTx/>
              <a:buChar char="-"/>
            </a:pPr>
            <a:endParaRPr lang="pt-BR" sz="2400" dirty="0"/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Ingestão </a:t>
            </a:r>
            <a:r>
              <a:rPr lang="pt-BR" sz="2400" dirty="0"/>
              <a:t>via oral praticamente nula.</a:t>
            </a:r>
          </a:p>
          <a:p>
            <a:pPr algn="just">
              <a:buFontTx/>
              <a:buChar char="-"/>
            </a:pPr>
            <a:endParaRPr lang="pt-BR" sz="2400" dirty="0"/>
          </a:p>
          <a:p>
            <a:pPr algn="just"/>
            <a:endParaRPr lang="pt-BR" sz="2400" b="1" u="sng" dirty="0" smtClean="0"/>
          </a:p>
          <a:p>
            <a:pPr algn="just"/>
            <a:endParaRPr lang="pt-BR" sz="2400" b="1" u="sng" dirty="0"/>
          </a:p>
          <a:p>
            <a:pPr algn="just"/>
            <a:r>
              <a:rPr lang="pt-BR" sz="2400" b="1" u="sng" dirty="0" smtClean="0"/>
              <a:t>Antropometria</a:t>
            </a:r>
            <a:r>
              <a:rPr lang="pt-BR" sz="2400" b="1" u="sng" dirty="0"/>
              <a:t>:</a:t>
            </a:r>
          </a:p>
          <a:p>
            <a:pPr algn="just"/>
            <a:r>
              <a:rPr lang="pt-BR" sz="2400" dirty="0"/>
              <a:t>Peso atual = 12,98kg </a:t>
            </a:r>
            <a:r>
              <a:rPr lang="pt-BR" sz="2400" dirty="0">
                <a:sym typeface="Wingdings" panose="05000000000000000000" pitchFamily="2" charset="2"/>
              </a:rPr>
              <a:t> p</a:t>
            </a:r>
            <a:r>
              <a:rPr lang="pt-BR" sz="2400" dirty="0"/>
              <a:t>erda de 705g em 21 dias (5,15%)</a:t>
            </a:r>
          </a:p>
          <a:p>
            <a:pPr algn="just"/>
            <a:r>
              <a:rPr lang="pt-BR" sz="2400" dirty="0"/>
              <a:t>Estatura = </a:t>
            </a:r>
            <a:r>
              <a:rPr lang="pt-BR" sz="2400" dirty="0" smtClean="0"/>
              <a:t>85cm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8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u="sng" dirty="0" smtClean="0">
                <a:cs typeface="Arial" panose="020B0604020202020204" pitchFamily="34" charset="0"/>
              </a:rPr>
              <a:t>Dados adicionais</a:t>
            </a:r>
          </a:p>
          <a:p>
            <a:pPr marL="0" indent="0" algn="just">
              <a:buNone/>
            </a:pPr>
            <a:r>
              <a:rPr lang="pt-BR" sz="2400" dirty="0" smtClean="0">
                <a:cs typeface="Arial" panose="020B0604020202020204" pitchFamily="34" charset="0"/>
              </a:rPr>
              <a:t>Para a classificação do estado nutricional de crianças e adolescentes, utiliza-se as curvas de crescimento da OMS e os pontos de corte definidos pelo SISVAN:</a:t>
            </a:r>
            <a:endParaRPr lang="pt-B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u="sng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05" y="1959370"/>
            <a:ext cx="5684288" cy="48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1. </a:t>
            </a:r>
            <a:r>
              <a:rPr lang="pt-BR" sz="2400" dirty="0" smtClean="0">
                <a:cs typeface="Arial" panose="020B0604020202020204" pitchFamily="34" charset="0"/>
              </a:rPr>
              <a:t>Classifique o estado nutricional atual da criança segundo as curvas da OMS: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12,98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2 anos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85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17,96 kg/m²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p50 e p85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Peso adequado para a idade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21614" r="33821" b="10678"/>
          <a:stretch/>
        </p:blipFill>
        <p:spPr bwMode="auto">
          <a:xfrm>
            <a:off x="514350" y="1352550"/>
            <a:ext cx="7467600" cy="520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3471308" y="4082782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6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10744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p85 e p97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Risco de sobrepeso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1710" r="33791" b="10746"/>
          <a:stretch/>
        </p:blipFill>
        <p:spPr bwMode="auto">
          <a:xfrm>
            <a:off x="385011" y="721894"/>
            <a:ext cx="7914228" cy="55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4908266" y="3414477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12,98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2 anos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85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17,96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p85 e p97</a:t>
            </a:r>
            <a:endParaRPr lang="pt-BR" sz="2400" dirty="0" smtClean="0"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Risco de sobrepeso</a:t>
            </a: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0238" r="33849" b="11111"/>
          <a:stretch/>
        </p:blipFill>
        <p:spPr bwMode="auto">
          <a:xfrm>
            <a:off x="232229" y="711404"/>
            <a:ext cx="8011892" cy="564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trela de 5 pontas 7"/>
          <p:cNvSpPr/>
          <p:nvPr/>
        </p:nvSpPr>
        <p:spPr>
          <a:xfrm>
            <a:off x="3428273" y="2906044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12,98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2 anos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85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17,96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428281" y="4049841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cs typeface="Arial" panose="020B0604020202020204" pitchFamily="34" charset="0"/>
              </a:rPr>
              <a:t>Entre </a:t>
            </a:r>
            <a:r>
              <a:rPr lang="pt-BR" sz="2400" dirty="0" smtClean="0">
                <a:cs typeface="Arial" panose="020B0604020202020204" pitchFamily="34" charset="0"/>
              </a:rPr>
              <a:t>p15 </a:t>
            </a:r>
            <a:r>
              <a:rPr lang="pt-BR" sz="2400" dirty="0" smtClean="0">
                <a:cs typeface="Arial" panose="020B0604020202020204" pitchFamily="34" charset="0"/>
              </a:rPr>
              <a:t>e </a:t>
            </a:r>
            <a:r>
              <a:rPr lang="pt-BR" sz="2400" dirty="0" smtClean="0">
                <a:cs typeface="Arial" panose="020B0604020202020204" pitchFamily="34" charset="0"/>
              </a:rPr>
              <a:t>p50</a:t>
            </a:r>
          </a:p>
          <a:p>
            <a:pPr algn="ctr"/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Es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tatura </a:t>
            </a:r>
            <a:r>
              <a:rPr lang="pt-BR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adequada para a idade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22500" r="34048" b="10345"/>
          <a:stretch/>
        </p:blipFill>
        <p:spPr bwMode="auto">
          <a:xfrm>
            <a:off x="295416" y="661182"/>
            <a:ext cx="7938777" cy="54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trela de 5 pontas 6"/>
          <p:cNvSpPr/>
          <p:nvPr/>
        </p:nvSpPr>
        <p:spPr>
          <a:xfrm>
            <a:off x="3475929" y="3323444"/>
            <a:ext cx="128587" cy="11906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98038" y="2068643"/>
            <a:ext cx="367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cs typeface="Arial" panose="020B0604020202020204" pitchFamily="34" charset="0"/>
              </a:rPr>
              <a:t>Peso atual: </a:t>
            </a:r>
            <a:r>
              <a:rPr lang="pt-BR" sz="2400" dirty="0" smtClean="0">
                <a:cs typeface="Arial" panose="020B0604020202020204" pitchFamily="34" charset="0"/>
              </a:rPr>
              <a:t>12,98 </a:t>
            </a:r>
            <a:r>
              <a:rPr lang="pt-BR" sz="2400" dirty="0" smtClean="0">
                <a:cs typeface="Arial" panose="020B0604020202020204" pitchFamily="34" charset="0"/>
              </a:rPr>
              <a:t>kg</a:t>
            </a:r>
          </a:p>
          <a:p>
            <a:r>
              <a:rPr lang="pt-BR" sz="2400" dirty="0" smtClean="0">
                <a:cs typeface="Arial" panose="020B0604020202020204" pitchFamily="34" charset="0"/>
              </a:rPr>
              <a:t>Idade: </a:t>
            </a:r>
            <a:r>
              <a:rPr lang="pt-BR" sz="2400" dirty="0" smtClean="0">
                <a:cs typeface="Arial" panose="020B0604020202020204" pitchFamily="34" charset="0"/>
              </a:rPr>
              <a:t>2 anos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Estatura: 85 cm</a:t>
            </a:r>
            <a:endParaRPr lang="pt-BR" sz="2400" dirty="0" smtClean="0">
              <a:cs typeface="Arial" panose="020B0604020202020204" pitchFamily="34" charset="0"/>
            </a:endParaRPr>
          </a:p>
          <a:p>
            <a:r>
              <a:rPr lang="pt-BR" sz="2400" dirty="0" smtClean="0">
                <a:cs typeface="Arial" panose="020B0604020202020204" pitchFamily="34" charset="0"/>
              </a:rPr>
              <a:t>IMC: </a:t>
            </a:r>
            <a:r>
              <a:rPr lang="pt-BR" sz="2400" dirty="0" smtClean="0">
                <a:cs typeface="Arial" panose="020B0604020202020204" pitchFamily="34" charset="0"/>
              </a:rPr>
              <a:t>17,96 kg/m²</a:t>
            </a: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11724"/>
            <a:ext cx="10515600" cy="5470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u="sng" dirty="0" smtClean="0"/>
          </a:p>
          <a:p>
            <a:pPr marL="0" indent="0" algn="just">
              <a:buNone/>
            </a:pPr>
            <a:r>
              <a:rPr lang="pt-BR" sz="2400" b="1" u="sng" dirty="0" smtClean="0"/>
              <a:t>Exames bioquímicos: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82945"/>
              </p:ext>
            </p:extLst>
          </p:nvPr>
        </p:nvGraphicFramePr>
        <p:xfrm>
          <a:off x="1565132" y="2228983"/>
          <a:ext cx="8925146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0214"/>
                <a:gridCol w="2483284"/>
                <a:gridCol w="2751648"/>
              </a:tblGrid>
              <a:tr h="448607">
                <a:tc>
                  <a:txBody>
                    <a:bodyPr/>
                    <a:lstStyle/>
                    <a:p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Resultado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Classificação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algn="ctr"/>
                      <a:r>
                        <a:rPr lang="pt-B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HT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HB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10,1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GB</a:t>
                      </a:r>
                      <a:endParaRPr lang="pt-B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2,1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5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Plaquetas</a:t>
                      </a:r>
                      <a:endParaRPr lang="pt-BR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n-lt"/>
                          <a:cs typeface="Arial" panose="020B0604020202020204" pitchFamily="34" charset="0"/>
                        </a:rPr>
                        <a:t>139</a:t>
                      </a:r>
                      <a:endParaRPr lang="pt-BR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↓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973</Words>
  <Application>Microsoft Office PowerPoint</Application>
  <PresentationFormat>Personalizar</PresentationFormat>
  <Paragraphs>247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CASO CLÍNICO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Marques</cp:lastModifiedBy>
  <cp:revision>151</cp:revision>
  <dcterms:created xsi:type="dcterms:W3CDTF">2017-11-13T12:18:19Z</dcterms:created>
  <dcterms:modified xsi:type="dcterms:W3CDTF">2018-05-03T04:08:30Z</dcterms:modified>
</cp:coreProperties>
</file>