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60" r:id="rId2"/>
    <p:sldId id="361" r:id="rId3"/>
    <p:sldId id="398" r:id="rId4"/>
    <p:sldId id="399" r:id="rId5"/>
    <p:sldId id="400" r:id="rId6"/>
    <p:sldId id="401" r:id="rId7"/>
    <p:sldId id="402" r:id="rId8"/>
    <p:sldId id="363" r:id="rId9"/>
    <p:sldId id="362" r:id="rId10"/>
    <p:sldId id="365" r:id="rId11"/>
    <p:sldId id="368" r:id="rId12"/>
    <p:sldId id="370" r:id="rId13"/>
    <p:sldId id="372" r:id="rId14"/>
    <p:sldId id="371" r:id="rId15"/>
    <p:sldId id="373" r:id="rId16"/>
    <p:sldId id="403" r:id="rId17"/>
    <p:sldId id="377" r:id="rId18"/>
    <p:sldId id="379" r:id="rId19"/>
    <p:sldId id="380" r:id="rId20"/>
    <p:sldId id="384" r:id="rId21"/>
    <p:sldId id="385" r:id="rId22"/>
    <p:sldId id="386" r:id="rId23"/>
    <p:sldId id="387" r:id="rId24"/>
    <p:sldId id="388" r:id="rId25"/>
    <p:sldId id="382" r:id="rId26"/>
    <p:sldId id="389" r:id="rId27"/>
    <p:sldId id="390" r:id="rId28"/>
    <p:sldId id="38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2" autoAdjust="0"/>
  </p:normalViewPr>
  <p:slideViewPr>
    <p:cSldViewPr snapToGrid="0">
      <p:cViewPr>
        <p:scale>
          <a:sx n="55" d="100"/>
          <a:sy n="55" d="100"/>
        </p:scale>
        <p:origin x="-127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6CB25-8A2D-42EC-84AF-2C3618DF0D1C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96A1-CDE5-4C4E-837C-A2233134F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1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Verificar se esse cálculo está correto</a:t>
            </a:r>
            <a:r>
              <a:rPr lang="pt-BR" baseline="0" dirty="0" smtClean="0"/>
              <a:t> </a:t>
            </a:r>
            <a:r>
              <a:rPr lang="pt-BR" baseline="0" dirty="0" smtClean="0">
                <a:sym typeface="Wingdings" panose="05000000000000000000" pitchFamily="2" charset="2"/>
              </a:rPr>
              <a:t> deve-se dividir por 1800 ou 1500? Como escolher? Nesse caso, temos maior quantidade de insulina ultrarrápida do que rápida.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esquema</a:t>
            </a:r>
            <a:r>
              <a:rPr lang="pt-BR" baseline="0" dirty="0" smtClean="0"/>
              <a:t> (tipo de insulina) parece ok. Acho que o principal ponto é a quantidade de insulina que poderia diminuir no almoço, aumentar no lanche da tarde e diminuir um pouco no jantar (10g, talvez 1 UI). Talvez poderia haver a redução da quantidade de insulina antes de dormir (observar queixa de hipoglicemia do paciente), mas ela é importante por conta do desjejum, já que sua ação duraria entre 05:00 e 08:00 da manhã (desjejum do paciente é ás 06:30), talvez essa quantidade maior de insulina antes de dormir ajudaria na “falta” (32,87g de CHO a mais) de insulina no desjejum.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2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28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0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1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6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48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48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80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2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47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09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9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5111" y="2826321"/>
            <a:ext cx="9144000" cy="1057708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pt-BR" sz="7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CLÍNICO 8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183922"/>
            <a:ext cx="12190413" cy="165576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Diabetes tipo 1</a:t>
            </a:r>
            <a:endParaRPr lang="pt-BR" sz="2800" b="1" dirty="0"/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0" y="992442"/>
            <a:ext cx="12190413" cy="864296"/>
          </a:xfrm>
          <a:prstGeom prst="rect">
            <a:avLst/>
          </a:prstGeom>
          <a:noFill/>
          <a:ln>
            <a:noFill/>
          </a:ln>
        </p:spPr>
        <p:txBody>
          <a:bodyPr wrap="square" lIns="108832" tIns="108832" rIns="108832" bIns="1088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Universidade de São Paulo</a:t>
            </a:r>
          </a:p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Faculdade de Medicina de Ribeirão Preto</a:t>
            </a: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Curso de Nutrição e Metabolismo</a:t>
            </a:r>
            <a:endParaRPr lang="en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Fisiopatologia da Nutrição Materno-Infantil</a:t>
            </a:r>
            <a:endParaRPr lang="en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6" descr="Resultado de imagem para brasão fm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270162"/>
            <a:ext cx="1191522" cy="17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nutrição e metabolismo u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r="11626"/>
          <a:stretch/>
        </p:blipFill>
        <p:spPr bwMode="auto">
          <a:xfrm>
            <a:off x="10307782" y="128333"/>
            <a:ext cx="1189968" cy="21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23900"/>
            <a:ext cx="10515600" cy="546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>
                <a:cs typeface="Arial" panose="020B0604020202020204" pitchFamily="34" charset="0"/>
              </a:rPr>
              <a:t>Antecedentes familiares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Mãe com excesso de peso e dislipidemia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Pai com obesidade grau I e hipertensão</a:t>
            </a:r>
          </a:p>
          <a:p>
            <a:pPr marL="0" indent="0">
              <a:buNone/>
            </a:pPr>
            <a:endParaRPr lang="pt-BR" sz="2400" b="1" u="sng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Avaliação clínica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Polifagia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Polidipsia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Perda ponderal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Suor excessivo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Cansaço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Descontrole glicêmico</a:t>
            </a:r>
          </a:p>
        </p:txBody>
      </p:sp>
    </p:spTree>
    <p:extLst>
      <p:ext uri="{BB962C8B-B14F-4D97-AF65-F5344CB8AC3E}">
        <p14:creationId xmlns:p14="http://schemas.microsoft.com/office/powerpoint/2010/main" val="31355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Exames bioquímicos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919360"/>
              </p:ext>
            </p:extLst>
          </p:nvPr>
        </p:nvGraphicFramePr>
        <p:xfrm>
          <a:off x="809469" y="1482278"/>
          <a:ext cx="10598045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5861"/>
                <a:gridCol w="2190990"/>
                <a:gridCol w="2723426"/>
                <a:gridCol w="24277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Resultado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Referência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Classificação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HBA1C (%)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7,2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&lt; 5,7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Glicemia de jejum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185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&lt; 100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TG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130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&lt; 100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CT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173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&lt; 150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HDL-c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≥ 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LDL-c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120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&lt; 100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Creatinina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0,6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0,7</a:t>
                      </a:r>
                      <a:r>
                        <a:rPr lang="pt-BR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Ureia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a 45 </a:t>
                      </a:r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787020"/>
              </p:ext>
            </p:extLst>
          </p:nvPr>
        </p:nvGraphicFramePr>
        <p:xfrm>
          <a:off x="49235" y="144116"/>
          <a:ext cx="12028466" cy="6504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6187"/>
                <a:gridCol w="4435839"/>
                <a:gridCol w="3686440"/>
              </a:tblGrid>
              <a:tr h="345523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Dieta</a:t>
                      </a:r>
                      <a:r>
                        <a:rPr lang="pt-BR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habitual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52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Refeição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Preparações/Alimentos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Quantidade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103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Desjejum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(06:30)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Leite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integral com achocolatado diet</a:t>
                      </a:r>
                    </a:p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Pão francês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com margarina</a:t>
                      </a: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copo de requeijão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e 2 colheres de sopa</a:t>
                      </a:r>
                      <a:endParaRPr lang="pt-BR" sz="16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unidades com 2 pontas de faca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13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Lanche da manhã 1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(09:30)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Pão de forma com queijo e presunto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Suco de uva integral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fatias/cada</a:t>
                      </a:r>
                    </a:p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copo de 200 ml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13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Lanche da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manhã 2</a:t>
                      </a:r>
                    </a:p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(11:00)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Barrinha de cereais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Banana nanica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unidade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unidade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393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Almoço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(12:15)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Arroz branco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Feijão carioca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Filé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de frango grelhado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Tomate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colheres de arroz cheias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concha média</a:t>
                      </a: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filés médios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fatias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103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Lanche da tarde 1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(15:00)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Pão francês com margarina</a:t>
                      </a:r>
                      <a:endParaRPr lang="pt-BR" sz="1600" b="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Suco de laranja natural com adoçante</a:t>
                      </a:r>
                    </a:p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Banana nanica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unidade com 2 pontas de faca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copo de 200 ml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unidade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436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Lanche da tarde 2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(18:00)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Biscoito de água e sal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 unidades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13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Jantar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(20:00)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Idem ao almoço, apenas altera o tipo de carne (carne bovina)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bifes médios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13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Ceia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(22:00)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Leite integral puro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Bolacha de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água e sal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xícara média</a:t>
                      </a:r>
                    </a:p>
                    <a:p>
                      <a:pPr algn="ctr"/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 unidades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Cálculo da dieta habitual</a:t>
            </a:r>
          </a:p>
          <a:p>
            <a:pPr marL="0" indent="0">
              <a:buNone/>
            </a:pPr>
            <a:endParaRPr lang="pt-BR" b="1" u="sng" dirty="0" smtClean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649487"/>
              </p:ext>
            </p:extLst>
          </p:nvPr>
        </p:nvGraphicFramePr>
        <p:xfrm>
          <a:off x="1419069" y="1779458"/>
          <a:ext cx="9325131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2131"/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VCT: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3.669,61 kcal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 Monoinsaturada: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29,57 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CHO: 469,19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g (51% do VCT)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Poli-insaturada: 17,77 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PTN: 236,39 g (26% do VCT)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 Saturada: 32,41 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LIP: 98,17 g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(24% do VCT)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Fósforo: 2.255, 52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Magnésio: 460,63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Potássio: 4.536,55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Cálcio: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1.062,16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Sódio: 5.977,47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Colesterol: 474,74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E: 13,62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Ferro: 25,57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A: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748,2 </a:t>
                      </a:r>
                      <a:r>
                        <a:rPr lang="pt-BR" sz="2400" baseline="0" dirty="0" err="1" smtClean="0">
                          <a:latin typeface="+mn-lt"/>
                          <a:cs typeface="Arial" panose="020B0604020202020204" pitchFamily="34" charset="0"/>
                        </a:rPr>
                        <a:t>mcg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Fibras: 40,48 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C: 124,38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6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Avaliação do consumo alimentar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Com base na análise </a:t>
            </a:r>
            <a:r>
              <a:rPr lang="pt-BR" sz="2400" dirty="0" smtClean="0">
                <a:cs typeface="Arial" panose="020B0604020202020204" pitchFamily="34" charset="0"/>
              </a:rPr>
              <a:t>da frequência alimentar, </a:t>
            </a:r>
            <a:r>
              <a:rPr lang="pt-BR" sz="2400" dirty="0">
                <a:cs typeface="Arial" panose="020B0604020202020204" pitchFamily="34" charset="0"/>
              </a:rPr>
              <a:t>observou-se o </a:t>
            </a:r>
            <a:r>
              <a:rPr lang="pt-BR" sz="2400" dirty="0" smtClean="0">
                <a:cs typeface="Arial" panose="020B0604020202020204" pitchFamily="34" charset="0"/>
              </a:rPr>
              <a:t>consumo de:</a:t>
            </a:r>
            <a:endParaRPr lang="pt-BR" sz="2400" dirty="0"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Arroz</a:t>
            </a:r>
            <a:r>
              <a:rPr lang="pt-BR" sz="2400" dirty="0">
                <a:cs typeface="Arial" panose="020B0604020202020204" pitchFamily="34" charset="0"/>
              </a:rPr>
              <a:t>, pão, massa, batata e mandioca </a:t>
            </a:r>
            <a:r>
              <a:rPr lang="pt-BR" sz="2400" dirty="0" smtClean="0">
                <a:cs typeface="Arial" panose="020B0604020202020204" pitchFamily="34" charset="0"/>
              </a:rPr>
              <a:t>(7 a 8 vezes </a:t>
            </a:r>
            <a:r>
              <a:rPr lang="pt-BR" sz="2400" dirty="0">
                <a:cs typeface="Arial" panose="020B0604020202020204" pitchFamily="34" charset="0"/>
              </a:rPr>
              <a:t>por </a:t>
            </a:r>
            <a:r>
              <a:rPr lang="pt-BR" sz="2400" dirty="0" smtClean="0">
                <a:cs typeface="Arial" panose="020B0604020202020204" pitchFamily="34" charset="0"/>
              </a:rPr>
              <a:t>dia)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Verduras</a:t>
            </a:r>
            <a:r>
              <a:rPr lang="pt-BR" sz="2400" dirty="0">
                <a:cs typeface="Arial" panose="020B0604020202020204" pitchFamily="34" charset="0"/>
              </a:rPr>
              <a:t>, legumes e frutas </a:t>
            </a:r>
            <a:r>
              <a:rPr lang="pt-BR" sz="2400" dirty="0" smtClean="0">
                <a:cs typeface="Arial" panose="020B0604020202020204" pitchFamily="34" charset="0"/>
              </a:rPr>
              <a:t>(4 vezes por dia)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Feijões (2 vezes por dia)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Carnes </a:t>
            </a:r>
            <a:r>
              <a:rPr lang="pt-BR" sz="2400" dirty="0">
                <a:cs typeface="Arial" panose="020B0604020202020204" pitchFamily="34" charset="0"/>
              </a:rPr>
              <a:t>e ovos </a:t>
            </a:r>
            <a:r>
              <a:rPr lang="pt-BR" sz="2400" dirty="0" smtClean="0">
                <a:cs typeface="Arial" panose="020B0604020202020204" pitchFamily="34" charset="0"/>
              </a:rPr>
              <a:t>(2 vezes por dia)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Leite e derivados (2-3 vezes por dia)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Óleos </a:t>
            </a:r>
            <a:r>
              <a:rPr lang="pt-BR" sz="2400" dirty="0">
                <a:cs typeface="Arial" panose="020B0604020202020204" pitchFamily="34" charset="0"/>
              </a:rPr>
              <a:t>e gorduras (5 a 6 vezes na </a:t>
            </a:r>
            <a:r>
              <a:rPr lang="pt-BR" sz="2400" dirty="0" smtClean="0">
                <a:cs typeface="Arial" panose="020B0604020202020204" pitchFamily="34" charset="0"/>
              </a:rPr>
              <a:t>semana)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Açúcares </a:t>
            </a:r>
            <a:r>
              <a:rPr lang="pt-BR" sz="2400" dirty="0">
                <a:cs typeface="Arial" panose="020B0604020202020204" pitchFamily="34" charset="0"/>
              </a:rPr>
              <a:t>e doces </a:t>
            </a:r>
            <a:r>
              <a:rPr lang="pt-BR" sz="2400" dirty="0" smtClean="0">
                <a:cs typeface="Arial" panose="020B0604020202020204" pitchFamily="34" charset="0"/>
              </a:rPr>
              <a:t>(1 vez por dia)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Sucos (2 vezes por dia)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Refrigerante diet (3 a 4 vezes por semana)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Embutidos (1 vez por dia)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Bebida alcóolica (1 latinha de cerveja/semana)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2481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Disponibilidade alimentar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Disponibilidade alimentar per capita para 3 pessoas: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Óleo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2,5l/mês  27,7 ml/pessoa/dia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Sal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250g/mês  2,7 g/pessoa/dia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Açúcar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1 kg/mês  11,1 g/pessoa/dia 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Arroz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10 kg/mês  111,1 g/pessoa/dia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Feijão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5 kg/mês  55,5 g/pessoa/dia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1278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2</a:t>
            </a:r>
            <a:r>
              <a:rPr lang="pt-BR" sz="2400" b="1" dirty="0" smtClean="0">
                <a:cs typeface="Arial" panose="020B0604020202020204" pitchFamily="34" charset="0"/>
              </a:rPr>
              <a:t>. </a:t>
            </a:r>
            <a:r>
              <a:rPr lang="pt-BR" sz="2400" dirty="0" smtClean="0">
                <a:cs typeface="Arial" panose="020B0604020202020204" pitchFamily="34" charset="0"/>
              </a:rPr>
              <a:t>Faça o diagnóstico do estado nutricional e do consumo alimentar: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>
                <a:cs typeface="Arial" panose="020B0604020202020204" pitchFamily="34" charset="0"/>
              </a:rPr>
              <a:t>Diagnóstico do estado nutricional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Paciente </a:t>
            </a:r>
            <a:r>
              <a:rPr lang="pt-BR" sz="2400" dirty="0" smtClean="0">
                <a:cs typeface="Arial" panose="020B0604020202020204" pitchFamily="34" charset="0"/>
              </a:rPr>
              <a:t>com </a:t>
            </a:r>
            <a:r>
              <a:rPr lang="pt-BR" sz="2400" dirty="0" smtClean="0">
                <a:cs typeface="Arial" panose="020B0604020202020204" pitchFamily="34" charset="0"/>
              </a:rPr>
              <a:t>estatura (p15-p50) </a:t>
            </a:r>
            <a:r>
              <a:rPr lang="pt-BR" sz="2400" dirty="0" smtClean="0">
                <a:cs typeface="Arial" panose="020B0604020202020204" pitchFamily="34" charset="0"/>
              </a:rPr>
              <a:t>e </a:t>
            </a:r>
            <a:r>
              <a:rPr lang="pt-BR" sz="2400" dirty="0" smtClean="0">
                <a:cs typeface="Arial" panose="020B0604020202020204" pitchFamily="34" charset="0"/>
              </a:rPr>
              <a:t>IMC (p50-p85) </a:t>
            </a:r>
            <a:r>
              <a:rPr lang="pt-BR" sz="2400" dirty="0" smtClean="0">
                <a:cs typeface="Arial" panose="020B0604020202020204" pitchFamily="34" charset="0"/>
              </a:rPr>
              <a:t>adequados para </a:t>
            </a:r>
            <a:r>
              <a:rPr lang="pt-BR" sz="2400" dirty="0">
                <a:cs typeface="Arial" panose="020B0604020202020204" pitchFamily="34" charset="0"/>
              </a:rPr>
              <a:t>a </a:t>
            </a:r>
            <a:r>
              <a:rPr lang="pt-BR" sz="2400" dirty="0" smtClean="0">
                <a:cs typeface="Arial" panose="020B0604020202020204" pitchFamily="34" charset="0"/>
              </a:rPr>
              <a:t>idade de acordo </a:t>
            </a:r>
            <a:r>
              <a:rPr lang="pt-BR" sz="2400" dirty="0" smtClean="0">
                <a:cs typeface="Arial" panose="020B0604020202020204" pitchFamily="34" charset="0"/>
              </a:rPr>
              <a:t>com as Curvas de Crescimento da </a:t>
            </a:r>
            <a:r>
              <a:rPr lang="pt-BR" sz="2400" dirty="0" smtClean="0">
                <a:cs typeface="Arial" panose="020B0604020202020204" pitchFamily="34" charset="0"/>
              </a:rPr>
              <a:t>OMS</a:t>
            </a:r>
            <a:r>
              <a:rPr lang="pt-BR" sz="2400" dirty="0">
                <a:cs typeface="Arial" panose="020B0604020202020204" pitchFamily="34" charset="0"/>
              </a:rPr>
              <a:t>, 2007. </a:t>
            </a:r>
            <a:r>
              <a:rPr lang="pt-BR" sz="2400" dirty="0" smtClean="0">
                <a:cs typeface="Arial" panose="020B0604020202020204" pitchFamily="34" charset="0"/>
              </a:rPr>
              <a:t>Apresenta valores bioquímicos alterados de glicemia e hemoglobina glicada que, aliados ao consumo alimentar, mostram-se compatíveis com o quadro clínico atual.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>
                <a:cs typeface="Arial" panose="020B0604020202020204" pitchFamily="34" charset="0"/>
              </a:rPr>
              <a:t>Diagnóstico do consumo alimentar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De acordo com a avaliação qualitativa e quantitativa do consumo alimentar relatado, a </a:t>
            </a:r>
            <a:r>
              <a:rPr lang="pt-BR" sz="2400" dirty="0">
                <a:cs typeface="Arial" panose="020B0604020202020204" pitchFamily="34" charset="0"/>
              </a:rPr>
              <a:t>ingestão alimentar habitual mostra-se acima da necessidade energética estimada, com oferta adequada de </a:t>
            </a:r>
            <a:r>
              <a:rPr lang="pt-BR" sz="2400" dirty="0" smtClean="0">
                <a:cs typeface="Arial" panose="020B0604020202020204" pitchFamily="34" charset="0"/>
              </a:rPr>
              <a:t>proteínas, ferro e fibras. </a:t>
            </a:r>
            <a:r>
              <a:rPr lang="pt-BR" sz="2400" dirty="0">
                <a:cs typeface="Arial" panose="020B0604020202020204" pitchFamily="34" charset="0"/>
              </a:rPr>
              <a:t>Há </a:t>
            </a:r>
            <a:r>
              <a:rPr lang="pt-BR" sz="2400" dirty="0" smtClean="0">
                <a:cs typeface="Arial" panose="020B0604020202020204" pitchFamily="34" charset="0"/>
              </a:rPr>
              <a:t>um elevado consumo </a:t>
            </a:r>
            <a:r>
              <a:rPr lang="pt-BR" sz="2400" dirty="0">
                <a:cs typeface="Arial" panose="020B0604020202020204" pitchFamily="34" charset="0"/>
              </a:rPr>
              <a:t>de alimentos </a:t>
            </a:r>
            <a:r>
              <a:rPr lang="pt-BR" sz="2400" dirty="0" smtClean="0">
                <a:cs typeface="Arial" panose="020B0604020202020204" pitchFamily="34" charset="0"/>
              </a:rPr>
              <a:t>fontes de carboidrato e sódio, com ingestão adequada de vitaminas e minerais. As </a:t>
            </a:r>
            <a:r>
              <a:rPr lang="pt-BR" sz="2400" dirty="0">
                <a:cs typeface="Arial" panose="020B0604020202020204" pitchFamily="34" charset="0"/>
              </a:rPr>
              <a:t>refeições realizadas apresentam-se adequadamente distribuídas ao longo do dia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3</a:t>
            </a:r>
            <a:r>
              <a:rPr lang="pt-BR" sz="2400" b="1" dirty="0" smtClean="0">
                <a:cs typeface="Arial" panose="020B0604020202020204" pitchFamily="34" charset="0"/>
              </a:rPr>
              <a:t>. </a:t>
            </a:r>
            <a:r>
              <a:rPr lang="pt-BR" sz="2400" dirty="0" smtClean="0">
                <a:cs typeface="Arial" panose="020B0604020202020204" pitchFamily="34" charset="0"/>
              </a:rPr>
              <a:t>Estime a necessidade energética e proteica: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Peso </a:t>
            </a:r>
            <a:r>
              <a:rPr lang="pt-BR" sz="2400" dirty="0">
                <a:cs typeface="Arial" panose="020B0604020202020204" pitchFamily="34" charset="0"/>
              </a:rPr>
              <a:t>atual = </a:t>
            </a:r>
            <a:r>
              <a:rPr lang="pt-BR" sz="2400" dirty="0" smtClean="0">
                <a:cs typeface="Arial" panose="020B0604020202020204" pitchFamily="34" charset="0"/>
              </a:rPr>
              <a:t>66 kg</a:t>
            </a: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Estatura </a:t>
            </a:r>
            <a:r>
              <a:rPr lang="pt-BR" sz="2400" dirty="0">
                <a:cs typeface="Arial" panose="020B0604020202020204" pitchFamily="34" charset="0"/>
              </a:rPr>
              <a:t>= </a:t>
            </a:r>
            <a:r>
              <a:rPr lang="pt-BR" sz="2400" dirty="0" smtClean="0">
                <a:cs typeface="Arial" panose="020B0604020202020204" pitchFamily="34" charset="0"/>
              </a:rPr>
              <a:t>173 cm</a:t>
            </a: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IMC = </a:t>
            </a:r>
            <a:r>
              <a:rPr lang="pt-BR" sz="2400" dirty="0">
                <a:cs typeface="Arial" panose="020B0604020202020204" pitchFamily="34" charset="0"/>
              </a:rPr>
              <a:t>22,0 </a:t>
            </a:r>
            <a:r>
              <a:rPr lang="pt-BR" sz="2400" dirty="0" smtClean="0">
                <a:cs typeface="Arial" panose="020B0604020202020204" pitchFamily="34" charset="0"/>
              </a:rPr>
              <a:t>kg/m²</a:t>
            </a: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Idade = 16 </a:t>
            </a:r>
            <a:r>
              <a:rPr lang="pt-BR" sz="2400" dirty="0">
                <a:cs typeface="Arial" panose="020B0604020202020204" pitchFamily="34" charset="0"/>
              </a:rPr>
              <a:t>anos e 3 meses</a:t>
            </a:r>
          </a:p>
          <a:p>
            <a:pPr marL="4572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0410" y="1330032"/>
            <a:ext cx="10112430" cy="1865126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cs typeface="Arial" panose="020B0604020202020204" pitchFamily="34" charset="0"/>
              </a:rPr>
              <a:t>FAO/OMS</a:t>
            </a:r>
            <a:r>
              <a:rPr lang="pt-BR" sz="2400" dirty="0" smtClean="0">
                <a:cs typeface="Arial" panose="020B0604020202020204" pitchFamily="34" charset="0"/>
              </a:rPr>
              <a:t> (GEB) = </a:t>
            </a:r>
            <a:r>
              <a:rPr lang="pt-BR" sz="2400" dirty="0"/>
              <a:t>(17,5 x P) + </a:t>
            </a:r>
            <a:r>
              <a:rPr lang="pt-BR" sz="2400" dirty="0" smtClean="0"/>
              <a:t>651</a:t>
            </a:r>
          </a:p>
          <a:p>
            <a:pPr algn="just"/>
            <a:r>
              <a:rPr lang="pt-BR" sz="2400" b="1" dirty="0">
                <a:cs typeface="Arial" panose="020B0604020202020204" pitchFamily="34" charset="0"/>
              </a:rPr>
              <a:t>Schofield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(GEB) = </a:t>
            </a:r>
            <a:r>
              <a:rPr lang="pt-BR" sz="2400" dirty="0"/>
              <a:t>(16,25 x P) + (1,372 x E) + 515,5</a:t>
            </a:r>
            <a:endParaRPr lang="pt-BR" sz="2400" dirty="0"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pt-BR" sz="2400" b="1" dirty="0" smtClean="0">
                <a:cs typeface="Arial" panose="020B0604020202020204" pitchFamily="34" charset="0"/>
              </a:rPr>
              <a:t>DRIs </a:t>
            </a:r>
            <a:r>
              <a:rPr lang="pt-BR" sz="2400" dirty="0" smtClean="0">
                <a:cs typeface="Arial" panose="020B0604020202020204" pitchFamily="34" charset="0"/>
              </a:rPr>
              <a:t>(GET) </a:t>
            </a:r>
            <a:r>
              <a:rPr lang="pt-BR" sz="2400" dirty="0">
                <a:cs typeface="Arial" panose="020B0604020202020204" pitchFamily="34" charset="0"/>
              </a:rPr>
              <a:t>= </a:t>
            </a:r>
            <a:r>
              <a:rPr lang="pt-BR" sz="2400" dirty="0"/>
              <a:t>88,5 </a:t>
            </a:r>
            <a:r>
              <a:rPr lang="pt-BR" sz="2400" dirty="0" smtClean="0"/>
              <a:t>- </a:t>
            </a:r>
            <a:r>
              <a:rPr lang="pt-BR" sz="2400" dirty="0"/>
              <a:t>(61,9 x I) + FA x [(26,7 x P) + (903 x E)] + 25 </a:t>
            </a:r>
            <a:r>
              <a:rPr lang="pt-BR" sz="2400" dirty="0" smtClean="0"/>
              <a:t>kcal</a:t>
            </a:r>
          </a:p>
          <a:p>
            <a:pPr>
              <a:lnSpc>
                <a:spcPct val="140000"/>
              </a:lnSpc>
            </a:pPr>
            <a:r>
              <a:rPr lang="pt-BR" sz="2400" b="1" dirty="0" smtClean="0">
                <a:cs typeface="Arial" panose="020B0604020202020204" pitchFamily="34" charset="0"/>
              </a:rPr>
              <a:t>Holliday e Segar </a:t>
            </a:r>
            <a:r>
              <a:rPr lang="pt-BR" sz="2400" dirty="0" smtClean="0">
                <a:cs typeface="Arial" panose="020B0604020202020204" pitchFamily="34" charset="0"/>
              </a:rPr>
              <a:t>(GET) = 1.500 kcal + 20 kcal/kg acima de 20</a:t>
            </a:r>
            <a:endParaRPr lang="pt-BR" sz="2400" dirty="0"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41274" r="27601" b="20518"/>
          <a:stretch/>
        </p:blipFill>
        <p:spPr bwMode="auto">
          <a:xfrm>
            <a:off x="5658928" y="3735238"/>
            <a:ext cx="6280031" cy="302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4" t="80086" r="27814" b="13051"/>
          <a:stretch/>
        </p:blipFill>
        <p:spPr bwMode="auto">
          <a:xfrm>
            <a:off x="2880541" y="3252336"/>
            <a:ext cx="5755339" cy="51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435970" y="5400136"/>
            <a:ext cx="2277374" cy="2436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9560"/>
            <a:ext cx="10515600" cy="61264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3100" b="1" u="sng" dirty="0" smtClean="0">
                <a:cs typeface="Arial" panose="020B0604020202020204" pitchFamily="34" charset="0"/>
              </a:rPr>
              <a:t>Pelo peso atual:</a:t>
            </a:r>
          </a:p>
          <a:p>
            <a:pPr marL="0" indent="0" algn="just">
              <a:buNone/>
            </a:pPr>
            <a:r>
              <a:rPr lang="pt-BR" sz="3100" b="1" dirty="0" smtClean="0">
                <a:cs typeface="Arial" panose="020B0604020202020204" pitchFamily="34" charset="0"/>
              </a:rPr>
              <a:t>FAO/OMS</a:t>
            </a:r>
            <a:r>
              <a:rPr lang="pt-BR" sz="3100" dirty="0" smtClean="0">
                <a:cs typeface="Arial" panose="020B0604020202020204" pitchFamily="34" charset="0"/>
              </a:rPr>
              <a:t> </a:t>
            </a: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3200" dirty="0"/>
              <a:t>(17,5 x P) + 651</a:t>
            </a:r>
          </a:p>
          <a:p>
            <a:pPr marL="0" indent="0" algn="just">
              <a:buNone/>
            </a:pPr>
            <a:r>
              <a:rPr lang="pt-BR" sz="3100" dirty="0" smtClean="0">
                <a:cs typeface="Arial" panose="020B0604020202020204" pitchFamily="34" charset="0"/>
              </a:rPr>
              <a:t>= (17,5 x 66) + 651 = 1.806 kcal/dia (x 1,13) = </a:t>
            </a:r>
            <a:r>
              <a:rPr lang="pt-BR" sz="3100" b="1" dirty="0" smtClean="0">
                <a:cs typeface="Arial" panose="020B0604020202020204" pitchFamily="34" charset="0"/>
              </a:rPr>
              <a:t>2.040,78 kcal/dia</a:t>
            </a:r>
          </a:p>
          <a:p>
            <a:pPr marL="0" indent="0" algn="just">
              <a:buNone/>
            </a:pPr>
            <a:endParaRPr lang="pt-BR" sz="31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100" b="1" dirty="0">
                <a:cs typeface="Arial" panose="020B0604020202020204" pitchFamily="34" charset="0"/>
                <a:sym typeface="Wingdings" panose="05000000000000000000" pitchFamily="2" charset="2"/>
              </a:rPr>
              <a:t>Schofield</a:t>
            </a:r>
            <a:r>
              <a:rPr lang="pt-BR" sz="3100" dirty="0"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pt-BR" sz="3200" dirty="0"/>
              <a:t>(16,25 x P) + (1,372 x E) + 515,5</a:t>
            </a:r>
            <a:endParaRPr lang="pt-BR" sz="32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100" dirty="0">
                <a:cs typeface="Arial" panose="020B0604020202020204" pitchFamily="34" charset="0"/>
                <a:sym typeface="Wingdings" panose="05000000000000000000" pitchFamily="2" charset="2"/>
              </a:rPr>
              <a:t>(16,25 x 66) + (1,372 x </a:t>
            </a: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173 ) </a:t>
            </a:r>
            <a:r>
              <a:rPr lang="pt-BR" sz="3100" dirty="0">
                <a:cs typeface="Arial" panose="020B0604020202020204" pitchFamily="34" charset="0"/>
                <a:sym typeface="Wingdings" panose="05000000000000000000" pitchFamily="2" charset="2"/>
              </a:rPr>
              <a:t>+ 515,5</a:t>
            </a:r>
          </a:p>
          <a:p>
            <a:pPr marL="0" indent="0" algn="just">
              <a:buNone/>
            </a:pPr>
            <a:r>
              <a:rPr lang="pt-BR" sz="3100" dirty="0" smtClean="0">
                <a:cs typeface="Arial" panose="020B0604020202020204" pitchFamily="34" charset="0"/>
              </a:rPr>
              <a:t>= 1.072,5 + 237,356 + 515,5 = 1.825,356 kcal/dia (x 1,13) = </a:t>
            </a:r>
            <a:r>
              <a:rPr lang="pt-BR" sz="3100" b="1" dirty="0" smtClean="0">
                <a:cs typeface="Arial" panose="020B0604020202020204" pitchFamily="34" charset="0"/>
              </a:rPr>
              <a:t>2.062,65 kcal/dia</a:t>
            </a:r>
          </a:p>
          <a:p>
            <a:pPr marL="0" indent="0" algn="just">
              <a:buNone/>
            </a:pPr>
            <a:endParaRPr lang="pt-BR" sz="3100" dirty="0"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pt-BR" sz="3100" b="1" dirty="0" smtClean="0">
                <a:cs typeface="Arial" panose="020B0604020202020204" pitchFamily="34" charset="0"/>
              </a:rPr>
              <a:t>DRIs</a:t>
            </a:r>
            <a:r>
              <a:rPr lang="pt-BR" sz="3100" dirty="0" smtClean="0">
                <a:cs typeface="Arial" panose="020B0604020202020204" pitchFamily="34" charset="0"/>
              </a:rPr>
              <a:t> </a:t>
            </a: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3200" dirty="0"/>
              <a:t>88,5 - (61,9 x I) + FA x [(26,7 x P) + (903 x E)] + </a:t>
            </a:r>
            <a:r>
              <a:rPr lang="pt-BR" sz="3200" dirty="0" smtClean="0"/>
              <a:t>25</a:t>
            </a:r>
            <a:endParaRPr lang="pt-BR" sz="3200" dirty="0"/>
          </a:p>
          <a:p>
            <a:pPr marL="0" indent="0" algn="just">
              <a:buNone/>
            </a:pP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= 88,5 - (61,9 x 16) + 1,13 x [(26,7 x 66) + (903 x 1,73)] + 25</a:t>
            </a:r>
          </a:p>
          <a:p>
            <a:pPr marL="0" indent="0" algn="just">
              <a:buNone/>
            </a:pP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= 88,5 - 990,4 + 1,13 x [1.762,2 + 1.562,19] + 25 </a:t>
            </a:r>
          </a:p>
          <a:p>
            <a:pPr marL="0" indent="0" algn="just">
              <a:buNone/>
            </a:pP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= 88,5 - 990,4 + 1,13 x </a:t>
            </a: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3.324,39 </a:t>
            </a: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+ 25</a:t>
            </a:r>
          </a:p>
          <a:p>
            <a:pPr marL="0" indent="0" algn="just">
              <a:buNone/>
            </a:pP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= 88,5 - 990,4 + 3.756,56 + 25 = </a:t>
            </a:r>
            <a:r>
              <a:rPr lang="pt-BR" sz="31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2.879,66 kcal/dia</a:t>
            </a:r>
            <a:endParaRPr lang="pt-BR" sz="31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31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100" b="1" dirty="0">
                <a:cs typeface="Arial" panose="020B0604020202020204" pitchFamily="34" charset="0"/>
              </a:rPr>
              <a:t>Holliday e Segar </a:t>
            </a:r>
            <a:r>
              <a:rPr lang="pt-BR" sz="31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3100" dirty="0" smtClean="0">
                <a:cs typeface="Arial" panose="020B0604020202020204" pitchFamily="34" charset="0"/>
              </a:rPr>
              <a:t>1.500 </a:t>
            </a:r>
            <a:r>
              <a:rPr lang="pt-BR" sz="3100" dirty="0">
                <a:cs typeface="Arial" panose="020B0604020202020204" pitchFamily="34" charset="0"/>
              </a:rPr>
              <a:t>kcal + 20 kcal/kg acima de </a:t>
            </a:r>
            <a:r>
              <a:rPr lang="pt-BR" sz="3100" dirty="0" smtClean="0">
                <a:cs typeface="Arial" panose="020B0604020202020204" pitchFamily="34" charset="0"/>
              </a:rPr>
              <a:t>20</a:t>
            </a:r>
          </a:p>
          <a:p>
            <a:pPr marL="0" indent="0" algn="just">
              <a:buNone/>
            </a:pPr>
            <a:r>
              <a:rPr lang="pt-BR" sz="3100" dirty="0" smtClean="0">
                <a:cs typeface="Arial" panose="020B0604020202020204" pitchFamily="34" charset="0"/>
              </a:rPr>
              <a:t>= </a:t>
            </a:r>
            <a:r>
              <a:rPr lang="pt-BR" sz="3100" b="1" dirty="0" smtClean="0">
                <a:cs typeface="Arial" panose="020B0604020202020204" pitchFamily="34" charset="0"/>
              </a:rPr>
              <a:t>2.420 kcal/dia</a:t>
            </a:r>
            <a:endParaRPr lang="pt-BR" sz="31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1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3800" b="1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Média = 2.350,7 </a:t>
            </a:r>
            <a:r>
              <a:rPr lang="pt-BR" sz="3800" b="1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kcal/dia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39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153" r="18733" b="49171"/>
          <a:stretch/>
        </p:blipFill>
        <p:spPr bwMode="auto">
          <a:xfrm>
            <a:off x="831264" y="315883"/>
            <a:ext cx="10806547" cy="32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436524" y="2700298"/>
            <a:ext cx="5070763" cy="1870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97280" y="3906984"/>
            <a:ext cx="7248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cs typeface="Arial" panose="020B0604020202020204" pitchFamily="34" charset="0"/>
              </a:rPr>
              <a:t>Necessidade proteica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s</a:t>
            </a:r>
            <a:r>
              <a:rPr lang="pt-BR" sz="2400" dirty="0" smtClean="0">
                <a:cs typeface="Arial" panose="020B0604020202020204" pitchFamily="34" charset="0"/>
              </a:rPr>
              <a:t>egundo DRIs:</a:t>
            </a:r>
          </a:p>
          <a:p>
            <a:endParaRPr lang="pt-BR" sz="2400" dirty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52g/dia</a:t>
            </a:r>
          </a:p>
          <a:p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0,85g/kg/dia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56,1g/dia</a:t>
            </a:r>
          </a:p>
          <a:p>
            <a:endParaRPr lang="pt-BR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10-30% do VCT</a:t>
            </a:r>
            <a:endParaRPr lang="pt-BR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Caso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B.G, sexo masculino, 16 anos e 6 meses. Paciente em atendimento nutricional devido ao descontrole glicêmico.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Antecedentes pessoais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Portador de DM1 desde os 8 anos de idade.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u="sng" dirty="0">
                <a:cs typeface="Arial" panose="020B0604020202020204" pitchFamily="34" charset="0"/>
              </a:rPr>
              <a:t>Antropometria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Peso atual: 66 kg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Peso habitual: 69 kg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Estatura: 173 cm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IMC: 22,0 kg/m²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1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4. </a:t>
            </a:r>
            <a:r>
              <a:rPr lang="pt-BR" sz="2400" dirty="0" smtClean="0">
                <a:cs typeface="Arial" panose="020B0604020202020204" pitchFamily="34" charset="0"/>
              </a:rPr>
              <a:t>Qual a quantidade em gramas de CHO para cada UI nesse caso?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66 UI utilizadas ao dia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500/66 = 7,5g de CHO para cada UI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46875" r="24582" b="32500"/>
          <a:stretch/>
        </p:blipFill>
        <p:spPr bwMode="auto">
          <a:xfrm>
            <a:off x="2453638" y="1554480"/>
            <a:ext cx="6598921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4" t="70417" r="22005" b="24583"/>
          <a:stretch/>
        </p:blipFill>
        <p:spPr bwMode="auto">
          <a:xfrm>
            <a:off x="3177537" y="2880360"/>
            <a:ext cx="515112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16280" y="5543789"/>
            <a:ext cx="10774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cs typeface="Arial" panose="020B0604020202020204" pitchFamily="34" charset="0"/>
              </a:rPr>
              <a:t>A quantidade de carboidrato/UI encontrada pode ser alterada </a:t>
            </a:r>
            <a:r>
              <a:rPr lang="pt-BR" sz="2000" dirty="0" smtClean="0">
                <a:cs typeface="Arial" panose="020B0604020202020204" pitchFamily="34" charset="0"/>
              </a:rPr>
              <a:t>de acordo </a:t>
            </a:r>
            <a:r>
              <a:rPr lang="pt-BR" sz="2000" dirty="0">
                <a:cs typeface="Arial" panose="020B0604020202020204" pitchFamily="34" charset="0"/>
              </a:rPr>
              <a:t>com a sensibilidade do paciente e mostra-se adequada se </a:t>
            </a:r>
            <a:r>
              <a:rPr lang="pt-BR" sz="2000" dirty="0" smtClean="0">
                <a:cs typeface="Arial" panose="020B0604020202020204" pitchFamily="34" charset="0"/>
              </a:rPr>
              <a:t>a glicemia </a:t>
            </a:r>
            <a:r>
              <a:rPr lang="pt-BR" sz="2000" dirty="0">
                <a:cs typeface="Arial" panose="020B0604020202020204" pitchFamily="34" charset="0"/>
              </a:rPr>
              <a:t>pós-prandial não ultrapassar 20 a 30 mg/</a:t>
            </a:r>
            <a:r>
              <a:rPr lang="pt-BR" sz="2000" dirty="0" err="1">
                <a:cs typeface="Arial" panose="020B0604020202020204" pitchFamily="34" charset="0"/>
              </a:rPr>
              <a:t>dL</a:t>
            </a:r>
            <a:r>
              <a:rPr lang="pt-BR" sz="2000" dirty="0">
                <a:cs typeface="Arial" panose="020B0604020202020204" pitchFamily="34" charset="0"/>
              </a:rPr>
              <a:t> da glicemia </a:t>
            </a:r>
            <a:r>
              <a:rPr lang="pt-BR" sz="2000" dirty="0" smtClean="0">
                <a:cs typeface="Arial" panose="020B0604020202020204" pitchFamily="34" charset="0"/>
              </a:rPr>
              <a:t>pré-</a:t>
            </a:r>
            <a:r>
              <a:rPr lang="pt-BR" sz="2000" dirty="0" err="1" smtClean="0">
                <a:cs typeface="Arial" panose="020B0604020202020204" pitchFamily="34" charset="0"/>
              </a:rPr>
              <a:t>prandial</a:t>
            </a:r>
            <a:r>
              <a:rPr lang="pt-BR" sz="20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80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7" t="24584" r="18829" b="11042"/>
          <a:stretch/>
        </p:blipFill>
        <p:spPr bwMode="auto">
          <a:xfrm>
            <a:off x="2194560" y="838200"/>
            <a:ext cx="7467600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4" t="70417" r="22005" b="24583"/>
          <a:stretch/>
        </p:blipFill>
        <p:spPr bwMode="auto">
          <a:xfrm>
            <a:off x="3055617" y="5516880"/>
            <a:ext cx="515112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316481" y="2960023"/>
            <a:ext cx="4267200" cy="3013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3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5</a:t>
            </a:r>
            <a:r>
              <a:rPr lang="pt-BR" sz="2400" b="1" dirty="0" smtClean="0">
                <a:cs typeface="Arial" panose="020B0604020202020204" pitchFamily="34" charset="0"/>
              </a:rPr>
              <a:t>. </a:t>
            </a:r>
            <a:r>
              <a:rPr lang="pt-BR" sz="2400" dirty="0" smtClean="0">
                <a:cs typeface="Arial" panose="020B0604020202020204" pitchFamily="34" charset="0"/>
              </a:rPr>
              <a:t>Realize o cálculo do Fator de Sensibilidade (FS):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3542" r="28082" b="28229"/>
          <a:stretch/>
        </p:blipFill>
        <p:spPr bwMode="auto">
          <a:xfrm>
            <a:off x="2621280" y="1432560"/>
            <a:ext cx="6461760" cy="206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4" t="70417" r="22005" b="24583"/>
          <a:stretch/>
        </p:blipFill>
        <p:spPr bwMode="auto">
          <a:xfrm>
            <a:off x="3200399" y="3467100"/>
            <a:ext cx="515112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36320" y="4271218"/>
            <a:ext cx="7437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400" dirty="0">
                <a:cs typeface="Arial" panose="020B0604020202020204" pitchFamily="34" charset="0"/>
              </a:rPr>
              <a:t>Insulina </a:t>
            </a:r>
            <a:r>
              <a:rPr lang="pt-BR" sz="2400" dirty="0" smtClean="0">
                <a:cs typeface="Arial" panose="020B0604020202020204" pitchFamily="34" charset="0"/>
              </a:rPr>
              <a:t>ultrarrápida: 36 UI</a:t>
            </a:r>
            <a:endParaRPr lang="pt-BR" sz="2400" dirty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400" dirty="0" smtClean="0">
                <a:cs typeface="Arial" panose="020B0604020202020204" pitchFamily="34" charset="0"/>
              </a:rPr>
              <a:t>Insulina regular (rápida): 30 UI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pt-BR" sz="2400" dirty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400" dirty="0" smtClean="0">
                <a:cs typeface="Arial" panose="020B0604020202020204" pitchFamily="34" charset="0"/>
              </a:rPr>
              <a:t>FS = 1800/66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400" dirty="0" smtClean="0">
                <a:cs typeface="Arial" panose="020B0604020202020204" pitchFamily="34" charset="0"/>
              </a:rPr>
              <a:t>FS = 27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6. </a:t>
            </a:r>
            <a:r>
              <a:rPr lang="pt-BR" sz="2400" dirty="0" smtClean="0">
                <a:cs typeface="Arial" panose="020B0604020202020204" pitchFamily="34" charset="0"/>
              </a:rPr>
              <a:t>Calcule o Bolus Correção (BC) para encontrar a dose </a:t>
            </a:r>
            <a:r>
              <a:rPr lang="pt-BR" sz="2400" dirty="0">
                <a:cs typeface="Arial" panose="020B0604020202020204" pitchFamily="34" charset="0"/>
              </a:rPr>
              <a:t>de insulina </a:t>
            </a:r>
            <a:r>
              <a:rPr lang="pt-BR" sz="2400" dirty="0" smtClean="0">
                <a:cs typeface="Arial" panose="020B0604020202020204" pitchFamily="34" charset="0"/>
              </a:rPr>
              <a:t>a ser utilizada para </a:t>
            </a:r>
            <a:r>
              <a:rPr lang="pt-BR" sz="2400" dirty="0">
                <a:cs typeface="Arial" panose="020B0604020202020204" pitchFamily="34" charset="0"/>
              </a:rPr>
              <a:t>corrigir a </a:t>
            </a:r>
            <a:r>
              <a:rPr lang="pt-BR" sz="2400" dirty="0" smtClean="0">
                <a:cs typeface="Arial" panose="020B0604020202020204" pitchFamily="34" charset="0"/>
              </a:rPr>
              <a:t>glicemia, medida </a:t>
            </a:r>
            <a:r>
              <a:rPr lang="pt-BR" sz="2400" dirty="0">
                <a:cs typeface="Arial" panose="020B0604020202020204" pitchFamily="34" charset="0"/>
              </a:rPr>
              <a:t>antes da </a:t>
            </a:r>
            <a:r>
              <a:rPr lang="pt-BR" sz="2400" dirty="0" smtClean="0">
                <a:cs typeface="Arial" panose="020B0604020202020204" pitchFamily="34" charset="0"/>
              </a:rPr>
              <a:t>refeição, </a:t>
            </a:r>
            <a:r>
              <a:rPr lang="pt-BR" sz="2400" dirty="0">
                <a:cs typeface="Arial" panose="020B0604020202020204" pitchFamily="34" charset="0"/>
              </a:rPr>
              <a:t>quando </a:t>
            </a:r>
            <a:r>
              <a:rPr lang="pt-BR" sz="2400" dirty="0" smtClean="0">
                <a:cs typeface="Arial" panose="020B0604020202020204" pitchFamily="34" charset="0"/>
              </a:rPr>
              <a:t>ela ultrapassa </a:t>
            </a:r>
            <a:r>
              <a:rPr lang="pt-BR" sz="2400" dirty="0">
                <a:cs typeface="Arial" panose="020B0604020202020204" pitchFamily="34" charset="0"/>
              </a:rPr>
              <a:t>a meta </a:t>
            </a:r>
            <a:r>
              <a:rPr lang="pt-BR" sz="2400" dirty="0" smtClean="0">
                <a:cs typeface="Arial" panose="020B0604020202020204" pitchFamily="34" charset="0"/>
              </a:rPr>
              <a:t>estabelecida: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GM: 250 mg/</a:t>
            </a:r>
            <a:r>
              <a:rPr lang="pt-BR" sz="2400" dirty="0" err="1" smtClean="0">
                <a:cs typeface="Arial" panose="020B0604020202020204" pitchFamily="34" charset="0"/>
              </a:rPr>
              <a:t>dL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Meta pré-refeição: 100 mg/</a:t>
            </a:r>
            <a:r>
              <a:rPr lang="pt-BR" sz="2400" dirty="0" err="1" smtClean="0">
                <a:cs typeface="Arial" panose="020B0604020202020204" pitchFamily="34" charset="0"/>
              </a:rPr>
              <a:t>dL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Fator de sensibilidade: 27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BC = 250 - 100/27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BC = 5,5 UI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70036" y="2133600"/>
            <a:ext cx="7852663" cy="4616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pt-BR" sz="2400" dirty="0">
                <a:cs typeface="Arial" panose="020B0604020202020204" pitchFamily="34" charset="0"/>
              </a:rPr>
              <a:t>BC = GM (glicemia do momento) - META (meta glicêmica) / </a:t>
            </a:r>
            <a:r>
              <a:rPr lang="pt-BR" sz="2400" dirty="0" smtClean="0">
                <a:cs typeface="Arial" panose="020B0604020202020204" pitchFamily="34" charset="0"/>
              </a:rPr>
              <a:t>FS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05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7. </a:t>
            </a:r>
            <a:r>
              <a:rPr lang="pt-BR" sz="2400" dirty="0" smtClean="0">
                <a:cs typeface="Arial" panose="020B0604020202020204" pitchFamily="34" charset="0"/>
              </a:rPr>
              <a:t>Qual a quantidade total de CHO a ser consumida por dia de </a:t>
            </a:r>
            <a:r>
              <a:rPr lang="pt-BR" sz="2400" dirty="0">
                <a:cs typeface="Arial" panose="020B0604020202020204" pitchFamily="34" charset="0"/>
              </a:rPr>
              <a:t>acordo </a:t>
            </a:r>
            <a:r>
              <a:rPr lang="pt-BR" sz="2400" dirty="0" smtClean="0">
                <a:cs typeface="Arial" panose="020B0604020202020204" pitchFamily="34" charset="0"/>
              </a:rPr>
              <a:t>o esquema de insulinoterapia utilizada pelo paciente? 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500/66 = 7,5g de CHO para cada UI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CHO total/dia = 495g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8</a:t>
            </a:r>
            <a:r>
              <a:rPr lang="pt-BR" sz="2400" b="1" dirty="0" smtClean="0">
                <a:cs typeface="Arial" panose="020B0604020202020204" pitchFamily="34" charset="0"/>
              </a:rPr>
              <a:t>. </a:t>
            </a:r>
            <a:r>
              <a:rPr lang="pt-BR" sz="2400" dirty="0" smtClean="0">
                <a:cs typeface="Arial" panose="020B0604020202020204" pitchFamily="34" charset="0"/>
              </a:rPr>
              <a:t>O esquema de insulinoterapia está de acordo com a quantidade de CHO consumida pelo paciente em cada refeição? 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21458" r="10892" b="36041"/>
          <a:stretch/>
        </p:blipFill>
        <p:spPr bwMode="auto">
          <a:xfrm>
            <a:off x="594360" y="1556838"/>
            <a:ext cx="10942320" cy="319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618219" y="1584960"/>
            <a:ext cx="1607821" cy="31699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57200" y="48243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cs typeface="Arial" panose="020B0604020202020204" pitchFamily="34" charset="0"/>
              </a:rPr>
              <a:t>Regular:</a:t>
            </a:r>
          </a:p>
          <a:p>
            <a:r>
              <a:rPr lang="pt-BR" dirty="0" smtClean="0">
                <a:cs typeface="Arial" panose="020B0604020202020204" pitchFamily="34" charset="0"/>
              </a:rPr>
              <a:t>- 19 </a:t>
            </a:r>
            <a:r>
              <a:rPr lang="pt-BR" dirty="0">
                <a:cs typeface="Arial" panose="020B0604020202020204" pitchFamily="34" charset="0"/>
              </a:rPr>
              <a:t>UI antes do </a:t>
            </a:r>
            <a:r>
              <a:rPr lang="pt-BR" dirty="0" smtClean="0">
                <a:cs typeface="Arial" panose="020B0604020202020204" pitchFamily="34" charset="0"/>
              </a:rPr>
              <a:t>desjejum</a:t>
            </a:r>
          </a:p>
          <a:p>
            <a:r>
              <a:rPr lang="pt-BR" dirty="0" smtClean="0">
                <a:cs typeface="Arial" panose="020B0604020202020204" pitchFamily="34" charset="0"/>
              </a:rPr>
              <a:t>- 10 UI antes do lanche da tarde</a:t>
            </a:r>
          </a:p>
          <a:p>
            <a:r>
              <a:rPr lang="pt-BR" dirty="0" smtClean="0">
                <a:cs typeface="Arial" panose="020B0604020202020204" pitchFamily="34" charset="0"/>
              </a:rPr>
              <a:t>- 11 </a:t>
            </a:r>
            <a:r>
              <a:rPr lang="pt-BR" dirty="0">
                <a:cs typeface="Arial" panose="020B0604020202020204" pitchFamily="34" charset="0"/>
              </a:rPr>
              <a:t>UI antes de </a:t>
            </a:r>
            <a:r>
              <a:rPr lang="pt-BR" dirty="0" smtClean="0">
                <a:cs typeface="Arial" panose="020B0604020202020204" pitchFamily="34" charset="0"/>
              </a:rPr>
              <a:t>dormir</a:t>
            </a:r>
            <a:endParaRPr lang="pt-BR" dirty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dirty="0" err="1" smtClean="0">
                <a:cs typeface="Arial" panose="020B0604020202020204" pitchFamily="34" charset="0"/>
              </a:rPr>
              <a:t>Lispro</a:t>
            </a:r>
            <a:r>
              <a:rPr lang="pt-BR" dirty="0"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dirty="0" smtClean="0">
                <a:cs typeface="Arial" panose="020B0604020202020204" pitchFamily="34" charset="0"/>
              </a:rPr>
              <a:t>- Antes </a:t>
            </a:r>
            <a:r>
              <a:rPr lang="pt-BR" dirty="0">
                <a:cs typeface="Arial" panose="020B0604020202020204" pitchFamily="34" charset="0"/>
              </a:rPr>
              <a:t>do almoço e jantar </a:t>
            </a:r>
            <a:r>
              <a:rPr lang="pt-BR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cs typeface="Arial" panose="020B0604020202020204" pitchFamily="34" charset="0"/>
                <a:sym typeface="Wingdings" panose="05000000000000000000" pitchFamily="2" charset="2"/>
              </a:rPr>
              <a:t>26 </a:t>
            </a:r>
            <a:r>
              <a:rPr lang="pt-BR" dirty="0">
                <a:cs typeface="Arial" panose="020B0604020202020204" pitchFamily="34" charset="0"/>
                <a:sym typeface="Wingdings" panose="05000000000000000000" pitchFamily="2" charset="2"/>
              </a:rPr>
              <a:t>UI/dia</a:t>
            </a:r>
            <a:endParaRPr 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02920"/>
            <a:ext cx="10515600" cy="58064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19 UI de insulina regular antes do desjejum:</a:t>
            </a:r>
            <a:r>
              <a:rPr lang="pt-BR" sz="2400" b="1" dirty="0" smtClean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142,5g de CHO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Desjejum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87,28g de CHO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Café da manhã 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56,42g de CHO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Lanche da manhã 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31,67g de CHO</a:t>
            </a:r>
            <a:endParaRPr lang="pt-BR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  <a:sym typeface="Wingdings" panose="05000000000000000000" pitchFamily="2" charset="2"/>
              </a:rPr>
              <a:t>13 UI de insulina ultrarrápida antes do almoço: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97,5g de CHO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Almoço  56,04g de CHO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  <a:sym typeface="Wingdings" panose="05000000000000000000" pitchFamily="2" charset="2"/>
              </a:rPr>
              <a:t>10 UI de insulina regular antes do lanche da tarde:</a:t>
            </a:r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75g de CHO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Lanche da tarde 1  93,87g de CHO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Lanche da tarde 2  56,72g de CHO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  <a:sym typeface="Wingdings" panose="05000000000000000000" pitchFamily="2" charset="2"/>
              </a:rPr>
              <a:t>13 UI de insulina ultrarrápida antes do jantar:</a:t>
            </a:r>
            <a:r>
              <a:rPr lang="pt-BR" sz="2400" u="sng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97,5g de CHO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Jantar  55,18g de CHO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Ceia  32g de CHO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  <a:sym typeface="Wingdings" panose="05000000000000000000" pitchFamily="2" charset="2"/>
              </a:rPr>
              <a:t>11 UI de insulina regular antes de dormir: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82,5g de CHO</a:t>
            </a:r>
            <a:endParaRPr lang="pt-BR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7" t="22499" r="12738" b="17918"/>
          <a:stretch/>
        </p:blipFill>
        <p:spPr bwMode="auto">
          <a:xfrm>
            <a:off x="2087880" y="853510"/>
            <a:ext cx="7284720" cy="480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67916" r="68609" b="24584"/>
          <a:stretch/>
        </p:blipFill>
        <p:spPr bwMode="auto">
          <a:xfrm>
            <a:off x="4343400" y="5623560"/>
            <a:ext cx="2773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8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9</a:t>
            </a:r>
            <a:r>
              <a:rPr lang="pt-BR" sz="2400" b="1" dirty="0" smtClean="0">
                <a:cs typeface="Arial" panose="020B0604020202020204" pitchFamily="34" charset="0"/>
              </a:rPr>
              <a:t>. </a:t>
            </a:r>
            <a:r>
              <a:rPr lang="pt-BR" sz="2400" dirty="0" smtClean="0">
                <a:cs typeface="Arial" panose="020B0604020202020204" pitchFamily="34" charset="0"/>
              </a:rPr>
              <a:t>Realize orientações nutricionais e de estilo de vida que visem o melhor controle glicêmico: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Adequação do plano alimentar e melhor distribuição do CHO total entre as refeições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Orientação sobre os tipos de CHO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Explicar sobre a importância da regularidade do consumo alimentar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Sensibilizar sobre a importância do controle metabólico rigoroso, bem como sobre a aderência ao tratamento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Orientações quanto ao consumo de álcool (comer mais quando consumir, não consumir de estômago vazio, não passar de 3 copos de cerveja)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Estimular a prática de atividade física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Orientações quanto à alimentação em situações especiais, como festas (avaliar a glicemia e checar necessidade de dose extra de insulina)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Tx/>
              <a:buChar char="-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Tx/>
              <a:buChar char="-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Dados adicionais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Para a classificação do estado nutricional de crianças e adolescentes, utiliza-se as curvas de crescimento da OMS e os pontos de corte definidos pelo SISVAN: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35156" r="42460" b="14583"/>
          <a:stretch/>
        </p:blipFill>
        <p:spPr bwMode="auto">
          <a:xfrm>
            <a:off x="2019300" y="2180548"/>
            <a:ext cx="7562850" cy="42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0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1. </a:t>
            </a:r>
            <a:r>
              <a:rPr lang="pt-BR" sz="2400" dirty="0" smtClean="0">
                <a:cs typeface="Arial" panose="020B0604020202020204" pitchFamily="34" charset="0"/>
              </a:rPr>
              <a:t>Classifique o estado nutricional atual do adolescente segundo as curvas da OMS: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020050" y="2201993"/>
            <a:ext cx="386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>
                <a:cs typeface="Arial" panose="020B0604020202020204" pitchFamily="34" charset="0"/>
              </a:rPr>
              <a:t>6</a:t>
            </a:r>
            <a:r>
              <a:rPr lang="pt-BR" sz="2400" dirty="0" smtClean="0">
                <a:cs typeface="Arial" panose="020B0604020202020204" pitchFamily="34" charset="0"/>
              </a:rPr>
              <a:t>6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16 anos e 3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173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22,0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85826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</a:t>
            </a:r>
            <a:r>
              <a:rPr lang="pt-BR" sz="2400" dirty="0" smtClean="0">
                <a:cs typeface="Arial" panose="020B0604020202020204" pitchFamily="34" charset="0"/>
              </a:rPr>
              <a:t>p50 </a:t>
            </a:r>
            <a:r>
              <a:rPr lang="pt-BR" sz="2400" dirty="0" smtClean="0">
                <a:cs typeface="Arial" panose="020B0604020202020204" pitchFamily="34" charset="0"/>
              </a:rPr>
              <a:t>e p85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Eutrofia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20834" r="32767" b="10207"/>
          <a:stretch/>
        </p:blipFill>
        <p:spPr bwMode="auto">
          <a:xfrm>
            <a:off x="167640" y="1253911"/>
            <a:ext cx="7684770" cy="5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trela de 5 pontas 7"/>
          <p:cNvSpPr/>
          <p:nvPr/>
        </p:nvSpPr>
        <p:spPr>
          <a:xfrm>
            <a:off x="5615652" y="3768015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4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020050" y="1807842"/>
            <a:ext cx="4018172" cy="160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>
                <a:cs typeface="Arial" panose="020B0604020202020204" pitchFamily="34" charset="0"/>
              </a:rPr>
              <a:t>6</a:t>
            </a:r>
            <a:r>
              <a:rPr lang="pt-BR" sz="2400" dirty="0" smtClean="0">
                <a:cs typeface="Arial" panose="020B0604020202020204" pitchFamily="34" charset="0"/>
              </a:rPr>
              <a:t>6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16 anos e 3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173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22,0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85826" y="3986777"/>
            <a:ext cx="3475217" cy="84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Escore z entre -1 e </a:t>
            </a:r>
            <a:r>
              <a:rPr lang="pt-BR" sz="2400" dirty="0">
                <a:cs typeface="Arial" panose="020B0604020202020204" pitchFamily="34" charset="0"/>
              </a:rPr>
              <a:t>0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Eutrofia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17188" r="21323" b="8854"/>
          <a:stretch/>
        </p:blipFill>
        <p:spPr bwMode="auto">
          <a:xfrm>
            <a:off x="107155" y="920707"/>
            <a:ext cx="7889479" cy="56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trela de 5 pontas 6"/>
          <p:cNvSpPr/>
          <p:nvPr/>
        </p:nvSpPr>
        <p:spPr>
          <a:xfrm>
            <a:off x="5751120" y="4445355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8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020050" y="2201993"/>
            <a:ext cx="386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>
                <a:cs typeface="Arial" panose="020B0604020202020204" pitchFamily="34" charset="0"/>
              </a:rPr>
              <a:t>6</a:t>
            </a:r>
            <a:r>
              <a:rPr lang="pt-BR" sz="2400" dirty="0" smtClean="0">
                <a:cs typeface="Arial" panose="020B0604020202020204" pitchFamily="34" charset="0"/>
              </a:rPr>
              <a:t>6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16 anos e 3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173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22,0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185826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p15 e </a:t>
            </a:r>
            <a:r>
              <a:rPr lang="pt-BR" sz="2400" dirty="0" smtClean="0">
                <a:cs typeface="Arial" panose="020B0604020202020204" pitchFamily="34" charset="0"/>
              </a:rPr>
              <a:t>p50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Estatura adequada para a idade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t="21336" r="35053" b="12069"/>
          <a:stretch/>
        </p:blipFill>
        <p:spPr bwMode="auto">
          <a:xfrm>
            <a:off x="173419" y="799280"/>
            <a:ext cx="7799333" cy="556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trela de 5 pontas 8"/>
          <p:cNvSpPr/>
          <p:nvPr/>
        </p:nvSpPr>
        <p:spPr>
          <a:xfrm>
            <a:off x="6646488" y="2601577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3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11198" r="18009" b="6250"/>
          <a:stretch/>
        </p:blipFill>
        <p:spPr bwMode="auto">
          <a:xfrm>
            <a:off x="58555" y="788559"/>
            <a:ext cx="7996643" cy="567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150677" y="2201993"/>
            <a:ext cx="386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>
                <a:cs typeface="Arial" panose="020B0604020202020204" pitchFamily="34" charset="0"/>
              </a:rPr>
              <a:t>6</a:t>
            </a:r>
            <a:r>
              <a:rPr lang="pt-BR" sz="2400" dirty="0" smtClean="0">
                <a:cs typeface="Arial" panose="020B0604020202020204" pitchFamily="34" charset="0"/>
              </a:rPr>
              <a:t>6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16 anos e 3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173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22,0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6" name="Estrela de 5 pontas 5"/>
          <p:cNvSpPr/>
          <p:nvPr/>
        </p:nvSpPr>
        <p:spPr>
          <a:xfrm>
            <a:off x="5815195" y="2724665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353775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Escore z entre -1 e </a:t>
            </a:r>
            <a:r>
              <a:rPr lang="pt-BR" sz="2400" dirty="0">
                <a:cs typeface="Arial" panose="020B0604020202020204" pitchFamily="34" charset="0"/>
              </a:rPr>
              <a:t>0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Estatura adequada para a idade</a:t>
            </a:r>
            <a:endParaRPr lang="pt-BR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718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História mórbida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Frequenta </a:t>
            </a:r>
            <a:r>
              <a:rPr lang="pt-BR" sz="2400" dirty="0">
                <a:cs typeface="Arial" panose="020B0604020202020204" pitchFamily="34" charset="0"/>
              </a:rPr>
              <a:t>escola </a:t>
            </a:r>
            <a:r>
              <a:rPr lang="pt-BR" sz="2400" dirty="0" smtClean="0">
                <a:cs typeface="Arial" panose="020B0604020202020204" pitchFamily="34" charset="0"/>
              </a:rPr>
              <a:t>no período da manhã. Refere ter preguiça e que esquece de monitorar a glicemia e aplicar insulina, sua mãe acaba assumindo a função de anotá-las.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P</a:t>
            </a:r>
            <a:r>
              <a:rPr lang="pt-BR" sz="2400" dirty="0" smtClean="0">
                <a:cs typeface="Arial" panose="020B0604020202020204" pitchFamily="34" charset="0"/>
              </a:rPr>
              <a:t>ais relatam bom controle glicêmico até os 13 anos. A partir de então, com a fase rebelde do filho, houve descontrole da glicemia, alternando entre momentos de hipoglicemia e hiperglicemia. 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Paciente refere que notou perda de peso (cerca de 3 kg em 1 mês) e que vem sentindo muita fome nos últimos meses. 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Relata momentos de canseira, muita sede e suor excessivo. 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Pratica atividade física apenas na escola </a:t>
            </a:r>
            <a:r>
              <a:rPr lang="pt-BR" sz="2400" dirty="0" smtClean="0">
                <a:cs typeface="Arial" panose="020B0604020202020204" pitchFamily="34" charset="0"/>
              </a:rPr>
              <a:t>(2x/semana </a:t>
            </a:r>
            <a:r>
              <a:rPr lang="pt-BR" sz="2400" dirty="0">
                <a:cs typeface="Arial" panose="020B0604020202020204" pitchFamily="34" charset="0"/>
              </a:rPr>
              <a:t>por 1 hora).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Possui o hábito de dormir às 22:30.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HI: 1x/2 dias, fezes endurecidas e com esforço evacuatório.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HU: várias vezes ao dia, sem alterações.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IH: Não sabe quantificar o consumo hídrico, mas relata grande quantidade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99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Esquema de insulinoterapia</a:t>
            </a:r>
            <a:endParaRPr lang="pt-BR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400" dirty="0" smtClean="0">
                <a:cs typeface="Arial" panose="020B0604020202020204" pitchFamily="34" charset="0"/>
              </a:rPr>
              <a:t>Insulinoterapia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1 UI/Kg de peso/dia  66 UI/dia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pt-BR" sz="2400" dirty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400" dirty="0" smtClean="0">
                <a:cs typeface="Arial" panose="020B0604020202020204" pitchFamily="34" charset="0"/>
              </a:rPr>
              <a:t>Insulina regular:</a:t>
            </a:r>
          </a:p>
          <a:p>
            <a:pP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19 </a:t>
            </a:r>
            <a:r>
              <a:rPr lang="pt-BR" sz="2400" dirty="0">
                <a:cs typeface="Arial" panose="020B0604020202020204" pitchFamily="34" charset="0"/>
              </a:rPr>
              <a:t>UI antes do </a:t>
            </a:r>
            <a:r>
              <a:rPr lang="pt-BR" sz="2400" dirty="0" smtClean="0">
                <a:cs typeface="Arial" panose="020B0604020202020204" pitchFamily="34" charset="0"/>
              </a:rPr>
              <a:t>café </a:t>
            </a:r>
          </a:p>
          <a:p>
            <a:pP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10 UI antes do lanche da tarde</a:t>
            </a:r>
          </a:p>
          <a:p>
            <a:pP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11 </a:t>
            </a:r>
            <a:r>
              <a:rPr lang="pt-BR" sz="2400" dirty="0">
                <a:cs typeface="Arial" panose="020B0604020202020204" pitchFamily="34" charset="0"/>
              </a:rPr>
              <a:t>UI antes </a:t>
            </a:r>
            <a:r>
              <a:rPr lang="pt-BR" sz="2400" dirty="0" smtClean="0">
                <a:cs typeface="Arial" panose="020B0604020202020204" pitchFamily="34" charset="0"/>
              </a:rPr>
              <a:t>de dormir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400" dirty="0" smtClean="0">
                <a:cs typeface="Arial" panose="020B0604020202020204" pitchFamily="34" charset="0"/>
              </a:rPr>
              <a:t>Insulina ultrarrápida (</a:t>
            </a:r>
            <a:r>
              <a:rPr lang="pt-BR" sz="2400" dirty="0" err="1" smtClean="0">
                <a:cs typeface="Arial" panose="020B0604020202020204" pitchFamily="34" charset="0"/>
              </a:rPr>
              <a:t>Lispro</a:t>
            </a:r>
            <a:r>
              <a:rPr lang="pt-BR" sz="2400" dirty="0" smtClean="0">
                <a:cs typeface="Arial" panose="020B0604020202020204" pitchFamily="34" charset="0"/>
              </a:rPr>
              <a:t>):</a:t>
            </a:r>
          </a:p>
          <a:p>
            <a:pP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Antes do almoço e jantar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26 UI/dia</a:t>
            </a:r>
          </a:p>
        </p:txBody>
      </p:sp>
    </p:spTree>
    <p:extLst>
      <p:ext uri="{BB962C8B-B14F-4D97-AF65-F5344CB8AC3E}">
        <p14:creationId xmlns:p14="http://schemas.microsoft.com/office/powerpoint/2010/main" val="4161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2074</Words>
  <Application>Microsoft Office PowerPoint</Application>
  <PresentationFormat>Personalizar</PresentationFormat>
  <Paragraphs>384</Paragraphs>
  <Slides>28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CASO CLÍNICO 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Marques</cp:lastModifiedBy>
  <cp:revision>219</cp:revision>
  <dcterms:created xsi:type="dcterms:W3CDTF">2017-11-13T12:18:19Z</dcterms:created>
  <dcterms:modified xsi:type="dcterms:W3CDTF">2018-05-14T20:52:06Z</dcterms:modified>
</cp:coreProperties>
</file>