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0" r:id="rId2"/>
    <p:sldId id="361" r:id="rId3"/>
    <p:sldId id="399" r:id="rId4"/>
    <p:sldId id="400" r:id="rId5"/>
    <p:sldId id="404" r:id="rId6"/>
    <p:sldId id="401" r:id="rId7"/>
    <p:sldId id="405" r:id="rId8"/>
    <p:sldId id="402" r:id="rId9"/>
    <p:sldId id="406" r:id="rId10"/>
    <p:sldId id="403" r:id="rId11"/>
    <p:sldId id="407" r:id="rId12"/>
    <p:sldId id="368" r:id="rId13"/>
    <p:sldId id="374" r:id="rId14"/>
    <p:sldId id="394" r:id="rId15"/>
    <p:sldId id="385" r:id="rId16"/>
    <p:sldId id="392" r:id="rId17"/>
    <p:sldId id="393" r:id="rId18"/>
    <p:sldId id="389" r:id="rId19"/>
    <p:sldId id="390" r:id="rId20"/>
    <p:sldId id="398" r:id="rId21"/>
    <p:sldId id="39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 snapToGrid="0">
      <p:cViewPr>
        <p:scale>
          <a:sx n="57" d="100"/>
          <a:sy n="57" d="100"/>
        </p:scale>
        <p:origin x="-120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CB25-8A2D-42EC-84AF-2C3618DF0D1C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96A1-CDE5-4C4E-837C-A2233134F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1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2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8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1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6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48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80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2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4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9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6EEC-AAC5-4C84-8751-B3E30EEF4591}" type="datetimeFigureOut">
              <a:rPr lang="pt-BR" smtClean="0"/>
              <a:t>13/03/2018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7609-E89A-4EE7-A3F3-C3A8CEF0C66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111" y="2826321"/>
            <a:ext cx="9144000" cy="1057708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 4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83922"/>
            <a:ext cx="12190413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Criança queimada</a:t>
            </a:r>
            <a:endParaRPr lang="pt-BR" sz="2800" b="1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0" y="992442"/>
            <a:ext cx="12190413" cy="864296"/>
          </a:xfrm>
          <a:prstGeom prst="rect">
            <a:avLst/>
          </a:prstGeom>
          <a:noFill/>
          <a:ln>
            <a:noFill/>
          </a:ln>
        </p:spPr>
        <p:txBody>
          <a:bodyPr wrap="square" lIns="108832" tIns="108832" rIns="108832" bIns="1088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Universidade de São Paulo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Faculdade de Medicina de Ribeirão Preto</a:t>
            </a: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Curso de Nutrição e Metabolismo</a:t>
            </a:r>
            <a:endParaRPr lang="en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Fisiopatologia da Nutrição Materno-Infantil</a:t>
            </a:r>
            <a:endParaRPr lang="en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Resultado de imagem para brasão fm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270162"/>
            <a:ext cx="1191522" cy="1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307782" y="128333"/>
            <a:ext cx="1189968" cy="2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p3 e p15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20536" r="33738" b="10714"/>
          <a:stretch/>
        </p:blipFill>
        <p:spPr bwMode="auto">
          <a:xfrm>
            <a:off x="239488" y="823745"/>
            <a:ext cx="8006153" cy="565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trela de 5 pontas 8"/>
          <p:cNvSpPr/>
          <p:nvPr/>
        </p:nvSpPr>
        <p:spPr>
          <a:xfrm>
            <a:off x="2547845" y="4191433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9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-2 e +2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Estatura adequada para a idade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16927" r="21067" b="11198"/>
          <a:stretch/>
        </p:blipFill>
        <p:spPr bwMode="auto">
          <a:xfrm>
            <a:off x="300615" y="936166"/>
            <a:ext cx="7926279" cy="54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7" name="Estrela de 5 pontas 6"/>
          <p:cNvSpPr/>
          <p:nvPr/>
        </p:nvSpPr>
        <p:spPr>
          <a:xfrm>
            <a:off x="2570444" y="4129286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Exames bioquímicos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092483"/>
              </p:ext>
            </p:extLst>
          </p:nvPr>
        </p:nvGraphicFramePr>
        <p:xfrm>
          <a:off x="809469" y="2008058"/>
          <a:ext cx="1059804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5861"/>
                <a:gridCol w="2190990"/>
                <a:gridCol w="2723426"/>
                <a:gridCol w="24277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Resultado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Referência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Glicemia d</a:t>
                      </a:r>
                      <a:r>
                        <a:rPr lang="pt-BR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 jejum (mg/</a:t>
                      </a:r>
                      <a:r>
                        <a:rPr lang="pt-BR" sz="2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115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 99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Albumina (g/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2,9 a 4,7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PCR (mg/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3,6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&lt; 0,5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Hb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(g/</a:t>
                      </a:r>
                      <a:r>
                        <a:rPr lang="pt-BR" sz="2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10,9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11,5 a 14,8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Leucócitos (mm³)</a:t>
                      </a:r>
                      <a:endParaRPr lang="pt-B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10.050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3.800 a 9.800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343793"/>
              </p:ext>
            </p:extLst>
          </p:nvPr>
        </p:nvGraphicFramePr>
        <p:xfrm>
          <a:off x="179300" y="399931"/>
          <a:ext cx="11756919" cy="6019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8004"/>
                <a:gridCol w="4335698"/>
                <a:gridCol w="3603217"/>
              </a:tblGrid>
              <a:tr h="34573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Dieta</a:t>
                      </a:r>
                      <a:r>
                        <a:rPr lang="pt-BR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habitual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3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Refeição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Preparações/Alimentos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Quantidade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549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Desjejum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(09:30)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Leite de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vaca integral</a:t>
                      </a:r>
                      <a:endParaRPr lang="pt-BR" sz="20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200 ml</a:t>
                      </a:r>
                      <a:endParaRPr lang="pt-BR" sz="200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Almoço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(11:00)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Arroz branco</a:t>
                      </a:r>
                      <a:endParaRPr lang="pt-BR" sz="20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Caldo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de f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eijão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Bife bovino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colher de sopa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colher de sopa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pedaço pequeno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tarde 1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(14:00)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Leite de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vaca integral</a:t>
                      </a:r>
                      <a:endParaRPr lang="pt-BR" sz="20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200 ml</a:t>
                      </a:r>
                      <a:endParaRPr lang="pt-BR" sz="200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41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Lanche da tarde 2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(16:00)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Fruta (banana maçã/</a:t>
                      </a:r>
                      <a:r>
                        <a:rPr lang="pt-B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pêra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unidade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41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Jantar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(19:00)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Idem ao almoço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41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Ceia</a:t>
                      </a:r>
                    </a:p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(21:00)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Leite de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vaca integral</a:t>
                      </a:r>
                      <a:endParaRPr lang="pt-BR" sz="20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200 ml</a:t>
                      </a:r>
                      <a:endParaRPr lang="pt-BR" sz="200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82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Dorme às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22:30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 titul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alibri titul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Cálculo da dieta habitual</a:t>
            </a:r>
          </a:p>
          <a:p>
            <a:pPr marL="0" indent="0">
              <a:buNone/>
            </a:pPr>
            <a:endParaRPr lang="pt-BR" b="1" u="sng" dirty="0" smtClean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28405"/>
              </p:ext>
            </p:extLst>
          </p:nvPr>
        </p:nvGraphicFramePr>
        <p:xfrm>
          <a:off x="1419069" y="1874708"/>
          <a:ext cx="9325131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2131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VCT: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667,3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kcal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Monoinsaturada: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19,5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CHO: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61,8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g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(37%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do VCT)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Poli-insaturada: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1,9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PTN: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38,3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(23%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do VCT)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G. Saturada: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14,9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LIP: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30,1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(40%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do VCT)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Fósforo: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730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Magnésio: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104,8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Sódio: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578,7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Cálcio: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705,31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E: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1,1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Ferro: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3,2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A: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173,5 </a:t>
                      </a:r>
                      <a:r>
                        <a:rPr lang="pt-BR" sz="2400" baseline="0" dirty="0" err="1" smtClean="0">
                          <a:latin typeface="+mn-lt"/>
                          <a:cs typeface="Arial" panose="020B0604020202020204" pitchFamily="34" charset="0"/>
                        </a:rPr>
                        <a:t>mcg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Fibras: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3,2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Vitamina C: </a:t>
                      </a:r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8,7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aseline="0" dirty="0" smtClean="0"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2. </a:t>
            </a:r>
            <a:r>
              <a:rPr lang="pt-BR" sz="2400" dirty="0" smtClean="0">
                <a:cs typeface="Arial" panose="020B0604020202020204" pitchFamily="34" charset="0"/>
              </a:rPr>
              <a:t>Estime a necessidade energética e proteica: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atual = 9 kg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no p50 = 10,4 kg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Comprimento = 75 cm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%SCQ = 22%</a:t>
            </a:r>
          </a:p>
          <a:p>
            <a:pPr marL="4572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RDA (g/kg/dia) para a faixa etária = 102</a:t>
            </a:r>
            <a:endParaRPr lang="pt-BR" sz="2400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2064" y="1345798"/>
            <a:ext cx="10251029" cy="1938992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Arial" panose="020B0604020202020204" pitchFamily="34" charset="0"/>
              </a:rPr>
              <a:t>OMS/FAO</a:t>
            </a:r>
            <a:r>
              <a:rPr lang="pt-BR" sz="2400" dirty="0" smtClean="0">
                <a:cs typeface="Arial" panose="020B0604020202020204" pitchFamily="34" charset="0"/>
              </a:rPr>
              <a:t> (GEB) = (</a:t>
            </a:r>
            <a:r>
              <a:rPr lang="pt-BR" sz="2400" dirty="0" smtClean="0"/>
              <a:t>60,9 </a:t>
            </a:r>
            <a:r>
              <a:rPr lang="pt-BR" sz="2400" dirty="0"/>
              <a:t>x </a:t>
            </a:r>
            <a:r>
              <a:rPr lang="pt-BR" sz="2400" dirty="0" smtClean="0"/>
              <a:t>P) - 54</a:t>
            </a:r>
          </a:p>
          <a:p>
            <a:pPr algn="just"/>
            <a:r>
              <a:rPr lang="pt-BR" sz="2400" b="1" dirty="0">
                <a:cs typeface="Arial" panose="020B0604020202020204" pitchFamily="34" charset="0"/>
              </a:rPr>
              <a:t>Schofield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(GEB) = </a:t>
            </a:r>
            <a:r>
              <a:rPr lang="pt-BR" sz="2400" dirty="0"/>
              <a:t>(0,167 x P) + (15,174 x E) -</a:t>
            </a:r>
            <a:r>
              <a:rPr lang="pt-BR" sz="2400" dirty="0" smtClean="0"/>
              <a:t> 617,6</a:t>
            </a:r>
          </a:p>
          <a:p>
            <a:pPr algn="just"/>
            <a:r>
              <a:rPr lang="pt-BR" sz="2400" b="1" dirty="0" smtClean="0">
                <a:cs typeface="Arial" panose="020B0604020202020204" pitchFamily="34" charset="0"/>
              </a:rPr>
              <a:t>DRIs </a:t>
            </a:r>
            <a:r>
              <a:rPr lang="pt-BR" sz="2400" dirty="0" smtClean="0">
                <a:cs typeface="Arial" panose="020B0604020202020204" pitchFamily="34" charset="0"/>
              </a:rPr>
              <a:t>(GET) = </a:t>
            </a:r>
            <a:r>
              <a:rPr lang="en-US" sz="2400" dirty="0"/>
              <a:t>(</a:t>
            </a:r>
            <a:r>
              <a:rPr lang="en-US" sz="2400" dirty="0" smtClean="0"/>
              <a:t>89 </a:t>
            </a:r>
            <a:r>
              <a:rPr lang="en-US" sz="2400" dirty="0"/>
              <a:t>x P</a:t>
            </a:r>
            <a:r>
              <a:rPr lang="en-US" sz="2400" dirty="0" smtClean="0"/>
              <a:t> - 100) </a:t>
            </a:r>
            <a:r>
              <a:rPr lang="en-US" sz="2400" dirty="0"/>
              <a:t>+ 20 kcal</a:t>
            </a:r>
            <a:endParaRPr lang="pt-BR" altLang="pt-BR" sz="2400" dirty="0"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/>
              <a:t>Holliday </a:t>
            </a:r>
            <a:r>
              <a:rPr lang="pt-BR" sz="2400" b="1" dirty="0"/>
              <a:t>e Segar </a:t>
            </a:r>
            <a:r>
              <a:rPr lang="pt-BR" sz="2400" dirty="0" smtClean="0"/>
              <a:t>(GET) = </a:t>
            </a:r>
            <a:r>
              <a:rPr lang="en-US" sz="2400" dirty="0"/>
              <a:t>100 Kcal/Kg</a:t>
            </a:r>
            <a:endParaRPr lang="pt-BR" sz="2400" dirty="0" smtClean="0"/>
          </a:p>
          <a:p>
            <a:pPr algn="just"/>
            <a:r>
              <a:rPr lang="pt-BR" sz="2400" b="1" dirty="0" err="1">
                <a:cs typeface="Arial" panose="020B0604020202020204" pitchFamily="34" charset="0"/>
              </a:rPr>
              <a:t>Curreri</a:t>
            </a:r>
            <a:r>
              <a:rPr lang="pt-BR" sz="2400" b="1" dirty="0"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cs typeface="Arial" panose="020B0604020202020204" pitchFamily="34" charset="0"/>
              </a:rPr>
              <a:t>Junior </a:t>
            </a:r>
            <a:r>
              <a:rPr lang="pt-BR" sz="2400" dirty="0" smtClean="0">
                <a:cs typeface="Arial" panose="020B0604020202020204" pitchFamily="34" charset="0"/>
              </a:rPr>
              <a:t>(GEB) </a:t>
            </a:r>
            <a:r>
              <a:rPr lang="pt-BR" sz="2400" dirty="0">
                <a:cs typeface="Arial" panose="020B0604020202020204" pitchFamily="34" charset="0"/>
              </a:rPr>
              <a:t>= RDA + 25 kcal x %</a:t>
            </a:r>
            <a:r>
              <a:rPr lang="pt-BR" sz="2400" dirty="0" smtClean="0">
                <a:cs typeface="Arial" panose="020B0604020202020204" pitchFamily="34" charset="0"/>
              </a:rPr>
              <a:t>SCQ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4" t="80086" r="27814" b="13051"/>
          <a:stretch/>
        </p:blipFill>
        <p:spPr bwMode="auto">
          <a:xfrm>
            <a:off x="2880541" y="3368711"/>
            <a:ext cx="5755339" cy="5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896" y="365760"/>
            <a:ext cx="5303520" cy="62677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Peso atual</a:t>
            </a: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OMS/FAO 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cs typeface="Arial" panose="020B0604020202020204" pitchFamily="34" charset="0"/>
              </a:rPr>
              <a:t>(</a:t>
            </a:r>
            <a:r>
              <a:rPr lang="pt-BR" sz="2400" dirty="0"/>
              <a:t>60,9 x P) - 54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= (60,9 </a:t>
            </a:r>
            <a:r>
              <a:rPr lang="pt-BR" sz="2400" dirty="0">
                <a:cs typeface="Arial" panose="020B0604020202020204" pitchFamily="34" charset="0"/>
              </a:rPr>
              <a:t>x </a:t>
            </a:r>
            <a:r>
              <a:rPr lang="pt-BR" sz="2400" dirty="0" smtClean="0">
                <a:cs typeface="Arial" panose="020B0604020202020204" pitchFamily="34" charset="0"/>
              </a:rPr>
              <a:t>9) - 54 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= 494,1 kcal/dia (x 1,3) = </a:t>
            </a:r>
            <a:r>
              <a:rPr lang="pt-BR" sz="2400" b="1" dirty="0" smtClean="0">
                <a:cs typeface="Arial" panose="020B0604020202020204" pitchFamily="34" charset="0"/>
              </a:rPr>
              <a:t>642,3 kcal/dia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DRIs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(</a:t>
            </a:r>
            <a:r>
              <a:rPr lang="en-US" sz="2400" dirty="0"/>
              <a:t>89 x P - 100) + 20 kcal</a:t>
            </a:r>
            <a:endParaRPr lang="pt-BR" alt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= (89 x 9 - 100) + 20</a:t>
            </a:r>
          </a:p>
          <a:p>
            <a:pPr marL="0" indent="0" algn="just"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= 721 kcal/dia </a:t>
            </a:r>
            <a:r>
              <a:rPr lang="pt-BR" sz="2400" dirty="0" smtClean="0">
                <a:cs typeface="Arial" panose="020B0604020202020204" pitchFamily="34" charset="0"/>
              </a:rPr>
              <a:t>(x 1,3) </a:t>
            </a: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b="1" dirty="0" smtClean="0">
                <a:cs typeface="Arial" panose="020B0604020202020204" pitchFamily="34" charset="0"/>
              </a:rPr>
              <a:t>937,3 kcal/dia</a:t>
            </a:r>
            <a:endParaRPr 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Schofield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/>
              <a:t>(0,167 x P) + (15,174 x E) - 617,6</a:t>
            </a:r>
          </a:p>
          <a:p>
            <a:pPr marL="0" indent="0" algn="just">
              <a:buNone/>
            </a:pP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= (0,167 x 9) + (15,174 x 75) - 617,6</a:t>
            </a:r>
          </a:p>
          <a:p>
            <a:pPr marL="0" indent="0" algn="just">
              <a:buNone/>
            </a:pP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= 1,5 + 1.138,0 - 617,6</a:t>
            </a:r>
          </a:p>
          <a:p>
            <a:pPr marL="0" indent="0" algn="just">
              <a:buNone/>
            </a:pP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= 521,9 kcal/dia (x 1,3) = </a:t>
            </a:r>
            <a:r>
              <a:rPr lang="pt-BR" alt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678,4 kcal/dia</a:t>
            </a:r>
          </a:p>
          <a:p>
            <a:pPr marL="0" indent="0" algn="just">
              <a:buNone/>
            </a:pPr>
            <a:endParaRPr lang="pt-BR" altLang="pt-BR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dirty="0" err="1">
                <a:cs typeface="Arial" panose="020B0604020202020204" pitchFamily="34" charset="0"/>
              </a:rPr>
              <a:t>Curreri</a:t>
            </a:r>
            <a:r>
              <a:rPr lang="pt-BR" sz="2400" b="1" dirty="0">
                <a:cs typeface="Arial" panose="020B0604020202020204" pitchFamily="34" charset="0"/>
              </a:rPr>
              <a:t> Junior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 smtClean="0">
                <a:cs typeface="Arial" panose="020B0604020202020204" pitchFamily="34" charset="0"/>
              </a:rPr>
              <a:t>102 + </a:t>
            </a:r>
            <a:r>
              <a:rPr lang="pt-BR" sz="2400" dirty="0">
                <a:cs typeface="Arial" panose="020B0604020202020204" pitchFamily="34" charset="0"/>
              </a:rPr>
              <a:t>25 </a:t>
            </a:r>
            <a:r>
              <a:rPr lang="pt-BR" sz="2400" dirty="0" smtClean="0">
                <a:cs typeface="Arial" panose="020B0604020202020204" pitchFamily="34" charset="0"/>
              </a:rPr>
              <a:t>x 22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= 652 kcal/dia (x 1,3) = </a:t>
            </a:r>
            <a:r>
              <a:rPr lang="pt-BR" sz="2400" b="1" dirty="0" smtClean="0">
                <a:cs typeface="Arial" panose="020B0604020202020204" pitchFamily="34" charset="0"/>
              </a:rPr>
              <a:t>847,6 kcal/dia</a:t>
            </a:r>
          </a:p>
          <a:p>
            <a:pPr marL="0" indent="0" algn="just">
              <a:buNone/>
            </a:pPr>
            <a:endParaRPr 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/>
              <a:t>Holliday e Segar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</a:t>
            </a:r>
            <a:r>
              <a:rPr lang="en-US" sz="2400" dirty="0"/>
              <a:t>100 </a:t>
            </a:r>
            <a:r>
              <a:rPr lang="en-US" sz="2400" dirty="0" smtClean="0"/>
              <a:t>Kcal/Kg</a:t>
            </a:r>
          </a:p>
          <a:p>
            <a:pPr marL="0" indent="0" algn="just">
              <a:buNone/>
            </a:pPr>
            <a:r>
              <a:rPr lang="en-US" sz="2400" dirty="0" smtClean="0"/>
              <a:t>= </a:t>
            </a:r>
            <a:r>
              <a:rPr lang="en-US" sz="2400" b="1" dirty="0" smtClean="0"/>
              <a:t>900 kcal/</a:t>
            </a:r>
            <a:r>
              <a:rPr lang="en-US" sz="2400" b="1" dirty="0" err="1" smtClean="0"/>
              <a:t>dia</a:t>
            </a:r>
            <a:endParaRPr lang="pt-BR" sz="2400" b="1" dirty="0"/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Média = 802,1 kcal/dia</a:t>
            </a:r>
            <a:endParaRPr lang="pt-BR" sz="29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343850" y="368535"/>
            <a:ext cx="5180215" cy="6267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Peso no p50</a:t>
            </a: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OMS/FAO </a:t>
            </a:r>
            <a:r>
              <a:rPr lang="pt-BR" sz="2400" b="1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2400" dirty="0">
                <a:cs typeface="Arial" panose="020B0604020202020204" pitchFamily="34" charset="0"/>
              </a:rPr>
              <a:t>(</a:t>
            </a:r>
            <a:r>
              <a:rPr lang="pt-BR" sz="2400" dirty="0"/>
              <a:t>60,9 x P) - 54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= (60,9 x </a:t>
            </a:r>
            <a:r>
              <a:rPr lang="pt-BR" sz="2400" dirty="0" smtClean="0">
                <a:cs typeface="Arial" panose="020B0604020202020204" pitchFamily="34" charset="0"/>
              </a:rPr>
              <a:t>10,4) </a:t>
            </a:r>
            <a:r>
              <a:rPr lang="pt-BR" sz="2400" dirty="0">
                <a:cs typeface="Arial" panose="020B0604020202020204" pitchFamily="34" charset="0"/>
              </a:rPr>
              <a:t>- 54 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= </a:t>
            </a:r>
            <a:r>
              <a:rPr lang="pt-BR" sz="2400" dirty="0" smtClean="0">
                <a:cs typeface="Arial" panose="020B0604020202020204" pitchFamily="34" charset="0"/>
              </a:rPr>
              <a:t>579,3 </a:t>
            </a:r>
            <a:r>
              <a:rPr lang="pt-BR" sz="2400" dirty="0">
                <a:cs typeface="Arial" panose="020B0604020202020204" pitchFamily="34" charset="0"/>
              </a:rPr>
              <a:t>kcal/dia (x 1,3) = </a:t>
            </a:r>
            <a:r>
              <a:rPr lang="pt-BR" sz="2400" b="1" dirty="0" smtClean="0">
                <a:cs typeface="Arial" panose="020B0604020202020204" pitchFamily="34" charset="0"/>
              </a:rPr>
              <a:t>753,1 </a:t>
            </a:r>
            <a:r>
              <a:rPr lang="pt-BR" sz="2400" b="1" dirty="0">
                <a:cs typeface="Arial" panose="020B0604020202020204" pitchFamily="34" charset="0"/>
              </a:rPr>
              <a:t>kcal/dia</a:t>
            </a: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DRIs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/>
              <a:t>(89 x P - 100) + 20 kcal</a:t>
            </a:r>
            <a:endParaRPr lang="pt-BR" alt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= (89 x </a:t>
            </a:r>
            <a:r>
              <a:rPr lang="pt-BR" altLang="pt-BR" sz="2400" dirty="0" smtClean="0">
                <a:cs typeface="Arial" panose="020B0604020202020204" pitchFamily="34" charset="0"/>
              </a:rPr>
              <a:t>10,4 </a:t>
            </a:r>
            <a:r>
              <a:rPr lang="pt-BR" altLang="pt-BR" sz="2400" dirty="0">
                <a:cs typeface="Arial" panose="020B0604020202020204" pitchFamily="34" charset="0"/>
              </a:rPr>
              <a:t>- 100) + 20</a:t>
            </a: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= </a:t>
            </a:r>
            <a:r>
              <a:rPr lang="pt-BR" altLang="pt-BR" sz="2400" dirty="0" smtClean="0">
                <a:cs typeface="Arial" panose="020B0604020202020204" pitchFamily="34" charset="0"/>
              </a:rPr>
              <a:t>845,6 </a:t>
            </a:r>
            <a:r>
              <a:rPr lang="pt-BR" altLang="pt-BR" sz="2400" dirty="0">
                <a:cs typeface="Arial" panose="020B0604020202020204" pitchFamily="34" charset="0"/>
              </a:rPr>
              <a:t>kcal/dia </a:t>
            </a:r>
            <a:r>
              <a:rPr lang="pt-BR" sz="2400" dirty="0">
                <a:cs typeface="Arial" panose="020B0604020202020204" pitchFamily="34" charset="0"/>
              </a:rPr>
              <a:t>(x 1,3) = </a:t>
            </a:r>
            <a:r>
              <a:rPr lang="pt-BR" sz="2400" b="1" dirty="0" smtClean="0">
                <a:cs typeface="Arial" panose="020B0604020202020204" pitchFamily="34" charset="0"/>
              </a:rPr>
              <a:t>1.099,2 </a:t>
            </a:r>
            <a:r>
              <a:rPr lang="pt-BR" sz="2400" b="1" dirty="0">
                <a:cs typeface="Arial" panose="020B0604020202020204" pitchFamily="34" charset="0"/>
              </a:rPr>
              <a:t>kcal/dia</a:t>
            </a:r>
          </a:p>
          <a:p>
            <a:pPr marL="0" indent="0" algn="just">
              <a:buNone/>
            </a:pPr>
            <a:endParaRPr lang="pt-BR" alt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cs typeface="Arial" panose="020B0604020202020204" pitchFamily="34" charset="0"/>
              </a:rPr>
              <a:t>Schofield</a:t>
            </a:r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/>
              <a:t>(0,167 x P) + (15,174 x E) - 617,6</a:t>
            </a: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= (0,167 x </a:t>
            </a: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10,4) </a:t>
            </a: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+ (15,174 x 75) - 617,6</a:t>
            </a: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1,7 </a:t>
            </a: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+ 1.138,0 - 617,6</a:t>
            </a:r>
          </a:p>
          <a:p>
            <a:pPr marL="0" indent="0" algn="just">
              <a:buNone/>
            </a:pP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pt-BR" alt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522,1 </a:t>
            </a:r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kcal/dia (x 1,3) = </a:t>
            </a:r>
            <a:r>
              <a:rPr lang="pt-BR" alt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678,7 </a:t>
            </a:r>
            <a:r>
              <a:rPr lang="pt-BR" altLang="pt-BR" sz="2400" b="1" dirty="0">
                <a:cs typeface="Arial" panose="020B0604020202020204" pitchFamily="34" charset="0"/>
                <a:sym typeface="Wingdings" panose="05000000000000000000" pitchFamily="2" charset="2"/>
              </a:rPr>
              <a:t>kcal/dia</a:t>
            </a:r>
          </a:p>
          <a:p>
            <a:pPr marL="0" indent="0" algn="just">
              <a:buNone/>
            </a:pPr>
            <a:endParaRPr lang="pt-BR" altLang="pt-BR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b="1" dirty="0" err="1">
                <a:cs typeface="Arial" panose="020B0604020202020204" pitchFamily="34" charset="0"/>
              </a:rPr>
              <a:t>Curreri</a:t>
            </a:r>
            <a:r>
              <a:rPr lang="pt-BR" sz="2400" b="1" dirty="0">
                <a:cs typeface="Arial" panose="020B0604020202020204" pitchFamily="34" charset="0"/>
              </a:rPr>
              <a:t> Junior </a:t>
            </a:r>
            <a:r>
              <a:rPr 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cs typeface="Arial" panose="020B0604020202020204" pitchFamily="34" charset="0"/>
              </a:rPr>
              <a:t>102 + 25 x 22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= 652 kcal/dia (x 1,3) = </a:t>
            </a:r>
            <a:r>
              <a:rPr lang="pt-BR" sz="2400" b="1" dirty="0">
                <a:cs typeface="Arial" panose="020B0604020202020204" pitchFamily="34" charset="0"/>
              </a:rPr>
              <a:t>847,6 kcal/dia</a:t>
            </a:r>
          </a:p>
          <a:p>
            <a:pPr marL="0" indent="0" algn="just">
              <a:buNone/>
            </a:pPr>
            <a:endParaRPr lang="pt-BR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/>
              <a:t>Holliday e Segar </a:t>
            </a:r>
            <a:r>
              <a:rPr lang="pt-BR" sz="2400" dirty="0">
                <a:sym typeface="Wingdings" panose="05000000000000000000" pitchFamily="2" charset="2"/>
              </a:rPr>
              <a:t></a:t>
            </a:r>
            <a:r>
              <a:rPr lang="pt-BR" sz="2400" dirty="0"/>
              <a:t> </a:t>
            </a:r>
            <a:r>
              <a:rPr lang="en-US" sz="2400" dirty="0"/>
              <a:t>100 Kcal/Kg</a:t>
            </a:r>
          </a:p>
          <a:p>
            <a:pPr marL="0" indent="0" algn="just">
              <a:buNone/>
            </a:pPr>
            <a:r>
              <a:rPr lang="en-US" sz="2400" dirty="0"/>
              <a:t>= </a:t>
            </a:r>
            <a:r>
              <a:rPr lang="en-US" sz="2400" b="1" dirty="0" smtClean="0"/>
              <a:t>1.040 </a:t>
            </a:r>
            <a:r>
              <a:rPr lang="en-US" sz="2400" b="1" dirty="0"/>
              <a:t>kcal/</a:t>
            </a:r>
            <a:r>
              <a:rPr lang="en-US" sz="2400" b="1" dirty="0" err="1"/>
              <a:t>dia</a:t>
            </a:r>
            <a:endParaRPr lang="pt-BR" sz="2400" b="1" dirty="0"/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900" b="1" dirty="0">
                <a:solidFill>
                  <a:srgbClr val="C00000"/>
                </a:solidFill>
                <a:cs typeface="Arial" panose="020B0604020202020204" pitchFamily="34" charset="0"/>
              </a:rPr>
              <a:t>Média = </a:t>
            </a:r>
            <a:r>
              <a:rPr lang="pt-BR" sz="2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883,7 kcal/dia</a:t>
            </a:r>
            <a:endParaRPr lang="pt-BR" sz="29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23860" y="627757"/>
            <a:ext cx="103011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>
                <a:cs typeface="Arial" panose="020B0604020202020204" pitchFamily="34" charset="0"/>
              </a:rPr>
              <a:t>Necessidade proteica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recomendação para queimados: </a:t>
            </a:r>
          </a:p>
          <a:p>
            <a:endParaRPr lang="pt-BR" sz="24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pt-BR" sz="2400" dirty="0" smtClean="0"/>
              <a:t>1,5 </a:t>
            </a:r>
            <a:r>
              <a:rPr lang="pt-BR" sz="2400" dirty="0"/>
              <a:t>a </a:t>
            </a:r>
            <a:r>
              <a:rPr lang="pt-BR" sz="2400" dirty="0" smtClean="0"/>
              <a:t>2,0g/kg/dia </a:t>
            </a:r>
            <a:r>
              <a:rPr lang="pt-BR" sz="2400" dirty="0"/>
              <a:t>(</a:t>
            </a:r>
            <a:r>
              <a:rPr lang="pt-BR" sz="2400" dirty="0" smtClean="0"/>
              <a:t>máximo 3g/kg/dia)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b="1" dirty="0" smtClean="0"/>
              <a:t>PTN </a:t>
            </a:r>
            <a:r>
              <a:rPr lang="pt-BR" sz="2400" b="1" dirty="0" smtClean="0">
                <a:sym typeface="Wingdings" panose="05000000000000000000" pitchFamily="2" charset="2"/>
              </a:rPr>
              <a:t> </a:t>
            </a:r>
            <a:r>
              <a:rPr lang="pt-BR" sz="2400" b="1" dirty="0" smtClean="0"/>
              <a:t>13,5 a 18g/dia</a:t>
            </a:r>
          </a:p>
          <a:p>
            <a:endParaRPr lang="pt-BR" sz="2400" b="1" dirty="0" smtClean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5470634" y="2412135"/>
            <a:ext cx="772511" cy="1008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6014"/>
            <a:ext cx="10515600" cy="6292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3. </a:t>
            </a:r>
            <a:r>
              <a:rPr lang="pt-BR" sz="2400" dirty="0" smtClean="0">
                <a:cs typeface="Arial" panose="020B0604020202020204" pitchFamily="34" charset="0"/>
              </a:rPr>
              <a:t>Determinadas </a:t>
            </a:r>
            <a:r>
              <a:rPr lang="pt-BR" sz="2400" dirty="0">
                <a:cs typeface="Arial" panose="020B0604020202020204" pitchFamily="34" charset="0"/>
              </a:rPr>
              <a:t>situações (agressões) causadas ao nosso organismo desencadeiam </a:t>
            </a:r>
            <a:r>
              <a:rPr lang="pt-BR" sz="2400" dirty="0" smtClean="0">
                <a:cs typeface="Arial" panose="020B0604020202020204" pitchFamily="34" charset="0"/>
              </a:rPr>
              <a:t>o processo </a:t>
            </a:r>
            <a:r>
              <a:rPr lang="pt-BR" sz="2400" dirty="0">
                <a:cs typeface="Arial" panose="020B0604020202020204" pitchFamily="34" charset="0"/>
              </a:rPr>
              <a:t>conhecido como estresse metabólico. Quais as principais características </a:t>
            </a:r>
            <a:r>
              <a:rPr lang="pt-BR" sz="2400" dirty="0" smtClean="0">
                <a:cs typeface="Arial" panose="020B0604020202020204" pitchFamily="34" charset="0"/>
              </a:rPr>
              <a:t>do estresse ocasionado pela queimadura?</a:t>
            </a:r>
          </a:p>
          <a:p>
            <a:pPr marL="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Aumento </a:t>
            </a:r>
            <a:r>
              <a:rPr lang="pt-BR" sz="2400" dirty="0">
                <a:cs typeface="Arial" panose="020B0604020202020204" pitchFamily="34" charset="0"/>
              </a:rPr>
              <a:t>de </a:t>
            </a:r>
            <a:r>
              <a:rPr lang="pt-BR" sz="2400" dirty="0" smtClean="0">
                <a:cs typeface="Arial" panose="020B0604020202020204" pitchFamily="34" charset="0"/>
              </a:rPr>
              <a:t>hormônios </a:t>
            </a:r>
            <a:r>
              <a:rPr lang="pt-BR" sz="2400" dirty="0" err="1">
                <a:cs typeface="Arial" panose="020B0604020202020204" pitchFamily="34" charset="0"/>
              </a:rPr>
              <a:t>catabólicos</a:t>
            </a:r>
            <a:r>
              <a:rPr lang="pt-BR" sz="2400" dirty="0">
                <a:cs typeface="Arial" panose="020B0604020202020204" pitchFamily="34" charset="0"/>
              </a:rPr>
              <a:t> (glucagon, cortisol </a:t>
            </a:r>
            <a:r>
              <a:rPr lang="pt-BR" sz="2400" dirty="0" smtClean="0">
                <a:cs typeface="Arial" panose="020B0604020202020204" pitchFamily="34" charset="0"/>
              </a:rPr>
              <a:t>e catecolaminas)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Diminuição </a:t>
            </a:r>
            <a:r>
              <a:rPr lang="pt-BR" sz="2400" dirty="0">
                <a:cs typeface="Arial" panose="020B0604020202020204" pitchFamily="34" charset="0"/>
              </a:rPr>
              <a:t>de hormônios anabólicos (hormônio de </a:t>
            </a:r>
            <a:r>
              <a:rPr lang="pt-BR" sz="2400" dirty="0" smtClean="0">
                <a:cs typeface="Arial" panose="020B0604020202020204" pitchFamily="34" charset="0"/>
              </a:rPr>
              <a:t>crescimento e testosterona)</a:t>
            </a:r>
          </a:p>
          <a:p>
            <a:pP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Aumento </a:t>
            </a:r>
            <a:r>
              <a:rPr lang="pt-BR" sz="2400" dirty="0">
                <a:cs typeface="Arial" panose="020B0604020202020204" pitchFamily="34" charset="0"/>
              </a:rPr>
              <a:t>das </a:t>
            </a:r>
            <a:r>
              <a:rPr lang="pt-BR" sz="2400" dirty="0" err="1">
                <a:cs typeface="Arial" panose="020B0604020202020204" pitchFamily="34" charset="0"/>
              </a:rPr>
              <a:t>citocinas</a:t>
            </a:r>
            <a:r>
              <a:rPr lang="pt-BR" sz="2400" dirty="0">
                <a:cs typeface="Arial" panose="020B0604020202020204" pitchFamily="34" charset="0"/>
              </a:rPr>
              <a:t> pró-inflamatórias (</a:t>
            </a:r>
            <a:r>
              <a:rPr lang="pt-BR" sz="2400" dirty="0" err="1">
                <a:cs typeface="Arial" panose="020B0604020202020204" pitchFamily="34" charset="0"/>
              </a:rPr>
              <a:t>interleucinas</a:t>
            </a:r>
            <a:r>
              <a:rPr lang="pt-BR" sz="2400" dirty="0">
                <a:cs typeface="Arial" panose="020B0604020202020204" pitchFamily="34" charset="0"/>
              </a:rPr>
              <a:t> 1, 6 e </a:t>
            </a:r>
            <a:r>
              <a:rPr lang="pt-BR" sz="2400" dirty="0" smtClean="0">
                <a:cs typeface="Arial" panose="020B0604020202020204" pitchFamily="34" charset="0"/>
              </a:rPr>
              <a:t>8, fator </a:t>
            </a:r>
            <a:r>
              <a:rPr lang="pt-BR" sz="2400" dirty="0">
                <a:cs typeface="Arial" panose="020B0604020202020204" pitchFamily="34" charset="0"/>
              </a:rPr>
              <a:t>de necrose tumoral</a:t>
            </a:r>
            <a:r>
              <a:rPr lang="pt-BR" sz="2400" dirty="0" smtClean="0"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pt-BR" sz="2400" dirty="0">
                <a:cs typeface="Arial" panose="020B0604020202020204" pitchFamily="34" charset="0"/>
              </a:rPr>
              <a:t>Aumento da taxa </a:t>
            </a:r>
            <a:r>
              <a:rPr lang="pt-BR" sz="2400" dirty="0" smtClean="0">
                <a:cs typeface="Arial" panose="020B0604020202020204" pitchFamily="34" charset="0"/>
              </a:rPr>
              <a:t>metabólica</a:t>
            </a:r>
          </a:p>
          <a:p>
            <a:pPr>
              <a:buFontTx/>
              <a:buChar char="-"/>
            </a:pPr>
            <a:r>
              <a:rPr lang="pt-BR" sz="2400" dirty="0">
                <a:cs typeface="Arial" panose="020B0604020202020204" pitchFamily="34" charset="0"/>
              </a:rPr>
              <a:t>Aumento da temperatura </a:t>
            </a:r>
            <a:r>
              <a:rPr lang="pt-BR" sz="2400" dirty="0" smtClean="0">
                <a:cs typeface="Arial" panose="020B0604020202020204" pitchFamily="34" charset="0"/>
              </a:rPr>
              <a:t>corporal</a:t>
            </a:r>
          </a:p>
          <a:p>
            <a:pPr>
              <a:buFontTx/>
              <a:buChar char="-"/>
            </a:pPr>
            <a:r>
              <a:rPr lang="pt-BR" sz="2400" dirty="0">
                <a:cs typeface="Arial" panose="020B0604020202020204" pitchFamily="34" charset="0"/>
              </a:rPr>
              <a:t>Aumento das demandas de glicose e da </a:t>
            </a:r>
            <a:r>
              <a:rPr lang="pt-BR" sz="2400" dirty="0" err="1" smtClean="0">
                <a:cs typeface="Arial" panose="020B0604020202020204" pitchFamily="34" charset="0"/>
              </a:rPr>
              <a:t>neoglicogênese</a:t>
            </a:r>
            <a:endParaRPr lang="pt-BR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sz="2400" dirty="0">
                <a:cs typeface="Arial" panose="020B0604020202020204" pitchFamily="34" charset="0"/>
              </a:rPr>
              <a:t>Resistência periférica às ações da </a:t>
            </a:r>
            <a:r>
              <a:rPr lang="pt-BR" sz="2400" dirty="0" smtClean="0">
                <a:cs typeface="Arial" panose="020B0604020202020204" pitchFamily="34" charset="0"/>
              </a:rPr>
              <a:t>insulina</a:t>
            </a:r>
          </a:p>
          <a:p>
            <a:pPr>
              <a:buFontTx/>
              <a:buChar char="-"/>
            </a:pPr>
            <a:r>
              <a:rPr lang="pt-BR" sz="2400" dirty="0">
                <a:cs typeface="Arial" panose="020B0604020202020204" pitchFamily="34" charset="0"/>
              </a:rPr>
              <a:t>Aumento do catabolismo </a:t>
            </a:r>
            <a:r>
              <a:rPr lang="pt-BR" sz="2400" dirty="0" smtClean="0">
                <a:cs typeface="Arial" panose="020B0604020202020204" pitchFamily="34" charset="0"/>
              </a:rPr>
              <a:t>proteico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885412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4. </a:t>
            </a:r>
            <a:r>
              <a:rPr lang="pt-BR" sz="2400" dirty="0" smtClean="0">
                <a:cs typeface="Arial" panose="020B0604020202020204" pitchFamily="34" charset="0"/>
              </a:rPr>
              <a:t>Por qual motivo é </a:t>
            </a:r>
            <a:r>
              <a:rPr lang="pt-BR" sz="2400" dirty="0">
                <a:cs typeface="Arial" panose="020B0604020202020204" pitchFamily="34" charset="0"/>
              </a:rPr>
              <a:t>comum o quadro de sepse em pacientes queimados? Analisando os dados bioquímicos é possível diagnosticar um quadro de estresse metabólico e início de sepse?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400" dirty="0" smtClean="0">
                <a:cs typeface="Arial" panose="020B0604020202020204" pitchFamily="34" charset="0"/>
              </a:rPr>
              <a:t>O </a:t>
            </a:r>
            <a:r>
              <a:rPr lang="pt-BR" sz="2400" dirty="0">
                <a:cs typeface="Arial" panose="020B0604020202020204" pitchFamily="34" charset="0"/>
              </a:rPr>
              <a:t>quadro de sepse é comum pois, devido ao trauma térmico, há destruição da barreira epitelial e da microbiota da pele. Consequentemente, há perda da função de barreira protetora do organismo (tecido epitelial), levando à proliferação de microrganismos patógenos pela corrente sanguínea, cursando com infecção local e sistêmica.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400" dirty="0" smtClean="0">
                <a:cs typeface="Arial" panose="020B0604020202020204" pitchFamily="34" charset="0"/>
              </a:rPr>
              <a:t>A análise dos seguintes exames evidenciam </a:t>
            </a:r>
            <a:r>
              <a:rPr lang="pt-BR" sz="2400" dirty="0">
                <a:cs typeface="Arial" panose="020B0604020202020204" pitchFamily="34" charset="0"/>
              </a:rPr>
              <a:t>estresse metabólico e </a:t>
            </a:r>
            <a:r>
              <a:rPr lang="pt-BR" sz="2400" dirty="0" smtClean="0">
                <a:cs typeface="Arial" panose="020B0604020202020204" pitchFamily="34" charset="0"/>
              </a:rPr>
              <a:t>sepse: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Albumina</a:t>
            </a:r>
            <a:r>
              <a:rPr lang="pt-BR" sz="2400" dirty="0">
                <a:cs typeface="Arial" panose="020B0604020202020204" pitchFamily="34" charset="0"/>
              </a:rPr>
              <a:t>: 2,0 </a:t>
            </a:r>
            <a:r>
              <a:rPr lang="pt-BR" sz="2400" dirty="0" smtClean="0">
                <a:cs typeface="Arial" panose="020B0604020202020204" pitchFamily="34" charset="0"/>
              </a:rPr>
              <a:t>g/</a:t>
            </a:r>
            <a:r>
              <a:rPr lang="pt-BR" sz="2400" dirty="0" err="1" smtClean="0">
                <a:cs typeface="Arial" panose="020B0604020202020204" pitchFamily="34" charset="0"/>
              </a:rPr>
              <a:t>dL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Proteína </a:t>
            </a:r>
            <a:r>
              <a:rPr lang="pt-BR" sz="2400" dirty="0">
                <a:cs typeface="Arial" panose="020B0604020202020204" pitchFamily="34" charset="0"/>
              </a:rPr>
              <a:t>C reativa: </a:t>
            </a:r>
            <a:r>
              <a:rPr lang="pt-BR" sz="2400" dirty="0" smtClean="0">
                <a:cs typeface="Arial" panose="020B0604020202020204" pitchFamily="34" charset="0"/>
              </a:rPr>
              <a:t>3,6 mg/L 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Leucócitos</a:t>
            </a:r>
            <a:r>
              <a:rPr lang="pt-BR" sz="2400" dirty="0">
                <a:cs typeface="Arial" panose="020B0604020202020204" pitchFamily="34" charset="0"/>
              </a:rPr>
              <a:t>: </a:t>
            </a:r>
            <a:r>
              <a:rPr lang="pt-BR" sz="2400" dirty="0" smtClean="0">
                <a:cs typeface="Arial" panose="020B0604020202020204" pitchFamily="34" charset="0"/>
              </a:rPr>
              <a:t>10.050/mm³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69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Caso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V.R.M, sexo masculino, 1 ano e </a:t>
            </a:r>
            <a:r>
              <a:rPr lang="pt-BR" sz="2400" dirty="0">
                <a:cs typeface="Arial" panose="020B0604020202020204" pitchFamily="34" charset="0"/>
              </a:rPr>
              <a:t>4</a:t>
            </a:r>
            <a:r>
              <a:rPr lang="pt-BR" sz="2400" dirty="0" smtClean="0">
                <a:cs typeface="Arial" panose="020B0604020202020204" pitchFamily="34" charset="0"/>
              </a:rPr>
              <a:t> meses. Hospitalizado devido queimadura de 2º grau ocasionado por água quente utilizada no banho.</a:t>
            </a: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C</a:t>
            </a:r>
            <a:r>
              <a:rPr lang="pt-BR" sz="2400" dirty="0" smtClean="0">
                <a:cs typeface="Arial" panose="020B0604020202020204" pitchFamily="34" charset="0"/>
              </a:rPr>
              <a:t>riança estava em creche municipal quando, na hora do banho, cuidadora não verificou </a:t>
            </a:r>
            <a:r>
              <a:rPr lang="pt-BR" sz="2400" dirty="0">
                <a:cs typeface="Arial" panose="020B0604020202020204" pitchFamily="34" charset="0"/>
              </a:rPr>
              <a:t>a </a:t>
            </a:r>
            <a:r>
              <a:rPr lang="pt-BR" sz="2400" dirty="0" smtClean="0">
                <a:cs typeface="Arial" panose="020B0604020202020204" pitchFamily="34" charset="0"/>
              </a:rPr>
              <a:t>temperatura </a:t>
            </a:r>
            <a:r>
              <a:rPr lang="pt-BR" sz="2400" dirty="0">
                <a:cs typeface="Arial" panose="020B0604020202020204" pitchFamily="34" charset="0"/>
              </a:rPr>
              <a:t>da </a:t>
            </a:r>
            <a:r>
              <a:rPr lang="pt-BR" sz="2400" dirty="0" smtClean="0">
                <a:cs typeface="Arial" panose="020B0604020202020204" pitchFamily="34" charset="0"/>
              </a:rPr>
              <a:t>água. A queimadura atingiu cerca de 22% da superfície corporal, compreendendo as nádegas, pernas e pés. 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Paciente choroso, evoluiu com hiporexia importante e baixa aceitação da dieta.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Antropometria</a:t>
            </a:r>
            <a:endParaRPr lang="pt-BR" sz="2400" b="1" u="sng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9 kg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IMC: 16 kg/m²</a:t>
            </a:r>
          </a:p>
        </p:txBody>
      </p:sp>
    </p:spTree>
    <p:extLst>
      <p:ext uri="{BB962C8B-B14F-4D97-AF65-F5344CB8AC3E}">
        <p14:creationId xmlns:p14="http://schemas.microsoft.com/office/powerpoint/2010/main" val="38931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885412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pt-BR" sz="2400" b="1" dirty="0">
                <a:cs typeface="Arial" panose="020B0604020202020204" pitchFamily="34" charset="0"/>
              </a:rPr>
              <a:t>5</a:t>
            </a:r>
            <a:r>
              <a:rPr lang="pt-BR" sz="2400" b="1" dirty="0" smtClean="0">
                <a:cs typeface="Arial" panose="020B0604020202020204" pitchFamily="34" charset="0"/>
              </a:rPr>
              <a:t>. </a:t>
            </a:r>
            <a:r>
              <a:rPr lang="pt-BR" sz="2400" dirty="0" smtClean="0">
                <a:cs typeface="Arial" panose="020B0604020202020204" pitchFamily="34" charset="0"/>
              </a:rPr>
              <a:t>Quais os exames bioquímicos mais relevantes de serem monitorados no paciente pediátrico queimado durante a terapia nutricional? Todos foram solicitados para o paciente do caso?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400" dirty="0" smtClean="0">
                <a:cs typeface="Arial" panose="020B0604020202020204" pitchFamily="34" charset="0"/>
              </a:rPr>
              <a:t>Os exames bioquímicos mais relevantes para monitorização são: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Albumina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Transferrina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Pré-albumina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Proteína ligadora de retinol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PCR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Glicemia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400" dirty="0" smtClean="0">
                <a:cs typeface="Arial" panose="020B0604020202020204" pitchFamily="34" charset="0"/>
              </a:rPr>
              <a:t>Eletrólitos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400" dirty="0" smtClean="0">
                <a:cs typeface="Arial" panose="020B0604020202020204" pitchFamily="34" charset="0"/>
              </a:rPr>
              <a:t>Não, dentre os exames mais relevantes para monitorização da terapia nutricional, apenas os exames de albumina, glicemia e PCR foram solicitados no momento.</a:t>
            </a:r>
          </a:p>
        </p:txBody>
      </p:sp>
    </p:spTree>
    <p:extLst>
      <p:ext uri="{BB962C8B-B14F-4D97-AF65-F5344CB8AC3E}">
        <p14:creationId xmlns:p14="http://schemas.microsoft.com/office/powerpoint/2010/main" val="4845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8854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pt-BR" sz="3400" b="1" dirty="0" smtClean="0">
                <a:cs typeface="Arial" panose="020B0604020202020204" pitchFamily="34" charset="0"/>
              </a:rPr>
              <a:t>6. </a:t>
            </a:r>
            <a:r>
              <a:rPr lang="pt-BR" sz="3400" dirty="0" smtClean="0">
                <a:cs typeface="Arial" panose="020B0604020202020204" pitchFamily="34" charset="0"/>
              </a:rPr>
              <a:t>Qual o esquema para monitorização do paciente queimado pediátrico durante o cuidado nutricional?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600" b="1" dirty="0" smtClean="0">
                <a:cs typeface="Arial" panose="020B0604020202020204" pitchFamily="34" charset="0"/>
              </a:rPr>
              <a:t>Diariamente deve ser monitorado: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Peso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Aceitação da dieta e função GI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Aspecto das lesões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Balanço hídrico e balanço proteico-calórico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Eletrólitos e glicemia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endParaRPr lang="pt-BR" sz="2600" dirty="0" smtClean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600" b="1" dirty="0" smtClean="0">
                <a:cs typeface="Arial" panose="020B0604020202020204" pitchFamily="34" charset="0"/>
              </a:rPr>
              <a:t>Três vezes por semana deve ser monitorado: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Função renal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endParaRPr lang="pt-BR" sz="26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pt-BR" sz="2600" b="1" dirty="0" smtClean="0">
                <a:cs typeface="Arial" panose="020B0604020202020204" pitchFamily="34" charset="0"/>
              </a:rPr>
              <a:t>Semanalmente deve ser monitorado: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Calorimetria indireta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Pré-albumina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Função hepática</a:t>
            </a:r>
          </a:p>
          <a:p>
            <a:pPr algn="just">
              <a:buClr>
                <a:schemeClr val="tx1"/>
              </a:buClr>
              <a:buFontTx/>
              <a:buChar char="-"/>
            </a:pPr>
            <a:r>
              <a:rPr lang="pt-BR" sz="2600" dirty="0" smtClean="0">
                <a:cs typeface="Arial" panose="020B0604020202020204" pitchFamily="34" charset="0"/>
              </a:rPr>
              <a:t>Balanço nitrogenado</a:t>
            </a:r>
          </a:p>
        </p:txBody>
      </p:sp>
    </p:spTree>
    <p:extLst>
      <p:ext uri="{BB962C8B-B14F-4D97-AF65-F5344CB8AC3E}">
        <p14:creationId xmlns:p14="http://schemas.microsoft.com/office/powerpoint/2010/main" val="22243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Dados adicionais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94" y="1862110"/>
            <a:ext cx="5871881" cy="49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1. </a:t>
            </a:r>
            <a:r>
              <a:rPr lang="pt-BR" sz="2400" dirty="0" smtClean="0">
                <a:cs typeface="Arial" panose="020B0604020202020204" pitchFamily="34" charset="0"/>
              </a:rPr>
              <a:t>Classifique o estado nutricional atual da criança segundo as curvas da OMS: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p3 e p15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Peso adequado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1120" r="33841" b="10776"/>
          <a:stretch/>
        </p:blipFill>
        <p:spPr bwMode="auto">
          <a:xfrm>
            <a:off x="315304" y="1103579"/>
            <a:ext cx="7846244" cy="55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trela de 5 pontas 8"/>
          <p:cNvSpPr/>
          <p:nvPr/>
        </p:nvSpPr>
        <p:spPr>
          <a:xfrm>
            <a:off x="2557654" y="4670408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4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98038" y="1485301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3466499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-2 e +2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Peso adequado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16146" r="21323" b="11719"/>
          <a:stretch/>
        </p:blipFill>
        <p:spPr bwMode="auto">
          <a:xfrm>
            <a:off x="232910" y="745411"/>
            <a:ext cx="8169216" cy="56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2628875" y="4595782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6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10744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p85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45114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21428" r="34072" b="10516"/>
          <a:stretch/>
        </p:blipFill>
        <p:spPr bwMode="auto">
          <a:xfrm>
            <a:off x="130630" y="754746"/>
            <a:ext cx="7918755" cy="55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3688867" y="4239544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0744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-1 e +1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6667" r="21742" b="11459"/>
          <a:stretch/>
        </p:blipFill>
        <p:spPr bwMode="auto">
          <a:xfrm>
            <a:off x="214941" y="931654"/>
            <a:ext cx="7784172" cy="54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trela de 5 pontas 5"/>
          <p:cNvSpPr/>
          <p:nvPr/>
        </p:nvSpPr>
        <p:spPr>
          <a:xfrm>
            <a:off x="3744394" y="4474900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045114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Estatura: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p85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19853" r="33753" b="10294"/>
          <a:stretch/>
        </p:blipFill>
        <p:spPr bwMode="auto">
          <a:xfrm>
            <a:off x="143440" y="708842"/>
            <a:ext cx="8104090" cy="579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2501722" y="3592716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Escore z entre -1 e +1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16667" r="21067" b="11718"/>
          <a:stretch/>
        </p:blipFill>
        <p:spPr bwMode="auto">
          <a:xfrm>
            <a:off x="282633" y="703036"/>
            <a:ext cx="8193217" cy="563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9 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1 anos e 4 meses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Comprimento: 75 cm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IMC: 16,0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7" name="Estrela de 5 pontas 6"/>
          <p:cNvSpPr/>
          <p:nvPr/>
        </p:nvSpPr>
        <p:spPr>
          <a:xfrm>
            <a:off x="2655430" y="3629292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2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1375</Words>
  <Application>Microsoft Office PowerPoint</Application>
  <PresentationFormat>Personalizar</PresentationFormat>
  <Paragraphs>313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CASO CLÍNICO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Marques</cp:lastModifiedBy>
  <cp:revision>184</cp:revision>
  <dcterms:created xsi:type="dcterms:W3CDTF">2017-11-13T12:18:19Z</dcterms:created>
  <dcterms:modified xsi:type="dcterms:W3CDTF">2018-03-14T01:10:31Z</dcterms:modified>
</cp:coreProperties>
</file>