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1F80-1831-4BFF-AB0F-B3C35DD645F7}" type="datetimeFigureOut">
              <a:rPr lang="pt-BR" smtClean="0"/>
              <a:pPr/>
              <a:t>01/05/2018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13961-9E5F-492C-9449-4CA76945F11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fOmRi2Was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Juan_Jos%C3%A9_Campanel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“El secreto de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sus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ojos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”</a:t>
            </a:r>
            <a:br>
              <a:rPr lang="pt-BR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pt-BR" sz="2700" dirty="0" err="1" smtClean="0">
                <a:solidFill>
                  <a:schemeClr val="bg2">
                    <a:lumMod val="50000"/>
                  </a:schemeClr>
                </a:solidFill>
              </a:rPr>
              <a:t>versión</a:t>
            </a:r>
            <a:r>
              <a:rPr lang="pt-BR" sz="2700" dirty="0" smtClean="0">
                <a:solidFill>
                  <a:schemeClr val="bg2">
                    <a:lumMod val="50000"/>
                  </a:schemeClr>
                </a:solidFill>
              </a:rPr>
              <a:t> subtitulada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000" u="sng" dirty="0">
                <a:hlinkClick r:id="rId2"/>
              </a:rPr>
              <a:t>https://www.youtube.com/watch?v=EfOmRi2WasM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6400800" cy="1752600"/>
          </a:xfrm>
        </p:spPr>
        <p:txBody>
          <a:bodyPr/>
          <a:lstStyle/>
          <a:p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Formas de </a:t>
            </a:r>
            <a:r>
              <a:rPr lang="pt-BR" dirty="0" err="1" smtClean="0">
                <a:solidFill>
                  <a:schemeClr val="accent2">
                    <a:lumMod val="75000"/>
                  </a:schemeClr>
                </a:solidFill>
              </a:rPr>
              <a:t>tratamiento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Película argentina de 2009, dirigida por 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  <a:hlinkClick r:id="rId2" tooltip="Juan José Campanella"/>
              </a:rPr>
              <a:t>Juan 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  <a:hlinkClick r:id="rId2" tooltip="Juan José Campanella"/>
              </a:rPr>
              <a:t>José Campanella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y baseada em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el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bg2">
                    <a:lumMod val="50000"/>
                  </a:schemeClr>
                </a:solidFill>
              </a:rPr>
              <a:t>libro</a:t>
            </a:r>
            <a:r>
              <a:rPr lang="pt-BR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Pregunta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sus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Ojos</a:t>
            </a:r>
            <a:r>
              <a:rPr lang="pt-BR" dirty="0">
                <a:solidFill>
                  <a:schemeClr val="bg2">
                    <a:lumMod val="50000"/>
                  </a:schemeClr>
                </a:solidFill>
              </a:rPr>
              <a:t>, de Eduardo </a:t>
            </a:r>
            <a:r>
              <a:rPr lang="pt-BR" dirty="0" err="1">
                <a:solidFill>
                  <a:schemeClr val="bg2">
                    <a:lumMod val="50000"/>
                  </a:schemeClr>
                </a:solidFill>
              </a:rPr>
              <a:t>Sacheri</a:t>
            </a:r>
            <a:endParaRPr lang="pt-B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Primer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fragmento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min. 41.44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oficina de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Tribunales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jefes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dirty="0" smtClean="0"/>
              <a:t>- </a:t>
            </a:r>
            <a:r>
              <a:rPr lang="pt-BR" i="1" dirty="0" err="1" smtClean="0">
                <a:solidFill>
                  <a:schemeClr val="accent2"/>
                </a:solidFill>
              </a:rPr>
              <a:t>Expósito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fulano,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Doctor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Fortuna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quiere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hablar</a:t>
            </a:r>
            <a:r>
              <a:rPr lang="pt-BR" i="1" u="sng" dirty="0" err="1" smtClean="0">
                <a:solidFill>
                  <a:schemeClr val="accent2"/>
                </a:solidFill>
              </a:rPr>
              <a:t>les</a:t>
            </a:r>
            <a:endParaRPr lang="pt-BR" i="1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pt-BR" u="sng" dirty="0"/>
          </a:p>
          <a:p>
            <a:pPr>
              <a:buFontTx/>
              <a:buChar char="-"/>
            </a:pPr>
            <a:r>
              <a:rPr lang="pt-BR" i="1" dirty="0" err="1" smtClean="0">
                <a:solidFill>
                  <a:schemeClr val="accent2"/>
                </a:solidFill>
              </a:rPr>
              <a:t>Expósito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i="1" dirty="0" err="1">
                <a:solidFill>
                  <a:schemeClr val="accent2">
                    <a:lumMod val="75000"/>
                  </a:schemeClr>
                </a:solidFill>
              </a:rPr>
              <a:t>usted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escucha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lo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que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yo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accent2">
                    <a:lumMod val="75000"/>
                  </a:schemeClr>
                </a:solidFill>
              </a:rPr>
              <a:t>le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digo y </a:t>
            </a:r>
            <a:r>
              <a:rPr lang="pt-BR" i="1" dirty="0" err="1">
                <a:solidFill>
                  <a:schemeClr val="accent2">
                    <a:lumMod val="75000"/>
                  </a:schemeClr>
                </a:solidFill>
              </a:rPr>
              <a:t>hace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lo</a:t>
            </a:r>
            <a:r>
              <a:rPr lang="pt-BR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contrario</a:t>
            </a:r>
          </a:p>
          <a:p>
            <a:pPr>
              <a:buFontTx/>
              <a:buChar char="-"/>
            </a:pPr>
            <a:endParaRPr lang="pt-B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pt-BR" i="1" dirty="0" err="1" smtClean="0">
                <a:solidFill>
                  <a:schemeClr val="accent2"/>
                </a:solidFill>
              </a:rPr>
              <a:t>Fíjese</a:t>
            </a:r>
            <a:r>
              <a:rPr lang="pt-BR" i="1" dirty="0" smtClean="0">
                <a:solidFill>
                  <a:schemeClr val="accent2"/>
                </a:solidFill>
              </a:rPr>
              <a:t> que </a:t>
            </a:r>
          </a:p>
          <a:p>
            <a:pPr algn="ctr">
              <a:buNone/>
            </a:pPr>
            <a:r>
              <a:rPr lang="pt-BR" i="1" dirty="0" smtClean="0">
                <a:solidFill>
                  <a:schemeClr val="accent2"/>
                </a:solidFill>
              </a:rPr>
              <a:t>------</a:t>
            </a:r>
          </a:p>
          <a:p>
            <a:pPr algn="just">
              <a:buFontTx/>
              <a:buChar char="-"/>
            </a:pPr>
            <a:r>
              <a:rPr lang="pt-BR" i="1" dirty="0" err="1" smtClean="0">
                <a:solidFill>
                  <a:schemeClr val="accent2"/>
                </a:solidFill>
              </a:rPr>
              <a:t>Discúlpeme</a:t>
            </a:r>
            <a:r>
              <a:rPr lang="pt-BR" i="1" dirty="0" smtClean="0">
                <a:solidFill>
                  <a:schemeClr val="accent2"/>
                </a:solidFill>
              </a:rPr>
              <a:t>, </a:t>
            </a:r>
            <a:r>
              <a:rPr lang="pt-BR" i="1" dirty="0" err="1" smtClean="0">
                <a:solidFill>
                  <a:schemeClr val="accent2"/>
                </a:solidFill>
              </a:rPr>
              <a:t>doctor</a:t>
            </a:r>
            <a:r>
              <a:rPr lang="pt-BR" i="1" dirty="0" smtClean="0">
                <a:solidFill>
                  <a:schemeClr val="accent2"/>
                </a:solidFill>
              </a:rPr>
              <a:t>, pero </a:t>
            </a:r>
            <a:r>
              <a:rPr lang="pt-BR" i="1" dirty="0" err="1" smtClean="0">
                <a:solidFill>
                  <a:schemeClr val="accent2"/>
                </a:solidFill>
              </a:rPr>
              <a:t>acá</a:t>
            </a:r>
            <a:r>
              <a:rPr lang="pt-BR" i="1" dirty="0" smtClean="0">
                <a:solidFill>
                  <a:schemeClr val="accent2"/>
                </a:solidFill>
              </a:rPr>
              <a:t> está </a:t>
            </a:r>
            <a:r>
              <a:rPr lang="pt-BR" i="1" dirty="0" err="1" smtClean="0">
                <a:solidFill>
                  <a:schemeClr val="accent2"/>
                </a:solidFill>
              </a:rPr>
              <a:t>pasando</a:t>
            </a:r>
            <a:r>
              <a:rPr lang="pt-BR" i="1" dirty="0" smtClean="0">
                <a:solidFill>
                  <a:schemeClr val="accent2"/>
                </a:solidFill>
              </a:rPr>
              <a:t> algo </a:t>
            </a:r>
            <a:r>
              <a:rPr lang="pt-BR" i="1" dirty="0" err="1" smtClean="0">
                <a:solidFill>
                  <a:schemeClr val="accent2"/>
                </a:solidFill>
              </a:rPr>
              <a:t>extraño</a:t>
            </a:r>
            <a:endParaRPr lang="pt-BR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Segundo fragmento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min. 45.01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pasillos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Tribunales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entre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dos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compañeros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trabajo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Sandoval y </a:t>
            </a:r>
            <a:r>
              <a:rPr lang="pt-B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Expósito</a:t>
            </a:r>
            <a:endParaRPr lang="pt-B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>
              <a:buNone/>
            </a:pPr>
            <a:endParaRPr lang="pt-B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No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hablés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más... Nunca más en </a:t>
            </a:r>
            <a:r>
              <a:rPr lang="pt-BR" i="1" dirty="0" smtClean="0">
                <a:solidFill>
                  <a:schemeClr val="accent2"/>
                </a:solidFill>
              </a:rPr>
              <a:t>tu vida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no </a:t>
            </a:r>
            <a:r>
              <a:rPr lang="pt-BR" i="1" dirty="0" err="1" smtClean="0">
                <a:solidFill>
                  <a:schemeClr val="accent2"/>
                </a:solidFill>
              </a:rPr>
              <a:t>hablés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más. </a:t>
            </a: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3042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Tercer fragmento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min. 45.15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pasillos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Tribunales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entre  uno de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los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empleados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Expósito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y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jefa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–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escena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muy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tensa,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ella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está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muy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enojada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pt-B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i="1" dirty="0" err="1" smtClean="0">
                <a:solidFill>
                  <a:schemeClr val="accent2">
                    <a:lumMod val="75000"/>
                  </a:schemeClr>
                </a:solidFill>
              </a:rPr>
              <a:t>Doctora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...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Salga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de mi vista,  </a:t>
            </a:r>
            <a:r>
              <a:rPr lang="pt-BR" i="1" dirty="0" smtClean="0">
                <a:solidFill>
                  <a:schemeClr val="accent2">
                    <a:lumMod val="75000"/>
                  </a:schemeClr>
                </a:solidFill>
              </a:rPr>
              <a:t>se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lo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pido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por favor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¿</a:t>
            </a:r>
            <a:r>
              <a:rPr lang="pt-BR" i="1" dirty="0" err="1" smtClean="0">
                <a:solidFill>
                  <a:schemeClr val="accent2">
                    <a:lumMod val="75000"/>
                  </a:schemeClr>
                </a:solidFill>
              </a:rPr>
              <a:t>Usted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accent2"/>
                </a:solidFill>
              </a:rPr>
              <a:t>s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me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va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a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poner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en contra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también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Irene, </a:t>
            </a:r>
            <a:r>
              <a:rPr lang="pt-BR" i="1" dirty="0" err="1">
                <a:solidFill>
                  <a:schemeClr val="accent2">
                    <a:lumMod val="75000"/>
                  </a:schemeClr>
                </a:solidFill>
              </a:rPr>
              <a:t>le</a:t>
            </a:r>
            <a:r>
              <a:rPr lang="pt-BR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estoy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hablando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algn="just">
              <a:buNone/>
            </a:pPr>
            <a:r>
              <a:rPr lang="pt-BR" i="1" dirty="0" err="1" smtClean="0">
                <a:solidFill>
                  <a:schemeClr val="accent2"/>
                </a:solidFill>
              </a:rPr>
              <a:t>Usted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piens</a:t>
            </a:r>
            <a:r>
              <a:rPr lang="pt-BR" i="1" u="sng" dirty="0" err="1" smtClean="0">
                <a:solidFill>
                  <a:schemeClr val="accent2"/>
                </a:solidFill>
              </a:rPr>
              <a:t>a</a:t>
            </a:r>
            <a:r>
              <a:rPr lang="pt-BR" i="1" dirty="0" smtClean="0">
                <a:solidFill>
                  <a:schemeClr val="accent2"/>
                </a:solidFill>
              </a:rPr>
              <a:t> 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que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yo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estoy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al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pepe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acá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Pero,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jefe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soy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yo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y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subordinado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usted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84176"/>
          </a:xfrm>
        </p:spPr>
        <p:txBody>
          <a:bodyPr>
            <a:normAutofit/>
          </a:bodyPr>
          <a:lstStyle/>
          <a:p>
            <a:r>
              <a:rPr lang="pt-BR" sz="2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Cuarto</a:t>
            </a:r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fragmento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min. 46.15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oficina de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jefa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Irene –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escena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más distendida 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i="1" dirty="0" err="1" smtClean="0">
                <a:solidFill>
                  <a:schemeClr val="accent2"/>
                </a:solidFill>
              </a:rPr>
              <a:t>Benjamín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por favor</a:t>
            </a:r>
          </a:p>
          <a:p>
            <a:pPr algn="just">
              <a:buNone/>
            </a:pP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Deje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abierto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no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nada privado.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... </a:t>
            </a:r>
            <a:r>
              <a:rPr lang="pt-BR" i="1" dirty="0" err="1">
                <a:solidFill>
                  <a:schemeClr val="bg2">
                    <a:lumMod val="50000"/>
                  </a:schemeClr>
                </a:solidFill>
              </a:rPr>
              <a:t>e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xpliqué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que </a:t>
            </a:r>
            <a:r>
              <a:rPr lang="pt-BR" i="1" dirty="0" err="1" smtClean="0">
                <a:solidFill>
                  <a:schemeClr val="accent2"/>
                </a:solidFill>
              </a:rPr>
              <a:t>usted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accent2"/>
                </a:solidFill>
              </a:rPr>
              <a:t>era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un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imbécil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No sabe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cómo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accent2"/>
                </a:solidFill>
              </a:rPr>
              <a:t>se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lo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agradezco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i="1" dirty="0" err="1" smtClean="0">
                <a:solidFill>
                  <a:schemeClr val="accent2"/>
                </a:solidFill>
              </a:rPr>
              <a:t>doctora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accent2"/>
                </a:solidFill>
              </a:rPr>
              <a:t>Le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ruego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que.... </a:t>
            </a:r>
          </a:p>
          <a:p>
            <a:pPr algn="just">
              <a:buNone/>
            </a:pP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Perdón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pt-BR" i="1" dirty="0" err="1" smtClean="0">
                <a:solidFill>
                  <a:schemeClr val="accent2"/>
                </a:solidFill>
              </a:rPr>
              <a:t>doctora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¿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cuál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es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accent2"/>
                </a:solidFill>
              </a:rPr>
              <a:t>su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sonrisa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irresistible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, porque me parece que no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la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conozco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[...] no </a:t>
            </a:r>
            <a:r>
              <a:rPr lang="pt-BR" i="1" dirty="0" err="1" smtClean="0">
                <a:solidFill>
                  <a:schemeClr val="accent2"/>
                </a:solidFill>
              </a:rPr>
              <a:t>le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robo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más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tiempo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Quinto fragmento 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min. 47.30</a:t>
            </a:r>
            <a: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bar tomando café, recordando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pasado</a:t>
            </a: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b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Irene y </a:t>
            </a:r>
            <a:r>
              <a:rPr lang="pt-BR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Benjamín</a:t>
            </a:r>
            <a:endParaRPr lang="pt-B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Compromiso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...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Ahora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los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pibes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se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matan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de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risa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...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¿</a:t>
            </a:r>
            <a:r>
              <a:rPr lang="pt-BR" i="1" dirty="0" smtClean="0">
                <a:solidFill>
                  <a:schemeClr val="accent2"/>
                </a:solidFill>
              </a:rPr>
              <a:t>Te </a:t>
            </a:r>
            <a:r>
              <a:rPr lang="pt-BR" i="1" dirty="0" err="1" smtClean="0">
                <a:solidFill>
                  <a:schemeClr val="accent2"/>
                </a:solidFill>
              </a:rPr>
              <a:t>acordás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? </a:t>
            </a: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pt-BR" i="1" dirty="0" err="1" smtClean="0">
                <a:solidFill>
                  <a:schemeClr val="accent2"/>
                </a:solidFill>
              </a:rPr>
              <a:t>Apareciste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con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Alfonso...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No me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reconozco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...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¿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Quién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accent2"/>
                </a:solidFill>
              </a:rPr>
              <a:t>eras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? </a:t>
            </a:r>
          </a:p>
          <a:p>
            <a:pPr algn="just">
              <a:buNone/>
            </a:pPr>
            <a:r>
              <a:rPr lang="pt-BR" i="1" dirty="0" smtClean="0">
                <a:solidFill>
                  <a:schemeClr val="accent2"/>
                </a:solidFill>
              </a:rPr>
              <a:t>Vos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tambíén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smtClean="0">
                <a:solidFill>
                  <a:schemeClr val="accent2"/>
                </a:solidFill>
              </a:rPr>
              <a:t>eras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joven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... </a:t>
            </a:r>
            <a:r>
              <a:rPr lang="pt-BR" i="1" dirty="0" err="1" smtClean="0">
                <a:solidFill>
                  <a:schemeClr val="bg2">
                    <a:lumMod val="50000"/>
                  </a:schemeClr>
                </a:solidFill>
              </a:rPr>
              <a:t>Ni</a:t>
            </a:r>
            <a:r>
              <a:rPr lang="pt-BR" i="1" dirty="0" smtClean="0">
                <a:solidFill>
                  <a:schemeClr val="bg2">
                    <a:lumMod val="50000"/>
                  </a:schemeClr>
                </a:solidFill>
              </a:rPr>
              <a:t> una cana. </a:t>
            </a:r>
            <a:endParaRPr lang="pt-BR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6693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¿</a:t>
            </a:r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Cómo trato a mi </a:t>
            </a:r>
            <a:r>
              <a:rPr lang="es-AR" b="1" dirty="0" smtClean="0">
                <a:solidFill>
                  <a:schemeClr val="bg2">
                    <a:lumMod val="50000"/>
                  </a:schemeClr>
                </a:solidFill>
              </a:rPr>
              <a:t>INTERLOCUTOR?</a:t>
            </a:r>
            <a:endParaRPr lang="pt-BR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Hay 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que tener en cuenta dos aspectos: </a:t>
            </a:r>
            <a:endParaRPr lang="es-A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la serie de formas lingüísticas que cada forma de tratamiento conlleva;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la anticipación que debo hacer de los aspectos 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contextuales (por eso, exige que haga el análisis contextual ).</a:t>
            </a:r>
            <a:r>
              <a:rPr lang="es-E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La serie de sentidos que entran en juego es muy complejo: {intimidad o no; formalidad o informalidad; edad; jerarquía; lugar social; espacios/regiones; a quién le hablo; quién soy yo frente a ese interlocutor, de qué hablo; qué me imagino que él piensa sobre el objeto de nuestra interlocución o conversación}</a:t>
            </a:r>
            <a:endParaRPr lang="pt-B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66693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La serie de formas de tratamiento del español es altamente compleja (presenta una cierta rigidez y una cierta flexibilidad, pero en sentidos diferentes a las formas de la lengua del brasileño).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270</Words>
  <Application>Microsoft Office PowerPoint</Application>
  <PresentationFormat>Apresentação na tela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“El secreto de sus ojos” versión subtitulada  https://www.youtube.com/watch?v=EfOmRi2WasM </vt:lpstr>
      <vt:lpstr>Slide 2</vt:lpstr>
      <vt:lpstr>Primer fragmento  min. 41.44 en la oficina de Tribunales con los jefes </vt:lpstr>
      <vt:lpstr> Segundo fragmento  min. 45.01 en los pasillos de Tribunales, entre los dos compañeros de trabajo  Sandoval y Expósito</vt:lpstr>
      <vt:lpstr>Tercer fragmento  min. 45.15 en los pasillos de Tribunales, entre  uno de los empleados, Expósito, y la jefa – escena muy tensa, ella está muy enojada</vt:lpstr>
      <vt:lpstr>Cuarto fragmento  min. 46.15 en la oficina de la jefa, Irene – escena más distendida </vt:lpstr>
      <vt:lpstr>Quinto fragmento  min. 47.30 em el bar tomando café, recordando el pasado.  Irene y Benjamín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“El secreto de sus ojos” versión subtitulada  https://www.youtube.com/watch?v=EfOmRi2WasM</dc:title>
  <dc:creator>Maite</dc:creator>
  <cp:lastModifiedBy>Maite</cp:lastModifiedBy>
  <cp:revision>26</cp:revision>
  <dcterms:created xsi:type="dcterms:W3CDTF">2018-04-24T16:45:38Z</dcterms:created>
  <dcterms:modified xsi:type="dcterms:W3CDTF">2018-05-01T21:28:43Z</dcterms:modified>
</cp:coreProperties>
</file>