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77" r:id="rId7"/>
    <p:sldId id="278" r:id="rId8"/>
    <p:sldId id="274" r:id="rId9"/>
    <p:sldId id="268" r:id="rId10"/>
    <p:sldId id="272" r:id="rId11"/>
    <p:sldId id="264" r:id="rId12"/>
    <p:sldId id="263" r:id="rId13"/>
    <p:sldId id="269" r:id="rId14"/>
    <p:sldId id="271" r:id="rId15"/>
    <p:sldId id="265" r:id="rId16"/>
    <p:sldId id="267" r:id="rId17"/>
    <p:sldId id="273" r:id="rId18"/>
    <p:sldId id="270" r:id="rId19"/>
    <p:sldId id="276" r:id="rId20"/>
    <p:sldId id="279" r:id="rId21"/>
    <p:sldId id="26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60"/>
  </p:normalViewPr>
  <p:slideViewPr>
    <p:cSldViewPr>
      <p:cViewPr>
        <p:scale>
          <a:sx n="73" d="100"/>
          <a:sy n="73" d="100"/>
        </p:scale>
        <p:origin x="-12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F29E12-7294-46FD-8AA9-8DEE32A358B3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A9C1FE-0DE0-46EB-8B17-A1502FFD03A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4267200"/>
          </a:xfrm>
        </p:spPr>
        <p:txBody>
          <a:bodyPr/>
          <a:lstStyle/>
          <a:p>
            <a:r>
              <a:rPr lang="pt-BR" sz="6000" b="1" dirty="0" smtClean="0">
                <a:latin typeface="orange juice" panose="02000000000000000000" pitchFamily="2" charset="0"/>
              </a:rPr>
              <a:t>Núcleo de Apoio a Saúde da Família (NASF): </a:t>
            </a:r>
            <a:r>
              <a:rPr lang="pt-BR" sz="4400" b="1" dirty="0" smtClean="0">
                <a:latin typeface="orange juice" panose="02000000000000000000" pitchFamily="2" charset="0"/>
              </a:rPr>
              <a:t>contribuições do nutricionista na Atenção Primária</a:t>
            </a:r>
            <a:endParaRPr lang="pt-BR" sz="4400" b="1" dirty="0">
              <a:latin typeface="orange juice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1512168"/>
          </a:xfrm>
        </p:spPr>
        <p:txBody>
          <a:bodyPr>
            <a:normAutofit fontScale="77500" lnSpcReduction="20000"/>
          </a:bodyPr>
          <a:lstStyle/>
          <a:p>
            <a:r>
              <a:rPr lang="pt-BR" sz="5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cramento" panose="02000507000000020000" pitchFamily="2" charset="0"/>
              </a:rPr>
              <a:t>Ana Carolina Icó</a:t>
            </a:r>
          </a:p>
          <a:p>
            <a:r>
              <a:rPr lang="pt-BR" sz="1800" dirty="0" smtClean="0"/>
              <a:t>Nutricionista – CRN-3:34133</a:t>
            </a:r>
          </a:p>
          <a:p>
            <a:r>
              <a:rPr lang="pt-BR" sz="1800" dirty="0" smtClean="0"/>
              <a:t>Aprimorada em Transtornos alimentares – AMBULIM pelo IPq - HCFMUSP</a:t>
            </a:r>
          </a:p>
          <a:p>
            <a:r>
              <a:rPr lang="pt-BR" sz="1800" dirty="0" smtClean="0"/>
              <a:t>Especialista em Nutrição Clínica pelo Centro Universitário São Camilo</a:t>
            </a:r>
          </a:p>
          <a:p>
            <a:r>
              <a:rPr lang="pt-BR" sz="1800" dirty="0" smtClean="0"/>
              <a:t>Especialista em Obesidade e Emagrecimento – UNIFESP</a:t>
            </a:r>
          </a:p>
          <a:p>
            <a:endParaRPr lang="pt-BR" sz="1800" dirty="0"/>
          </a:p>
        </p:txBody>
      </p:sp>
      <p:pic>
        <p:nvPicPr>
          <p:cNvPr id="1026" name="Picture 2" descr="Image result for logo a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4525"/>
          <a:stretch/>
        </p:blipFill>
        <p:spPr bwMode="auto">
          <a:xfrm>
            <a:off x="7875627" y="316260"/>
            <a:ext cx="87283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go prefeitura de 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383"/>
            <a:ext cx="2388490" cy="62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9512"/>
          </a:xfrm>
        </p:spPr>
        <p:txBody>
          <a:bodyPr/>
          <a:lstStyle/>
          <a:p>
            <a:r>
              <a:rPr lang="pt-BR" sz="6000" b="1" dirty="0">
                <a:latin typeface="orange juice" panose="02000000000000000000" pitchFamily="2" charset="0"/>
              </a:rPr>
              <a:t>Consultas específicas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" y="0"/>
            <a:ext cx="9249923" cy="694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907504"/>
          </a:xfrm>
        </p:spPr>
        <p:txBody>
          <a:bodyPr/>
          <a:lstStyle/>
          <a:p>
            <a:r>
              <a:rPr lang="pt-BR" sz="6000" b="1" dirty="0">
                <a:latin typeface="orange juice" panose="02000000000000000000" pitchFamily="2" charset="0"/>
              </a:rPr>
              <a:t>Visitas Domiciliares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5" y="-1"/>
            <a:ext cx="9149395" cy="68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9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44000" cy="792088"/>
          </a:xfrm>
        </p:spPr>
        <p:txBody>
          <a:bodyPr/>
          <a:lstStyle/>
          <a:p>
            <a:r>
              <a:rPr lang="pt-BR" sz="4000" dirty="0" smtClean="0">
                <a:latin typeface="Lobster 1.4" pitchFamily="50" charset="0"/>
              </a:rPr>
              <a:t>Educação Nutricional para os baixinhos...</a:t>
            </a:r>
            <a:endParaRPr lang="pt-BR" sz="4000" dirty="0">
              <a:latin typeface="Lobster 1.4" pitchFamily="50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3935"/>
            <a:ext cx="9161160" cy="686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93304"/>
            <a:ext cx="5561966" cy="979512"/>
          </a:xfrm>
        </p:spPr>
        <p:txBody>
          <a:bodyPr/>
          <a:lstStyle/>
          <a:p>
            <a:r>
              <a:rPr lang="pt-BR" sz="4800" dirty="0">
                <a:latin typeface="Lobster 1.4" pitchFamily="50" charset="0"/>
              </a:rPr>
              <a:t>E para os grandinhos também!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4" y="0"/>
            <a:ext cx="9173574" cy="69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5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8032"/>
            <a:ext cx="8229600" cy="836712"/>
          </a:xfrm>
        </p:spPr>
        <p:txBody>
          <a:bodyPr/>
          <a:lstStyle/>
          <a:p>
            <a:r>
              <a:rPr lang="pt-BR" sz="6000" b="1" dirty="0">
                <a:latin typeface="orange juice" panose="02000000000000000000" pitchFamily="2" charset="0"/>
              </a:rPr>
              <a:t>Grupos compartilhados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1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28" y="4437112"/>
            <a:ext cx="2921604" cy="2088233"/>
          </a:xfrm>
        </p:spPr>
        <p:txBody>
          <a:bodyPr/>
          <a:lstStyle/>
          <a:p>
            <a:r>
              <a:rPr lang="pt-BR" sz="5200" b="1" dirty="0" smtClean="0">
                <a:latin typeface="Sacramento" panose="02000507000000020000" pitchFamily="2" charset="0"/>
              </a:rPr>
              <a:t>Nutrição a qualquer hora e em qualquer lugar...</a:t>
            </a:r>
            <a:endParaRPr lang="pt-BR" sz="5200" b="1" dirty="0">
              <a:latin typeface="Sacramento" panose="02000507000000020000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6"/>
            <a:ext cx="9144000" cy="68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0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52" y="44624"/>
            <a:ext cx="8229600" cy="1051520"/>
          </a:xfrm>
        </p:spPr>
        <p:txBody>
          <a:bodyPr/>
          <a:lstStyle/>
          <a:p>
            <a:r>
              <a:rPr lang="pt-BR" b="1" dirty="0" smtClean="0">
                <a:latin typeface="orange juice" panose="02000000000000000000" pitchFamily="2" charset="0"/>
              </a:rPr>
              <a:t>Nutrição para além da UBS</a:t>
            </a:r>
            <a:endParaRPr lang="pt-BR" b="1" dirty="0">
              <a:latin typeface="orange juice" panose="02000000000000000000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</p:spPr>
        <p:txBody>
          <a:bodyPr/>
          <a:lstStyle/>
          <a:p>
            <a:r>
              <a:rPr lang="pt-BR" sz="6000" b="1" dirty="0" smtClean="0">
                <a:latin typeface="orange juice" panose="02000000000000000000" pitchFamily="2" charset="0"/>
              </a:rPr>
              <a:t>Articulação da Rede</a:t>
            </a:r>
            <a:endParaRPr lang="pt-BR" sz="6000" b="1" dirty="0">
              <a:latin typeface="orange juice" panose="02000000000000000000" pitchFamily="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" y="-14848"/>
            <a:ext cx="9143878" cy="69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2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9264" y="476672"/>
            <a:ext cx="4757192" cy="1051520"/>
          </a:xfrm>
        </p:spPr>
        <p:txBody>
          <a:bodyPr/>
          <a:lstStyle/>
          <a:p>
            <a:r>
              <a:rPr lang="pt-BR" sz="6000" b="1" dirty="0">
                <a:latin typeface="orange juice" panose="02000000000000000000" pitchFamily="2" charset="0"/>
              </a:rPr>
              <a:t>Desafios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1300386"/>
            <a:ext cx="3397253" cy="46474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Falta de insumos/recursos</a:t>
            </a:r>
          </a:p>
          <a:p>
            <a:pPr algn="ctr"/>
            <a:endParaRPr lang="pt-B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denio Modern" panose="03000700000000000000" pitchFamily="66" charset="0"/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Estrutura física das UBS</a:t>
            </a:r>
          </a:p>
          <a:p>
            <a:pPr algn="ctr"/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denio Modern" panose="03000700000000000000" pitchFamily="66" charset="0"/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Falta de apoio na rede</a:t>
            </a:r>
          </a:p>
          <a:p>
            <a:pPr algn="ctr"/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denio Modern" panose="03000700000000000000" pitchFamily="66" charset="0"/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Dificuldades de acesso/ Ausência de transporte público</a:t>
            </a:r>
          </a:p>
          <a:p>
            <a:pPr algn="ctr"/>
            <a:endParaRPr lang="pt-B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denio Modern" panose="03000700000000000000" pitchFamily="66" charset="0"/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Empobrecimento cultural da comunidade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0"/>
            <a:ext cx="9144000" cy="686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99"/>
            <a:ext cx="9144000" cy="68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51520"/>
          </a:xfrm>
        </p:spPr>
        <p:txBody>
          <a:bodyPr/>
          <a:lstStyle/>
          <a:p>
            <a:r>
              <a:rPr lang="pt-BR" b="1" dirty="0" smtClean="0">
                <a:latin typeface="orange juice" panose="02000000000000000000" pitchFamily="2" charset="0"/>
              </a:rPr>
              <a:t>Atenção Básica à Saúde</a:t>
            </a:r>
            <a:endParaRPr lang="pt-BR" b="1" dirty="0">
              <a:latin typeface="orange juice" panose="02000000000000000000" pitchFamily="2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38628" y="1844824"/>
            <a:ext cx="6353852" cy="3293363"/>
            <a:chOff x="611560" y="1333785"/>
            <a:chExt cx="8280920" cy="2353996"/>
          </a:xfrm>
        </p:grpSpPr>
        <p:sp>
          <p:nvSpPr>
            <p:cNvPr id="7" name="CaixaDeTexto 6"/>
            <p:cNvSpPr txBox="1"/>
            <p:nvPr/>
          </p:nvSpPr>
          <p:spPr>
            <a:xfrm>
              <a:off x="2555776" y="3380004"/>
              <a:ext cx="59766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http://dab.saude.gov.br/portaldab/smp_o_que_e.php</a:t>
              </a:r>
              <a:endParaRPr lang="pt-B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11560" y="1333785"/>
              <a:ext cx="828092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tx2">
                      <a:lumMod val="75000"/>
                    </a:schemeClr>
                  </a:solidFill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“A </a:t>
              </a:r>
              <a:r>
                <a:rPr lang="pt-BR" sz="2800" b="1" dirty="0">
                  <a:solidFill>
                    <a:schemeClr val="tx2">
                      <a:lumMod val="75000"/>
                    </a:schemeClr>
                  </a:solidFill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atenção básica caracteriza-se por um conjunto de ações de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promoção 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e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proteção 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da saúde,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prevenção 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de agravos,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diagnóstico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,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tratamento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,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 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reabilitação,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redução 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de danos e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manutenção </a:t>
              </a:r>
              <a:r>
                <a:rPr lang="pt-BR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da </a:t>
              </a:r>
              <a:r>
                <a:rPr lang="pt-BR" sz="3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saúde</a:t>
              </a:r>
              <a:r>
                <a:rPr lang="pt-BR" sz="32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utie Patootie Skinny" panose="02000603000000000000" pitchFamily="2" charset="0"/>
                  <a:ea typeface="Cutie Patootie Skinny" panose="02000603000000000000" pitchFamily="2" charset="0"/>
                </a:rPr>
                <a:t>. “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3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m relaciona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989040"/>
            <a:ext cx="8229600" cy="1600200"/>
          </a:xfrm>
        </p:spPr>
        <p:txBody>
          <a:bodyPr/>
          <a:lstStyle/>
          <a:p>
            <a:r>
              <a:rPr lang="pt-BR" sz="6000" b="1" dirty="0" smtClean="0">
                <a:latin typeface="Sacramento" panose="02000507000000020000" pitchFamily="2" charset="0"/>
              </a:rPr>
              <a:t>Conheça todas as teorias, domine todas as técnicas, mas ao tocar uma alma humana, seja apenas outra alma humana.</a:t>
            </a:r>
            <a:r>
              <a:rPr lang="pt-BR" dirty="0" smtClean="0">
                <a:latin typeface="Sacramento" panose="02000507000000020000" pitchFamily="2" charset="0"/>
              </a:rPr>
              <a:t/>
            </a:r>
            <a:br>
              <a:rPr lang="pt-BR" dirty="0" smtClean="0">
                <a:latin typeface="Sacramento" panose="02000507000000020000" pitchFamily="2" charset="0"/>
              </a:rPr>
            </a:br>
            <a:r>
              <a:rPr lang="pt-BR" sz="4000" dirty="0" smtClean="0">
                <a:latin typeface="Sacramento" panose="02000507000000020000" pitchFamily="2" charset="0"/>
              </a:rPr>
              <a:t>Carl Jung</a:t>
            </a:r>
            <a:endParaRPr lang="pt-BR" sz="4000" dirty="0">
              <a:latin typeface="Sacramento" panose="0200050700000002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7"/>
            <a:ext cx="9144000" cy="685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677259">
            <a:off x="-1411753" y="4529555"/>
            <a:ext cx="8229600" cy="979512"/>
          </a:xfrm>
        </p:spPr>
        <p:txBody>
          <a:bodyPr/>
          <a:lstStyle/>
          <a:p>
            <a:r>
              <a:rPr lang="pt-BR" sz="11500" b="1" dirty="0" smtClean="0">
                <a:latin typeface="Sacramento" panose="02000507000000020000" pitchFamily="2" charset="0"/>
              </a:rPr>
              <a:t>Obrigada!</a:t>
            </a:r>
            <a:endParaRPr lang="pt-BR" sz="11500" b="1" dirty="0">
              <a:latin typeface="Sacramento" panose="02000507000000020000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8"/>
            <a:ext cx="9144000" cy="69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2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9512" y="244624"/>
            <a:ext cx="8664624" cy="880120"/>
          </a:xfrm>
        </p:spPr>
        <p:txBody>
          <a:bodyPr/>
          <a:lstStyle/>
          <a:p>
            <a:r>
              <a:rPr lang="pt-BR" sz="4800" b="1" dirty="0" smtClean="0">
                <a:latin typeface="orange juice" panose="02000000000000000000" pitchFamily="2" charset="0"/>
              </a:rPr>
              <a:t>Programa Saúde da Família - PSF</a:t>
            </a:r>
            <a:endParaRPr lang="pt-BR" sz="4800" b="1" dirty="0">
              <a:latin typeface="orange juice" panose="02000000000000000000" pitchFamily="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660231" y="2996952"/>
            <a:ext cx="2237177" cy="3477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São constituídos por equipes compostas por profissionais de diferentes áreas de conhecimento, que devem atuar de maneira integrada e apoiando os profissionais das equipes de Saúde da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Família [...]</a:t>
            </a:r>
            <a:endParaRPr lang="pt-BR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5056494" y="476672"/>
            <a:ext cx="3840088" cy="1312168"/>
          </a:xfrm>
        </p:spPr>
        <p:txBody>
          <a:bodyPr/>
          <a:lstStyle/>
          <a:p>
            <a:r>
              <a:rPr lang="pt-BR" sz="4800" b="1" dirty="0" smtClean="0">
                <a:latin typeface="orange juice" panose="02000000000000000000" pitchFamily="2" charset="0"/>
              </a:rPr>
              <a:t>Mapa da saúde em SP</a:t>
            </a:r>
            <a:endParaRPr lang="pt-BR" sz="4800" b="1" dirty="0">
              <a:latin typeface="orange juice" panose="02000000000000000000" pitchFamily="2" charset="0"/>
            </a:endParaRPr>
          </a:p>
        </p:txBody>
      </p:sp>
      <p:pic>
        <p:nvPicPr>
          <p:cNvPr id="8" name="Picture 2" descr="Image result for logo as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4525"/>
          <a:stretch/>
        </p:blipFill>
        <p:spPr bwMode="auto">
          <a:xfrm>
            <a:off x="8277564" y="1700808"/>
            <a:ext cx="542908" cy="5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4" y="0"/>
            <a:ext cx="9167854" cy="68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" y="332656"/>
            <a:ext cx="8795320" cy="720080"/>
          </a:xfrm>
        </p:spPr>
        <p:txBody>
          <a:bodyPr/>
          <a:lstStyle/>
          <a:p>
            <a:r>
              <a:rPr lang="pt-BR" dirty="0" smtClean="0">
                <a:latin typeface="Budmo Jiggler" panose="00000400000000000000" pitchFamily="2" charset="0"/>
              </a:rPr>
              <a:t>Equipe NASF Embura</a:t>
            </a:r>
            <a:endParaRPr lang="pt-BR" dirty="0">
              <a:latin typeface="Budmo Jiggler" panose="00000400000000000000" pitchFamily="2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805588" y="1340768"/>
            <a:ext cx="3918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ge juice" panose="02000000000000000000" pitchFamily="2" charset="0"/>
              </a:rPr>
              <a:t> 6 UBS</a:t>
            </a:r>
          </a:p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ge juice" panose="02000000000000000000" pitchFamily="2" charset="0"/>
              </a:rPr>
              <a:t>11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ange juice" panose="02000000000000000000" pitchFamily="2" charset="0"/>
              </a:rPr>
              <a:t>equipes de ESF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265676" y="2852936"/>
            <a:ext cx="3626804" cy="35394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Assistente Social</a:t>
            </a:r>
          </a:p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Fisioterapeuta</a:t>
            </a:r>
          </a:p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Fonoaudióloga</a:t>
            </a:r>
          </a:p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Médico Pediatra</a:t>
            </a:r>
          </a:p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Nutricionista</a:t>
            </a:r>
          </a:p>
          <a:p>
            <a:pPr algn="ctr"/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Psicólogo</a:t>
            </a:r>
            <a:endParaRPr lang="pt-BR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denio Modern" panose="03000700000000000000" pitchFamily="66" charset="0"/>
            </a:endParaRPr>
          </a:p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denio Modern" panose="03000700000000000000" pitchFamily="66" charset="0"/>
              </a:rPr>
              <a:t>Terapeuta Ocupacional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"/>
            <a:ext cx="9144000" cy="68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886" y="160338"/>
            <a:ext cx="5127325" cy="1051520"/>
          </a:xfrm>
        </p:spPr>
        <p:txBody>
          <a:bodyPr/>
          <a:lstStyle/>
          <a:p>
            <a:r>
              <a:rPr lang="pt-BR" sz="6600" b="1" dirty="0" smtClean="0">
                <a:latin typeface="orange juice" panose="02000000000000000000" pitchFamily="2" charset="0"/>
              </a:rPr>
              <a:t>O território</a:t>
            </a:r>
            <a:endParaRPr lang="pt-BR" sz="6600" b="1" dirty="0">
              <a:latin typeface="orange juice" panose="02000000000000000000" pitchFamily="2" charset="0"/>
            </a:endParaRPr>
          </a:p>
        </p:txBody>
      </p:sp>
      <p:sp>
        <p:nvSpPr>
          <p:cNvPr id="3" name="AutoShape 9" descr="Resultado de imagem para marsil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" r="16661" b="19885"/>
          <a:stretch/>
        </p:blipFill>
        <p:spPr bwMode="auto">
          <a:xfrm>
            <a:off x="3333805" y="5057879"/>
            <a:ext cx="5342813" cy="11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35176" y="6309320"/>
            <a:ext cx="509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http://www.prefeitura.sp.gov.br/cidade/secretarias/regionais/parelheiros/historico/index.php?p=411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3" y="-26343"/>
            <a:ext cx="9196333" cy="68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20080"/>
          </a:xfrm>
        </p:spPr>
        <p:txBody>
          <a:bodyPr/>
          <a:lstStyle/>
          <a:p>
            <a:r>
              <a:rPr lang="pt-BR" sz="4600" b="1" dirty="0" smtClean="0">
                <a:latin typeface="orange juice" panose="02000000000000000000" pitchFamily="2" charset="0"/>
              </a:rPr>
              <a:t>O que as pessoas sabem sobre o distrito de  Marsilac?</a:t>
            </a:r>
            <a:endParaRPr lang="pt-BR" sz="4600" b="1" dirty="0">
              <a:latin typeface="orange juice" panose="0200000000000000000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11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8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33264"/>
            <a:ext cx="8712968" cy="1051520"/>
          </a:xfrm>
        </p:spPr>
        <p:txBody>
          <a:bodyPr/>
          <a:lstStyle/>
          <a:p>
            <a:r>
              <a:rPr lang="pt-BR" sz="6000" b="1" dirty="0">
                <a:latin typeface="orange juice" panose="02000000000000000000" pitchFamily="2" charset="0"/>
              </a:rPr>
              <a:t>Consultas compartilhadas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3"/>
            <a:ext cx="9252520" cy="697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8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2174</TotalTime>
  <Words>255</Words>
  <Application>Microsoft Office PowerPoint</Application>
  <PresentationFormat>Apresentação na tela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Executivo</vt:lpstr>
      <vt:lpstr>Núcleo de Apoio a Saúde da Família (NASF): contribuições do nutricionista na Atenção Primária</vt:lpstr>
      <vt:lpstr>Atenção Básica à Saúde</vt:lpstr>
      <vt:lpstr>Programa Saúde da Família - PSF</vt:lpstr>
      <vt:lpstr>Mapa da saúde em SP</vt:lpstr>
      <vt:lpstr>Equipe NASF Embura</vt:lpstr>
      <vt:lpstr>O território</vt:lpstr>
      <vt:lpstr>O que as pessoas sabem sobre o distrito de  Marsilac?</vt:lpstr>
      <vt:lpstr>Apresentação do PowerPoint</vt:lpstr>
      <vt:lpstr>Consultas compartilhadas</vt:lpstr>
      <vt:lpstr>Consultas específicas</vt:lpstr>
      <vt:lpstr>Visitas Domiciliares</vt:lpstr>
      <vt:lpstr>Educação Nutricional para os baixinhos...</vt:lpstr>
      <vt:lpstr>E para os grandinhos também!</vt:lpstr>
      <vt:lpstr>Grupos compartilhados</vt:lpstr>
      <vt:lpstr>Nutrição a qualquer hora e em qualquer lugar...</vt:lpstr>
      <vt:lpstr>Nutrição para além da UBS</vt:lpstr>
      <vt:lpstr>Articulação da Rede</vt:lpstr>
      <vt:lpstr>Desafios</vt:lpstr>
      <vt:lpstr>Apresentação do PowerPoint</vt:lpstr>
      <vt:lpstr>Conheça todas as teorias, domine todas as técnicas, mas ao tocar uma alma humana, seja apenas outra alma humana. Carl Jung</vt:lpstr>
      <vt:lpstr>Obrigada!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</dc:creator>
  <cp:lastModifiedBy>Carol</cp:lastModifiedBy>
  <cp:revision>91</cp:revision>
  <dcterms:created xsi:type="dcterms:W3CDTF">2016-10-12T00:06:36Z</dcterms:created>
  <dcterms:modified xsi:type="dcterms:W3CDTF">2018-05-27T21:03:14Z</dcterms:modified>
</cp:coreProperties>
</file>