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86" r:id="rId13"/>
    <p:sldId id="276" r:id="rId14"/>
    <p:sldId id="280" r:id="rId15"/>
    <p:sldId id="287" r:id="rId16"/>
    <p:sldId id="288" r:id="rId17"/>
    <p:sldId id="289" r:id="rId18"/>
    <p:sldId id="290" r:id="rId19"/>
    <p:sldId id="292" r:id="rId20"/>
    <p:sldId id="293" r:id="rId21"/>
    <p:sldId id="269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58" autoAdjust="0"/>
  </p:normalViewPr>
  <p:slideViewPr>
    <p:cSldViewPr>
      <p:cViewPr>
        <p:scale>
          <a:sx n="92" d="100"/>
          <a:sy n="92" d="100"/>
        </p:scale>
        <p:origin x="-206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BC6528-A257-4E76-AECF-22C97A38C5E2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20334F59-58B6-42D3-B2F8-CBE427E87336}">
      <dgm:prSet phldrT="[Texto]"/>
      <dgm:spPr/>
      <dgm:t>
        <a:bodyPr/>
        <a:lstStyle/>
        <a:p>
          <a:r>
            <a:rPr lang="pt-BR" dirty="0" smtClean="0"/>
            <a:t>Perfil de saúde</a:t>
          </a:r>
          <a:endParaRPr lang="pt-BR" dirty="0"/>
        </a:p>
      </dgm:t>
    </dgm:pt>
    <dgm:pt modelId="{8DB30D3D-1DDD-4559-B678-8EA58B4E7D3A}" type="parTrans" cxnId="{279F5263-2A2F-46A7-B838-94B5C546BEA7}">
      <dgm:prSet/>
      <dgm:spPr/>
    </dgm:pt>
    <dgm:pt modelId="{BA29115D-BF59-4F34-93F7-892047EB18E6}" type="sibTrans" cxnId="{279F5263-2A2F-46A7-B838-94B5C546BEA7}">
      <dgm:prSet/>
      <dgm:spPr/>
    </dgm:pt>
    <dgm:pt modelId="{FE8895EB-EC2F-4C0B-87C9-5AAEEFAB41E1}">
      <dgm:prSet phldrT="[Texto]"/>
      <dgm:spPr/>
      <dgm:t>
        <a:bodyPr/>
        <a:lstStyle/>
        <a:p>
          <a:r>
            <a:rPr lang="pt-BR" dirty="0" smtClean="0"/>
            <a:t>Mortalidade</a:t>
          </a:r>
          <a:endParaRPr lang="pt-BR" dirty="0"/>
        </a:p>
      </dgm:t>
    </dgm:pt>
    <dgm:pt modelId="{0036E6FE-47AD-48AE-BE84-C5517EB8235A}" type="parTrans" cxnId="{F48D2656-DBC5-45EA-BE21-3D11C1C55F2A}">
      <dgm:prSet/>
      <dgm:spPr/>
    </dgm:pt>
    <dgm:pt modelId="{F9BC577C-9FBF-4115-9706-467BBF7CB458}" type="sibTrans" cxnId="{F48D2656-DBC5-45EA-BE21-3D11C1C55F2A}">
      <dgm:prSet/>
      <dgm:spPr/>
    </dgm:pt>
    <dgm:pt modelId="{5DD6D31E-649F-4EA4-B906-B02712606197}">
      <dgm:prSet phldrT="[Texto]"/>
      <dgm:spPr/>
      <dgm:t>
        <a:bodyPr/>
        <a:lstStyle/>
        <a:p>
          <a:r>
            <a:rPr lang="pt-BR" dirty="0" smtClean="0"/>
            <a:t>Morbidade</a:t>
          </a:r>
          <a:endParaRPr lang="pt-BR" dirty="0"/>
        </a:p>
      </dgm:t>
    </dgm:pt>
    <dgm:pt modelId="{2070DFF0-E866-4303-82EB-570CB53E1A64}" type="parTrans" cxnId="{606DA742-B094-49FD-89AE-3284AACF4099}">
      <dgm:prSet/>
      <dgm:spPr/>
    </dgm:pt>
    <dgm:pt modelId="{24F97F49-364B-4B63-A3FF-11C9C537A0EA}" type="sibTrans" cxnId="{606DA742-B094-49FD-89AE-3284AACF4099}">
      <dgm:prSet/>
      <dgm:spPr/>
    </dgm:pt>
    <dgm:pt modelId="{8749579A-14A4-40A7-B099-CD9C711B1A7B}" type="pres">
      <dgm:prSet presAssocID="{82BC6528-A257-4E76-AECF-22C97A38C5E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1215BBC-0783-41E3-BDD4-B6CD569228C7}" type="pres">
      <dgm:prSet presAssocID="{20334F59-58B6-42D3-B2F8-CBE427E8733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2A5257-8736-4ED6-B595-F863F55DA420}" type="pres">
      <dgm:prSet presAssocID="{20334F59-58B6-42D3-B2F8-CBE427E87336}" presName="gear1srcNode" presStyleLbl="node1" presStyleIdx="0" presStyleCnt="3"/>
      <dgm:spPr/>
      <dgm:t>
        <a:bodyPr/>
        <a:lstStyle/>
        <a:p>
          <a:endParaRPr lang="pt-BR"/>
        </a:p>
      </dgm:t>
    </dgm:pt>
    <dgm:pt modelId="{8CED9C54-B082-4221-B87D-EA67AF406A2A}" type="pres">
      <dgm:prSet presAssocID="{20334F59-58B6-42D3-B2F8-CBE427E87336}" presName="gear1dstNode" presStyleLbl="node1" presStyleIdx="0" presStyleCnt="3"/>
      <dgm:spPr/>
      <dgm:t>
        <a:bodyPr/>
        <a:lstStyle/>
        <a:p>
          <a:endParaRPr lang="pt-BR"/>
        </a:p>
      </dgm:t>
    </dgm:pt>
    <dgm:pt modelId="{35E21395-9211-4F30-B39E-C8DCCC5A2D12}" type="pres">
      <dgm:prSet presAssocID="{FE8895EB-EC2F-4C0B-87C9-5AAEEFAB41E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977583-E4B5-4DD2-A2D3-BF1D8480097D}" type="pres">
      <dgm:prSet presAssocID="{FE8895EB-EC2F-4C0B-87C9-5AAEEFAB41E1}" presName="gear2srcNode" presStyleLbl="node1" presStyleIdx="1" presStyleCnt="3"/>
      <dgm:spPr/>
      <dgm:t>
        <a:bodyPr/>
        <a:lstStyle/>
        <a:p>
          <a:endParaRPr lang="pt-BR"/>
        </a:p>
      </dgm:t>
    </dgm:pt>
    <dgm:pt modelId="{858C45E8-67EB-4769-AEA0-FD7A33E11044}" type="pres">
      <dgm:prSet presAssocID="{FE8895EB-EC2F-4C0B-87C9-5AAEEFAB41E1}" presName="gear2dstNode" presStyleLbl="node1" presStyleIdx="1" presStyleCnt="3"/>
      <dgm:spPr/>
      <dgm:t>
        <a:bodyPr/>
        <a:lstStyle/>
        <a:p>
          <a:endParaRPr lang="pt-BR"/>
        </a:p>
      </dgm:t>
    </dgm:pt>
    <dgm:pt modelId="{A1675961-3409-42F0-A801-0BA3F1B34970}" type="pres">
      <dgm:prSet presAssocID="{5DD6D31E-649F-4EA4-B906-B02712606197}" presName="gear3" presStyleLbl="node1" presStyleIdx="2" presStyleCnt="3"/>
      <dgm:spPr/>
      <dgm:t>
        <a:bodyPr/>
        <a:lstStyle/>
        <a:p>
          <a:endParaRPr lang="pt-BR"/>
        </a:p>
      </dgm:t>
    </dgm:pt>
    <dgm:pt modelId="{B0EF88CF-3050-44AA-B874-9C14F76FE7AD}" type="pres">
      <dgm:prSet presAssocID="{5DD6D31E-649F-4EA4-B906-B0271260619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9CF593-ED30-4295-8A2E-C2647F74645E}" type="pres">
      <dgm:prSet presAssocID="{5DD6D31E-649F-4EA4-B906-B02712606197}" presName="gear3srcNode" presStyleLbl="node1" presStyleIdx="2" presStyleCnt="3"/>
      <dgm:spPr/>
      <dgm:t>
        <a:bodyPr/>
        <a:lstStyle/>
        <a:p>
          <a:endParaRPr lang="pt-BR"/>
        </a:p>
      </dgm:t>
    </dgm:pt>
    <dgm:pt modelId="{6FEFFFE6-F6E5-45EF-9791-338827E515B1}" type="pres">
      <dgm:prSet presAssocID="{5DD6D31E-649F-4EA4-B906-B02712606197}" presName="gear3dstNode" presStyleLbl="node1" presStyleIdx="2" presStyleCnt="3"/>
      <dgm:spPr/>
      <dgm:t>
        <a:bodyPr/>
        <a:lstStyle/>
        <a:p>
          <a:endParaRPr lang="pt-BR"/>
        </a:p>
      </dgm:t>
    </dgm:pt>
    <dgm:pt modelId="{9AF773EE-9ACA-4247-A897-17BE4BBB5900}" type="pres">
      <dgm:prSet presAssocID="{BA29115D-BF59-4F34-93F7-892047EB18E6}" presName="connector1" presStyleLbl="sibTrans2D1" presStyleIdx="0" presStyleCnt="3"/>
      <dgm:spPr/>
    </dgm:pt>
    <dgm:pt modelId="{C20B10FE-6737-4D63-A992-8E44B9570A27}" type="pres">
      <dgm:prSet presAssocID="{F9BC577C-9FBF-4115-9706-467BBF7CB458}" presName="connector2" presStyleLbl="sibTrans2D1" presStyleIdx="1" presStyleCnt="3"/>
      <dgm:spPr/>
    </dgm:pt>
    <dgm:pt modelId="{072E00D6-81F2-4042-82F9-FF756153D462}" type="pres">
      <dgm:prSet presAssocID="{24F97F49-364B-4B63-A3FF-11C9C537A0EA}" presName="connector3" presStyleLbl="sibTrans2D1" presStyleIdx="2" presStyleCnt="3"/>
      <dgm:spPr/>
    </dgm:pt>
  </dgm:ptLst>
  <dgm:cxnLst>
    <dgm:cxn modelId="{606DA742-B094-49FD-89AE-3284AACF4099}" srcId="{82BC6528-A257-4E76-AECF-22C97A38C5E2}" destId="{5DD6D31E-649F-4EA4-B906-B02712606197}" srcOrd="2" destOrd="0" parTransId="{2070DFF0-E866-4303-82EB-570CB53E1A64}" sibTransId="{24F97F49-364B-4B63-A3FF-11C9C537A0EA}"/>
    <dgm:cxn modelId="{06B6AD64-566B-4F8C-80EC-3962999023F3}" type="presOf" srcId="{20334F59-58B6-42D3-B2F8-CBE427E87336}" destId="{8CED9C54-B082-4221-B87D-EA67AF406A2A}" srcOrd="2" destOrd="0" presId="urn:microsoft.com/office/officeart/2005/8/layout/gear1"/>
    <dgm:cxn modelId="{42738B02-A18D-48D9-9C62-415843FD23B2}" type="presOf" srcId="{FE8895EB-EC2F-4C0B-87C9-5AAEEFAB41E1}" destId="{858C45E8-67EB-4769-AEA0-FD7A33E11044}" srcOrd="2" destOrd="0" presId="urn:microsoft.com/office/officeart/2005/8/layout/gear1"/>
    <dgm:cxn modelId="{0C706C24-8990-4B00-A735-5B4BFB31817C}" type="presOf" srcId="{FE8895EB-EC2F-4C0B-87C9-5AAEEFAB41E1}" destId="{16977583-E4B5-4DD2-A2D3-BF1D8480097D}" srcOrd="1" destOrd="0" presId="urn:microsoft.com/office/officeart/2005/8/layout/gear1"/>
    <dgm:cxn modelId="{05624BA9-B7AC-4944-8AFC-8FF8101AA4F5}" type="presOf" srcId="{BA29115D-BF59-4F34-93F7-892047EB18E6}" destId="{9AF773EE-9ACA-4247-A897-17BE4BBB5900}" srcOrd="0" destOrd="0" presId="urn:microsoft.com/office/officeart/2005/8/layout/gear1"/>
    <dgm:cxn modelId="{5E42C462-6961-49D0-A513-C2932504B453}" type="presOf" srcId="{FE8895EB-EC2F-4C0B-87C9-5AAEEFAB41E1}" destId="{35E21395-9211-4F30-B39E-C8DCCC5A2D12}" srcOrd="0" destOrd="0" presId="urn:microsoft.com/office/officeart/2005/8/layout/gear1"/>
    <dgm:cxn modelId="{279F5263-2A2F-46A7-B838-94B5C546BEA7}" srcId="{82BC6528-A257-4E76-AECF-22C97A38C5E2}" destId="{20334F59-58B6-42D3-B2F8-CBE427E87336}" srcOrd="0" destOrd="0" parTransId="{8DB30D3D-1DDD-4559-B678-8EA58B4E7D3A}" sibTransId="{BA29115D-BF59-4F34-93F7-892047EB18E6}"/>
    <dgm:cxn modelId="{F48D2656-DBC5-45EA-BE21-3D11C1C55F2A}" srcId="{82BC6528-A257-4E76-AECF-22C97A38C5E2}" destId="{FE8895EB-EC2F-4C0B-87C9-5AAEEFAB41E1}" srcOrd="1" destOrd="0" parTransId="{0036E6FE-47AD-48AE-BE84-C5517EB8235A}" sibTransId="{F9BC577C-9FBF-4115-9706-467BBF7CB458}"/>
    <dgm:cxn modelId="{9234BE1D-5D43-4647-9357-C00DEFE08938}" type="presOf" srcId="{20334F59-58B6-42D3-B2F8-CBE427E87336}" destId="{CE2A5257-8736-4ED6-B595-F863F55DA420}" srcOrd="1" destOrd="0" presId="urn:microsoft.com/office/officeart/2005/8/layout/gear1"/>
    <dgm:cxn modelId="{6FACD2AA-72DE-4929-B3BE-5AA19BEFF4AB}" type="presOf" srcId="{F9BC577C-9FBF-4115-9706-467BBF7CB458}" destId="{C20B10FE-6737-4D63-A992-8E44B9570A27}" srcOrd="0" destOrd="0" presId="urn:microsoft.com/office/officeart/2005/8/layout/gear1"/>
    <dgm:cxn modelId="{E0E73347-E3EA-4D18-A555-89D673B39EEB}" type="presOf" srcId="{20334F59-58B6-42D3-B2F8-CBE427E87336}" destId="{61215BBC-0783-41E3-BDD4-B6CD569228C7}" srcOrd="0" destOrd="0" presId="urn:microsoft.com/office/officeart/2005/8/layout/gear1"/>
    <dgm:cxn modelId="{A706C56C-EABA-4BD1-8473-93ED62D6A225}" type="presOf" srcId="{5DD6D31E-649F-4EA4-B906-B02712606197}" destId="{7C9CF593-ED30-4295-8A2E-C2647F74645E}" srcOrd="2" destOrd="0" presId="urn:microsoft.com/office/officeart/2005/8/layout/gear1"/>
    <dgm:cxn modelId="{B00DE805-A09C-43B3-A22F-2FE5C43A721F}" type="presOf" srcId="{5DD6D31E-649F-4EA4-B906-B02712606197}" destId="{6FEFFFE6-F6E5-45EF-9791-338827E515B1}" srcOrd="3" destOrd="0" presId="urn:microsoft.com/office/officeart/2005/8/layout/gear1"/>
    <dgm:cxn modelId="{B305FEE5-469E-4C03-90EB-8CF60388E914}" type="presOf" srcId="{24F97F49-364B-4B63-A3FF-11C9C537A0EA}" destId="{072E00D6-81F2-4042-82F9-FF756153D462}" srcOrd="0" destOrd="0" presId="urn:microsoft.com/office/officeart/2005/8/layout/gear1"/>
    <dgm:cxn modelId="{6409E971-C8B5-4A01-8A14-0542DBDE8B9D}" type="presOf" srcId="{5DD6D31E-649F-4EA4-B906-B02712606197}" destId="{B0EF88CF-3050-44AA-B874-9C14F76FE7AD}" srcOrd="1" destOrd="0" presId="urn:microsoft.com/office/officeart/2005/8/layout/gear1"/>
    <dgm:cxn modelId="{C0E101A2-1784-41D8-8A01-B6ECF0B8840F}" type="presOf" srcId="{82BC6528-A257-4E76-AECF-22C97A38C5E2}" destId="{8749579A-14A4-40A7-B099-CD9C711B1A7B}" srcOrd="0" destOrd="0" presId="urn:microsoft.com/office/officeart/2005/8/layout/gear1"/>
    <dgm:cxn modelId="{B86B9587-50F9-4349-A5A8-20A6BFA2CC73}" type="presOf" srcId="{5DD6D31E-649F-4EA4-B906-B02712606197}" destId="{A1675961-3409-42F0-A801-0BA3F1B34970}" srcOrd="0" destOrd="0" presId="urn:microsoft.com/office/officeart/2005/8/layout/gear1"/>
    <dgm:cxn modelId="{9D5FEBFD-FDD3-4442-9837-E3139A0F1146}" type="presParOf" srcId="{8749579A-14A4-40A7-B099-CD9C711B1A7B}" destId="{61215BBC-0783-41E3-BDD4-B6CD569228C7}" srcOrd="0" destOrd="0" presId="urn:microsoft.com/office/officeart/2005/8/layout/gear1"/>
    <dgm:cxn modelId="{A7E10F90-CD4B-4D97-ABBA-5B35EC4A36C6}" type="presParOf" srcId="{8749579A-14A4-40A7-B099-CD9C711B1A7B}" destId="{CE2A5257-8736-4ED6-B595-F863F55DA420}" srcOrd="1" destOrd="0" presId="urn:microsoft.com/office/officeart/2005/8/layout/gear1"/>
    <dgm:cxn modelId="{C4E07B17-3A97-4B76-B71B-1ED306948418}" type="presParOf" srcId="{8749579A-14A4-40A7-B099-CD9C711B1A7B}" destId="{8CED9C54-B082-4221-B87D-EA67AF406A2A}" srcOrd="2" destOrd="0" presId="urn:microsoft.com/office/officeart/2005/8/layout/gear1"/>
    <dgm:cxn modelId="{626E1706-317B-4317-ABDD-5996D9D97D46}" type="presParOf" srcId="{8749579A-14A4-40A7-B099-CD9C711B1A7B}" destId="{35E21395-9211-4F30-B39E-C8DCCC5A2D12}" srcOrd="3" destOrd="0" presId="urn:microsoft.com/office/officeart/2005/8/layout/gear1"/>
    <dgm:cxn modelId="{2948963A-7F37-409A-9FE3-7A9EFDD8D26D}" type="presParOf" srcId="{8749579A-14A4-40A7-B099-CD9C711B1A7B}" destId="{16977583-E4B5-4DD2-A2D3-BF1D8480097D}" srcOrd="4" destOrd="0" presId="urn:microsoft.com/office/officeart/2005/8/layout/gear1"/>
    <dgm:cxn modelId="{8B752C49-2EDF-4AD4-B81A-0FF75D83E209}" type="presParOf" srcId="{8749579A-14A4-40A7-B099-CD9C711B1A7B}" destId="{858C45E8-67EB-4769-AEA0-FD7A33E11044}" srcOrd="5" destOrd="0" presId="urn:microsoft.com/office/officeart/2005/8/layout/gear1"/>
    <dgm:cxn modelId="{B414B508-A795-4F47-BB2D-80B41F714D17}" type="presParOf" srcId="{8749579A-14A4-40A7-B099-CD9C711B1A7B}" destId="{A1675961-3409-42F0-A801-0BA3F1B34970}" srcOrd="6" destOrd="0" presId="urn:microsoft.com/office/officeart/2005/8/layout/gear1"/>
    <dgm:cxn modelId="{D2278F68-FF86-4662-9A4E-AE29DA008107}" type="presParOf" srcId="{8749579A-14A4-40A7-B099-CD9C711B1A7B}" destId="{B0EF88CF-3050-44AA-B874-9C14F76FE7AD}" srcOrd="7" destOrd="0" presId="urn:microsoft.com/office/officeart/2005/8/layout/gear1"/>
    <dgm:cxn modelId="{B66A08FA-6036-4C7D-A4B6-C44F9529C234}" type="presParOf" srcId="{8749579A-14A4-40A7-B099-CD9C711B1A7B}" destId="{7C9CF593-ED30-4295-8A2E-C2647F74645E}" srcOrd="8" destOrd="0" presId="urn:microsoft.com/office/officeart/2005/8/layout/gear1"/>
    <dgm:cxn modelId="{FB9EF582-341E-4A79-BC70-B483B4DC7220}" type="presParOf" srcId="{8749579A-14A4-40A7-B099-CD9C711B1A7B}" destId="{6FEFFFE6-F6E5-45EF-9791-338827E515B1}" srcOrd="9" destOrd="0" presId="urn:microsoft.com/office/officeart/2005/8/layout/gear1"/>
    <dgm:cxn modelId="{7AB4971C-6093-49A9-AC17-93DE49D545E0}" type="presParOf" srcId="{8749579A-14A4-40A7-B099-CD9C711B1A7B}" destId="{9AF773EE-9ACA-4247-A897-17BE4BBB5900}" srcOrd="10" destOrd="0" presId="urn:microsoft.com/office/officeart/2005/8/layout/gear1"/>
    <dgm:cxn modelId="{7BF99757-CB87-4DE2-B87F-83C4AD7B922A}" type="presParOf" srcId="{8749579A-14A4-40A7-B099-CD9C711B1A7B}" destId="{C20B10FE-6737-4D63-A992-8E44B9570A27}" srcOrd="11" destOrd="0" presId="urn:microsoft.com/office/officeart/2005/8/layout/gear1"/>
    <dgm:cxn modelId="{A97A82C3-8EC7-4A88-B2B2-C275E7FA1824}" type="presParOf" srcId="{8749579A-14A4-40A7-B099-CD9C711B1A7B}" destId="{072E00D6-81F2-4042-82F9-FF756153D46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55DE46-4149-4404-8CF3-500EA65AC5C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51FF9E-B28D-4C0D-B603-DE42A78A6F7D}">
      <dgm:prSet phldrT="[Texto]"/>
      <dgm:spPr/>
      <dgm:t>
        <a:bodyPr/>
        <a:lstStyle/>
        <a:p>
          <a:r>
            <a:rPr lang="pt-BR" dirty="0" smtClean="0"/>
            <a:t>Expectativa de vida em 1950 -   45,9 anos</a:t>
          </a:r>
          <a:endParaRPr lang="pt-BR" dirty="0"/>
        </a:p>
      </dgm:t>
    </dgm:pt>
    <dgm:pt modelId="{96B72AC3-B7B2-4504-A9CB-F47D53FA5FA0}" type="parTrans" cxnId="{A7513D34-4CCB-4066-94C2-96B904A348F5}">
      <dgm:prSet/>
      <dgm:spPr/>
      <dgm:t>
        <a:bodyPr/>
        <a:lstStyle/>
        <a:p>
          <a:endParaRPr lang="pt-BR"/>
        </a:p>
      </dgm:t>
    </dgm:pt>
    <dgm:pt modelId="{DF3545FE-F09B-4779-A298-94BCD19A28A9}" type="sibTrans" cxnId="{A7513D34-4CCB-4066-94C2-96B904A348F5}">
      <dgm:prSet/>
      <dgm:spPr/>
      <dgm:t>
        <a:bodyPr/>
        <a:lstStyle/>
        <a:p>
          <a:endParaRPr lang="pt-BR"/>
        </a:p>
      </dgm:t>
    </dgm:pt>
    <dgm:pt modelId="{80058371-C46E-4ACC-B73D-3E7D32FC9058}">
      <dgm:prSet phldrT="[Texto]"/>
      <dgm:spPr/>
      <dgm:t>
        <a:bodyPr/>
        <a:lstStyle/>
        <a:p>
          <a:r>
            <a:rPr lang="pt-BR" dirty="0" smtClean="0"/>
            <a:t>Expectativa de vida em 2004 -   68,1 anos</a:t>
          </a:r>
          <a:endParaRPr lang="pt-BR" dirty="0"/>
        </a:p>
      </dgm:t>
    </dgm:pt>
    <dgm:pt modelId="{D8D2796C-0E75-4107-87A0-1F8A4CA7BE10}" type="parTrans" cxnId="{609ABAA6-179C-4927-8EEF-4DA2FC8C6AE7}">
      <dgm:prSet/>
      <dgm:spPr/>
      <dgm:t>
        <a:bodyPr/>
        <a:lstStyle/>
        <a:p>
          <a:endParaRPr lang="pt-BR"/>
        </a:p>
      </dgm:t>
    </dgm:pt>
    <dgm:pt modelId="{1CB50283-F610-4715-8959-4A2231CD7F54}" type="sibTrans" cxnId="{609ABAA6-179C-4927-8EEF-4DA2FC8C6AE7}">
      <dgm:prSet/>
      <dgm:spPr/>
      <dgm:t>
        <a:bodyPr/>
        <a:lstStyle/>
        <a:p>
          <a:endParaRPr lang="pt-BR"/>
        </a:p>
      </dgm:t>
    </dgm:pt>
    <dgm:pt modelId="{2795177A-77A9-4DAC-A4BA-527B1765882F}">
      <dgm:prSet phldrT="[Texto]"/>
      <dgm:spPr/>
      <dgm:t>
        <a:bodyPr/>
        <a:lstStyle/>
        <a:p>
          <a:r>
            <a:rPr lang="pt-BR" dirty="0" smtClean="0"/>
            <a:t>Aumentos contínuos e significativos</a:t>
          </a:r>
        </a:p>
        <a:p>
          <a:r>
            <a:rPr lang="pt-BR" dirty="0" smtClean="0"/>
            <a:t>das populações de idosos</a:t>
          </a:r>
          <a:endParaRPr lang="pt-BR" dirty="0"/>
        </a:p>
      </dgm:t>
    </dgm:pt>
    <dgm:pt modelId="{B55597C4-746D-4C17-A4B0-C1957FC71097}" type="parTrans" cxnId="{D3CFE914-E019-41D2-8FB8-04DFA9D14DBC}">
      <dgm:prSet/>
      <dgm:spPr/>
      <dgm:t>
        <a:bodyPr/>
        <a:lstStyle/>
        <a:p>
          <a:endParaRPr lang="pt-BR"/>
        </a:p>
      </dgm:t>
    </dgm:pt>
    <dgm:pt modelId="{A5B303CD-2983-453C-AB7F-C09FBF0C41E3}" type="sibTrans" cxnId="{D3CFE914-E019-41D2-8FB8-04DFA9D14DBC}">
      <dgm:prSet/>
      <dgm:spPr/>
      <dgm:t>
        <a:bodyPr/>
        <a:lstStyle/>
        <a:p>
          <a:endParaRPr lang="pt-BR"/>
        </a:p>
      </dgm:t>
    </dgm:pt>
    <dgm:pt modelId="{267FFCA4-5E10-4867-A56E-407EDFEE457C}" type="pres">
      <dgm:prSet presAssocID="{5055DE46-4149-4404-8CF3-500EA65AC5C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FDA9FAD-0007-4706-B3AF-2E754EAB90A9}" type="pres">
      <dgm:prSet presAssocID="{5055DE46-4149-4404-8CF3-500EA65AC5CF}" presName="dummyMaxCanvas" presStyleCnt="0">
        <dgm:presLayoutVars/>
      </dgm:prSet>
      <dgm:spPr/>
    </dgm:pt>
    <dgm:pt modelId="{79D3A053-0CF4-47CB-BA89-549FFD487A1A}" type="pres">
      <dgm:prSet presAssocID="{5055DE46-4149-4404-8CF3-500EA65AC5C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18F863-067A-41A4-90E1-F3504068051C}" type="pres">
      <dgm:prSet presAssocID="{5055DE46-4149-4404-8CF3-500EA65AC5C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10FC2D-07CE-44E5-9AEE-ACFBB5C89970}" type="pres">
      <dgm:prSet presAssocID="{5055DE46-4149-4404-8CF3-500EA65AC5C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163FDF-2F2B-4DC6-ABB7-0A705DE5E2CA}" type="pres">
      <dgm:prSet presAssocID="{5055DE46-4149-4404-8CF3-500EA65AC5C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5DFA80-F517-4487-9AF5-79951F42D180}" type="pres">
      <dgm:prSet presAssocID="{5055DE46-4149-4404-8CF3-500EA65AC5C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47127-92E8-41B2-A1B5-92507E1B9C87}" type="pres">
      <dgm:prSet presAssocID="{5055DE46-4149-4404-8CF3-500EA65AC5C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16F728-C166-4C16-BC9C-DA0AD7D5E6D8}" type="pres">
      <dgm:prSet presAssocID="{5055DE46-4149-4404-8CF3-500EA65AC5C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25DED6-ACA3-4C48-8890-0049C74C9B57}" type="pres">
      <dgm:prSet presAssocID="{5055DE46-4149-4404-8CF3-500EA65AC5C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D10CD93-6C56-4B28-97DC-1756E25E0A70}" type="presOf" srcId="{2795177A-77A9-4DAC-A4BA-527B1765882F}" destId="{D325DED6-ACA3-4C48-8890-0049C74C9B57}" srcOrd="1" destOrd="0" presId="urn:microsoft.com/office/officeart/2005/8/layout/vProcess5"/>
    <dgm:cxn modelId="{3A1CC89E-A9F9-4FDF-8299-B0FB4218DDC1}" type="presOf" srcId="{80058371-C46E-4ACC-B73D-3E7D32FC9058}" destId="{5416F728-C166-4C16-BC9C-DA0AD7D5E6D8}" srcOrd="1" destOrd="0" presId="urn:microsoft.com/office/officeart/2005/8/layout/vProcess5"/>
    <dgm:cxn modelId="{851BCCF1-AFCD-445E-B5EE-57CF355D32C0}" type="presOf" srcId="{5055DE46-4149-4404-8CF3-500EA65AC5CF}" destId="{267FFCA4-5E10-4867-A56E-407EDFEE457C}" srcOrd="0" destOrd="0" presId="urn:microsoft.com/office/officeart/2005/8/layout/vProcess5"/>
    <dgm:cxn modelId="{A7513D34-4CCB-4066-94C2-96B904A348F5}" srcId="{5055DE46-4149-4404-8CF3-500EA65AC5CF}" destId="{AF51FF9E-B28D-4C0D-B603-DE42A78A6F7D}" srcOrd="0" destOrd="0" parTransId="{96B72AC3-B7B2-4504-A9CB-F47D53FA5FA0}" sibTransId="{DF3545FE-F09B-4779-A298-94BCD19A28A9}"/>
    <dgm:cxn modelId="{702895EF-DA66-44B2-BF21-ECDF9679D7C1}" type="presOf" srcId="{2795177A-77A9-4DAC-A4BA-527B1765882F}" destId="{F610FC2D-07CE-44E5-9AEE-ACFBB5C89970}" srcOrd="0" destOrd="0" presId="urn:microsoft.com/office/officeart/2005/8/layout/vProcess5"/>
    <dgm:cxn modelId="{83AA64E1-2327-4C0D-BF53-BA5BA2D7DECD}" type="presOf" srcId="{80058371-C46E-4ACC-B73D-3E7D32FC9058}" destId="{DB18F863-067A-41A4-90E1-F3504068051C}" srcOrd="0" destOrd="0" presId="urn:microsoft.com/office/officeart/2005/8/layout/vProcess5"/>
    <dgm:cxn modelId="{D3CFE914-E019-41D2-8FB8-04DFA9D14DBC}" srcId="{5055DE46-4149-4404-8CF3-500EA65AC5CF}" destId="{2795177A-77A9-4DAC-A4BA-527B1765882F}" srcOrd="2" destOrd="0" parTransId="{B55597C4-746D-4C17-A4B0-C1957FC71097}" sibTransId="{A5B303CD-2983-453C-AB7F-C09FBF0C41E3}"/>
    <dgm:cxn modelId="{667ABB26-2D2F-4866-B547-93214FD88A24}" type="presOf" srcId="{1CB50283-F610-4715-8959-4A2231CD7F54}" destId="{725DFA80-F517-4487-9AF5-79951F42D180}" srcOrd="0" destOrd="0" presId="urn:microsoft.com/office/officeart/2005/8/layout/vProcess5"/>
    <dgm:cxn modelId="{609ABAA6-179C-4927-8EEF-4DA2FC8C6AE7}" srcId="{5055DE46-4149-4404-8CF3-500EA65AC5CF}" destId="{80058371-C46E-4ACC-B73D-3E7D32FC9058}" srcOrd="1" destOrd="0" parTransId="{D8D2796C-0E75-4107-87A0-1F8A4CA7BE10}" sibTransId="{1CB50283-F610-4715-8959-4A2231CD7F54}"/>
    <dgm:cxn modelId="{5FD12CF8-DD65-4CCF-8D50-9563BEEF6C18}" type="presOf" srcId="{AF51FF9E-B28D-4C0D-B603-DE42A78A6F7D}" destId="{A1147127-92E8-41B2-A1B5-92507E1B9C87}" srcOrd="1" destOrd="0" presId="urn:microsoft.com/office/officeart/2005/8/layout/vProcess5"/>
    <dgm:cxn modelId="{074651A0-9E88-4FC0-B45D-56C2F583BE00}" type="presOf" srcId="{AF51FF9E-B28D-4C0D-B603-DE42A78A6F7D}" destId="{79D3A053-0CF4-47CB-BA89-549FFD487A1A}" srcOrd="0" destOrd="0" presId="urn:microsoft.com/office/officeart/2005/8/layout/vProcess5"/>
    <dgm:cxn modelId="{1BCE3805-7EFA-4C59-A5C9-14DC6FD27C5A}" type="presOf" srcId="{DF3545FE-F09B-4779-A298-94BCD19A28A9}" destId="{8E163FDF-2F2B-4DC6-ABB7-0A705DE5E2CA}" srcOrd="0" destOrd="0" presId="urn:microsoft.com/office/officeart/2005/8/layout/vProcess5"/>
    <dgm:cxn modelId="{D9B138CA-9D7E-491D-A62B-9CDBCC64F2A9}" type="presParOf" srcId="{267FFCA4-5E10-4867-A56E-407EDFEE457C}" destId="{AFDA9FAD-0007-4706-B3AF-2E754EAB90A9}" srcOrd="0" destOrd="0" presId="urn:microsoft.com/office/officeart/2005/8/layout/vProcess5"/>
    <dgm:cxn modelId="{CF9BF9F7-B2C7-459D-B9E8-FE4F4280B7FE}" type="presParOf" srcId="{267FFCA4-5E10-4867-A56E-407EDFEE457C}" destId="{79D3A053-0CF4-47CB-BA89-549FFD487A1A}" srcOrd="1" destOrd="0" presId="urn:microsoft.com/office/officeart/2005/8/layout/vProcess5"/>
    <dgm:cxn modelId="{839A4F23-5A2F-49C6-9603-5FD7102C81B2}" type="presParOf" srcId="{267FFCA4-5E10-4867-A56E-407EDFEE457C}" destId="{DB18F863-067A-41A4-90E1-F3504068051C}" srcOrd="2" destOrd="0" presId="urn:microsoft.com/office/officeart/2005/8/layout/vProcess5"/>
    <dgm:cxn modelId="{A0236035-5EFE-4A3F-9BA0-3A4BF6CF9077}" type="presParOf" srcId="{267FFCA4-5E10-4867-A56E-407EDFEE457C}" destId="{F610FC2D-07CE-44E5-9AEE-ACFBB5C89970}" srcOrd="3" destOrd="0" presId="urn:microsoft.com/office/officeart/2005/8/layout/vProcess5"/>
    <dgm:cxn modelId="{069FFEB3-F4CF-4CB5-ADA3-1C8B56B0000E}" type="presParOf" srcId="{267FFCA4-5E10-4867-A56E-407EDFEE457C}" destId="{8E163FDF-2F2B-4DC6-ABB7-0A705DE5E2CA}" srcOrd="4" destOrd="0" presId="urn:microsoft.com/office/officeart/2005/8/layout/vProcess5"/>
    <dgm:cxn modelId="{5987A1E4-D262-435F-8086-9BCF0A8B7AFD}" type="presParOf" srcId="{267FFCA4-5E10-4867-A56E-407EDFEE457C}" destId="{725DFA80-F517-4487-9AF5-79951F42D180}" srcOrd="5" destOrd="0" presId="urn:microsoft.com/office/officeart/2005/8/layout/vProcess5"/>
    <dgm:cxn modelId="{086BA46F-FD25-4923-B0B8-68787D595DED}" type="presParOf" srcId="{267FFCA4-5E10-4867-A56E-407EDFEE457C}" destId="{A1147127-92E8-41B2-A1B5-92507E1B9C87}" srcOrd="6" destOrd="0" presId="urn:microsoft.com/office/officeart/2005/8/layout/vProcess5"/>
    <dgm:cxn modelId="{F84D8DE3-C9CA-4379-B9BC-7650DCA33B4D}" type="presParOf" srcId="{267FFCA4-5E10-4867-A56E-407EDFEE457C}" destId="{5416F728-C166-4C16-BC9C-DA0AD7D5E6D8}" srcOrd="7" destOrd="0" presId="urn:microsoft.com/office/officeart/2005/8/layout/vProcess5"/>
    <dgm:cxn modelId="{48F5DA90-7F38-4836-A5F5-C2AA738EC7A2}" type="presParOf" srcId="{267FFCA4-5E10-4867-A56E-407EDFEE457C}" destId="{D325DED6-ACA3-4C48-8890-0049C74C9B5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15BBC-0783-41E3-BDD4-B6CD569228C7}">
      <dsp:nvSpPr>
        <dsp:cNvPr id="0" name=""/>
        <dsp:cNvSpPr/>
      </dsp:nvSpPr>
      <dsp:spPr>
        <a:xfrm>
          <a:off x="3657600" y="2057400"/>
          <a:ext cx="2514600" cy="25146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Perfil de saúde</a:t>
          </a:r>
          <a:endParaRPr lang="pt-BR" sz="1500" kern="1200" dirty="0"/>
        </a:p>
      </dsp:txBody>
      <dsp:txXfrm>
        <a:off x="4163146" y="2646433"/>
        <a:ext cx="1503508" cy="1292556"/>
      </dsp:txXfrm>
    </dsp:sp>
    <dsp:sp modelId="{35E21395-9211-4F30-B39E-C8DCCC5A2D12}">
      <dsp:nvSpPr>
        <dsp:cNvPr id="0" name=""/>
        <dsp:cNvSpPr/>
      </dsp:nvSpPr>
      <dsp:spPr>
        <a:xfrm>
          <a:off x="2194560" y="1463040"/>
          <a:ext cx="1828800" cy="18288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Mortalidade</a:t>
          </a:r>
          <a:endParaRPr lang="pt-BR" sz="1500" kern="1200" dirty="0"/>
        </a:p>
      </dsp:txBody>
      <dsp:txXfrm>
        <a:off x="2654966" y="1926229"/>
        <a:ext cx="907988" cy="902422"/>
      </dsp:txXfrm>
    </dsp:sp>
    <dsp:sp modelId="{A1675961-3409-42F0-A801-0BA3F1B34970}">
      <dsp:nvSpPr>
        <dsp:cNvPr id="0" name=""/>
        <dsp:cNvSpPr/>
      </dsp:nvSpPr>
      <dsp:spPr>
        <a:xfrm rot="20700000">
          <a:off x="3218874" y="201354"/>
          <a:ext cx="1791850" cy="17918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Morbidade</a:t>
          </a:r>
          <a:endParaRPr lang="pt-BR" sz="1500" kern="1200" dirty="0"/>
        </a:p>
      </dsp:txBody>
      <dsp:txXfrm rot="-20700000">
        <a:off x="3611880" y="594360"/>
        <a:ext cx="1005840" cy="1005840"/>
      </dsp:txXfrm>
    </dsp:sp>
    <dsp:sp modelId="{9AF773EE-9ACA-4247-A897-17BE4BBB5900}">
      <dsp:nvSpPr>
        <dsp:cNvPr id="0" name=""/>
        <dsp:cNvSpPr/>
      </dsp:nvSpPr>
      <dsp:spPr>
        <a:xfrm>
          <a:off x="3468408" y="1675579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B10FE-6737-4D63-A992-8E44B9570A27}">
      <dsp:nvSpPr>
        <dsp:cNvPr id="0" name=""/>
        <dsp:cNvSpPr/>
      </dsp:nvSpPr>
      <dsp:spPr>
        <a:xfrm>
          <a:off x="1870683" y="1056774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E00D6-81F2-4042-82F9-FF756153D462}">
      <dsp:nvSpPr>
        <dsp:cNvPr id="0" name=""/>
        <dsp:cNvSpPr/>
      </dsp:nvSpPr>
      <dsp:spPr>
        <a:xfrm>
          <a:off x="2804401" y="-192748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3A053-0CF4-47CB-BA89-549FFD487A1A}">
      <dsp:nvSpPr>
        <dsp:cNvPr id="0" name=""/>
        <dsp:cNvSpPr/>
      </dsp:nvSpPr>
      <dsp:spPr>
        <a:xfrm>
          <a:off x="0" y="0"/>
          <a:ext cx="660654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Expectativa de vida em 1950 -   45,9 anos</a:t>
          </a:r>
          <a:endParaRPr lang="pt-BR" sz="2900" kern="1200" dirty="0"/>
        </a:p>
      </dsp:txBody>
      <dsp:txXfrm>
        <a:off x="40173" y="40173"/>
        <a:ext cx="5126476" cy="1291254"/>
      </dsp:txXfrm>
    </dsp:sp>
    <dsp:sp modelId="{DB18F863-067A-41A4-90E1-F3504068051C}">
      <dsp:nvSpPr>
        <dsp:cNvPr id="0" name=""/>
        <dsp:cNvSpPr/>
      </dsp:nvSpPr>
      <dsp:spPr>
        <a:xfrm>
          <a:off x="582929" y="1600199"/>
          <a:ext cx="660654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Expectativa de vida em 2004 -   68,1 anos</a:t>
          </a:r>
          <a:endParaRPr lang="pt-BR" sz="2900" kern="1200" dirty="0"/>
        </a:p>
      </dsp:txBody>
      <dsp:txXfrm>
        <a:off x="623102" y="1640372"/>
        <a:ext cx="5051724" cy="1291254"/>
      </dsp:txXfrm>
    </dsp:sp>
    <dsp:sp modelId="{F610FC2D-07CE-44E5-9AEE-ACFBB5C89970}">
      <dsp:nvSpPr>
        <dsp:cNvPr id="0" name=""/>
        <dsp:cNvSpPr/>
      </dsp:nvSpPr>
      <dsp:spPr>
        <a:xfrm>
          <a:off x="1165859" y="3200399"/>
          <a:ext cx="660654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Aumentos contínuos e significativos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das populações de idosos</a:t>
          </a:r>
          <a:endParaRPr lang="pt-BR" sz="2900" kern="1200" dirty="0"/>
        </a:p>
      </dsp:txBody>
      <dsp:txXfrm>
        <a:off x="1206032" y="3240572"/>
        <a:ext cx="5051724" cy="1291254"/>
      </dsp:txXfrm>
    </dsp:sp>
    <dsp:sp modelId="{8E163FDF-2F2B-4DC6-ABB7-0A705DE5E2CA}">
      <dsp:nvSpPr>
        <dsp:cNvPr id="0" name=""/>
        <dsp:cNvSpPr/>
      </dsp:nvSpPr>
      <dsp:spPr>
        <a:xfrm>
          <a:off x="5715000" y="1040130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5915596" y="1040130"/>
        <a:ext cx="490348" cy="670884"/>
      </dsp:txXfrm>
    </dsp:sp>
    <dsp:sp modelId="{725DFA80-F517-4487-9AF5-79951F42D180}">
      <dsp:nvSpPr>
        <dsp:cNvPr id="0" name=""/>
        <dsp:cNvSpPr/>
      </dsp:nvSpPr>
      <dsp:spPr>
        <a:xfrm>
          <a:off x="6297930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6498526" y="2631186"/>
        <a:ext cx="490348" cy="670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BEE73-DEEF-4C86-9E8B-DE9437F69A11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8E7FE-03A7-476E-BE91-7551D304AF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96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Frente ao tema da aula, é quase inevitável que venham a nossa mente as grandes mudanças </a:t>
            </a:r>
            <a:r>
              <a:rPr lang="pt-BR" dirty="0" smtClean="0"/>
              <a:t>socioeconômicas </a:t>
            </a:r>
            <a:r>
              <a:rPr lang="pt-BR" dirty="0" smtClean="0"/>
              <a:t>ocorridas no país no decorrer do século XX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todos estes modelos  estão </a:t>
            </a:r>
            <a:r>
              <a:rPr lang="pt-BR" dirty="0" err="1" smtClean="0"/>
              <a:t>implíictas</a:t>
            </a:r>
            <a:r>
              <a:rPr lang="pt-BR" baseline="0" dirty="0" smtClean="0"/>
              <a:t> </a:t>
            </a:r>
            <a:r>
              <a:rPr lang="pt-BR" baseline="0" dirty="0" err="1" smtClean="0"/>
              <a:t>tres</a:t>
            </a:r>
            <a:r>
              <a:rPr lang="pt-BR" baseline="0" dirty="0" smtClean="0"/>
              <a:t> eras fundamentais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Brasil experimentou intensas transformações na sua estrutura populacional e no padrão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morbi-mortalidade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partir da segunda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metade do século, a constante queda da taxa de natalidade, mais acentuada que a verificada nas taxas de mortalidade, tem provocado diminuição acentuada nas taxas de crescimento populacional.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análise da situação de saúde identifica avanços importantes para alguns grupos de problemas,mas ao mesmo tempo mostra tendência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inversa e preocupante para um conjunto outro de problemas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segundo grupo, chama a atenção de problemas como a violência, a obesidade, algumas formas de cânceres e a manutenção ou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ressurgência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algumas doenças infecciosas, como a tuberculose e a dengue, respectivamente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Apesar da redução significativa da participação desse grupo de doenças no perfil da mortalidade do nosso país, ainda há um impacto importante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sobre a morbidade Ainda assim, as alterações no quadro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morbi-mortalidade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com a perda de importância relativa das doenças transmissíveis,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principalmente no último quarto do século XX, criaram, na opinião pública, uma falsa expectativa que todo esse grupo de doenças estaria próximo à extinção. Esse quadro não é verdadeiro para o Brasil, e nem mesmo para os países desenvolvidos, como demonstrado pelos movimentos de emergência de novas doenças transmissíveis, como a AIDS; de ressurgimento, em novas condições, de doenças 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antigas, como a 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cólera ou a dengue; de persistência de endemias importantes como a tuberculose; e de ocorrência de surtos inusitados de doenças como a febre do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oeste do Nilo nos Estados Unidos. No tocante a sua ocorrência no período compreendido nas duas últimas décadas, a situação das doenças transmissíveis no Brasil apresenta um quadro complexo, que pode ser resumido em três grandes tendências:doenças transmissíveis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tendência declinante; doenças transmissíveis com quadro de persistência; e doenças transmissíveis emergentes 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reemergentes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aseline="0" dirty="0" smtClean="0"/>
              <a:t> e é claro as mudanças do quadro sanitário brasileiro, se no </a:t>
            </a:r>
            <a:r>
              <a:rPr lang="pt-BR" baseline="0" dirty="0" err="1" smtClean="0"/>
              <a:t>começó</a:t>
            </a:r>
            <a:r>
              <a:rPr lang="pt-BR" baseline="0" dirty="0" smtClean="0"/>
              <a:t> do século XX as epidemias assolavam o país, quase impedindo sua entrada no cenário </a:t>
            </a:r>
            <a:r>
              <a:rPr lang="pt-BR" baseline="0" dirty="0" err="1" smtClean="0"/>
              <a:t>economico</a:t>
            </a:r>
            <a:r>
              <a:rPr lang="pt-BR" baseline="0" dirty="0" smtClean="0"/>
              <a:t> internacional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Chega-se ao século XXI </a:t>
            </a:r>
            <a:r>
              <a:rPr lang="pt-BR" baseline="0" dirty="0" smtClean="0"/>
              <a:t> com outra realidade no quadro sanitário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 entanto, antes detalharmos , e principalmente refletir,</a:t>
            </a:r>
            <a:r>
              <a:rPr lang="pt-BR" baseline="0" dirty="0" smtClean="0"/>
              <a:t> sobre o perfil de saúde da população </a:t>
            </a:r>
            <a:r>
              <a:rPr lang="pt-BR" baseline="0" dirty="0" smtClean="0"/>
              <a:t>brasileira, </a:t>
            </a:r>
            <a:r>
              <a:rPr lang="pt-BR" baseline="0" dirty="0" smtClean="0"/>
              <a:t>cabem algumas colocações de cunho mais conceitual. A começar por um limite implícito tema. Ao se falar de perfil de </a:t>
            </a:r>
            <a:r>
              <a:rPr lang="pt-BR" baseline="0" dirty="0" smtClean="0"/>
              <a:t>saúde </a:t>
            </a:r>
            <a:r>
              <a:rPr lang="pt-BR" baseline="0" dirty="0" smtClean="0"/>
              <a:t>de uma determinada população tradicionalmente a discussão remete aos indicadores de </a:t>
            </a:r>
            <a:r>
              <a:rPr lang="pt-BR" baseline="0" dirty="0" smtClean="0"/>
              <a:t>saúde, </a:t>
            </a:r>
            <a:r>
              <a:rPr lang="pt-BR" baseline="0" dirty="0" smtClean="0"/>
              <a:t>os quais se baseiam fundamentalmente em dados de morbidade e mortalidade, </a:t>
            </a:r>
            <a:r>
              <a:rPr lang="pt-BR" baseline="0" dirty="0" smtClean="0"/>
              <a:t>especialmente </a:t>
            </a:r>
            <a:r>
              <a:rPr lang="pt-BR" baseline="0" dirty="0" smtClean="0"/>
              <a:t>estes últimos.Mesmo a tradicional e sempre citada expectativa </a:t>
            </a:r>
            <a:r>
              <a:rPr lang="pt-BR" baseline="0" dirty="0" smtClean="0"/>
              <a:t>de vida</a:t>
            </a:r>
            <a:r>
              <a:rPr lang="pt-BR" baseline="0" dirty="0" smtClean="0"/>
              <a:t>, é calculada indiretamente a partir de dados </a:t>
            </a:r>
            <a:r>
              <a:rPr lang="pt-BR" baseline="0" dirty="0" smtClean="0"/>
              <a:t>de mortalidade</a:t>
            </a:r>
            <a:r>
              <a:rPr lang="pt-BR" baseline="0" dirty="0" smtClean="0"/>
              <a:t>. No entanto, Estas medidas podem e devem ser consideradas indicadores indiretos  e parciais na construção do diagnóstico de saúde, uma vez que mesuram etapas finais do processo </a:t>
            </a:r>
            <a:r>
              <a:rPr lang="pt-BR" baseline="0" dirty="0" smtClean="0"/>
              <a:t>saúde-doença </a:t>
            </a:r>
            <a:r>
              <a:rPr lang="pt-BR" baseline="0" dirty="0" smtClean="0"/>
              <a:t>(San Martin, 1983).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Dois conceitos aparecem de forma clara </a:t>
            </a:r>
            <a:r>
              <a:rPr lang="pt-BR" baseline="0" dirty="0" smtClean="0"/>
              <a:t> nesta proposição : a transição demográfica e a transição epidemiológica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Começando pela transição demográfica , esta</a:t>
            </a:r>
            <a:r>
              <a:rPr lang="pt-BR" baseline="0" dirty="0" smtClean="0"/>
              <a:t> pode ser identificada por duas grandes características: diminuição das taxas de </a:t>
            </a:r>
            <a:r>
              <a:rPr lang="pt-BR" baseline="0" dirty="0" err="1" smtClean="0"/>
              <a:t>mortaliddae</a:t>
            </a:r>
            <a:r>
              <a:rPr lang="pt-BR" baseline="0" dirty="0" smtClean="0"/>
              <a:t> seguida de </a:t>
            </a:r>
            <a:r>
              <a:rPr lang="pt-BR" baseline="0" dirty="0" err="1" smtClean="0"/>
              <a:t>reduçoes</a:t>
            </a:r>
            <a:r>
              <a:rPr lang="pt-BR" baseline="0" dirty="0" smtClean="0"/>
              <a:t> brutais das taxas de fecundidade, e é claro aumento da expectativa de vida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Nesta</a:t>
            </a:r>
            <a:r>
              <a:rPr lang="pt-BR" baseline="0" dirty="0" smtClean="0"/>
              <a:t> tabela fica claro a </a:t>
            </a:r>
            <a:r>
              <a:rPr lang="pt-BR" baseline="0" dirty="0" err="1" smtClean="0"/>
              <a:t>transicão</a:t>
            </a:r>
            <a:r>
              <a:rPr lang="pt-BR" baseline="0" dirty="0" smtClean="0"/>
              <a:t> demográfica ocorrida no Brasil entre o </a:t>
            </a:r>
            <a:r>
              <a:rPr lang="pt-BR" baseline="0" dirty="0" err="1" smtClean="0"/>
              <a:t>séc</a:t>
            </a:r>
            <a:r>
              <a:rPr lang="pt-BR" baseline="0" dirty="0" smtClean="0"/>
              <a:t> XIX e XX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69, </a:t>
            </a:r>
            <a:r>
              <a:rPr lang="pt-BR" dirty="0" err="1" smtClean="0"/>
              <a:t>Frederiksen</a:t>
            </a:r>
            <a:r>
              <a:rPr lang="pt-BR" dirty="0" smtClean="0"/>
              <a:t> atribuiu, de forma bastante linear, que </a:t>
            </a:r>
            <a:r>
              <a:rPr lang="pt-BR" dirty="0" err="1" smtClean="0"/>
              <a:t>modificaçoes</a:t>
            </a:r>
            <a:r>
              <a:rPr lang="pt-BR" dirty="0" smtClean="0"/>
              <a:t> no </a:t>
            </a:r>
            <a:r>
              <a:rPr lang="pt-BR" dirty="0" err="1" smtClean="0"/>
              <a:t>nivel</a:t>
            </a:r>
            <a:r>
              <a:rPr lang="pt-BR" dirty="0" smtClean="0"/>
              <a:t> de desenvolvimento de cada </a:t>
            </a:r>
            <a:r>
              <a:rPr lang="pt-BR" dirty="0" err="1" smtClean="0"/>
              <a:t>socieddae</a:t>
            </a:r>
            <a:r>
              <a:rPr lang="pt-BR" baseline="0" dirty="0" smtClean="0"/>
              <a:t> implicariam em </a:t>
            </a:r>
            <a:r>
              <a:rPr lang="pt-BR" baseline="0" dirty="0" err="1" smtClean="0"/>
              <a:t>modificaçoes</a:t>
            </a:r>
            <a:r>
              <a:rPr lang="pt-BR" baseline="0" dirty="0" smtClean="0"/>
              <a:t> no </a:t>
            </a:r>
            <a:r>
              <a:rPr lang="pt-BR" baseline="0" dirty="0" err="1" smtClean="0"/>
              <a:t>padrào</a:t>
            </a:r>
            <a:r>
              <a:rPr lang="pt-BR" baseline="0" dirty="0" smtClean="0"/>
              <a:t> de </a:t>
            </a:r>
            <a:r>
              <a:rPr lang="pt-BR" baseline="0" dirty="0" err="1" smtClean="0"/>
              <a:t>morbimortalidade</a:t>
            </a:r>
            <a:r>
              <a:rPr lang="pt-BR" baseline="0" dirty="0" smtClean="0"/>
              <a:t>, no seu perfil de saúde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1971 </a:t>
            </a:r>
            <a:r>
              <a:rPr lang="pt-BR" dirty="0" err="1" smtClean="0"/>
              <a:t>Omran</a:t>
            </a:r>
            <a:r>
              <a:rPr lang="pt-BR" dirty="0" smtClean="0"/>
              <a:t> </a:t>
            </a:r>
            <a:r>
              <a:rPr lang="pt-BR" dirty="0" err="1" smtClean="0"/>
              <a:t>denonima</a:t>
            </a:r>
            <a:r>
              <a:rPr lang="pt-BR" dirty="0" smtClean="0"/>
              <a:t> estas mudanças de transição epidemiológica e propõe</a:t>
            </a:r>
            <a:r>
              <a:rPr lang="pt-BR" baseline="0" dirty="0" smtClean="0"/>
              <a:t> a </a:t>
            </a:r>
            <a:r>
              <a:rPr lang="pt-BR" baseline="0" dirty="0" err="1" smtClean="0"/>
              <a:t>existencia</a:t>
            </a:r>
            <a:r>
              <a:rPr lang="pt-BR" baseline="0" dirty="0" smtClean="0"/>
              <a:t> de modelo sucessivos que seguiriam num esquema contínuo:</a:t>
            </a:r>
          </a:p>
          <a:p>
            <a:r>
              <a:rPr lang="pt-BR" baseline="0" dirty="0" smtClean="0"/>
              <a:t>Clássico ou ocidental: progressiva redução da </a:t>
            </a:r>
            <a:r>
              <a:rPr lang="pt-BR" baseline="0" dirty="0" err="1" smtClean="0"/>
              <a:t>mortaliddae</a:t>
            </a:r>
            <a:r>
              <a:rPr lang="pt-BR" baseline="0" dirty="0" smtClean="0"/>
              <a:t> e fertilidade acompanhada do aumento das doenças degenerativas e </a:t>
            </a:r>
            <a:r>
              <a:rPr lang="pt-BR" baseline="0" dirty="0" err="1" smtClean="0"/>
              <a:t>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0EDF5F-7526-481D-A59E-D49ED56BA9C5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400800" cy="2028800"/>
          </a:xfrm>
        </p:spPr>
        <p:txBody>
          <a:bodyPr>
            <a:normAutofit/>
          </a:bodyPr>
          <a:lstStyle/>
          <a:p>
            <a:r>
              <a:rPr lang="pt-BR" dirty="0" smtClean="0"/>
              <a:t>Transição Demográfica e Epidemiológica</a:t>
            </a:r>
          </a:p>
          <a:p>
            <a:endParaRPr lang="pt-BR" dirty="0"/>
          </a:p>
          <a:p>
            <a:r>
              <a:rPr lang="pt-BR" dirty="0" err="1" smtClean="0"/>
              <a:t>Aylene</a:t>
            </a:r>
            <a:r>
              <a:rPr lang="pt-BR" dirty="0" smtClean="0"/>
              <a:t> </a:t>
            </a:r>
            <a:r>
              <a:rPr lang="pt-BR" dirty="0" err="1" smtClean="0"/>
              <a:t>Bousquat</a:t>
            </a:r>
            <a:r>
              <a:rPr lang="pt-BR" dirty="0"/>
              <a:t> </a:t>
            </a:r>
            <a:r>
              <a:rPr lang="pt-BR" dirty="0" smtClean="0"/>
              <a:t>e Cleide </a:t>
            </a:r>
            <a:r>
              <a:rPr lang="pt-BR" dirty="0" smtClean="0"/>
              <a:t>L. Martins</a:t>
            </a:r>
            <a:endParaRPr lang="pt-BR" dirty="0" smtClean="0"/>
          </a:p>
          <a:p>
            <a:r>
              <a:rPr lang="pt-BR" dirty="0" smtClean="0"/>
              <a:t>2018</a:t>
            </a:r>
            <a:endParaRPr lang="pt-BR" dirty="0" smtClean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Perfil de Saúde da População Brasileira: novas e velhas necessidades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Eras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853408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Idade  </a:t>
            </a:r>
            <a:r>
              <a:rPr lang="pt-BR" dirty="0" smtClean="0"/>
              <a:t>das pestilências e da fome</a:t>
            </a:r>
          </a:p>
          <a:p>
            <a:endParaRPr lang="pt-BR" dirty="0" smtClean="0"/>
          </a:p>
          <a:p>
            <a:r>
              <a:rPr lang="pt-BR" dirty="0" smtClean="0"/>
              <a:t>Idade do declínio das pandemias</a:t>
            </a:r>
          </a:p>
          <a:p>
            <a:endParaRPr lang="pt-BR" dirty="0" smtClean="0"/>
          </a:p>
          <a:p>
            <a:r>
              <a:rPr lang="pt-BR" dirty="0" smtClean="0"/>
              <a:t>Idade das doenças </a:t>
            </a:r>
            <a:r>
              <a:rPr lang="pt-BR" dirty="0" smtClean="0"/>
              <a:t>degenerativas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Sanitário Brasileiro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Avanços em  alguns grupos de problemas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Tendência Inversa e preocupante em outros grupos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 preocupante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Violência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Obesidade</a:t>
            </a:r>
          </a:p>
          <a:p>
            <a:endParaRPr lang="pt-BR" dirty="0" smtClean="0"/>
          </a:p>
          <a:p>
            <a:r>
              <a:rPr lang="pt-BR" dirty="0" smtClean="0"/>
              <a:t>Cânceres </a:t>
            </a:r>
          </a:p>
          <a:p>
            <a:endParaRPr lang="pt-BR" dirty="0" smtClean="0"/>
          </a:p>
          <a:p>
            <a:r>
              <a:rPr lang="pt-BR" dirty="0" smtClean="0"/>
              <a:t>Manutenção ou </a:t>
            </a:r>
            <a:r>
              <a:rPr lang="pt-BR" dirty="0" err="1" smtClean="0"/>
              <a:t>ressurgência</a:t>
            </a:r>
            <a:r>
              <a:rPr lang="pt-BR" dirty="0" smtClean="0"/>
              <a:t> de algumas doenças infecciosas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Tendências</a:t>
            </a:r>
            <a:r>
              <a:rPr lang="pt-BR" dirty="0" smtClean="0"/>
              <a:t> </a:t>
            </a:r>
            <a:r>
              <a:rPr lang="pt-BR" b="1" dirty="0" smtClean="0"/>
              <a:t>das doenças infecciosas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Tendência </a:t>
            </a:r>
            <a:r>
              <a:rPr lang="pt-BR" dirty="0" smtClean="0"/>
              <a:t>Declinante</a:t>
            </a:r>
          </a:p>
          <a:p>
            <a:endParaRPr lang="pt-BR" dirty="0" smtClean="0"/>
          </a:p>
          <a:p>
            <a:r>
              <a:rPr lang="pt-BR" dirty="0" smtClean="0"/>
              <a:t>Quadro de Persistência</a:t>
            </a:r>
          </a:p>
          <a:p>
            <a:endParaRPr lang="pt-BR" dirty="0" smtClean="0"/>
          </a:p>
          <a:p>
            <a:r>
              <a:rPr lang="pt-BR" dirty="0" smtClean="0"/>
              <a:t>Emergente e </a:t>
            </a:r>
            <a:r>
              <a:rPr lang="pt-BR" dirty="0" err="1" smtClean="0"/>
              <a:t>Reemergentes</a:t>
            </a:r>
            <a:r>
              <a:rPr lang="pt-BR" dirty="0" smtClean="0"/>
              <a:t>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03" y="692696"/>
            <a:ext cx="8064895" cy="533896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59632" y="2606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Mortalidade Proporcional por causas, Brasil, 1930-2007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9592" y="6237312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/>
              <a:t>Fonte: Lancet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40397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96550"/>
            <a:ext cx="7272808" cy="586145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475656" y="286827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Mortes por Doenças infecciosas, </a:t>
            </a:r>
            <a:r>
              <a:rPr lang="pt-BR" dirty="0"/>
              <a:t>Brasil, 1930-2007</a:t>
            </a:r>
          </a:p>
        </p:txBody>
      </p:sp>
    </p:spTree>
    <p:extLst>
      <p:ext uri="{BB962C8B-B14F-4D97-AF65-F5344CB8AC3E}">
        <p14:creationId xmlns:p14="http://schemas.microsoft.com/office/powerpoint/2010/main" val="10479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0648"/>
            <a:ext cx="5428895" cy="593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4456"/>
            <a:ext cx="7488832" cy="6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44679"/>
            <a:ext cx="8003175" cy="418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8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Brasil: 1920</a:t>
            </a:r>
            <a:endParaRPr lang="pt-BR" dirty="0"/>
          </a:p>
        </p:txBody>
      </p:sp>
      <p:pic>
        <p:nvPicPr>
          <p:cNvPr id="5" name="Espaço Reservado para Conteúdo 4" descr="febre amarela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848185" y="928670"/>
            <a:ext cx="1981913" cy="1928826"/>
          </a:xfrm>
        </p:spPr>
      </p:pic>
      <p:pic>
        <p:nvPicPr>
          <p:cNvPr id="6" name="Imagem 5" descr="tb_19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428736"/>
            <a:ext cx="3397491" cy="4929198"/>
          </a:xfrm>
          <a:prstGeom prst="rect">
            <a:avLst/>
          </a:prstGeom>
        </p:spPr>
      </p:pic>
      <p:pic>
        <p:nvPicPr>
          <p:cNvPr id="7" name="Imagem 6" descr="zeca tat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786322"/>
            <a:ext cx="2619380" cy="1656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7144"/>
            <a:ext cx="5328592" cy="635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Clássico ou Ocidental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Progressiva </a:t>
            </a:r>
            <a:r>
              <a:rPr lang="pt-BR" dirty="0" smtClean="0"/>
              <a:t>redução de mortalidade e fertilidade</a:t>
            </a:r>
          </a:p>
          <a:p>
            <a:r>
              <a:rPr lang="pt-BR" dirty="0" smtClean="0"/>
              <a:t>Predomínio de doenças degenerativas e causadas pelo homem</a:t>
            </a:r>
          </a:p>
          <a:p>
            <a:endParaRPr lang="pt-BR" dirty="0" smtClean="0"/>
          </a:p>
          <a:p>
            <a:pPr lvl="1"/>
            <a:r>
              <a:rPr lang="pt-BR" dirty="0" err="1" smtClean="0">
                <a:hlinkClick r:id="rId2" action="ppaction://hlinksldjump"/>
              </a:rPr>
              <a:t>Exs</a:t>
            </a:r>
            <a:r>
              <a:rPr lang="pt-BR" dirty="0" smtClean="0">
                <a:hlinkClick r:id="rId2" action="ppaction://hlinksldjump"/>
              </a:rPr>
              <a:t>.: Estados Unidos e Europa Ocidental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Acelerado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Rápida </a:t>
            </a:r>
            <a:r>
              <a:rPr lang="pt-BR" dirty="0" smtClean="0"/>
              <a:t>e acelerada queda de mortalidade e fecundidade</a:t>
            </a:r>
          </a:p>
          <a:p>
            <a:r>
              <a:rPr lang="pt-BR" dirty="0" smtClean="0"/>
              <a:t>Rápida inversão das causas de óbitos</a:t>
            </a:r>
          </a:p>
          <a:p>
            <a:endParaRPr lang="pt-BR" dirty="0" smtClean="0"/>
          </a:p>
          <a:p>
            <a:pPr lvl="1"/>
            <a:r>
              <a:rPr lang="pt-BR" dirty="0" smtClean="0">
                <a:hlinkClick r:id="rId2" action="ppaction://hlinksldjump"/>
              </a:rPr>
              <a:t>Ex.: Japão na segunda metade do século XX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Modelo Tardio ou Contemporâneo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Queda </a:t>
            </a:r>
            <a:r>
              <a:rPr lang="pt-BR" dirty="0" smtClean="0"/>
              <a:t>da mortalidade mais lenta e recente</a:t>
            </a:r>
          </a:p>
          <a:p>
            <a:r>
              <a:rPr lang="pt-BR" dirty="0" smtClean="0"/>
              <a:t>Queda da fecundidade não é tão rápida e importante</a:t>
            </a:r>
          </a:p>
          <a:p>
            <a:endParaRPr lang="pt-BR" dirty="0" smtClean="0"/>
          </a:p>
          <a:p>
            <a:pPr lvl="1"/>
            <a:r>
              <a:rPr lang="pt-BR" dirty="0" err="1" smtClean="0">
                <a:hlinkClick r:id="rId2" action="ppaction://hlinksldjump"/>
              </a:rPr>
              <a:t>Exs</a:t>
            </a:r>
            <a:r>
              <a:rPr lang="pt-BR" dirty="0" smtClean="0">
                <a:hlinkClick r:id="rId2" action="ppaction://hlinksldjump"/>
              </a:rPr>
              <a:t>.: Países subdesenvolvidos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Modelo Polarizado de Transição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Relativa Redução das Doenças Infecciosas</a:t>
            </a:r>
          </a:p>
          <a:p>
            <a:endParaRPr lang="pt-BR" dirty="0" smtClean="0"/>
          </a:p>
          <a:p>
            <a:r>
              <a:rPr lang="pt-BR" dirty="0" smtClean="0"/>
              <a:t>Surgimento das Crônico Degenerativas como importante causa </a:t>
            </a:r>
            <a:r>
              <a:rPr lang="pt-BR" dirty="0" smtClean="0">
                <a:hlinkClick r:id="rId2" action="ppaction://hlinksldjump"/>
              </a:rPr>
              <a:t>de óbito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Brasil: século XXI</a:t>
            </a:r>
            <a:endParaRPr lang="pt-BR" dirty="0"/>
          </a:p>
        </p:txBody>
      </p:sp>
      <p:pic>
        <p:nvPicPr>
          <p:cNvPr id="4" name="Espaço Reservado para Conteúdo 3" descr="aids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85786" y="3786190"/>
            <a:ext cx="1928826" cy="1607355"/>
          </a:xfrm>
        </p:spPr>
      </p:pic>
      <p:pic>
        <p:nvPicPr>
          <p:cNvPr id="5" name="Imagem 4" descr="aed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1928802"/>
            <a:ext cx="1428750" cy="990600"/>
          </a:xfrm>
          <a:prstGeom prst="rect">
            <a:avLst/>
          </a:prstGeom>
        </p:spPr>
      </p:pic>
      <p:pic>
        <p:nvPicPr>
          <p:cNvPr id="6" name="Imagem 5" descr="cigarr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8" y="2357430"/>
            <a:ext cx="1817204" cy="1571636"/>
          </a:xfrm>
          <a:prstGeom prst="rect">
            <a:avLst/>
          </a:prstGeom>
        </p:spPr>
      </p:pic>
      <p:pic>
        <p:nvPicPr>
          <p:cNvPr id="7" name="Imagem 6" descr="obesit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31" y="1535893"/>
            <a:ext cx="2957152" cy="2214578"/>
          </a:xfrm>
          <a:prstGeom prst="rect">
            <a:avLst/>
          </a:prstGeom>
        </p:spPr>
      </p:pic>
      <p:pic>
        <p:nvPicPr>
          <p:cNvPr id="9" name="Imagem 8" descr="acidente carr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3714751"/>
            <a:ext cx="2000264" cy="1703195"/>
          </a:xfrm>
          <a:prstGeom prst="rect">
            <a:avLst/>
          </a:prstGeom>
        </p:spPr>
      </p:pic>
      <p:pic>
        <p:nvPicPr>
          <p:cNvPr id="10" name="Imagem 9" descr="obesidad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4286256"/>
            <a:ext cx="3000364" cy="2255410"/>
          </a:xfrm>
          <a:prstGeom prst="rect">
            <a:avLst/>
          </a:prstGeom>
        </p:spPr>
      </p:pic>
      <p:pic>
        <p:nvPicPr>
          <p:cNvPr id="11" name="Imagem 10" descr="cardiac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1800" y="2643182"/>
            <a:ext cx="1714511" cy="1285884"/>
          </a:xfrm>
          <a:prstGeom prst="rect">
            <a:avLst/>
          </a:prstGeom>
        </p:spPr>
      </p:pic>
      <p:pic>
        <p:nvPicPr>
          <p:cNvPr id="12" name="Imagem 11" descr="ca mam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14546" y="5173474"/>
            <a:ext cx="1643074" cy="1389266"/>
          </a:xfrm>
          <a:prstGeom prst="rect">
            <a:avLst/>
          </a:prstGeom>
        </p:spPr>
      </p:pic>
      <p:sp>
        <p:nvSpPr>
          <p:cNvPr id="3" name="AutoShape 2" descr="Resultado de imagem para homicid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http://www.tribunacariri.com.br/wp-content/uploads/2016/01/homicidi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195" y="1052736"/>
            <a:ext cx="1782236" cy="11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Transição demográfica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Transição epidemiológica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Transição demográfica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Queda nas taxas de mortalidade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Redução nas taxas de natalidade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Evolução das taxas de natalidade e mortalidade no Brasil 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75639"/>
              </p:ext>
            </p:extLst>
          </p:nvPr>
        </p:nvGraphicFramePr>
        <p:xfrm>
          <a:off x="1643042" y="2928934"/>
          <a:ext cx="60960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Taxa Bruta Natalidade </a:t>
                      </a:r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(</a:t>
                      </a:r>
                      <a:r>
                        <a:rPr lang="pt-BR" dirty="0" smtClean="0"/>
                        <a:t>1000 </a:t>
                      </a:r>
                      <a:r>
                        <a:rPr lang="pt-BR" dirty="0" err="1" smtClean="0"/>
                        <a:t>hab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Taxa Bruta </a:t>
                      </a:r>
                      <a:r>
                        <a:rPr lang="pt-BR" dirty="0" smtClean="0"/>
                        <a:t>Mortalidade</a:t>
                      </a:r>
                    </a:p>
                    <a:p>
                      <a:pPr algn="ctr"/>
                      <a:r>
                        <a:rPr lang="pt-BR" dirty="0" smtClean="0"/>
                        <a:t>(100 </a:t>
                      </a:r>
                      <a:r>
                        <a:rPr lang="pt-BR" dirty="0" err="1" smtClean="0"/>
                        <a:t>hab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1872-1890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30,2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1901- 1920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26,4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1981-1991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14,16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763688" y="5445224"/>
            <a:ext cx="292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Fonte:IBGE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Mudança de perfil da população</a:t>
            </a:r>
            <a:br>
              <a:rPr lang="pt-BR" dirty="0" smtClean="0"/>
            </a:br>
            <a:r>
              <a:rPr lang="pt-BR" dirty="0" err="1" smtClean="0"/>
              <a:t>Frederiksen</a:t>
            </a:r>
            <a:r>
              <a:rPr lang="pt-BR" dirty="0" smtClean="0"/>
              <a:t>, 1969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Sociedade Tradicional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Sociedade Moderna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Alta mortalidade por doenças infecciosas</a:t>
            </a:r>
          </a:p>
          <a:p>
            <a:r>
              <a:rPr lang="pt-BR" dirty="0" smtClean="0"/>
              <a:t>Baixa expectativa de Vida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Diminuição da mortalidade por doenças infecciosas</a:t>
            </a:r>
          </a:p>
          <a:p>
            <a:r>
              <a:rPr lang="pt-BR" dirty="0" smtClean="0"/>
              <a:t>Aumento da mortalidade por doenças crônico-degenerativas</a:t>
            </a:r>
          </a:p>
          <a:p>
            <a:r>
              <a:rPr lang="pt-BR" dirty="0" smtClean="0"/>
              <a:t>Aumento na expectativa de vida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Transição Epidemiológica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hlinkClick r:id="rId3" action="ppaction://hlinksldjump"/>
            </a:endParaRPr>
          </a:p>
          <a:p>
            <a:r>
              <a:rPr lang="pt-BR" dirty="0" smtClean="0">
                <a:hlinkClick r:id="rId3" action="ppaction://hlinksldjump"/>
              </a:rPr>
              <a:t>Clássico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4" action="ppaction://hlinksldjump"/>
              </a:rPr>
              <a:t>Acelerado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5" action="ppaction://hlinksldjump"/>
              </a:rPr>
              <a:t>Tardio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r>
              <a:rPr lang="pt-BR" sz="2000" dirty="0" err="1" smtClean="0"/>
              <a:t>Omran</a:t>
            </a:r>
            <a:r>
              <a:rPr lang="pt-BR" sz="2000" dirty="0" smtClean="0"/>
              <a:t>, 1971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975</TotalTime>
  <Words>1002</Words>
  <Application>Microsoft Office PowerPoint</Application>
  <PresentationFormat>Apresentação na tela (4:3)</PresentationFormat>
  <Paragraphs>161</Paragraphs>
  <Slides>24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Capital Próprio</vt:lpstr>
      <vt:lpstr>Perfil de Saúde da População Brasileira: novas e velhas necessidades</vt:lpstr>
      <vt:lpstr>Brasil: 1920</vt:lpstr>
      <vt:lpstr>Brasil: século XXI</vt:lpstr>
      <vt:lpstr>Limites</vt:lpstr>
      <vt:lpstr>Apresentação do PowerPoint</vt:lpstr>
      <vt:lpstr>Transição demográfica </vt:lpstr>
      <vt:lpstr>Evolução das taxas de natalidade e mortalidade no Brasil </vt:lpstr>
      <vt:lpstr>Mudança de perfil da população Frederiksen, 1969</vt:lpstr>
      <vt:lpstr>Transição Epidemiológica</vt:lpstr>
      <vt:lpstr>Eras fundamentais</vt:lpstr>
      <vt:lpstr>Apresentação do PowerPoint</vt:lpstr>
      <vt:lpstr>Quadro Sanitário Brasileiro</vt:lpstr>
      <vt:lpstr>Tendência preocupante</vt:lpstr>
      <vt:lpstr>Tendências das doenças infecciosas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Modelo Clássico ou Ocidental</vt:lpstr>
      <vt:lpstr>Modelo Acelerado </vt:lpstr>
      <vt:lpstr>Modelo Tardio ou Contemporâneo</vt:lpstr>
      <vt:lpstr>Modelo Polarizado de Transição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de Saúde da População Brasileira: novas e velhas necessidades</dc:title>
  <dc:creator>aylene bousquat</dc:creator>
  <cp:lastModifiedBy>USUARIO</cp:lastModifiedBy>
  <cp:revision>33</cp:revision>
  <dcterms:created xsi:type="dcterms:W3CDTF">2008-03-04T17:14:13Z</dcterms:created>
  <dcterms:modified xsi:type="dcterms:W3CDTF">2018-04-24T21:13:26Z</dcterms:modified>
</cp:coreProperties>
</file>