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59" r:id="rId5"/>
    <p:sldId id="272" r:id="rId6"/>
    <p:sldId id="268" r:id="rId7"/>
    <p:sldId id="266" r:id="rId8"/>
    <p:sldId id="260" r:id="rId9"/>
    <p:sldId id="265" r:id="rId10"/>
    <p:sldId id="258" r:id="rId11"/>
    <p:sldId id="269" r:id="rId12"/>
    <p:sldId id="270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1" d="100"/>
          <a:sy n="61" d="100"/>
        </p:scale>
        <p:origin x="9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4C5-27C8-490B-8B87-05DFF4A9D9FF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0957-1395-4DC6-891C-6E58E20908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872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4C5-27C8-490B-8B87-05DFF4A9D9FF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0957-1395-4DC6-891C-6E58E20908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025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4C5-27C8-490B-8B87-05DFF4A9D9FF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0957-1395-4DC6-891C-6E58E20908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11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4C5-27C8-490B-8B87-05DFF4A9D9FF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0957-1395-4DC6-891C-6E58E20908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01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4C5-27C8-490B-8B87-05DFF4A9D9FF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0957-1395-4DC6-891C-6E58E20908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51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4C5-27C8-490B-8B87-05DFF4A9D9FF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0957-1395-4DC6-891C-6E58E20908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440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4C5-27C8-490B-8B87-05DFF4A9D9FF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0957-1395-4DC6-891C-6E58E20908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60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4C5-27C8-490B-8B87-05DFF4A9D9FF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0957-1395-4DC6-891C-6E58E20908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75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4C5-27C8-490B-8B87-05DFF4A9D9FF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0957-1395-4DC6-891C-6E58E20908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87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4C5-27C8-490B-8B87-05DFF4A9D9FF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0957-1395-4DC6-891C-6E58E20908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509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E04C5-27C8-490B-8B87-05DFF4A9D9FF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0957-1395-4DC6-891C-6E58E20908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06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E04C5-27C8-490B-8B87-05DFF4A9D9FF}" type="datetimeFigureOut">
              <a:rPr lang="pt-BR" smtClean="0"/>
              <a:t>11/04/2018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70957-1395-4DC6-891C-6E58E20908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35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 flipV="1">
            <a:off x="133814" y="546409"/>
            <a:ext cx="6668429" cy="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531542" y="743415"/>
            <a:ext cx="6668429" cy="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V="1">
            <a:off x="8627327" y="3902927"/>
            <a:ext cx="14868" cy="227113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 flipV="1">
            <a:off x="8474928" y="4928839"/>
            <a:ext cx="3718" cy="166525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3488961" y="3033131"/>
            <a:ext cx="470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Revisão de Artigos / TON e TOF</a:t>
            </a:r>
            <a:endParaRPr lang="pt-BR" sz="2800" dirty="0"/>
          </a:p>
        </p:txBody>
      </p:sp>
      <p:sp>
        <p:nvSpPr>
          <p:cNvPr id="20" name="Retângulo 19"/>
          <p:cNvSpPr/>
          <p:nvPr/>
        </p:nvSpPr>
        <p:spPr>
          <a:xfrm>
            <a:off x="909222" y="1602945"/>
            <a:ext cx="3089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/>
              <a:t>CATALISE - </a:t>
            </a:r>
            <a:r>
              <a:rPr lang="pt-BR" sz="2800" dirty="0"/>
              <a:t>QFL5835</a:t>
            </a:r>
            <a:endParaRPr lang="pt-BR" sz="28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468028" y="3902927"/>
            <a:ext cx="32914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Alejandro García Ríos</a:t>
            </a:r>
          </a:p>
          <a:p>
            <a:endParaRPr lang="pt-BR" sz="2800" dirty="0" smtClean="0"/>
          </a:p>
          <a:p>
            <a:r>
              <a:rPr lang="pt-BR" sz="2400" dirty="0" smtClean="0"/>
              <a:t>Abril 09 de 2018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410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 flipV="1">
            <a:off x="2330596" y="211875"/>
            <a:ext cx="6668429" cy="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 flipV="1">
            <a:off x="1646656" y="420032"/>
            <a:ext cx="6668429" cy="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153415"/>
              </p:ext>
            </p:extLst>
          </p:nvPr>
        </p:nvGraphicFramePr>
        <p:xfrm>
          <a:off x="606347" y="3007149"/>
          <a:ext cx="8058150" cy="438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018"/>
                <a:gridCol w="2029522"/>
                <a:gridCol w="825190"/>
                <a:gridCol w="490654"/>
                <a:gridCol w="1003610"/>
                <a:gridCol w="691375"/>
                <a:gridCol w="1048215"/>
                <a:gridCol w="1516566"/>
              </a:tblGrid>
              <a:tr h="1459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>
                          <a:effectLst/>
                        </a:rPr>
                        <a:t>Rank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Title</a:t>
                      </a:r>
                      <a:endParaRPr lang="pt-B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>
                          <a:effectLst/>
                        </a:rPr>
                        <a:t>Issn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SJR</a:t>
                      </a:r>
                      <a:endParaRPr lang="pt-B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SJR Quartile</a:t>
                      </a:r>
                      <a:endParaRPr lang="pt-B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H index</a:t>
                      </a:r>
                      <a:endParaRPr lang="pt-B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Ref. / Doc.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Country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</a:tr>
              <a:tr h="12540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6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Chemical Communications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13597345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2,506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Q1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262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41,16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United </a:t>
                      </a:r>
                      <a:r>
                        <a:rPr lang="pt-BR" sz="1400" u="none" strike="noStrike" dirty="0" err="1">
                          <a:effectLst/>
                        </a:rPr>
                        <a:t>Kingdom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0379" t="17751" r="11599" b="33766"/>
          <a:stretch/>
        </p:blipFill>
        <p:spPr>
          <a:xfrm>
            <a:off x="1189456" y="464654"/>
            <a:ext cx="7125629" cy="249787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22927" t="4775" r="24146" b="18657"/>
          <a:stretch/>
        </p:blipFill>
        <p:spPr>
          <a:xfrm>
            <a:off x="606347" y="3640681"/>
            <a:ext cx="3795140" cy="308683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736015" y="4278383"/>
            <a:ext cx="42630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Informação em falta </a:t>
            </a:r>
            <a:r>
              <a:rPr lang="pt-BR" dirty="0" smtClean="0"/>
              <a:t>no gráfico.</a:t>
            </a:r>
          </a:p>
          <a:p>
            <a:endParaRPr lang="pt-BR" dirty="0"/>
          </a:p>
          <a:p>
            <a:r>
              <a:rPr lang="pt-BR" dirty="0" smtClean="0"/>
              <a:t>É uma figura difícil de interpretar.</a:t>
            </a:r>
          </a:p>
          <a:p>
            <a:endParaRPr lang="pt-BR" dirty="0"/>
          </a:p>
          <a:p>
            <a:r>
              <a:rPr lang="pt-BR" dirty="0"/>
              <a:t>F</a:t>
            </a:r>
            <a:r>
              <a:rPr lang="pt-BR" dirty="0" smtClean="0"/>
              <a:t>izeram os experimentos em um tempo  maior  do necessário.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529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 flipV="1">
            <a:off x="8627327" y="3902927"/>
            <a:ext cx="14868" cy="227113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 flipH="1" flipV="1">
            <a:off x="8474928" y="4928839"/>
            <a:ext cx="3718" cy="166525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22" y="134079"/>
            <a:ext cx="4505325" cy="47053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039"/>
          <a:stretch/>
        </p:blipFill>
        <p:spPr>
          <a:xfrm>
            <a:off x="792479" y="4928839"/>
            <a:ext cx="3405281" cy="175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 flipV="1">
            <a:off x="2386352" y="6300441"/>
            <a:ext cx="6668429" cy="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 flipV="1">
            <a:off x="1702412" y="6508598"/>
            <a:ext cx="6668429" cy="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 flipV="1">
            <a:off x="286215" y="189571"/>
            <a:ext cx="14868" cy="227113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V="1">
            <a:off x="479502" y="979448"/>
            <a:ext cx="11154" cy="2020228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642654" y="2614955"/>
            <a:ext cx="2787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/>
              <a:t>OBRIGADO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279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 flipV="1">
            <a:off x="2408656" y="178423"/>
            <a:ext cx="6668429" cy="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 flipV="1">
            <a:off x="1724716" y="386580"/>
            <a:ext cx="6668429" cy="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845032"/>
              </p:ext>
            </p:extLst>
          </p:nvPr>
        </p:nvGraphicFramePr>
        <p:xfrm>
          <a:off x="367989" y="3411209"/>
          <a:ext cx="8530684" cy="451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4066"/>
                <a:gridCol w="2711669"/>
                <a:gridCol w="769949"/>
                <a:gridCol w="743541"/>
                <a:gridCol w="994459"/>
                <a:gridCol w="689606"/>
                <a:gridCol w="815180"/>
                <a:gridCol w="1102214"/>
              </a:tblGrid>
              <a:tr h="2085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err="1">
                          <a:effectLst/>
                        </a:rPr>
                        <a:t>Rank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err="1">
                          <a:effectLst/>
                        </a:rPr>
                        <a:t>Title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err="1">
                          <a:effectLst/>
                        </a:rPr>
                        <a:t>Issn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SJR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SJR </a:t>
                      </a:r>
                      <a:r>
                        <a:rPr lang="pt-BR" sz="1200" b="1" u="none" strike="noStrike" dirty="0" err="1">
                          <a:effectLst/>
                        </a:rPr>
                        <a:t>Quartile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H index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Ref. / Doc.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Country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</a:tr>
              <a:tr h="2428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Journal of the American Chemical Society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smtClean="0">
                          <a:effectLst/>
                        </a:rPr>
                        <a:t>15205126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7,368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Q1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486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55,85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United </a:t>
                      </a:r>
                      <a:r>
                        <a:rPr lang="pt-BR" sz="1200" u="none" strike="noStrike" dirty="0" err="1">
                          <a:effectLst/>
                        </a:rPr>
                        <a:t>States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8781" t="29137" r="10487" b="19239"/>
          <a:stretch/>
        </p:blipFill>
        <p:spPr>
          <a:xfrm>
            <a:off x="942277" y="571900"/>
            <a:ext cx="7382108" cy="265399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88" y="4047862"/>
            <a:ext cx="4534121" cy="2668247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058930" y="4150351"/>
            <a:ext cx="40152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Acho </a:t>
            </a:r>
            <a:r>
              <a:rPr lang="pt-BR" dirty="0"/>
              <a:t>que </a:t>
            </a:r>
            <a:r>
              <a:rPr lang="pt-BR" dirty="0" smtClean="0"/>
              <a:t>usam muito catalisador. </a:t>
            </a:r>
          </a:p>
          <a:p>
            <a:r>
              <a:rPr lang="pt-BR" dirty="0" smtClean="0"/>
              <a:t>Não </a:t>
            </a:r>
            <a:r>
              <a:rPr lang="pt-BR" dirty="0"/>
              <a:t>realizam um estudo cinético até o equilíbrio para encontrar a eficiência </a:t>
            </a:r>
            <a:r>
              <a:rPr lang="pt-BR" dirty="0" smtClean="0"/>
              <a:t>real do processo.</a:t>
            </a:r>
          </a:p>
          <a:p>
            <a:r>
              <a:rPr lang="pt-BR" dirty="0" smtClean="0"/>
              <a:t>Não </a:t>
            </a:r>
            <a:r>
              <a:rPr lang="pt-BR" dirty="0"/>
              <a:t>é </a:t>
            </a:r>
            <a:r>
              <a:rPr lang="pt-BR" dirty="0" smtClean="0"/>
              <a:t>claro </a:t>
            </a:r>
            <a:r>
              <a:rPr lang="pt-BR" dirty="0"/>
              <a:t>se os cálculos são feitos com </a:t>
            </a:r>
            <a:r>
              <a:rPr lang="pt-BR" dirty="0" smtClean="0"/>
              <a:t>o </a:t>
            </a:r>
            <a:r>
              <a:rPr lang="pt-BR" dirty="0" err="1"/>
              <a:t>pré</a:t>
            </a:r>
            <a:r>
              <a:rPr lang="pt-BR" dirty="0"/>
              <a:t>-catalisador ou </a:t>
            </a:r>
            <a:r>
              <a:rPr lang="pt-BR" dirty="0" smtClean="0"/>
              <a:t>com o catalisador.</a:t>
            </a:r>
          </a:p>
          <a:p>
            <a:r>
              <a:rPr lang="pt-BR" dirty="0" smtClean="0"/>
              <a:t>O gráfico não apresenta os valores dos eixes, então perde-se informação.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04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 flipV="1">
            <a:off x="8627327" y="3902927"/>
            <a:ext cx="14868" cy="227113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 flipH="1" flipV="1">
            <a:off x="8474928" y="4928839"/>
            <a:ext cx="3718" cy="166525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l="4878" t="15837" r="9512" b="19524"/>
          <a:stretch/>
        </p:blipFill>
        <p:spPr>
          <a:xfrm>
            <a:off x="379141" y="164634"/>
            <a:ext cx="8402252" cy="356676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79141" y="3902927"/>
            <a:ext cx="7947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Eles mostram o efeito de diferentes variáveis na taxa de reação. Mas eles fixam a quantidade de </a:t>
            </a:r>
            <a:r>
              <a:rPr lang="pt-BR" dirty="0" smtClean="0"/>
              <a:t>catalisador </a:t>
            </a:r>
            <a:r>
              <a:rPr lang="pt-BR" dirty="0"/>
              <a:t>e o tempo de reação, portanto, os valores de TON, que não aparecem claramente no texto, são tendenciosos.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79141" y="4997782"/>
            <a:ext cx="79471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Apresentam importantes experimentos e observações, o que permite elucidar o possível mecanismo de reação. No entanto, a lei de velocidade foi determinada fazendo-se aproximações, de acordo com os dados observados por eles até aquele momento e sem fazer uma otimização das razões estequiométricas de reagentes e catalisador.</a:t>
            </a:r>
          </a:p>
        </p:txBody>
      </p:sp>
    </p:spTree>
    <p:extLst>
      <p:ext uri="{BB962C8B-B14F-4D97-AF65-F5344CB8AC3E}">
        <p14:creationId xmlns:p14="http://schemas.microsoft.com/office/powerpoint/2010/main" val="4923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 flipV="1">
            <a:off x="2285986" y="256482"/>
            <a:ext cx="6668429" cy="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 flipV="1">
            <a:off x="1602046" y="464639"/>
            <a:ext cx="6668429" cy="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211526"/>
              </p:ext>
            </p:extLst>
          </p:nvPr>
        </p:nvGraphicFramePr>
        <p:xfrm>
          <a:off x="278780" y="3084102"/>
          <a:ext cx="8530684" cy="407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2166"/>
                <a:gridCol w="2798956"/>
                <a:gridCol w="784562"/>
                <a:gridCol w="659470"/>
                <a:gridCol w="1078530"/>
                <a:gridCol w="689606"/>
                <a:gridCol w="815180"/>
                <a:gridCol w="1102214"/>
              </a:tblGrid>
              <a:tr h="1882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err="1">
                          <a:effectLst/>
                        </a:rPr>
                        <a:t>Rank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err="1">
                          <a:effectLst/>
                        </a:rPr>
                        <a:t>Title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 err="1">
                          <a:effectLst/>
                        </a:rPr>
                        <a:t>Issn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SJR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SJR </a:t>
                      </a:r>
                      <a:r>
                        <a:rPr lang="pt-BR" sz="1200" b="1" u="none" strike="noStrike" dirty="0" err="1">
                          <a:effectLst/>
                        </a:rPr>
                        <a:t>Quartile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H index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Ref. / Doc.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u="none" strike="noStrike" dirty="0">
                          <a:effectLst/>
                        </a:rPr>
                        <a:t>Country</a:t>
                      </a:r>
                      <a:endParaRPr lang="pt-B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</a:tr>
              <a:tr h="2192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Journal of the American Chemical Society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 smtClean="0">
                          <a:effectLst/>
                        </a:rPr>
                        <a:t>15205126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7,368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>
                          <a:effectLst/>
                        </a:rPr>
                        <a:t>Q1</a:t>
                      </a:r>
                      <a:endParaRPr lang="pt-B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486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55,85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u="none" strike="noStrike" dirty="0">
                          <a:effectLst/>
                        </a:rPr>
                        <a:t>United </a:t>
                      </a:r>
                      <a:r>
                        <a:rPr lang="pt-BR" sz="1200" u="none" strike="noStrike" dirty="0" err="1">
                          <a:effectLst/>
                        </a:rPr>
                        <a:t>States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9511" t="31237" r="10976" b="22344"/>
          <a:stretch/>
        </p:blipFill>
        <p:spPr>
          <a:xfrm>
            <a:off x="999880" y="575615"/>
            <a:ext cx="7270595" cy="238636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12195" t="3038" r="31829" b="1955"/>
          <a:stretch/>
        </p:blipFill>
        <p:spPr>
          <a:xfrm>
            <a:off x="468351" y="3614186"/>
            <a:ext cx="3311912" cy="316038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092513" y="3748282"/>
            <a:ext cx="47169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 </a:t>
            </a:r>
            <a:r>
              <a:rPr lang="pt-BR" dirty="0"/>
              <a:t>unidade usada </a:t>
            </a:r>
            <a:r>
              <a:rPr lang="pt-BR" dirty="0" err="1" smtClean="0"/>
              <a:t>wt</a:t>
            </a:r>
            <a:r>
              <a:rPr lang="pt-BR" dirty="0" smtClean="0"/>
              <a:t>%, dificulta </a:t>
            </a:r>
            <a:r>
              <a:rPr lang="pt-BR" dirty="0"/>
              <a:t>fazer os cálculos para estabelecer como eles realizaram os cálculos de TON e TOF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Falam de rendimentos até 96%, mas nos gráficos o rendimento máximo mostrado é 75%. </a:t>
            </a:r>
          </a:p>
          <a:p>
            <a:endParaRPr lang="pt-BR" dirty="0"/>
          </a:p>
          <a:p>
            <a:r>
              <a:rPr lang="pt-BR" dirty="0"/>
              <a:t>Na metodologia não encontrei informações que indicassem um estudo cinético, com tempos de amostragem.</a:t>
            </a:r>
          </a:p>
        </p:txBody>
      </p:sp>
    </p:spTree>
    <p:extLst>
      <p:ext uri="{BB962C8B-B14F-4D97-AF65-F5344CB8AC3E}">
        <p14:creationId xmlns:p14="http://schemas.microsoft.com/office/powerpoint/2010/main" val="44006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01" y="279447"/>
            <a:ext cx="7437057" cy="2981881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 flipV="1">
            <a:off x="8627327" y="3902927"/>
            <a:ext cx="14868" cy="227113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H="1" flipV="1">
            <a:off x="8474928" y="4928839"/>
            <a:ext cx="3718" cy="166525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445701" y="3451511"/>
            <a:ext cx="7594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Eles não esclarecem o tempo para o cálculo do TOF, </a:t>
            </a:r>
            <a:r>
              <a:rPr lang="pt-BR" dirty="0" smtClean="0"/>
              <a:t>com </a:t>
            </a:r>
            <a:r>
              <a:rPr lang="pt-BR" dirty="0"/>
              <a:t>os dados da tabela, </a:t>
            </a:r>
            <a:r>
              <a:rPr lang="pt-BR" dirty="0" smtClean="0"/>
              <a:t>foram </a:t>
            </a:r>
            <a:r>
              <a:rPr lang="pt-BR" dirty="0"/>
              <a:t>feitos com dez horas de reação, mas de acordo com a Figura </a:t>
            </a:r>
            <a:r>
              <a:rPr lang="pt-BR" dirty="0" smtClean="0"/>
              <a:t>3c, </a:t>
            </a:r>
            <a:r>
              <a:rPr lang="pt-BR" dirty="0"/>
              <a:t>com cinco horas mais de 80% do produto foi obtido. Seria bom fazer o cálculo do TOF em cinco horas e estabelecer uma relação custo-benefício para estabelecer se 10 horas são necessárias.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445701" y="4928839"/>
            <a:ext cx="7594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Eu acho que a abordagem para estabelecer os sítios ativos baseados no número de átomos de </a:t>
            </a:r>
            <a:r>
              <a:rPr lang="pt-BR" dirty="0" err="1"/>
              <a:t>Pd</a:t>
            </a:r>
            <a:r>
              <a:rPr lang="pt-BR" dirty="0"/>
              <a:t> seria mais válida se eles dessem detalhes do tipo de estrutura do catalisador.</a:t>
            </a:r>
          </a:p>
        </p:txBody>
      </p:sp>
      <p:sp>
        <p:nvSpPr>
          <p:cNvPr id="8" name="Retângulo 7"/>
          <p:cNvSpPr/>
          <p:nvPr/>
        </p:nvSpPr>
        <p:spPr>
          <a:xfrm>
            <a:off x="445701" y="5944502"/>
            <a:ext cx="7594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É bom que eles mostraram um erro ligado aos experimentos, embora na metodologia não vi o número de repetições feitas.</a:t>
            </a:r>
          </a:p>
        </p:txBody>
      </p:sp>
    </p:spTree>
    <p:extLst>
      <p:ext uri="{BB962C8B-B14F-4D97-AF65-F5344CB8AC3E}">
        <p14:creationId xmlns:p14="http://schemas.microsoft.com/office/powerpoint/2010/main" val="30241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 flipV="1">
            <a:off x="2330596" y="211875"/>
            <a:ext cx="6668429" cy="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 flipV="1">
            <a:off x="1646656" y="420032"/>
            <a:ext cx="6668429" cy="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9512067"/>
              </p:ext>
            </p:extLst>
          </p:nvPr>
        </p:nvGraphicFramePr>
        <p:xfrm>
          <a:off x="708559" y="3482893"/>
          <a:ext cx="7964757" cy="4384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02"/>
                <a:gridCol w="1311851"/>
                <a:gridCol w="887428"/>
                <a:gridCol w="752384"/>
                <a:gridCol w="1003181"/>
                <a:gridCol w="810260"/>
                <a:gridCol w="945305"/>
                <a:gridCol w="1728646"/>
              </a:tblGrid>
              <a:tr h="17343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>
                          <a:effectLst/>
                        </a:rPr>
                        <a:t>Rank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>
                          <a:effectLst/>
                        </a:rPr>
                        <a:t>Title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>
                          <a:effectLst/>
                        </a:rPr>
                        <a:t>Issn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SJR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SJR </a:t>
                      </a:r>
                      <a:r>
                        <a:rPr lang="pt-BR" sz="1400" b="1" u="none" strike="noStrike" dirty="0" err="1">
                          <a:effectLst/>
                        </a:rPr>
                        <a:t>Quartile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H index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Ref. / Doc.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Country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</a:tr>
              <a:tr h="16854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ACS Catalysis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21555435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4,299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Q1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93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64,09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United </a:t>
                      </a:r>
                      <a:r>
                        <a:rPr lang="pt-BR" sz="1400" u="none" strike="noStrike" dirty="0" err="1">
                          <a:effectLst/>
                        </a:rPr>
                        <a:t>States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862" marR="5862" marT="5862" marB="0" anchor="b"/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9513" t="29936" r="11220" b="13668"/>
          <a:stretch/>
        </p:blipFill>
        <p:spPr>
          <a:xfrm>
            <a:off x="1066792" y="501804"/>
            <a:ext cx="7248293" cy="289931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4" y="4003108"/>
            <a:ext cx="3549571" cy="269587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132007" y="4229545"/>
            <a:ext cx="4746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É bom que </a:t>
            </a:r>
            <a:r>
              <a:rPr lang="pt-BR" dirty="0" smtClean="0"/>
              <a:t>mostraram a variação </a:t>
            </a:r>
            <a:r>
              <a:rPr lang="pt-BR" dirty="0"/>
              <a:t>dos resultados, o que indica que muitos experimentos foram </a:t>
            </a:r>
            <a:r>
              <a:rPr lang="pt-BR" dirty="0" smtClean="0"/>
              <a:t>realizados.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132007" y="5263653"/>
            <a:ext cx="4897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No </a:t>
            </a:r>
            <a:r>
              <a:rPr lang="pt-BR" dirty="0"/>
              <a:t>caso dos </a:t>
            </a:r>
            <a:r>
              <a:rPr lang="pt-BR" dirty="0" err="1"/>
              <a:t>nanocatalisadores</a:t>
            </a:r>
            <a:r>
              <a:rPr lang="pt-BR" dirty="0"/>
              <a:t>, estes devem ser considerados homogêneos ou heterogêneos no cálculo? Como a área de superfície ou os sites ativos são definidos?</a:t>
            </a:r>
          </a:p>
        </p:txBody>
      </p:sp>
    </p:spTree>
    <p:extLst>
      <p:ext uri="{BB962C8B-B14F-4D97-AF65-F5344CB8AC3E}">
        <p14:creationId xmlns:p14="http://schemas.microsoft.com/office/powerpoint/2010/main" val="140166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 flipV="1">
            <a:off x="8627327" y="3902927"/>
            <a:ext cx="14868" cy="227113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 flipH="1" flipV="1">
            <a:off x="8474928" y="4928839"/>
            <a:ext cx="3718" cy="166525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82" y="259404"/>
            <a:ext cx="6164318" cy="379855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88731" y="4392163"/>
            <a:ext cx="7583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É um dos poucos artigos que achei que a informação foi dada clara o suficiente para entender as condições em que os experimentos foram realizados.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88731" y="5190779"/>
            <a:ext cx="7583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Falta de gráficos ou dados cinéticos que </a:t>
            </a:r>
            <a:r>
              <a:rPr lang="pt-BR" dirty="0" smtClean="0"/>
              <a:t>permitam </a:t>
            </a:r>
            <a:r>
              <a:rPr lang="pt-BR" dirty="0"/>
              <a:t>uma melhor </a:t>
            </a:r>
            <a:r>
              <a:rPr lang="pt-BR" dirty="0" smtClean="0"/>
              <a:t>observação de, por que foram </a:t>
            </a:r>
            <a:r>
              <a:rPr lang="pt-BR" dirty="0"/>
              <a:t>escolhidos </a:t>
            </a:r>
            <a:r>
              <a:rPr lang="pt-BR" dirty="0" smtClean="0"/>
              <a:t>esses tempos para </a:t>
            </a:r>
            <a:r>
              <a:rPr lang="pt-BR" dirty="0"/>
              <a:t>fazer os </a:t>
            </a:r>
            <a:r>
              <a:rPr lang="pt-BR" dirty="0" smtClean="0"/>
              <a:t>cálculos?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488731" y="5989395"/>
            <a:ext cx="7986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Quanto à TON os resultados mostrariam outra tendência diferente, </a:t>
            </a:r>
            <a:r>
              <a:rPr lang="pt-BR" dirty="0" smtClean="0"/>
              <a:t>portanto</a:t>
            </a:r>
            <a:r>
              <a:rPr lang="pt-BR" dirty="0"/>
              <a:t>, a comparação de diferentes catalisadores com base neste parâmetro não é adequada</a:t>
            </a:r>
          </a:p>
        </p:txBody>
      </p:sp>
    </p:spTree>
    <p:extLst>
      <p:ext uri="{BB962C8B-B14F-4D97-AF65-F5344CB8AC3E}">
        <p14:creationId xmlns:p14="http://schemas.microsoft.com/office/powerpoint/2010/main" val="124705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 flipV="1">
            <a:off x="2297133" y="211871"/>
            <a:ext cx="6668429" cy="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 flipV="1">
            <a:off x="1613193" y="420028"/>
            <a:ext cx="6668429" cy="1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015489"/>
              </p:ext>
            </p:extLst>
          </p:nvPr>
        </p:nvGraphicFramePr>
        <p:xfrm>
          <a:off x="353114" y="3739374"/>
          <a:ext cx="8266780" cy="437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4604"/>
                <a:gridCol w="1590975"/>
                <a:gridCol w="782858"/>
                <a:gridCol w="512956"/>
                <a:gridCol w="1003609"/>
                <a:gridCol w="680225"/>
                <a:gridCol w="892097"/>
                <a:gridCol w="1115122"/>
                <a:gridCol w="1204334"/>
              </a:tblGrid>
              <a:tr h="1735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>
                          <a:effectLst/>
                        </a:rPr>
                        <a:t>Rank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3" marR="5533" marT="5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>
                          <a:effectLst/>
                        </a:rPr>
                        <a:t>Title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3" marR="5533" marT="5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>
                          <a:effectLst/>
                        </a:rPr>
                        <a:t>Issn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3" marR="5533" marT="5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SJR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3" marR="5533" marT="5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SJR </a:t>
                      </a:r>
                      <a:r>
                        <a:rPr lang="pt-BR" sz="1400" b="1" u="none" strike="noStrike" dirty="0" err="1">
                          <a:effectLst/>
                        </a:rPr>
                        <a:t>Quartile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3" marR="5533" marT="5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H index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3" marR="5533" marT="5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Ref. / Doc.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3" marR="5533" marT="5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Country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3" marR="5533" marT="5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err="1">
                          <a:effectLst/>
                        </a:rPr>
                        <a:t>Categories</a:t>
                      </a:r>
                      <a:endParaRPr lang="pt-BR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3" marR="5533" marT="5533" marB="0" anchor="b"/>
                </a:tc>
              </a:tr>
              <a:tr h="20187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7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3" marR="5533" marT="5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Journal of Catalysis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3" marR="5533" marT="5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 smtClean="0">
                          <a:effectLst/>
                        </a:rPr>
                        <a:t>00219517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3" marR="5533" marT="5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2,441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3" marR="5533" marT="5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Q1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3" marR="5533" marT="5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196</a:t>
                      </a:r>
                      <a:endParaRPr lang="pt-B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3" marR="5533" marT="5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56,43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3" marR="5533" marT="5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United </a:t>
                      </a:r>
                      <a:r>
                        <a:rPr lang="pt-BR" sz="1400" u="none" strike="noStrike" dirty="0" err="1">
                          <a:effectLst/>
                        </a:rPr>
                        <a:t>States</a:t>
                      </a:r>
                      <a:endParaRPr lang="pt-BR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3" marR="5533" marT="55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Catalysis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</a:rPr>
                        <a:t>(Q1</a:t>
                      </a:r>
                      <a:r>
                        <a:rPr lang="en-US" sz="1400" u="none" strike="noStrike" dirty="0">
                          <a:effectLst/>
                        </a:rPr>
                        <a:t>); 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33" marR="5533" marT="5533" marB="0" anchor="b"/>
                </a:tc>
              </a:tr>
            </a:tbl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7074" t="20174" r="6463" b="18441"/>
          <a:stretch/>
        </p:blipFill>
        <p:spPr>
          <a:xfrm>
            <a:off x="802890" y="501804"/>
            <a:ext cx="7906214" cy="315579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22" y="4212990"/>
            <a:ext cx="3524370" cy="264500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4103650" y="4522036"/>
            <a:ext cx="50403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Informação em falta nas </a:t>
            </a:r>
            <a:r>
              <a:rPr lang="pt-BR" dirty="0" smtClean="0"/>
              <a:t>experiências.</a:t>
            </a:r>
          </a:p>
          <a:p>
            <a:endParaRPr lang="pt-BR" dirty="0"/>
          </a:p>
          <a:p>
            <a:r>
              <a:rPr lang="pt-BR" dirty="0"/>
              <a:t>Nenhuma variação é feita nas concentrações do </a:t>
            </a:r>
            <a:r>
              <a:rPr lang="pt-BR" dirty="0" smtClean="0"/>
              <a:t>catalisador.</a:t>
            </a:r>
          </a:p>
          <a:p>
            <a:endParaRPr lang="pt-BR" dirty="0"/>
          </a:p>
          <a:p>
            <a:r>
              <a:rPr lang="pt-BR" dirty="0"/>
              <a:t>Aparentemente eles não fazem repetições, nem mostram a variação inerente a cada experimento.</a:t>
            </a:r>
          </a:p>
        </p:txBody>
      </p:sp>
    </p:spTree>
    <p:extLst>
      <p:ext uri="{BB962C8B-B14F-4D97-AF65-F5344CB8AC3E}">
        <p14:creationId xmlns:p14="http://schemas.microsoft.com/office/powerpoint/2010/main" val="178794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 flipV="1">
            <a:off x="8769216" y="3935271"/>
            <a:ext cx="14868" cy="2271134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 flipH="1" flipV="1">
            <a:off x="8474928" y="4928839"/>
            <a:ext cx="3718" cy="1665252"/>
          </a:xfrm>
          <a:prstGeom prst="line">
            <a:avLst/>
          </a:prstGeom>
          <a:ln w="444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74" y="157656"/>
            <a:ext cx="8571110" cy="384799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12974" y="4321195"/>
            <a:ext cx="7971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É uma forma de apresentar os dados que dificultam a interpretação dos resultados e gera a necessidade de fazer cálculos para encontrar outros valores comparativos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212974" y="5283075"/>
            <a:ext cx="7971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Um valor de conteúdo Rh é assumido como um sítio ativo, e eles desconhecem a influência do substrato nos locais ativos ou como uma superfície que pode favorecer ou desfavorecer a catálise.</a:t>
            </a:r>
          </a:p>
        </p:txBody>
      </p:sp>
    </p:spTree>
    <p:extLst>
      <p:ext uri="{BB962C8B-B14F-4D97-AF65-F5344CB8AC3E}">
        <p14:creationId xmlns:p14="http://schemas.microsoft.com/office/powerpoint/2010/main" val="4631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857</TotalTime>
  <Words>702</Words>
  <Application>Microsoft Office PowerPoint</Application>
  <PresentationFormat>Apresentação na tela (4:3)</PresentationFormat>
  <Paragraphs>119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Sony</dc:creator>
  <cp:lastModifiedBy>Sony</cp:lastModifiedBy>
  <cp:revision>38</cp:revision>
  <dcterms:created xsi:type="dcterms:W3CDTF">2018-04-09T17:39:43Z</dcterms:created>
  <dcterms:modified xsi:type="dcterms:W3CDTF">2018-04-11T20:52:17Z</dcterms:modified>
</cp:coreProperties>
</file>