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61" r:id="rId2"/>
    <p:sldId id="523" r:id="rId3"/>
    <p:sldId id="524" r:id="rId4"/>
    <p:sldId id="537" r:id="rId5"/>
    <p:sldId id="538" r:id="rId6"/>
    <p:sldId id="539" r:id="rId7"/>
    <p:sldId id="525" r:id="rId8"/>
    <p:sldId id="540" r:id="rId9"/>
    <p:sldId id="556" r:id="rId10"/>
    <p:sldId id="541" r:id="rId11"/>
    <p:sldId id="557" r:id="rId12"/>
    <p:sldId id="527" r:id="rId13"/>
    <p:sldId id="544" r:id="rId14"/>
    <p:sldId id="545" r:id="rId15"/>
    <p:sldId id="561" r:id="rId16"/>
    <p:sldId id="562" r:id="rId17"/>
    <p:sldId id="563" r:id="rId18"/>
    <p:sldId id="529" r:id="rId19"/>
    <p:sldId id="548" r:id="rId20"/>
    <p:sldId id="549" r:id="rId21"/>
    <p:sldId id="550" r:id="rId22"/>
    <p:sldId id="551" r:id="rId23"/>
    <p:sldId id="531" r:id="rId24"/>
    <p:sldId id="552" r:id="rId25"/>
    <p:sldId id="553" r:id="rId26"/>
    <p:sldId id="559" r:id="rId27"/>
    <p:sldId id="558" r:id="rId2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4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honatan" initials="J" lastIdx="1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9900CC"/>
    <a:srgbClr val="EFEFEF"/>
    <a:srgbClr val="F0F0F0"/>
    <a:srgbClr val="215968"/>
    <a:srgbClr val="527D89"/>
    <a:srgbClr val="698F99"/>
    <a:srgbClr val="820000"/>
    <a:srgbClr val="8A0000"/>
    <a:srgbClr val="0068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88560" autoAdjust="0"/>
  </p:normalViewPr>
  <p:slideViewPr>
    <p:cSldViewPr>
      <p:cViewPr varScale="1">
        <p:scale>
          <a:sx n="72" d="100"/>
          <a:sy n="72" d="100"/>
        </p:scale>
        <p:origin x="1224" y="78"/>
      </p:cViewPr>
      <p:guideLst>
        <p:guide orient="horz" pos="28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9FCD66-B35E-604D-B3B9-95A6FC4224BE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72AEE-5A38-3D4D-90C2-09E7562FBF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0429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CC495E-508D-4DE7-A6FD-49C098B7E624}" type="datetimeFigureOut">
              <a:rPr lang="pt-BR" smtClean="0"/>
              <a:t>12/04/2018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15A8A6-E550-4455-8201-036D6F0E72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10338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5A8A6-E550-4455-8201-036D6F0E727B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8184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5A8A6-E550-4455-8201-036D6F0E727B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3984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5A8A6-E550-4455-8201-036D6F0E727B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9078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5A8A6-E550-4455-8201-036D6F0E727B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2527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5A8A6-E550-4455-8201-036D6F0E727B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0010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5F985-C0E8-4833-80AF-17B6384C9AC1}" type="datetime1">
              <a:rPr lang="pt-BR" smtClean="0"/>
              <a:t>12/04/2018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9008-C8B0-4081-89B2-88824076AF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7467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497C2-CA9B-48D9-914D-C7851812E699}" type="datetime1">
              <a:rPr lang="pt-BR" smtClean="0"/>
              <a:t>12/04/2018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9008-C8B0-4081-89B2-88824076AF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882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E964E-1082-434C-AB1F-39760EE9DA5D}" type="datetime1">
              <a:rPr lang="pt-BR" smtClean="0"/>
              <a:t>12/04/2018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9008-C8B0-4081-89B2-88824076AF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1113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48E32-BB49-4287-A8CF-5569E01287C0}" type="datetime1">
              <a:rPr lang="pt-BR" smtClean="0"/>
              <a:t>12/04/2018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9008-C8B0-4081-89B2-88824076AF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1173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E345A-7D23-44F9-BA60-0F1F63C8759D}" type="datetime1">
              <a:rPr lang="pt-BR" smtClean="0"/>
              <a:t>12/04/2018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9008-C8B0-4081-89B2-88824076AF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2538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58842-1F3C-43D4-938F-765EB4DDFAAC}" type="datetime1">
              <a:rPr lang="pt-BR" smtClean="0"/>
              <a:t>12/04/2018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9008-C8B0-4081-89B2-88824076AF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912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D5BB3-B969-4F8D-BB7F-5AD4ABC3702E}" type="datetime1">
              <a:rPr lang="pt-BR" smtClean="0"/>
              <a:t>12/04/2018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9008-C8B0-4081-89B2-88824076AF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0439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CBA-DEE0-4F4B-BD1A-88DF61F85F77}" type="datetime1">
              <a:rPr lang="pt-BR" smtClean="0"/>
              <a:t>12/04/2018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9008-C8B0-4081-89B2-88824076AF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9922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25FCD-E400-4F39-A6A8-F6F86FAAC478}" type="datetime1">
              <a:rPr lang="pt-BR" smtClean="0"/>
              <a:t>12/04/2018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9008-C8B0-4081-89B2-88824076AF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6486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F645-E64E-4D46-AECF-74094F361223}" type="datetime1">
              <a:rPr lang="pt-BR" smtClean="0"/>
              <a:t>12/04/2018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9008-C8B0-4081-89B2-88824076AF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086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67105-63D8-4107-A606-50D85D7EB375}" type="datetime1">
              <a:rPr lang="pt-BR" smtClean="0"/>
              <a:t>12/04/2018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9008-C8B0-4081-89B2-88824076AF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8828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80B45-A9DB-421C-9BC2-7B9E06F62E71}" type="datetime1">
              <a:rPr lang="pt-BR" smtClean="0"/>
              <a:t>12/04/2018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19008-C8B0-4081-89B2-88824076AF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475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emf"/><Relationship Id="rId5" Type="http://schemas.openxmlformats.org/officeDocument/2006/relationships/image" Target="../media/image14.png"/><Relationship Id="rId4" Type="http://schemas.openxmlformats.org/officeDocument/2006/relationships/image" Target="../media/image5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9.emf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png"/><Relationship Id="rId5" Type="http://schemas.openxmlformats.org/officeDocument/2006/relationships/image" Target="../media/image17.emf"/><Relationship Id="rId4" Type="http://schemas.openxmlformats.org/officeDocument/2006/relationships/oleObject" Target="../embeddings/oleObject3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13"/>
          <p:cNvSpPr txBox="1">
            <a:spLocks noChangeArrowheads="1"/>
          </p:cNvSpPr>
          <p:nvPr/>
        </p:nvSpPr>
        <p:spPr bwMode="auto">
          <a:xfrm>
            <a:off x="250825" y="188913"/>
            <a:ext cx="8569325" cy="12604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pic>
        <p:nvPicPr>
          <p:cNvPr id="9218" name="Picture 2" descr="http://www2.iq.usp.br/assistencia/administrativa/contratos/policrom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321634"/>
            <a:ext cx="2340000" cy="92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9512" y="2274441"/>
            <a:ext cx="8784976" cy="2450703"/>
          </a:xfrm>
        </p:spPr>
        <p:txBody>
          <a:bodyPr>
            <a:normAutofit/>
          </a:bodyPr>
          <a:lstStyle/>
          <a:p>
            <a:r>
              <a:rPr lang="pt-BR" b="1" cap="small" dirty="0">
                <a:latin typeface="Arial" pitchFamily="34" charset="0"/>
                <a:cs typeface="Arial" pitchFamily="34" charset="0"/>
              </a:rPr>
              <a:t>Análise de Artigos na área de Catálise</a:t>
            </a:r>
          </a:p>
        </p:txBody>
      </p:sp>
      <p:sp>
        <p:nvSpPr>
          <p:cNvPr id="6" name="CaixaDeTexto 8"/>
          <p:cNvSpPr txBox="1">
            <a:spLocks noChangeArrowheads="1"/>
          </p:cNvSpPr>
          <p:nvPr/>
        </p:nvSpPr>
        <p:spPr bwMode="auto">
          <a:xfrm>
            <a:off x="1619672" y="495281"/>
            <a:ext cx="618989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2000" b="1" dirty="0"/>
              <a:t>Programa de Pós-Graduação em Química</a:t>
            </a:r>
          </a:p>
          <a:p>
            <a:pPr algn="ctr"/>
            <a:r>
              <a:rPr lang="pt-BR" sz="2000" b="1" dirty="0"/>
              <a:t>Universidade de São Paulo</a:t>
            </a:r>
          </a:p>
          <a:p>
            <a:pPr algn="ctr"/>
            <a:endParaRPr lang="pt-BR" sz="1600" dirty="0"/>
          </a:p>
        </p:txBody>
      </p:sp>
      <p:sp>
        <p:nvSpPr>
          <p:cNvPr id="9" name="CaixaDeTexto 16"/>
          <p:cNvSpPr txBox="1">
            <a:spLocks noChangeArrowheads="1"/>
          </p:cNvSpPr>
          <p:nvPr/>
        </p:nvSpPr>
        <p:spPr bwMode="auto">
          <a:xfrm>
            <a:off x="179512" y="5144898"/>
            <a:ext cx="889686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latin typeface="Arial" pitchFamily="34" charset="0"/>
                <a:cs typeface="Arial" pitchFamily="34" charset="0"/>
              </a:rPr>
              <a:t>Aluna: </a:t>
            </a:r>
            <a:r>
              <a:rPr lang="pt-BR" sz="2000" dirty="0" err="1">
                <a:latin typeface="Arial" pitchFamily="34" charset="0"/>
                <a:cs typeface="Arial" pitchFamily="34" charset="0"/>
              </a:rPr>
              <a:t>Nágila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El </a:t>
            </a:r>
            <a:r>
              <a:rPr lang="pt-BR" sz="2000" dirty="0" err="1">
                <a:latin typeface="Arial" pitchFamily="34" charset="0"/>
                <a:cs typeface="Arial" pitchFamily="34" charset="0"/>
              </a:rPr>
              <a:t>Chamy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Maluf</a:t>
            </a:r>
          </a:p>
        </p:txBody>
      </p:sp>
      <p:pic>
        <p:nvPicPr>
          <p:cNvPr id="9222" name="Picture 6" descr="http://www.imagens.usp.br/wp-content/uploads/US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815" y="321634"/>
            <a:ext cx="1876657" cy="1055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9008-C8B0-4081-89B2-88824076AF2E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8493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7EE9B7-A65D-481A-9918-E149447B8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6525"/>
            <a:ext cx="8229600" cy="844203"/>
          </a:xfrm>
        </p:spPr>
        <p:txBody>
          <a:bodyPr/>
          <a:lstStyle/>
          <a:p>
            <a:r>
              <a:rPr lang="pt-BR" dirty="0"/>
              <a:t>Artigo [2]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502D696-80AC-4CE9-A174-17D52588E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/>
          </a:bodyPr>
          <a:lstStyle/>
          <a:p>
            <a:pPr algn="just"/>
            <a:r>
              <a:rPr lang="pt-BR" sz="2400" dirty="0"/>
              <a:t>O artigo apresenta os resultados dos testes catalíticos em termo de conversão dos </a:t>
            </a:r>
            <a:r>
              <a:rPr lang="pt-BR" sz="2400" dirty="0" err="1"/>
              <a:t>epóxidos</a:t>
            </a:r>
            <a:r>
              <a:rPr lang="pt-BR" sz="2400" dirty="0"/>
              <a:t>, conforme o gráfico de barras a seguir:</a:t>
            </a:r>
          </a:p>
          <a:p>
            <a:pPr algn="just"/>
            <a:endParaRPr lang="pt-BR" sz="2400" dirty="0"/>
          </a:p>
          <a:p>
            <a:pPr algn="just"/>
            <a:endParaRPr lang="pt-BR" sz="2400" dirty="0"/>
          </a:p>
          <a:p>
            <a:pPr algn="just"/>
            <a:endParaRPr lang="pt-BR" sz="2400" dirty="0"/>
          </a:p>
          <a:p>
            <a:pPr marL="0" indent="0" algn="just">
              <a:buNone/>
            </a:pPr>
            <a:endParaRPr lang="pt-BR" sz="2400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2460783-D4DE-44AC-88AA-42EE6D782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9008-C8B0-4081-89B2-88824076AF2E}" type="slidenum">
              <a:rPr lang="pt-BR" smtClean="0"/>
              <a:t>10</a:t>
            </a:fld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074877B9-5C6F-4543-B444-383CD38236B9}"/>
              </a:ext>
            </a:extLst>
          </p:cNvPr>
          <p:cNvSpPr/>
          <p:nvPr/>
        </p:nvSpPr>
        <p:spPr>
          <a:xfrm>
            <a:off x="0" y="6444044"/>
            <a:ext cx="8532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</a:rPr>
              <a:t>Li, P.; et al.</a:t>
            </a:r>
            <a:r>
              <a:rPr lang="pt-BR" i="1" dirty="0">
                <a:latin typeface="Calibri" panose="020F0502020204030204" pitchFamily="34" charset="0"/>
                <a:ea typeface="Calibri" panose="020F0502020204030204" pitchFamily="34" charset="0"/>
              </a:rPr>
              <a:t> J. Am. </a:t>
            </a:r>
            <a:r>
              <a:rPr lang="pt-BR" i="1" dirty="0" err="1">
                <a:latin typeface="Calibri" panose="020F0502020204030204" pitchFamily="34" charset="0"/>
                <a:ea typeface="Calibri" panose="020F0502020204030204" pitchFamily="34" charset="0"/>
              </a:rPr>
              <a:t>Chem</a:t>
            </a:r>
            <a:r>
              <a:rPr lang="pt-BR" i="1" dirty="0">
                <a:latin typeface="Calibri" panose="020F0502020204030204" pitchFamily="34" charset="0"/>
                <a:ea typeface="Calibri" panose="020F0502020204030204" pitchFamily="34" charset="0"/>
              </a:rPr>
              <a:t>. Soc.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</a:rPr>
              <a:t>2016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pt-BR" i="1" dirty="0">
                <a:latin typeface="Calibri" panose="020F0502020204030204" pitchFamily="34" charset="0"/>
                <a:ea typeface="Calibri" panose="020F0502020204030204" pitchFamily="34" charset="0"/>
              </a:rPr>
              <a:t>138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</a:rPr>
              <a:t>, 2141.</a:t>
            </a:r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69D5D0E-6D1E-4C21-9B41-06B28F0945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081" t="17785" r="36418" b="33192"/>
          <a:stretch/>
        </p:blipFill>
        <p:spPr>
          <a:xfrm>
            <a:off x="301824" y="2629949"/>
            <a:ext cx="3684984" cy="3224361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E93A7BF5-2C71-4B47-B7E1-7B5F4B3835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97" t="66997" r="31952" b="10593"/>
          <a:stretch/>
        </p:blipFill>
        <p:spPr>
          <a:xfrm>
            <a:off x="3935898" y="4234489"/>
            <a:ext cx="5132784" cy="157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321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7EE9B7-A65D-481A-9918-E149447B8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6525"/>
            <a:ext cx="8229600" cy="844203"/>
          </a:xfrm>
        </p:spPr>
        <p:txBody>
          <a:bodyPr/>
          <a:lstStyle/>
          <a:p>
            <a:r>
              <a:rPr lang="pt-BR" dirty="0"/>
              <a:t>Artigo [2]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502D696-80AC-4CE9-A174-17D52588E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1"/>
            <a:ext cx="8229600" cy="5524723"/>
          </a:xfrm>
        </p:spPr>
        <p:txBody>
          <a:bodyPr>
            <a:normAutofit/>
          </a:bodyPr>
          <a:lstStyle/>
          <a:p>
            <a:pPr algn="just"/>
            <a:r>
              <a:rPr lang="pt-BR" sz="2000" dirty="0"/>
              <a:t>Neste caso, esses resultados poderiam ser apresentados em termos de TON ou TOF, como no artigo anterior, calculados da mesma forma, em uma tabela. Dessa forma seria mais fácil comparar a eficiência destes catalisadores na catálise das reações com a de outros materiais disponíveis na literatura.</a:t>
            </a:r>
          </a:p>
          <a:p>
            <a:pPr algn="just"/>
            <a:endParaRPr lang="pt-BR" sz="800" dirty="0"/>
          </a:p>
          <a:p>
            <a:pPr algn="just"/>
            <a:r>
              <a:rPr lang="pt-BR" sz="2000" dirty="0"/>
              <a:t>Entretanto, os valores para TOF são apresentados ao longo do texto no artigo:</a:t>
            </a:r>
          </a:p>
          <a:p>
            <a:pPr algn="just"/>
            <a:endParaRPr lang="pt-BR" sz="2000" dirty="0"/>
          </a:p>
          <a:p>
            <a:pPr algn="just"/>
            <a:endParaRPr lang="pt-BR" sz="2000" dirty="0"/>
          </a:p>
          <a:p>
            <a:pPr algn="just"/>
            <a:endParaRPr lang="pt-BR" sz="2000" dirty="0"/>
          </a:p>
          <a:p>
            <a:pPr algn="just"/>
            <a:endParaRPr lang="pt-BR" sz="2000" dirty="0"/>
          </a:p>
          <a:p>
            <a:pPr algn="just"/>
            <a:endParaRPr lang="pt-BR" sz="800" dirty="0"/>
          </a:p>
          <a:p>
            <a:pPr algn="just"/>
            <a:r>
              <a:rPr lang="pt-BR" sz="2000" dirty="0"/>
              <a:t>Estes </a:t>
            </a:r>
            <a:r>
              <a:rPr lang="pt-BR" sz="2000" dirty="0" err="1"/>
              <a:t>TOFs</a:t>
            </a:r>
            <a:r>
              <a:rPr lang="pt-BR" sz="2000" dirty="0"/>
              <a:t> foram calculados para reações de 48 h. Falta a curva cinética para entender se estes </a:t>
            </a:r>
            <a:r>
              <a:rPr lang="pt-BR" sz="2000" dirty="0" err="1"/>
              <a:t>TOFs</a:t>
            </a:r>
            <a:r>
              <a:rPr lang="pt-BR" sz="2000" dirty="0"/>
              <a:t> foram calculados assim que as reações atingem o equilíbrio ou em tempo fixo superior ao tempo de equilíbrio.</a:t>
            </a:r>
          </a:p>
          <a:p>
            <a:pPr algn="just"/>
            <a:endParaRPr lang="pt-BR" sz="2000" dirty="0"/>
          </a:p>
          <a:p>
            <a:pPr marL="0" indent="0" algn="just">
              <a:buNone/>
            </a:pPr>
            <a:endParaRPr lang="pt-BR" sz="2000" dirty="0"/>
          </a:p>
          <a:p>
            <a:pPr algn="just"/>
            <a:endParaRPr lang="pt-BR" sz="2000" dirty="0"/>
          </a:p>
          <a:p>
            <a:pPr algn="just"/>
            <a:endParaRPr lang="pt-BR" sz="2000" dirty="0"/>
          </a:p>
          <a:p>
            <a:pPr algn="just"/>
            <a:endParaRPr lang="pt-BR" sz="2000" dirty="0"/>
          </a:p>
          <a:p>
            <a:pPr algn="just"/>
            <a:endParaRPr lang="pt-BR" sz="2000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2460783-D4DE-44AC-88AA-42EE6D782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9008-C8B0-4081-89B2-88824076AF2E}" type="slidenum">
              <a:rPr lang="pt-BR" smtClean="0"/>
              <a:t>11</a:t>
            </a:fld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074877B9-5C6F-4543-B444-383CD38236B9}"/>
              </a:ext>
            </a:extLst>
          </p:cNvPr>
          <p:cNvSpPr/>
          <p:nvPr/>
        </p:nvSpPr>
        <p:spPr>
          <a:xfrm>
            <a:off x="0" y="6444044"/>
            <a:ext cx="8532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</a:rPr>
              <a:t>Li, P.; et al.</a:t>
            </a:r>
            <a:r>
              <a:rPr lang="pt-BR" i="1" dirty="0">
                <a:latin typeface="Calibri" panose="020F0502020204030204" pitchFamily="34" charset="0"/>
                <a:ea typeface="Calibri" panose="020F0502020204030204" pitchFamily="34" charset="0"/>
              </a:rPr>
              <a:t> J. Am. </a:t>
            </a:r>
            <a:r>
              <a:rPr lang="pt-BR" i="1" dirty="0" err="1">
                <a:latin typeface="Calibri" panose="020F0502020204030204" pitchFamily="34" charset="0"/>
                <a:ea typeface="Calibri" panose="020F0502020204030204" pitchFamily="34" charset="0"/>
              </a:rPr>
              <a:t>Chem</a:t>
            </a:r>
            <a:r>
              <a:rPr lang="pt-BR" i="1" dirty="0">
                <a:latin typeface="Calibri" panose="020F0502020204030204" pitchFamily="34" charset="0"/>
                <a:ea typeface="Calibri" panose="020F0502020204030204" pitchFamily="34" charset="0"/>
              </a:rPr>
              <a:t>. Soc.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</a:rPr>
              <a:t>2016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pt-BR" i="1" dirty="0">
                <a:latin typeface="Calibri" panose="020F0502020204030204" pitchFamily="34" charset="0"/>
                <a:ea typeface="Calibri" panose="020F0502020204030204" pitchFamily="34" charset="0"/>
              </a:rPr>
              <a:t>138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</a:rPr>
              <a:t>, 2141.</a:t>
            </a: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81024B7-CE74-4141-A0CF-84E2385AC9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975" t="26267" r="24800" b="59804"/>
          <a:stretch/>
        </p:blipFill>
        <p:spPr>
          <a:xfrm>
            <a:off x="1511660" y="3645024"/>
            <a:ext cx="6120680" cy="132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016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9008-C8B0-4081-89B2-88824076AF2E}" type="slidenum">
              <a:rPr lang="pt-BR" smtClean="0"/>
              <a:t>12</a:t>
            </a:fld>
            <a:endParaRPr lang="pt-BR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DB7AC937-03D7-4576-9DCE-0F6806532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604"/>
            <a:ext cx="7452320" cy="365125"/>
          </a:xfrm>
        </p:spPr>
        <p:txBody>
          <a:bodyPr>
            <a:normAutofit fontScale="90000"/>
          </a:bodyPr>
          <a:lstStyle/>
          <a:p>
            <a:pPr algn="l"/>
            <a:r>
              <a:rPr lang="pt-BR" sz="2800" dirty="0"/>
              <a:t>Artigo [3]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A08C6EB-B7FB-4CDF-82A4-07BD1112B8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88" t="17785" r="28333" b="5179"/>
          <a:stretch/>
        </p:blipFill>
        <p:spPr>
          <a:xfrm>
            <a:off x="305779" y="384394"/>
            <a:ext cx="8564763" cy="570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6649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7EE9B7-A65D-481A-9918-E149447B8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6525"/>
            <a:ext cx="8229600" cy="844203"/>
          </a:xfrm>
        </p:spPr>
        <p:txBody>
          <a:bodyPr/>
          <a:lstStyle/>
          <a:p>
            <a:r>
              <a:rPr lang="pt-BR" dirty="0"/>
              <a:t>Artigo [3]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502D696-80AC-4CE9-A174-17D52588E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algn="just"/>
            <a:r>
              <a:rPr lang="pt-BR" sz="2400" dirty="0"/>
              <a:t>Neste estudo, três </a:t>
            </a:r>
            <a:r>
              <a:rPr lang="pt-BR" sz="2400" dirty="0" err="1"/>
              <a:t>azofosfatanos</a:t>
            </a:r>
            <a:r>
              <a:rPr lang="pt-BR" sz="2400" dirty="0"/>
              <a:t> foram utilizados para a produção de carbonatos cíclicos a partir de </a:t>
            </a:r>
            <a:r>
              <a:rPr lang="pt-BR" sz="2400" dirty="0" err="1"/>
              <a:t>epóxidos</a:t>
            </a:r>
            <a:r>
              <a:rPr lang="pt-BR" sz="2400" dirty="0"/>
              <a:t> e CO</a:t>
            </a:r>
            <a:r>
              <a:rPr lang="pt-BR" sz="2400" baseline="-25000" dirty="0"/>
              <a:t>2, </a:t>
            </a:r>
            <a:r>
              <a:rPr lang="pt-BR" sz="2400" dirty="0"/>
              <a:t>cujas estruturas seguem a seguir:</a:t>
            </a:r>
          </a:p>
          <a:p>
            <a:pPr algn="just"/>
            <a:endParaRPr lang="pt-BR" sz="2400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2460783-D4DE-44AC-88AA-42EE6D782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9008-C8B0-4081-89B2-88824076AF2E}" type="slidenum">
              <a:rPr lang="pt-BR" smtClean="0"/>
              <a:t>13</a:t>
            </a:fld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E4C4AFFD-53B1-4FDD-BF7C-8DC5502B09DC}"/>
              </a:ext>
            </a:extLst>
          </p:cNvPr>
          <p:cNvSpPr/>
          <p:nvPr/>
        </p:nvSpPr>
        <p:spPr>
          <a:xfrm>
            <a:off x="0" y="6444044"/>
            <a:ext cx="8532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err="1">
                <a:latin typeface="Calibri" panose="020F0502020204030204" pitchFamily="34" charset="0"/>
                <a:ea typeface="Calibri" panose="020F0502020204030204" pitchFamily="34" charset="0"/>
              </a:rPr>
              <a:t>Chatelet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</a:rPr>
              <a:t>, B et. </a:t>
            </a:r>
            <a:r>
              <a:rPr lang="pt-BR" i="1" dirty="0">
                <a:latin typeface="Calibri" panose="020F0502020204030204" pitchFamily="34" charset="0"/>
                <a:ea typeface="Calibri" panose="020F0502020204030204" pitchFamily="34" charset="0"/>
              </a:rPr>
              <a:t>al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r>
              <a:rPr lang="pt-BR" i="1" dirty="0">
                <a:latin typeface="Calibri" panose="020F0502020204030204" pitchFamily="34" charset="0"/>
                <a:ea typeface="Calibri" panose="020F0502020204030204" pitchFamily="34" charset="0"/>
              </a:rPr>
              <a:t> J. Am. </a:t>
            </a:r>
            <a:r>
              <a:rPr lang="pt-BR" i="1" dirty="0" err="1">
                <a:latin typeface="Calibri" panose="020F0502020204030204" pitchFamily="34" charset="0"/>
                <a:ea typeface="Calibri" panose="020F0502020204030204" pitchFamily="34" charset="0"/>
              </a:rPr>
              <a:t>Chem</a:t>
            </a:r>
            <a:r>
              <a:rPr lang="pt-BR" i="1" dirty="0">
                <a:latin typeface="Calibri" panose="020F0502020204030204" pitchFamily="34" charset="0"/>
                <a:ea typeface="Calibri" panose="020F0502020204030204" pitchFamily="34" charset="0"/>
              </a:rPr>
              <a:t>. Soc.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</a:rPr>
              <a:t>2013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pt-BR" i="1" dirty="0">
                <a:latin typeface="Calibri" panose="020F0502020204030204" pitchFamily="34" charset="0"/>
                <a:ea typeface="Calibri" panose="020F0502020204030204" pitchFamily="34" charset="0"/>
              </a:rPr>
              <a:t>135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</a:rPr>
              <a:t>, 5348.</a:t>
            </a:r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5C9D3ECA-9EC5-4E61-8223-82DDBBF1E7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63" t="50000" r="31100" b="30391"/>
          <a:stretch/>
        </p:blipFill>
        <p:spPr>
          <a:xfrm>
            <a:off x="1028181" y="2492895"/>
            <a:ext cx="7087638" cy="187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790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502D696-80AC-4CE9-A174-17D52588E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algn="just"/>
            <a:r>
              <a:rPr lang="pt-BR" sz="2400" dirty="0"/>
              <a:t>Para a reação a seguir, foi realizado o estudo cinético:</a:t>
            </a:r>
          </a:p>
          <a:p>
            <a:pPr algn="just"/>
            <a:endParaRPr lang="pt-BR" sz="2400" dirty="0"/>
          </a:p>
          <a:p>
            <a:pPr algn="just"/>
            <a:endParaRPr lang="pt-BR" sz="2400" dirty="0"/>
          </a:p>
          <a:p>
            <a:pPr algn="just"/>
            <a:endParaRPr lang="pt-BR" sz="2400" dirty="0"/>
          </a:p>
          <a:p>
            <a:pPr algn="just"/>
            <a:endParaRPr lang="pt-BR" sz="2400" dirty="0"/>
          </a:p>
          <a:p>
            <a:pPr algn="just"/>
            <a:endParaRPr lang="pt-BR" sz="2400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2460783-D4DE-44AC-88AA-42EE6D782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9008-C8B0-4081-89B2-88824076AF2E}" type="slidenum">
              <a:rPr lang="pt-BR" smtClean="0"/>
              <a:t>14</a:t>
            </a:fld>
            <a:endParaRPr lang="pt-BR"/>
          </a:p>
        </p:txBody>
      </p:sp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45BBA6F1-BB2B-4A56-A962-4D66378328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2712099"/>
              </p:ext>
            </p:extLst>
          </p:nvPr>
        </p:nvGraphicFramePr>
        <p:xfrm>
          <a:off x="3046927" y="1573625"/>
          <a:ext cx="3177257" cy="12134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CS ChemDraw Drawing" r:id="rId3" imgW="4356844" imgH="1664019" progId="ChemDraw.Document.6.0">
                  <p:embed/>
                </p:oleObj>
              </mc:Choice>
              <mc:Fallback>
                <p:oleObj name="CS ChemDraw Drawing" r:id="rId3" imgW="4356844" imgH="1664019" progId="ChemDraw.Document.6.0">
                  <p:embed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45BBA6F1-BB2B-4A56-A962-4D66378328A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6927" y="1573625"/>
                        <a:ext cx="3177257" cy="12134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ítulo 1">
            <a:extLst>
              <a:ext uri="{FF2B5EF4-FFF2-40B4-BE49-F238E27FC236}">
                <a16:creationId xmlns:a16="http://schemas.microsoft.com/office/drawing/2014/main" id="{D1F591E1-1218-4EFA-BB9F-C71E2A2FE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6525"/>
            <a:ext cx="8229600" cy="844203"/>
          </a:xfrm>
        </p:spPr>
        <p:txBody>
          <a:bodyPr/>
          <a:lstStyle/>
          <a:p>
            <a:r>
              <a:rPr lang="pt-BR" dirty="0"/>
              <a:t>Artigo [3]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966C387E-C88A-4420-A110-15F1DCDD7D45}"/>
              </a:ext>
            </a:extLst>
          </p:cNvPr>
          <p:cNvSpPr/>
          <p:nvPr/>
        </p:nvSpPr>
        <p:spPr>
          <a:xfrm>
            <a:off x="0" y="6444044"/>
            <a:ext cx="8532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err="1">
                <a:latin typeface="Calibri" panose="020F0502020204030204" pitchFamily="34" charset="0"/>
                <a:ea typeface="Calibri" panose="020F0502020204030204" pitchFamily="34" charset="0"/>
              </a:rPr>
              <a:t>Chatelet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</a:rPr>
              <a:t>, B et. </a:t>
            </a:r>
            <a:r>
              <a:rPr lang="pt-BR" i="1" dirty="0">
                <a:latin typeface="Calibri" panose="020F0502020204030204" pitchFamily="34" charset="0"/>
                <a:ea typeface="Calibri" panose="020F0502020204030204" pitchFamily="34" charset="0"/>
              </a:rPr>
              <a:t>al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r>
              <a:rPr lang="pt-BR" i="1" dirty="0">
                <a:latin typeface="Calibri" panose="020F0502020204030204" pitchFamily="34" charset="0"/>
                <a:ea typeface="Calibri" panose="020F0502020204030204" pitchFamily="34" charset="0"/>
              </a:rPr>
              <a:t> J. Am. </a:t>
            </a:r>
            <a:r>
              <a:rPr lang="pt-BR" i="1" dirty="0" err="1">
                <a:latin typeface="Calibri" panose="020F0502020204030204" pitchFamily="34" charset="0"/>
                <a:ea typeface="Calibri" panose="020F0502020204030204" pitchFamily="34" charset="0"/>
              </a:rPr>
              <a:t>Chem</a:t>
            </a:r>
            <a:r>
              <a:rPr lang="pt-BR" i="1" dirty="0">
                <a:latin typeface="Calibri" panose="020F0502020204030204" pitchFamily="34" charset="0"/>
                <a:ea typeface="Calibri" panose="020F0502020204030204" pitchFamily="34" charset="0"/>
              </a:rPr>
              <a:t>. Soc.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</a:rPr>
              <a:t>2013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pt-BR" i="1" dirty="0">
                <a:latin typeface="Calibri" panose="020F0502020204030204" pitchFamily="34" charset="0"/>
                <a:ea typeface="Calibri" panose="020F0502020204030204" pitchFamily="34" charset="0"/>
              </a:rPr>
              <a:t>135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</a:rPr>
              <a:t>, 5348.</a:t>
            </a:r>
            <a:endParaRPr lang="pt-BR" dirty="0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9191F7F3-0F61-4B96-A2D9-6FAC150DA70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001" t="76545" r="47637" b="10782"/>
          <a:stretch/>
        </p:blipFill>
        <p:spPr>
          <a:xfrm>
            <a:off x="4411689" y="5439776"/>
            <a:ext cx="4683910" cy="787781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0DCE07F3-619A-4A1C-9FDA-7FE565068B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01" y="2952643"/>
            <a:ext cx="4379583" cy="3288613"/>
          </a:xfrm>
          <a:prstGeom prst="rect">
            <a:avLst/>
          </a:prstGeom>
        </p:spPr>
      </p:pic>
      <p:cxnSp>
        <p:nvCxnSpPr>
          <p:cNvPr id="18" name="Conector: Curvo 17">
            <a:extLst>
              <a:ext uri="{FF2B5EF4-FFF2-40B4-BE49-F238E27FC236}">
                <a16:creationId xmlns:a16="http://schemas.microsoft.com/office/drawing/2014/main" id="{F0AF1C84-5EEF-4EB5-86C2-AFE2466E9EB2}"/>
              </a:ext>
            </a:extLst>
          </p:cNvPr>
          <p:cNvCxnSpPr/>
          <p:nvPr/>
        </p:nvCxnSpPr>
        <p:spPr>
          <a:xfrm flipV="1">
            <a:off x="2838245" y="4233693"/>
            <a:ext cx="2088232" cy="792088"/>
          </a:xfrm>
          <a:prstGeom prst="curvedConnector3">
            <a:avLst>
              <a:gd name="adj1" fmla="val -3942"/>
            </a:avLst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ço Reservado para Conteúdo 2">
            <a:extLst>
              <a:ext uri="{FF2B5EF4-FFF2-40B4-BE49-F238E27FC236}">
                <a16:creationId xmlns:a16="http://schemas.microsoft.com/office/drawing/2014/main" id="{EFDE122B-B454-41D0-A234-3759CC739E50}"/>
              </a:ext>
            </a:extLst>
          </p:cNvPr>
          <p:cNvSpPr txBox="1">
            <a:spLocks/>
          </p:cNvSpPr>
          <p:nvPr/>
        </p:nvSpPr>
        <p:spPr>
          <a:xfrm>
            <a:off x="4908424" y="3861048"/>
            <a:ext cx="3177258" cy="20448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000" dirty="0"/>
              <a:t>RMN 1H sugere que o catalisador foi decomposto.</a:t>
            </a:r>
          </a:p>
          <a:p>
            <a:pPr algn="just"/>
            <a:endParaRPr lang="pt-BR" sz="2000" dirty="0"/>
          </a:p>
          <a:p>
            <a:pPr algn="just"/>
            <a:endParaRPr lang="pt-BR" sz="2000" dirty="0"/>
          </a:p>
          <a:p>
            <a:pPr algn="just"/>
            <a:endParaRPr lang="pt-BR" sz="2000" dirty="0"/>
          </a:p>
          <a:p>
            <a:pPr algn="just"/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2813071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502D696-80AC-4CE9-A174-17D52588E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524723"/>
          </a:xfrm>
        </p:spPr>
        <p:txBody>
          <a:bodyPr>
            <a:normAutofit/>
          </a:bodyPr>
          <a:lstStyle/>
          <a:p>
            <a:pPr algn="just"/>
            <a:r>
              <a:rPr lang="pt-BR" sz="2000" dirty="0"/>
              <a:t>Então, foi realizado o estudo cinético da reação através do TON acumulativo:</a:t>
            </a:r>
          </a:p>
          <a:p>
            <a:pPr algn="just"/>
            <a:endParaRPr lang="pt-BR" sz="2000" dirty="0"/>
          </a:p>
          <a:p>
            <a:pPr algn="just"/>
            <a:endParaRPr lang="pt-BR" sz="2000" dirty="0"/>
          </a:p>
          <a:p>
            <a:pPr algn="just"/>
            <a:endParaRPr lang="pt-BR" sz="2000" dirty="0"/>
          </a:p>
          <a:p>
            <a:pPr algn="just"/>
            <a:endParaRPr lang="pt-BR" sz="2000" dirty="0"/>
          </a:p>
          <a:p>
            <a:pPr algn="just"/>
            <a:endParaRPr lang="pt-BR" sz="2000" dirty="0"/>
          </a:p>
          <a:p>
            <a:pPr algn="just"/>
            <a:endParaRPr lang="pt-BR" sz="2000" dirty="0"/>
          </a:p>
          <a:p>
            <a:pPr algn="just"/>
            <a:endParaRPr lang="pt-BR" sz="2000" dirty="0"/>
          </a:p>
          <a:p>
            <a:pPr algn="just"/>
            <a:endParaRPr lang="pt-BR" sz="2000" dirty="0"/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O estudo abordado desta forma é interessante pois é possível avaliar os dados cinéticos iniciais da reação e dessa forma, estabelecer ordens de reação em relação aos substratos e catalisadores, sendo possível assim corroborar com a escolha do sítio ativo da reação. 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2460783-D4DE-44AC-88AA-42EE6D782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9008-C8B0-4081-89B2-88824076AF2E}" type="slidenum">
              <a:rPr lang="pt-BR" smtClean="0"/>
              <a:t>15</a:t>
            </a:fld>
            <a:endParaRPr lang="pt-BR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D1F591E1-1218-4EFA-BB9F-C71E2A2FE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6525"/>
            <a:ext cx="8229600" cy="844203"/>
          </a:xfrm>
        </p:spPr>
        <p:txBody>
          <a:bodyPr/>
          <a:lstStyle/>
          <a:p>
            <a:r>
              <a:rPr lang="pt-BR" dirty="0"/>
              <a:t>Artigo [3]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966C387E-C88A-4420-A110-15F1DCDD7D45}"/>
              </a:ext>
            </a:extLst>
          </p:cNvPr>
          <p:cNvSpPr/>
          <p:nvPr/>
        </p:nvSpPr>
        <p:spPr>
          <a:xfrm>
            <a:off x="0" y="6444044"/>
            <a:ext cx="8532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err="1">
                <a:latin typeface="Calibri" panose="020F0502020204030204" pitchFamily="34" charset="0"/>
                <a:ea typeface="Calibri" panose="020F0502020204030204" pitchFamily="34" charset="0"/>
              </a:rPr>
              <a:t>Chatelet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</a:rPr>
              <a:t>, B et. </a:t>
            </a:r>
            <a:r>
              <a:rPr lang="pt-BR" i="1" dirty="0">
                <a:latin typeface="Calibri" panose="020F0502020204030204" pitchFamily="34" charset="0"/>
                <a:ea typeface="Calibri" panose="020F0502020204030204" pitchFamily="34" charset="0"/>
              </a:rPr>
              <a:t>al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r>
              <a:rPr lang="pt-BR" i="1" dirty="0">
                <a:latin typeface="Calibri" panose="020F0502020204030204" pitchFamily="34" charset="0"/>
                <a:ea typeface="Calibri" panose="020F0502020204030204" pitchFamily="34" charset="0"/>
              </a:rPr>
              <a:t> J. Am. </a:t>
            </a:r>
            <a:r>
              <a:rPr lang="pt-BR" i="1" dirty="0" err="1">
                <a:latin typeface="Calibri" panose="020F0502020204030204" pitchFamily="34" charset="0"/>
                <a:ea typeface="Calibri" panose="020F0502020204030204" pitchFamily="34" charset="0"/>
              </a:rPr>
              <a:t>Chem</a:t>
            </a:r>
            <a:r>
              <a:rPr lang="pt-BR" i="1" dirty="0">
                <a:latin typeface="Calibri" panose="020F0502020204030204" pitchFamily="34" charset="0"/>
                <a:ea typeface="Calibri" panose="020F0502020204030204" pitchFamily="34" charset="0"/>
              </a:rPr>
              <a:t>. Soc.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</a:rPr>
              <a:t>2013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pt-BR" i="1" dirty="0">
                <a:latin typeface="Calibri" panose="020F0502020204030204" pitchFamily="34" charset="0"/>
                <a:ea typeface="Calibri" panose="020F0502020204030204" pitchFamily="34" charset="0"/>
              </a:rPr>
              <a:t>135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</a:rPr>
              <a:t>, 5348.</a:t>
            </a:r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DE784EE-96A4-4D54-873C-97DE5C8496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489" t="17785" r="32923" b="52521"/>
          <a:stretch/>
        </p:blipFill>
        <p:spPr>
          <a:xfrm>
            <a:off x="179512" y="1988840"/>
            <a:ext cx="4608512" cy="312918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011D68F5-4A61-4535-8A84-E1BBB14756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763" t="48988" r="30578" b="41596"/>
          <a:stretch/>
        </p:blipFill>
        <p:spPr>
          <a:xfrm>
            <a:off x="4505281" y="3232101"/>
            <a:ext cx="4629640" cy="826375"/>
          </a:xfrm>
          <a:prstGeom prst="rect">
            <a:avLst/>
          </a:prstGeom>
        </p:spPr>
      </p:pic>
      <p:cxnSp>
        <p:nvCxnSpPr>
          <p:cNvPr id="12" name="Conector: Curvo 11">
            <a:extLst>
              <a:ext uri="{FF2B5EF4-FFF2-40B4-BE49-F238E27FC236}">
                <a16:creationId xmlns:a16="http://schemas.microsoft.com/office/drawing/2014/main" id="{3B44E6C3-105D-4F72-A066-E14CD41846E7}"/>
              </a:ext>
            </a:extLst>
          </p:cNvPr>
          <p:cNvCxnSpPr>
            <a:cxnSpLocks/>
          </p:cNvCxnSpPr>
          <p:nvPr/>
        </p:nvCxnSpPr>
        <p:spPr>
          <a:xfrm>
            <a:off x="3131840" y="3986468"/>
            <a:ext cx="1722629" cy="228629"/>
          </a:xfrm>
          <a:prstGeom prst="curvedConnector3">
            <a:avLst>
              <a:gd name="adj1" fmla="val -774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id="{9FB4B3FF-C601-4FD6-BE1F-6FE674A19639}"/>
              </a:ext>
            </a:extLst>
          </p:cNvPr>
          <p:cNvSpPr txBox="1">
            <a:spLocks/>
          </p:cNvSpPr>
          <p:nvPr/>
        </p:nvSpPr>
        <p:spPr>
          <a:xfrm>
            <a:off x="4808443" y="4058476"/>
            <a:ext cx="3177258" cy="37264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000" dirty="0"/>
              <a:t>Inclinação inicial = TOF</a:t>
            </a:r>
          </a:p>
          <a:p>
            <a:pPr algn="just"/>
            <a:endParaRPr lang="pt-BR" sz="2000" dirty="0"/>
          </a:p>
          <a:p>
            <a:pPr algn="just"/>
            <a:endParaRPr lang="pt-BR" sz="2000" dirty="0"/>
          </a:p>
          <a:p>
            <a:pPr algn="just"/>
            <a:endParaRPr lang="pt-BR" sz="2000" dirty="0"/>
          </a:p>
          <a:p>
            <a:pPr algn="just"/>
            <a:endParaRPr lang="pt-BR" sz="2000" dirty="0"/>
          </a:p>
        </p:txBody>
      </p:sp>
      <p:cxnSp>
        <p:nvCxnSpPr>
          <p:cNvPr id="16" name="Conector: Curvo 15">
            <a:extLst>
              <a:ext uri="{FF2B5EF4-FFF2-40B4-BE49-F238E27FC236}">
                <a16:creationId xmlns:a16="http://schemas.microsoft.com/office/drawing/2014/main" id="{3347771D-F9B9-4A9F-B818-4C714F8D46CF}"/>
              </a:ext>
            </a:extLst>
          </p:cNvPr>
          <p:cNvCxnSpPr>
            <a:cxnSpLocks/>
          </p:cNvCxnSpPr>
          <p:nvPr/>
        </p:nvCxnSpPr>
        <p:spPr>
          <a:xfrm flipV="1">
            <a:off x="3275856" y="2376866"/>
            <a:ext cx="1969368" cy="458216"/>
          </a:xfrm>
          <a:prstGeom prst="curvedConnector3">
            <a:avLst>
              <a:gd name="adj1" fmla="val -3833"/>
            </a:avLst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Espaço Reservado para Conteúdo 2">
            <a:extLst>
              <a:ext uri="{FF2B5EF4-FFF2-40B4-BE49-F238E27FC236}">
                <a16:creationId xmlns:a16="http://schemas.microsoft.com/office/drawing/2014/main" id="{E981FD88-5B00-4E0D-9F17-8E808AB89CCB}"/>
              </a:ext>
            </a:extLst>
          </p:cNvPr>
          <p:cNvSpPr txBox="1">
            <a:spLocks/>
          </p:cNvSpPr>
          <p:nvPr/>
        </p:nvSpPr>
        <p:spPr>
          <a:xfrm>
            <a:off x="5213709" y="1685497"/>
            <a:ext cx="3750779" cy="1867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000" dirty="0"/>
              <a:t>Maior impedimento </a:t>
            </a:r>
            <a:r>
              <a:rPr lang="pt-BR" sz="2000" dirty="0" err="1"/>
              <a:t>estérico</a:t>
            </a:r>
            <a:r>
              <a:rPr lang="pt-BR" sz="2000" dirty="0"/>
              <a:t> em torno do núcleo N-P-H: estabilidade do catalisador depois da inserção de CO</a:t>
            </a:r>
            <a:r>
              <a:rPr lang="pt-BR" sz="2000" baseline="-25000" dirty="0"/>
              <a:t>2</a:t>
            </a:r>
            <a:r>
              <a:rPr lang="pt-BR" sz="2000" dirty="0"/>
              <a:t> na ligação P-N</a:t>
            </a:r>
          </a:p>
          <a:p>
            <a:pPr algn="just"/>
            <a:endParaRPr lang="pt-BR" sz="2000" dirty="0"/>
          </a:p>
          <a:p>
            <a:pPr algn="just"/>
            <a:endParaRPr lang="pt-BR" sz="2000" dirty="0"/>
          </a:p>
          <a:p>
            <a:pPr algn="just"/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646735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502D696-80AC-4CE9-A174-17D52588E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524723"/>
          </a:xfrm>
        </p:spPr>
        <p:txBody>
          <a:bodyPr>
            <a:normAutofit/>
          </a:bodyPr>
          <a:lstStyle/>
          <a:p>
            <a:pPr algn="just"/>
            <a:r>
              <a:rPr lang="pt-BR" sz="2000" dirty="0"/>
              <a:t>Em temperaturas mais baixas, </a:t>
            </a:r>
            <a:r>
              <a:rPr lang="pt-BR" sz="2000" b="1" dirty="0"/>
              <a:t>2b</a:t>
            </a:r>
            <a:r>
              <a:rPr lang="pt-BR" sz="2000" dirty="0"/>
              <a:t> também é estável. Para substratos mais reativos:</a:t>
            </a:r>
          </a:p>
          <a:p>
            <a:pPr algn="just"/>
            <a:endParaRPr lang="pt-BR" sz="2000" dirty="0"/>
          </a:p>
          <a:p>
            <a:pPr algn="just"/>
            <a:endParaRPr lang="pt-BR" sz="2000" dirty="0"/>
          </a:p>
          <a:p>
            <a:pPr algn="just"/>
            <a:endParaRPr lang="pt-BR" sz="2000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2460783-D4DE-44AC-88AA-42EE6D782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9008-C8B0-4081-89B2-88824076AF2E}" type="slidenum">
              <a:rPr lang="pt-BR" smtClean="0"/>
              <a:t>16</a:t>
            </a:fld>
            <a:endParaRPr lang="pt-BR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D1F591E1-1218-4EFA-BB9F-C71E2A2FE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6525"/>
            <a:ext cx="8229600" cy="844203"/>
          </a:xfrm>
        </p:spPr>
        <p:txBody>
          <a:bodyPr/>
          <a:lstStyle/>
          <a:p>
            <a:r>
              <a:rPr lang="pt-BR" dirty="0"/>
              <a:t>Artigo [3]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966C387E-C88A-4420-A110-15F1DCDD7D45}"/>
              </a:ext>
            </a:extLst>
          </p:cNvPr>
          <p:cNvSpPr/>
          <p:nvPr/>
        </p:nvSpPr>
        <p:spPr>
          <a:xfrm>
            <a:off x="0" y="6444044"/>
            <a:ext cx="8532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err="1">
                <a:latin typeface="Calibri" panose="020F0502020204030204" pitchFamily="34" charset="0"/>
                <a:ea typeface="Calibri" panose="020F0502020204030204" pitchFamily="34" charset="0"/>
              </a:rPr>
              <a:t>Chatelet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</a:rPr>
              <a:t>, B et. </a:t>
            </a:r>
            <a:r>
              <a:rPr lang="pt-BR" i="1" dirty="0">
                <a:latin typeface="Calibri" panose="020F0502020204030204" pitchFamily="34" charset="0"/>
                <a:ea typeface="Calibri" panose="020F0502020204030204" pitchFamily="34" charset="0"/>
              </a:rPr>
              <a:t>al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r>
              <a:rPr lang="pt-BR" i="1" dirty="0">
                <a:latin typeface="Calibri" panose="020F0502020204030204" pitchFamily="34" charset="0"/>
                <a:ea typeface="Calibri" panose="020F0502020204030204" pitchFamily="34" charset="0"/>
              </a:rPr>
              <a:t> J. Am. </a:t>
            </a:r>
            <a:r>
              <a:rPr lang="pt-BR" i="1" dirty="0" err="1">
                <a:latin typeface="Calibri" panose="020F0502020204030204" pitchFamily="34" charset="0"/>
                <a:ea typeface="Calibri" panose="020F0502020204030204" pitchFamily="34" charset="0"/>
              </a:rPr>
              <a:t>Chem</a:t>
            </a:r>
            <a:r>
              <a:rPr lang="pt-BR" i="1" dirty="0">
                <a:latin typeface="Calibri" panose="020F0502020204030204" pitchFamily="34" charset="0"/>
                <a:ea typeface="Calibri" panose="020F0502020204030204" pitchFamily="34" charset="0"/>
              </a:rPr>
              <a:t>. Soc.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</a:rPr>
              <a:t>2013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pt-BR" i="1" dirty="0">
                <a:latin typeface="Calibri" panose="020F0502020204030204" pitchFamily="34" charset="0"/>
                <a:ea typeface="Calibri" panose="020F0502020204030204" pitchFamily="34" charset="0"/>
              </a:rPr>
              <a:t>135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</a:rPr>
              <a:t>, 5348.</a:t>
            </a:r>
            <a:endParaRPr lang="pt-BR" dirty="0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0D3523FE-0B29-49AB-8012-34B80DDB2B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017" y="2008353"/>
            <a:ext cx="5218525" cy="3090153"/>
          </a:xfrm>
          <a:prstGeom prst="rect">
            <a:avLst/>
          </a:prstGeom>
        </p:spPr>
      </p:pic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133FAC5F-2246-48A5-BB0D-DEF1757A4B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2643038"/>
              </p:ext>
            </p:extLst>
          </p:nvPr>
        </p:nvGraphicFramePr>
        <p:xfrm>
          <a:off x="3988593" y="1781967"/>
          <a:ext cx="1166813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2" name="CS ChemDraw Drawing" r:id="rId4" imgW="1166843" imgH="615382" progId="ChemDraw.Document.6.0">
                  <p:embed/>
                </p:oleObj>
              </mc:Choice>
              <mc:Fallback>
                <p:oleObj name="CS ChemDraw Drawing" r:id="rId4" imgW="1166843" imgH="61538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88593" y="1781967"/>
                        <a:ext cx="1166813" cy="615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agem 4">
            <a:extLst>
              <a:ext uri="{FF2B5EF4-FFF2-40B4-BE49-F238E27FC236}">
                <a16:creationId xmlns:a16="http://schemas.microsoft.com/office/drawing/2014/main" id="{1ADD288E-ED55-481C-90F3-9B5A51B2841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8188" t="66996" r="27065" b="21022"/>
          <a:stretch/>
        </p:blipFill>
        <p:spPr>
          <a:xfrm>
            <a:off x="79887" y="5199269"/>
            <a:ext cx="5486848" cy="1063692"/>
          </a:xfrm>
          <a:prstGeom prst="rect">
            <a:avLst/>
          </a:prstGeom>
        </p:spPr>
      </p:pic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01C8736F-181C-460F-92A8-6C9DD8EB96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3743766"/>
              </p:ext>
            </p:extLst>
          </p:nvPr>
        </p:nvGraphicFramePr>
        <p:xfrm>
          <a:off x="3842786" y="3160871"/>
          <a:ext cx="1427163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3" name="CS ChemDraw Drawing" r:id="rId7" imgW="1427822" imgH="615382" progId="ChemDraw.Document.6.0">
                  <p:embed/>
                </p:oleObj>
              </mc:Choice>
              <mc:Fallback>
                <p:oleObj name="CS ChemDraw Drawing" r:id="rId7" imgW="1427822" imgH="61538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842786" y="3160871"/>
                        <a:ext cx="1427163" cy="615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54985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7EE9B7-A65D-481A-9918-E149447B8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6525"/>
            <a:ext cx="8229600" cy="844203"/>
          </a:xfrm>
        </p:spPr>
        <p:txBody>
          <a:bodyPr/>
          <a:lstStyle/>
          <a:p>
            <a:r>
              <a:rPr lang="pt-BR" dirty="0"/>
              <a:t>Artigo [3]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502D696-80AC-4CE9-A174-17D52588E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algn="just"/>
            <a:r>
              <a:rPr lang="pt-BR" sz="2400" dirty="0"/>
              <a:t>Por meio destes estudos cinéticos, foi possível propor um mecanismo para as reações:</a:t>
            </a:r>
          </a:p>
          <a:p>
            <a:pPr algn="just"/>
            <a:endParaRPr lang="pt-BR" sz="2400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2460783-D4DE-44AC-88AA-42EE6D782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9008-C8B0-4081-89B2-88824076AF2E}" type="slidenum">
              <a:rPr lang="pt-BR" smtClean="0"/>
              <a:t>17</a:t>
            </a:fld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E4C4AFFD-53B1-4FDD-BF7C-8DC5502B09DC}"/>
              </a:ext>
            </a:extLst>
          </p:cNvPr>
          <p:cNvSpPr/>
          <p:nvPr/>
        </p:nvSpPr>
        <p:spPr>
          <a:xfrm>
            <a:off x="0" y="6444044"/>
            <a:ext cx="8532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err="1">
                <a:latin typeface="Calibri" panose="020F0502020204030204" pitchFamily="34" charset="0"/>
                <a:ea typeface="Calibri" panose="020F0502020204030204" pitchFamily="34" charset="0"/>
              </a:rPr>
              <a:t>Chatelet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</a:rPr>
              <a:t>, B et. </a:t>
            </a:r>
            <a:r>
              <a:rPr lang="pt-BR" i="1" dirty="0">
                <a:latin typeface="Calibri" panose="020F0502020204030204" pitchFamily="34" charset="0"/>
                <a:ea typeface="Calibri" panose="020F0502020204030204" pitchFamily="34" charset="0"/>
              </a:rPr>
              <a:t>al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r>
              <a:rPr lang="pt-BR" i="1" dirty="0">
                <a:latin typeface="Calibri" panose="020F0502020204030204" pitchFamily="34" charset="0"/>
                <a:ea typeface="Calibri" panose="020F0502020204030204" pitchFamily="34" charset="0"/>
              </a:rPr>
              <a:t> J. Am. </a:t>
            </a:r>
            <a:r>
              <a:rPr lang="pt-BR" i="1" dirty="0" err="1">
                <a:latin typeface="Calibri" panose="020F0502020204030204" pitchFamily="34" charset="0"/>
                <a:ea typeface="Calibri" panose="020F0502020204030204" pitchFamily="34" charset="0"/>
              </a:rPr>
              <a:t>Chem</a:t>
            </a:r>
            <a:r>
              <a:rPr lang="pt-BR" i="1" dirty="0">
                <a:latin typeface="Calibri" panose="020F0502020204030204" pitchFamily="34" charset="0"/>
                <a:ea typeface="Calibri" panose="020F0502020204030204" pitchFamily="34" charset="0"/>
              </a:rPr>
              <a:t>. Soc.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</a:rPr>
              <a:t>2013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pt-BR" i="1" dirty="0">
                <a:latin typeface="Calibri" panose="020F0502020204030204" pitchFamily="34" charset="0"/>
                <a:ea typeface="Calibri" panose="020F0502020204030204" pitchFamily="34" charset="0"/>
              </a:rPr>
              <a:t>135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</a:rPr>
              <a:t>, 5348.</a:t>
            </a: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26B7B93-03CE-4C32-B36B-6FBCB29A8D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0" t="20586" r="44488" b="20586"/>
          <a:stretch/>
        </p:blipFill>
        <p:spPr>
          <a:xfrm>
            <a:off x="1072835" y="1925489"/>
            <a:ext cx="6998330" cy="438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9735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9008-C8B0-4081-89B2-88824076AF2E}" type="slidenum">
              <a:rPr lang="pt-BR" smtClean="0"/>
              <a:t>18</a:t>
            </a:fld>
            <a:endParaRPr lang="pt-BR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DB7AC937-03D7-4576-9DCE-0F6806532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604"/>
            <a:ext cx="7452320" cy="365125"/>
          </a:xfrm>
        </p:spPr>
        <p:txBody>
          <a:bodyPr>
            <a:normAutofit fontScale="90000"/>
          </a:bodyPr>
          <a:lstStyle/>
          <a:p>
            <a:pPr algn="l"/>
            <a:r>
              <a:rPr lang="pt-BR" sz="2800" dirty="0"/>
              <a:t>Artigo [4]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E10F2E4-5CB4-4C35-8A75-48E4CB1EEB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00" t="16384" r="28333" b="9380"/>
          <a:stretch/>
        </p:blipFill>
        <p:spPr>
          <a:xfrm>
            <a:off x="129615" y="504934"/>
            <a:ext cx="8884769" cy="563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6089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7EE9B7-A65D-481A-9918-E149447B8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6525"/>
            <a:ext cx="8229600" cy="844203"/>
          </a:xfrm>
        </p:spPr>
        <p:txBody>
          <a:bodyPr/>
          <a:lstStyle/>
          <a:p>
            <a:r>
              <a:rPr lang="pt-BR" dirty="0"/>
              <a:t>Artigo [4]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502D696-80AC-4CE9-A174-17D52588E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algn="just"/>
            <a:r>
              <a:rPr lang="pt-BR" sz="2400" dirty="0"/>
              <a:t>Trata-se do estudo de dois catalisadores </a:t>
            </a:r>
            <a:r>
              <a:rPr lang="pt-BR" sz="2400" dirty="0" err="1"/>
              <a:t>ZnMOF</a:t>
            </a:r>
            <a:r>
              <a:rPr lang="pt-BR" sz="2400" dirty="0"/>
              <a:t> na reação de </a:t>
            </a:r>
            <a:r>
              <a:rPr lang="pt-BR" sz="2400" dirty="0" err="1"/>
              <a:t>cicloadição</a:t>
            </a:r>
            <a:r>
              <a:rPr lang="pt-BR" sz="2400" dirty="0"/>
              <a:t> de CO</a:t>
            </a:r>
            <a:r>
              <a:rPr lang="pt-BR" sz="2400" baseline="-25000" dirty="0"/>
              <a:t>2</a:t>
            </a:r>
            <a:r>
              <a:rPr lang="pt-BR" sz="2400" dirty="0"/>
              <a:t> a </a:t>
            </a:r>
            <a:r>
              <a:rPr lang="pt-BR" sz="2400" dirty="0" err="1"/>
              <a:t>epóxidos</a:t>
            </a:r>
            <a:r>
              <a:rPr lang="pt-BR" sz="2400" dirty="0"/>
              <a:t>: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2460783-D4DE-44AC-88AA-42EE6D782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9008-C8B0-4081-89B2-88824076AF2E}" type="slidenum">
              <a:rPr lang="pt-BR" smtClean="0"/>
              <a:t>19</a:t>
            </a:fld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47A0F81-1483-4EA7-826E-2AC440B8A5AA}"/>
              </a:ext>
            </a:extLst>
          </p:cNvPr>
          <p:cNvSpPr/>
          <p:nvPr/>
        </p:nvSpPr>
        <p:spPr>
          <a:xfrm>
            <a:off x="0" y="6444044"/>
            <a:ext cx="8532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err="1">
                <a:latin typeface="Calibri" panose="020F0502020204030204" pitchFamily="34" charset="0"/>
                <a:ea typeface="Calibri" panose="020F0502020204030204" pitchFamily="34" charset="0"/>
              </a:rPr>
              <a:t>Patel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</a:rPr>
              <a:t>, P.; et al.</a:t>
            </a:r>
            <a:r>
              <a:rPr lang="pt-BR" i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BR" i="1" dirty="0" err="1">
                <a:latin typeface="Calibri" panose="020F0502020204030204" pitchFamily="34" charset="0"/>
                <a:ea typeface="Calibri" panose="020F0502020204030204" pitchFamily="34" charset="0"/>
              </a:rPr>
              <a:t>ChemCatChem</a:t>
            </a:r>
            <a:r>
              <a:rPr lang="pt-BR" i="1" dirty="0"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</a:rPr>
              <a:t>2018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pt-BR" i="1" dirty="0">
                <a:latin typeface="Calibri" panose="020F0502020204030204" pitchFamily="34" charset="0"/>
                <a:ea typeface="Calibri" panose="020F0502020204030204" pitchFamily="34" charset="0"/>
              </a:rPr>
              <a:t>10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</a:rPr>
              <a:t>, 1.</a:t>
            </a:r>
            <a:endParaRPr lang="pt-BR" dirty="0"/>
          </a:p>
        </p:txBody>
      </p:sp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id="{97303D42-F833-426D-A444-3EC6908F0962}"/>
              </a:ext>
            </a:extLst>
          </p:cNvPr>
          <p:cNvSpPr txBox="1">
            <a:spLocks/>
          </p:cNvSpPr>
          <p:nvPr/>
        </p:nvSpPr>
        <p:spPr>
          <a:xfrm>
            <a:off x="4318452" y="2276872"/>
            <a:ext cx="4368348" cy="158417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b="1" dirty="0"/>
              <a:t>ZnMOF-1: </a:t>
            </a:r>
            <a:r>
              <a:rPr lang="pt-BR" sz="2000" dirty="0"/>
              <a:t>{[Zn(</a:t>
            </a:r>
            <a:r>
              <a:rPr lang="pt-BR" sz="2000" dirty="0" err="1"/>
              <a:t>bdc</a:t>
            </a:r>
            <a:r>
              <a:rPr lang="pt-BR" sz="2000" dirty="0"/>
              <a:t>)(L1)]・x G}</a:t>
            </a:r>
            <a:r>
              <a:rPr lang="pt-BR" sz="2000" baseline="-25000" dirty="0"/>
              <a:t>n</a:t>
            </a:r>
          </a:p>
        </p:txBody>
      </p:sp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id="{1C0F3E49-4F29-41C4-9741-8C8C2C2CF1D9}"/>
              </a:ext>
            </a:extLst>
          </p:cNvPr>
          <p:cNvSpPr txBox="1">
            <a:spLocks/>
          </p:cNvSpPr>
          <p:nvPr/>
        </p:nvSpPr>
        <p:spPr>
          <a:xfrm>
            <a:off x="4318452" y="4514533"/>
            <a:ext cx="3975848" cy="36933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000" b="1" dirty="0"/>
              <a:t>ZnMOF-2: </a:t>
            </a:r>
            <a:r>
              <a:rPr lang="pt-BR" sz="2000" dirty="0"/>
              <a:t>{[Zn(</a:t>
            </a:r>
            <a:r>
              <a:rPr lang="pt-BR" sz="2000" dirty="0" err="1"/>
              <a:t>ipa</a:t>
            </a:r>
            <a:r>
              <a:rPr lang="pt-BR" sz="2000" dirty="0"/>
              <a:t>)(L2)]}</a:t>
            </a:r>
            <a:r>
              <a:rPr lang="pt-BR" sz="2000" baseline="-25000" dirty="0"/>
              <a:t>n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5D26A6B5-8824-445C-8230-60D2944287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246" y="2028919"/>
            <a:ext cx="3848666" cy="4313268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642EFD9A-B094-46EB-A5CD-F7A9D46D3607}"/>
              </a:ext>
            </a:extLst>
          </p:cNvPr>
          <p:cNvSpPr/>
          <p:nvPr/>
        </p:nvSpPr>
        <p:spPr>
          <a:xfrm>
            <a:off x="4427985" y="2633498"/>
            <a:ext cx="47160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latin typeface="+mj-lt"/>
              </a:rPr>
              <a:t>H</a:t>
            </a:r>
            <a:r>
              <a:rPr lang="pt-BR" sz="1600" b="1" baseline="-25000" dirty="0">
                <a:latin typeface="+mj-lt"/>
              </a:rPr>
              <a:t>2</a:t>
            </a:r>
            <a:r>
              <a:rPr lang="pt-BR" sz="1600" b="1" dirty="0">
                <a:latin typeface="+mj-lt"/>
              </a:rPr>
              <a:t>BDC=</a:t>
            </a:r>
            <a:r>
              <a:rPr lang="pt-BR" sz="1600" dirty="0">
                <a:latin typeface="+mj-lt"/>
              </a:rPr>
              <a:t>benzene-1,4-dicarboxylic </a:t>
            </a:r>
            <a:r>
              <a:rPr lang="pt-BR" sz="1600" dirty="0" err="1">
                <a:latin typeface="+mj-lt"/>
              </a:rPr>
              <a:t>acid</a:t>
            </a:r>
            <a:endParaRPr lang="pt-BR" sz="1600" dirty="0">
              <a:latin typeface="+mj-lt"/>
            </a:endParaRPr>
          </a:p>
          <a:p>
            <a:r>
              <a:rPr lang="pt-BR" sz="1600" b="1" dirty="0">
                <a:latin typeface="+mj-lt"/>
              </a:rPr>
              <a:t>L1 = </a:t>
            </a:r>
            <a:r>
              <a:rPr lang="pt-BR" sz="1600" dirty="0">
                <a:latin typeface="+mj-lt"/>
              </a:rPr>
              <a:t>4-pyridyl </a:t>
            </a:r>
            <a:r>
              <a:rPr lang="pt-BR" sz="1600" dirty="0" err="1">
                <a:latin typeface="+mj-lt"/>
              </a:rPr>
              <a:t>carboxaldehyde</a:t>
            </a:r>
            <a:r>
              <a:rPr lang="pt-BR" sz="1600" dirty="0">
                <a:latin typeface="+mj-lt"/>
              </a:rPr>
              <a:t> </a:t>
            </a:r>
            <a:r>
              <a:rPr lang="pt-BR" sz="1600" dirty="0" err="1">
                <a:latin typeface="+mj-lt"/>
              </a:rPr>
              <a:t>isonicotinoylhydrazone</a:t>
            </a:r>
            <a:endParaRPr lang="pt-BR" sz="1600" dirty="0">
              <a:latin typeface="+mj-lt"/>
            </a:endParaRPr>
          </a:p>
          <a:p>
            <a:r>
              <a:rPr lang="pt-BR" sz="1600" b="1" dirty="0">
                <a:latin typeface="+mj-lt"/>
              </a:rPr>
              <a:t>G = </a:t>
            </a:r>
            <a:r>
              <a:rPr lang="pt-BR" sz="1600" dirty="0" err="1">
                <a:latin typeface="+mj-lt"/>
              </a:rPr>
              <a:t>lattice</a:t>
            </a:r>
            <a:r>
              <a:rPr lang="pt-BR" sz="1600" dirty="0">
                <a:latin typeface="+mj-lt"/>
              </a:rPr>
              <a:t> </a:t>
            </a:r>
            <a:r>
              <a:rPr lang="pt-BR" sz="1600" dirty="0" err="1">
                <a:latin typeface="+mj-lt"/>
              </a:rPr>
              <a:t>guests</a:t>
            </a:r>
            <a:endParaRPr lang="pt-BR" sz="1600" dirty="0">
              <a:latin typeface="+mj-lt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6194BF88-FC9A-4E9D-B047-30FF1E070901}"/>
              </a:ext>
            </a:extLst>
          </p:cNvPr>
          <p:cNvSpPr/>
          <p:nvPr/>
        </p:nvSpPr>
        <p:spPr>
          <a:xfrm>
            <a:off x="4427985" y="4883865"/>
            <a:ext cx="47160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latin typeface="+mj-lt"/>
              </a:rPr>
              <a:t>H</a:t>
            </a:r>
            <a:r>
              <a:rPr lang="pt-BR" sz="1600" b="1" baseline="-25000" dirty="0"/>
              <a:t>2</a:t>
            </a:r>
            <a:r>
              <a:rPr lang="pt-BR" sz="1600" b="1" dirty="0">
                <a:latin typeface="+mj-lt"/>
              </a:rPr>
              <a:t>IPA</a:t>
            </a:r>
            <a:r>
              <a:rPr lang="pt-BR" sz="1600" dirty="0">
                <a:latin typeface="+mj-lt"/>
              </a:rPr>
              <a:t> </a:t>
            </a:r>
            <a:r>
              <a:rPr lang="pt-BR" sz="1600" b="1" dirty="0">
                <a:latin typeface="+mj-lt"/>
              </a:rPr>
              <a:t>= </a:t>
            </a:r>
            <a:r>
              <a:rPr lang="pt-BR" sz="1600" dirty="0" err="1">
                <a:latin typeface="+mj-lt"/>
              </a:rPr>
              <a:t>isophthalic</a:t>
            </a:r>
            <a:r>
              <a:rPr lang="pt-BR" sz="1600" dirty="0">
                <a:latin typeface="+mj-lt"/>
              </a:rPr>
              <a:t> </a:t>
            </a:r>
            <a:r>
              <a:rPr lang="pt-BR" sz="1600" dirty="0" err="1">
                <a:latin typeface="+mj-lt"/>
              </a:rPr>
              <a:t>acid</a:t>
            </a:r>
            <a:endParaRPr lang="pt-BR" sz="1600" dirty="0">
              <a:latin typeface="+mj-lt"/>
            </a:endParaRPr>
          </a:p>
          <a:p>
            <a:r>
              <a:rPr lang="pt-BR" sz="1600" b="1" dirty="0">
                <a:latin typeface="+mj-lt"/>
              </a:rPr>
              <a:t>L2 = </a:t>
            </a:r>
            <a:r>
              <a:rPr lang="pt-BR" sz="1600" dirty="0">
                <a:latin typeface="+mj-lt"/>
              </a:rPr>
              <a:t>3-pyridyl </a:t>
            </a:r>
            <a:r>
              <a:rPr lang="pt-BR" sz="1600" dirty="0" err="1">
                <a:latin typeface="+mj-lt"/>
              </a:rPr>
              <a:t>carboxaldehyde</a:t>
            </a:r>
            <a:r>
              <a:rPr lang="pt-BR" sz="1600" dirty="0">
                <a:latin typeface="+mj-lt"/>
              </a:rPr>
              <a:t> </a:t>
            </a:r>
            <a:r>
              <a:rPr lang="pt-BR" sz="1600" dirty="0" err="1">
                <a:latin typeface="+mj-lt"/>
              </a:rPr>
              <a:t>nicotinoyl</a:t>
            </a:r>
            <a:r>
              <a:rPr lang="pt-BR" sz="1600" dirty="0">
                <a:latin typeface="+mj-lt"/>
              </a:rPr>
              <a:t> </a:t>
            </a:r>
            <a:r>
              <a:rPr lang="pt-BR" sz="1600" dirty="0" err="1">
                <a:latin typeface="+mj-lt"/>
              </a:rPr>
              <a:t>hydrazone</a:t>
            </a:r>
            <a:endParaRPr lang="pt-BR" sz="1600" dirty="0">
              <a:latin typeface="+mj-lt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675FA91D-B5AB-44D0-8466-6956461CBF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288" t="66877" r="26375" b="17161"/>
          <a:stretch/>
        </p:blipFill>
        <p:spPr>
          <a:xfrm>
            <a:off x="4175448" y="5570497"/>
            <a:ext cx="4968552" cy="82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746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9008-C8B0-4081-89B2-88824076AF2E}" type="slidenum">
              <a:rPr lang="pt-BR" smtClean="0"/>
              <a:t>2</a:t>
            </a:fld>
            <a:endParaRPr lang="pt-BR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DB7AC937-03D7-4576-9DCE-0F6806532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604"/>
            <a:ext cx="7452320" cy="365125"/>
          </a:xfrm>
        </p:spPr>
        <p:txBody>
          <a:bodyPr>
            <a:normAutofit fontScale="90000"/>
          </a:bodyPr>
          <a:lstStyle/>
          <a:p>
            <a:pPr algn="l"/>
            <a:r>
              <a:rPr lang="pt-BR" sz="2800" dirty="0"/>
              <a:t>Artigo [1]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C1FEEFE8-3AF4-4AC9-B62D-B9ECD4EBD2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00" t="16384" r="28333" b="7980"/>
          <a:stretch/>
        </p:blipFill>
        <p:spPr>
          <a:xfrm>
            <a:off x="251519" y="573971"/>
            <a:ext cx="8640961" cy="558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4955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502D696-80AC-4CE9-A174-17D52588E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algn="just"/>
            <a:r>
              <a:rPr lang="pt-BR" sz="2400" dirty="0"/>
              <a:t>Condições reacionais brandas: 1 </a:t>
            </a:r>
            <a:r>
              <a:rPr lang="pt-BR" sz="2400" dirty="0" err="1"/>
              <a:t>atm</a:t>
            </a:r>
            <a:r>
              <a:rPr lang="pt-BR" sz="2400" dirty="0"/>
              <a:t> de CO</a:t>
            </a:r>
            <a:r>
              <a:rPr lang="pt-BR" sz="2400" baseline="-25000" dirty="0"/>
              <a:t>2</a:t>
            </a:r>
            <a:r>
              <a:rPr lang="pt-BR" sz="2400" dirty="0"/>
              <a:t>, 40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℃</a:t>
            </a:r>
            <a:r>
              <a:rPr lang="pt-BR" sz="2400" dirty="0"/>
              <a:t>, presença de </a:t>
            </a:r>
            <a:r>
              <a:rPr lang="pt-BR" sz="2400" dirty="0" err="1"/>
              <a:t>cocatalisador</a:t>
            </a:r>
            <a:r>
              <a:rPr lang="pt-BR" sz="2400" dirty="0"/>
              <a:t> nBuN</a:t>
            </a:r>
            <a:r>
              <a:rPr lang="pt-BR" sz="2400" baseline="-25000" dirty="0"/>
              <a:t>4</a:t>
            </a:r>
            <a:r>
              <a:rPr lang="pt-BR" sz="2400" dirty="0"/>
              <a:t>Br (TBAB), 1,8 % mol de catalisador, 8h: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2460783-D4DE-44AC-88AA-42EE6D782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9008-C8B0-4081-89B2-88824076AF2E}" type="slidenum">
              <a:rPr lang="pt-BR" smtClean="0"/>
              <a:t>20</a:t>
            </a:fld>
            <a:endParaRPr lang="pt-BR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62D24CB3-441E-415D-BE5C-DA4D9E65C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6525"/>
            <a:ext cx="8229600" cy="844203"/>
          </a:xfrm>
        </p:spPr>
        <p:txBody>
          <a:bodyPr/>
          <a:lstStyle/>
          <a:p>
            <a:r>
              <a:rPr lang="pt-BR" dirty="0"/>
              <a:t>Artigo [4]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A06CCA6-0F61-4848-93F8-D2D8CA9715C2}"/>
              </a:ext>
            </a:extLst>
          </p:cNvPr>
          <p:cNvSpPr/>
          <p:nvPr/>
        </p:nvSpPr>
        <p:spPr>
          <a:xfrm>
            <a:off x="0" y="6444044"/>
            <a:ext cx="8532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err="1">
                <a:latin typeface="Calibri" panose="020F0502020204030204" pitchFamily="34" charset="0"/>
                <a:ea typeface="Calibri" panose="020F0502020204030204" pitchFamily="34" charset="0"/>
              </a:rPr>
              <a:t>Patel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</a:rPr>
              <a:t>, P.; et al.</a:t>
            </a:r>
            <a:r>
              <a:rPr lang="pt-BR" i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BR" i="1" dirty="0" err="1">
                <a:latin typeface="Calibri" panose="020F0502020204030204" pitchFamily="34" charset="0"/>
                <a:ea typeface="Calibri" panose="020F0502020204030204" pitchFamily="34" charset="0"/>
              </a:rPr>
              <a:t>ChemCatChem</a:t>
            </a:r>
            <a:r>
              <a:rPr lang="pt-BR" i="1" dirty="0"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</a:rPr>
              <a:t>2018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pt-BR" i="1" dirty="0">
                <a:latin typeface="Calibri" panose="020F0502020204030204" pitchFamily="34" charset="0"/>
                <a:ea typeface="Calibri" panose="020F0502020204030204" pitchFamily="34" charset="0"/>
              </a:rPr>
              <a:t>10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</a:rPr>
              <a:t>, 1.</a:t>
            </a:r>
            <a:endParaRPr lang="pt-BR" dirty="0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49465DE7-B055-41EE-A54F-06F1CE3D92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63" t="21987" r="31100" b="17785"/>
          <a:stretch/>
        </p:blipFill>
        <p:spPr>
          <a:xfrm>
            <a:off x="1979712" y="2032686"/>
            <a:ext cx="5383209" cy="436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5600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7EE9B7-A65D-481A-9918-E149447B8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6525"/>
            <a:ext cx="8229600" cy="844203"/>
          </a:xfrm>
        </p:spPr>
        <p:txBody>
          <a:bodyPr/>
          <a:lstStyle/>
          <a:p>
            <a:r>
              <a:rPr lang="pt-BR" dirty="0"/>
              <a:t>Artigo [4]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502D696-80AC-4CE9-A174-17D52588E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algn="just"/>
            <a:r>
              <a:rPr lang="pt-BR" sz="2200" dirty="0">
                <a:latin typeface="+mj-lt"/>
              </a:rPr>
              <a:t>Foi efetuado o estudo cinético da reação para diferentes substratos:</a:t>
            </a:r>
            <a:r>
              <a:rPr lang="pt-BR" sz="2200" dirty="0">
                <a:latin typeface="+mj-lt"/>
                <a:cs typeface="Times New Roman" panose="02020603050405020304" pitchFamily="18" charset="0"/>
              </a:rPr>
              <a:t> </a:t>
            </a:r>
            <a:endParaRPr lang="pt-BR" sz="2200" dirty="0">
              <a:latin typeface="+mj-lt"/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2460783-D4DE-44AC-88AA-42EE6D782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9008-C8B0-4081-89B2-88824076AF2E}" type="slidenum">
              <a:rPr lang="pt-BR" smtClean="0"/>
              <a:t>21</a:t>
            </a:fld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9E38EE48-37E3-4E56-8E2C-30E517E04924}"/>
              </a:ext>
            </a:extLst>
          </p:cNvPr>
          <p:cNvSpPr/>
          <p:nvPr/>
        </p:nvSpPr>
        <p:spPr>
          <a:xfrm>
            <a:off x="0" y="6444044"/>
            <a:ext cx="8532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err="1">
                <a:latin typeface="Calibri" panose="020F0502020204030204" pitchFamily="34" charset="0"/>
                <a:ea typeface="Calibri" panose="020F0502020204030204" pitchFamily="34" charset="0"/>
              </a:rPr>
              <a:t>Patel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</a:rPr>
              <a:t>, P.; et al.</a:t>
            </a:r>
            <a:r>
              <a:rPr lang="pt-BR" i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BR" i="1" dirty="0" err="1">
                <a:latin typeface="Calibri" panose="020F0502020204030204" pitchFamily="34" charset="0"/>
                <a:ea typeface="Calibri" panose="020F0502020204030204" pitchFamily="34" charset="0"/>
              </a:rPr>
              <a:t>ChemCatChem</a:t>
            </a:r>
            <a:r>
              <a:rPr lang="pt-BR" i="1" dirty="0"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</a:rPr>
              <a:t>2018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pt-BR" i="1" dirty="0">
                <a:latin typeface="Calibri" panose="020F0502020204030204" pitchFamily="34" charset="0"/>
                <a:ea typeface="Calibri" panose="020F0502020204030204" pitchFamily="34" charset="0"/>
              </a:rPr>
              <a:t>10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</a:rPr>
              <a:t>, 1.</a:t>
            </a:r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E7308D5-8A1B-44BB-A3BB-852BFE2420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951" t="19185" r="31100" b="16384"/>
          <a:stretch/>
        </p:blipFill>
        <p:spPr>
          <a:xfrm>
            <a:off x="594677" y="1633788"/>
            <a:ext cx="5363846" cy="4744942"/>
          </a:xfrm>
          <a:prstGeom prst="rect">
            <a:avLst/>
          </a:prstGeom>
        </p:spPr>
      </p:pic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BE96DB66-1272-49C8-BE70-2456D0014A14}"/>
              </a:ext>
            </a:extLst>
          </p:cNvPr>
          <p:cNvSpPr txBox="1">
            <a:spLocks/>
          </p:cNvSpPr>
          <p:nvPr/>
        </p:nvSpPr>
        <p:spPr>
          <a:xfrm>
            <a:off x="5842992" y="3535722"/>
            <a:ext cx="2843808" cy="1867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000" b="1" dirty="0">
                <a:solidFill>
                  <a:srgbClr val="C00000"/>
                </a:solidFill>
              </a:rPr>
              <a:t>Seria possível calcular TOF no começo da reação e quando atinge o equilíbrio.</a:t>
            </a:r>
          </a:p>
          <a:p>
            <a:pPr algn="just"/>
            <a:endParaRPr lang="pt-BR" sz="2000" b="1" dirty="0">
              <a:solidFill>
                <a:srgbClr val="C00000"/>
              </a:solidFill>
            </a:endParaRPr>
          </a:p>
          <a:p>
            <a:pPr algn="just"/>
            <a:endParaRPr lang="pt-BR" sz="2000" b="1" dirty="0">
              <a:solidFill>
                <a:srgbClr val="C00000"/>
              </a:solidFill>
            </a:endParaRPr>
          </a:p>
        </p:txBody>
      </p:sp>
      <p:cxnSp>
        <p:nvCxnSpPr>
          <p:cNvPr id="11" name="Conector: Angulado 10">
            <a:extLst>
              <a:ext uri="{FF2B5EF4-FFF2-40B4-BE49-F238E27FC236}">
                <a16:creationId xmlns:a16="http://schemas.microsoft.com/office/drawing/2014/main" id="{270D5897-6AC7-4C9B-888E-01B8788CE0EF}"/>
              </a:ext>
            </a:extLst>
          </p:cNvPr>
          <p:cNvCxnSpPr>
            <a:endCxn id="9" idx="0"/>
          </p:cNvCxnSpPr>
          <p:nvPr/>
        </p:nvCxnSpPr>
        <p:spPr>
          <a:xfrm>
            <a:off x="5436096" y="2690726"/>
            <a:ext cx="1828800" cy="84499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48913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7EE9B7-A65D-481A-9918-E149447B8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6525"/>
            <a:ext cx="8229600" cy="844203"/>
          </a:xfrm>
        </p:spPr>
        <p:txBody>
          <a:bodyPr/>
          <a:lstStyle/>
          <a:p>
            <a:r>
              <a:rPr lang="pt-BR" dirty="0"/>
              <a:t>Artigo [4]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502D696-80AC-4CE9-A174-17D52588E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algn="just"/>
            <a:r>
              <a:rPr lang="pt-BR" sz="2400" dirty="0">
                <a:latin typeface="+mj-lt"/>
              </a:rPr>
              <a:t>Após 8 horas de reação:</a:t>
            </a:r>
            <a:r>
              <a:rPr lang="pt-BR" sz="2400" dirty="0">
                <a:latin typeface="+mj-lt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2460783-D4DE-44AC-88AA-42EE6D782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9008-C8B0-4081-89B2-88824076AF2E}" type="slidenum">
              <a:rPr lang="pt-BR" smtClean="0"/>
              <a:t>22</a:t>
            </a:fld>
            <a:endParaRPr lang="pt-BR"/>
          </a:p>
        </p:txBody>
      </p:sp>
      <p:sp>
        <p:nvSpPr>
          <p:cNvPr id="7" name="Chave Direita 6">
            <a:extLst>
              <a:ext uri="{FF2B5EF4-FFF2-40B4-BE49-F238E27FC236}">
                <a16:creationId xmlns:a16="http://schemas.microsoft.com/office/drawing/2014/main" id="{BD44BFE8-3063-42C2-A6C8-E662479CCDD2}"/>
              </a:ext>
            </a:extLst>
          </p:cNvPr>
          <p:cNvSpPr/>
          <p:nvPr/>
        </p:nvSpPr>
        <p:spPr>
          <a:xfrm>
            <a:off x="5748419" y="2626094"/>
            <a:ext cx="351871" cy="3633267"/>
          </a:xfrm>
          <a:prstGeom prst="rightBrac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C216572B-B09F-4DAC-AA98-1B8802C5D45E}"/>
              </a:ext>
            </a:extLst>
          </p:cNvPr>
          <p:cNvSpPr txBox="1">
            <a:spLocks/>
          </p:cNvSpPr>
          <p:nvPr/>
        </p:nvSpPr>
        <p:spPr>
          <a:xfrm>
            <a:off x="6149581" y="4104033"/>
            <a:ext cx="2401994" cy="67738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70000"/>
              </a:lnSpc>
              <a:buNone/>
            </a:pPr>
            <a:r>
              <a:rPr lang="pt-BR" sz="2400" b="1" dirty="0">
                <a:solidFill>
                  <a:srgbClr val="C00000"/>
                </a:solidFill>
              </a:rPr>
              <a:t>Seria possível calcular TOF!!!</a:t>
            </a:r>
          </a:p>
          <a:p>
            <a:pPr marL="0" indent="0" algn="just">
              <a:lnSpc>
                <a:spcPct val="70000"/>
              </a:lnSpc>
              <a:buNone/>
            </a:pPr>
            <a:endParaRPr lang="pt-BR" sz="2400" b="1" dirty="0">
              <a:solidFill>
                <a:srgbClr val="C00000"/>
              </a:solidFill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3628791F-2A11-417F-BF4F-C64886C22A3C}"/>
              </a:ext>
            </a:extLst>
          </p:cNvPr>
          <p:cNvSpPr/>
          <p:nvPr/>
        </p:nvSpPr>
        <p:spPr>
          <a:xfrm>
            <a:off x="0" y="6444044"/>
            <a:ext cx="8532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err="1">
                <a:latin typeface="Calibri" panose="020F0502020204030204" pitchFamily="34" charset="0"/>
                <a:ea typeface="Calibri" panose="020F0502020204030204" pitchFamily="34" charset="0"/>
              </a:rPr>
              <a:t>Patel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</a:rPr>
              <a:t>, P.; et al.</a:t>
            </a:r>
            <a:r>
              <a:rPr lang="pt-BR" i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BR" i="1" dirty="0" err="1">
                <a:latin typeface="Calibri" panose="020F0502020204030204" pitchFamily="34" charset="0"/>
                <a:ea typeface="Calibri" panose="020F0502020204030204" pitchFamily="34" charset="0"/>
              </a:rPr>
              <a:t>ChemCatChem</a:t>
            </a:r>
            <a:r>
              <a:rPr lang="pt-BR" i="1" dirty="0"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</a:rPr>
              <a:t>2018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pt-BR" i="1" dirty="0">
                <a:latin typeface="Calibri" panose="020F0502020204030204" pitchFamily="34" charset="0"/>
                <a:ea typeface="Calibri" panose="020F0502020204030204" pitchFamily="34" charset="0"/>
              </a:rPr>
              <a:t>10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</a:rPr>
              <a:t>, 1.</a:t>
            </a:r>
            <a:endParaRPr lang="pt-BR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26D458F4-C0A1-4F5D-8179-12E63BD9C7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63" t="20586" r="50000" b="9381"/>
          <a:stretch/>
        </p:blipFill>
        <p:spPr>
          <a:xfrm>
            <a:off x="630732" y="1556792"/>
            <a:ext cx="5087531" cy="4799558"/>
          </a:xfrm>
          <a:prstGeom prst="rect">
            <a:avLst/>
          </a:prstGeom>
        </p:spPr>
      </p:pic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id="{C9806FE6-D5F4-45AE-8ED3-A3980993E8D4}"/>
              </a:ext>
            </a:extLst>
          </p:cNvPr>
          <p:cNvSpPr txBox="1">
            <a:spLocks/>
          </p:cNvSpPr>
          <p:nvPr/>
        </p:nvSpPr>
        <p:spPr>
          <a:xfrm>
            <a:off x="6025943" y="1608258"/>
            <a:ext cx="2401994" cy="67738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70000"/>
              </a:lnSpc>
              <a:buNone/>
            </a:pPr>
            <a:r>
              <a:rPr lang="pt-BR" sz="2000" b="1" dirty="0">
                <a:solidFill>
                  <a:srgbClr val="C00000"/>
                </a:solidFill>
              </a:rPr>
              <a:t>Qual a diferença entre </a:t>
            </a:r>
            <a:r>
              <a:rPr lang="pt-BR" sz="2000" b="1" i="1" dirty="0" err="1">
                <a:solidFill>
                  <a:srgbClr val="C00000"/>
                </a:solidFill>
              </a:rPr>
              <a:t>conversion</a:t>
            </a:r>
            <a:r>
              <a:rPr lang="pt-BR" sz="2000" b="1" dirty="0">
                <a:solidFill>
                  <a:srgbClr val="C00000"/>
                </a:solidFill>
              </a:rPr>
              <a:t> e </a:t>
            </a:r>
            <a:r>
              <a:rPr lang="pt-BR" sz="2000" b="1" i="1" dirty="0" err="1">
                <a:solidFill>
                  <a:srgbClr val="C00000"/>
                </a:solidFill>
              </a:rPr>
              <a:t>yield</a:t>
            </a:r>
            <a:r>
              <a:rPr lang="pt-BR" sz="2000" b="1" dirty="0">
                <a:solidFill>
                  <a:srgbClr val="C00000"/>
                </a:solidFill>
              </a:rPr>
              <a:t>??</a:t>
            </a:r>
          </a:p>
          <a:p>
            <a:pPr marL="0" indent="0" algn="just">
              <a:lnSpc>
                <a:spcPct val="70000"/>
              </a:lnSpc>
              <a:buNone/>
            </a:pPr>
            <a:endParaRPr lang="pt-BR" sz="2000" b="1" dirty="0">
              <a:solidFill>
                <a:srgbClr val="C00000"/>
              </a:solidFill>
            </a:endParaRPr>
          </a:p>
        </p:txBody>
      </p:sp>
      <p:cxnSp>
        <p:nvCxnSpPr>
          <p:cNvPr id="13" name="Conector: Curvo 12">
            <a:extLst>
              <a:ext uri="{FF2B5EF4-FFF2-40B4-BE49-F238E27FC236}">
                <a16:creationId xmlns:a16="http://schemas.microsoft.com/office/drawing/2014/main" id="{8C07F2BA-B936-45C8-B2CD-099C84E6E702}"/>
              </a:ext>
            </a:extLst>
          </p:cNvPr>
          <p:cNvCxnSpPr/>
          <p:nvPr/>
        </p:nvCxnSpPr>
        <p:spPr>
          <a:xfrm flipV="1">
            <a:off x="4572000" y="1556792"/>
            <a:ext cx="1429534" cy="751421"/>
          </a:xfrm>
          <a:prstGeom prst="curvedConnector3">
            <a:avLst>
              <a:gd name="adj1" fmla="val -987"/>
            </a:avLst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Conector: Curvo 15">
            <a:extLst>
              <a:ext uri="{FF2B5EF4-FFF2-40B4-BE49-F238E27FC236}">
                <a16:creationId xmlns:a16="http://schemas.microsoft.com/office/drawing/2014/main" id="{3D63DDA0-14A5-4431-A792-BB2A7C8B6218}"/>
              </a:ext>
            </a:extLst>
          </p:cNvPr>
          <p:cNvCxnSpPr>
            <a:endCxn id="11" idx="1"/>
          </p:cNvCxnSpPr>
          <p:nvPr/>
        </p:nvCxnSpPr>
        <p:spPr>
          <a:xfrm flipV="1">
            <a:off x="5292080" y="1946952"/>
            <a:ext cx="733863" cy="338693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F68907DA-6C24-418F-AF9C-6212CDDAFF5F}"/>
                  </a:ext>
                </a:extLst>
              </p:cNvPr>
              <p:cNvSpPr txBox="1"/>
              <p:nvPr/>
            </p:nvSpPr>
            <p:spPr>
              <a:xfrm>
                <a:off x="5927683" y="4858432"/>
                <a:ext cx="3077381" cy="9370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𝑇𝑂𝐹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𝐶𝑜𝑛𝑣𝑒𝑟𝑠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ã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num>
                                <m:den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100</m:t>
                                  </m:r>
                                </m:den>
                              </m:f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×10 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𝑚𝑚𝑜𝑙</m:t>
                              </m:r>
                            </m:num>
                            <m:den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0,18 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𝑚𝑚𝑜𝑙</m:t>
                              </m:r>
                            </m:den>
                          </m:f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8 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h𝑜𝑟𝑎𝑠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F68907DA-6C24-418F-AF9C-6212CDDAFF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7683" y="4858432"/>
                <a:ext cx="3077381" cy="93705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15903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9008-C8B0-4081-89B2-88824076AF2E}" type="slidenum">
              <a:rPr lang="pt-BR" smtClean="0"/>
              <a:t>23</a:t>
            </a:fld>
            <a:endParaRPr lang="pt-BR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DB7AC937-03D7-4576-9DCE-0F6806532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604"/>
            <a:ext cx="7452320" cy="365125"/>
          </a:xfrm>
        </p:spPr>
        <p:txBody>
          <a:bodyPr>
            <a:normAutofit fontScale="90000"/>
          </a:bodyPr>
          <a:lstStyle/>
          <a:p>
            <a:pPr algn="l"/>
            <a:r>
              <a:rPr lang="pt-BR" sz="2800" dirty="0"/>
              <a:t>Artigo [5]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87A9B305-BA0D-4EDE-A70B-B80BE6D9A7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413" t="17785" r="32675" b="7980"/>
          <a:stretch/>
        </p:blipFill>
        <p:spPr>
          <a:xfrm>
            <a:off x="629564" y="486054"/>
            <a:ext cx="7884872" cy="588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8270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7EE9B7-A65D-481A-9918-E149447B8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6525"/>
            <a:ext cx="8229600" cy="844203"/>
          </a:xfrm>
        </p:spPr>
        <p:txBody>
          <a:bodyPr/>
          <a:lstStyle/>
          <a:p>
            <a:r>
              <a:rPr lang="pt-BR" dirty="0"/>
              <a:t>Artigo [5]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502D696-80AC-4CE9-A174-17D52588E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algn="just"/>
            <a:r>
              <a:rPr lang="pt-BR" sz="2400" dirty="0"/>
              <a:t>Catalisadores estudados: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2460783-D4DE-44AC-88AA-42EE6D782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9008-C8B0-4081-89B2-88824076AF2E}" type="slidenum">
              <a:rPr lang="pt-BR" smtClean="0"/>
              <a:t>24</a:t>
            </a:fld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AC6EE342-319B-40DB-AD99-7445C72C5960}"/>
              </a:ext>
            </a:extLst>
          </p:cNvPr>
          <p:cNvSpPr/>
          <p:nvPr/>
        </p:nvSpPr>
        <p:spPr>
          <a:xfrm>
            <a:off x="0" y="6444044"/>
            <a:ext cx="8532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</a:rPr>
              <a:t>Zhu, J.; et al.</a:t>
            </a:r>
            <a:r>
              <a:rPr lang="pt-BR" i="1" dirty="0">
                <a:latin typeface="Calibri" panose="020F0502020204030204" pitchFamily="34" charset="0"/>
                <a:ea typeface="Calibri" panose="020F0502020204030204" pitchFamily="34" charset="0"/>
              </a:rPr>
              <a:t> J. Am. </a:t>
            </a:r>
            <a:r>
              <a:rPr lang="pt-BR" i="1" dirty="0" err="1">
                <a:latin typeface="Calibri" panose="020F0502020204030204" pitchFamily="34" charset="0"/>
                <a:ea typeface="Calibri" panose="020F0502020204030204" pitchFamily="34" charset="0"/>
              </a:rPr>
              <a:t>Chem</a:t>
            </a:r>
            <a:r>
              <a:rPr lang="pt-BR" i="1" dirty="0">
                <a:latin typeface="Calibri" panose="020F0502020204030204" pitchFamily="34" charset="0"/>
                <a:ea typeface="Calibri" panose="020F0502020204030204" pitchFamily="34" charset="0"/>
              </a:rPr>
              <a:t>. Soc.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</a:rPr>
              <a:t>2018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pt-BR" i="1" dirty="0">
                <a:latin typeface="Calibri" panose="020F0502020204030204" pitchFamily="34" charset="0"/>
                <a:ea typeface="Calibri" panose="020F0502020204030204" pitchFamily="34" charset="0"/>
              </a:rPr>
              <a:t>140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</a:rPr>
              <a:t>, 993.</a:t>
            </a:r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10998202-6FC6-476B-A130-59F7163671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1727" y="1299598"/>
            <a:ext cx="4102946" cy="5144446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CFC648BE-FF8A-461A-B317-78C6FF5127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51" t="42997" r="35825" b="37394"/>
          <a:stretch/>
        </p:blipFill>
        <p:spPr>
          <a:xfrm>
            <a:off x="159566" y="5103531"/>
            <a:ext cx="4322215" cy="86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9182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7EE9B7-A65D-481A-9918-E149447B8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6525"/>
            <a:ext cx="8229600" cy="844203"/>
          </a:xfrm>
        </p:spPr>
        <p:txBody>
          <a:bodyPr/>
          <a:lstStyle/>
          <a:p>
            <a:r>
              <a:rPr lang="pt-BR" dirty="0"/>
              <a:t>Artigo [5]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502D696-80AC-4CE9-A174-17D52588E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algn="just"/>
            <a:r>
              <a:rPr lang="pt-BR" sz="2000" dirty="0"/>
              <a:t>Estudo cinético muito bem detalhado (apresentado completo no </a:t>
            </a:r>
            <a:r>
              <a:rPr lang="pt-BR" sz="2000" i="1" dirty="0" err="1"/>
              <a:t>Supporting</a:t>
            </a:r>
            <a:r>
              <a:rPr lang="pt-BR" sz="2000" i="1" dirty="0"/>
              <a:t> </a:t>
            </a:r>
            <a:r>
              <a:rPr lang="pt-BR" sz="2000" i="1" dirty="0" err="1"/>
              <a:t>Information</a:t>
            </a:r>
            <a:r>
              <a:rPr lang="pt-BR" sz="2000" dirty="0"/>
              <a:t>) e TON e TOF estimados corretamente e resumidos em tabela no artigo: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2460783-D4DE-44AC-88AA-42EE6D782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9008-C8B0-4081-89B2-88824076AF2E}" type="slidenum">
              <a:rPr lang="pt-BR" smtClean="0"/>
              <a:t>25</a:t>
            </a:fld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035582CD-2E27-4EA3-89BC-8BE29A3F5A3A}"/>
              </a:ext>
            </a:extLst>
          </p:cNvPr>
          <p:cNvSpPr/>
          <p:nvPr/>
        </p:nvSpPr>
        <p:spPr>
          <a:xfrm>
            <a:off x="0" y="6444044"/>
            <a:ext cx="8532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</a:rPr>
              <a:t>Zhu, J.; et al.</a:t>
            </a:r>
            <a:r>
              <a:rPr lang="pt-BR" i="1" dirty="0">
                <a:latin typeface="Calibri" panose="020F0502020204030204" pitchFamily="34" charset="0"/>
                <a:ea typeface="Calibri" panose="020F0502020204030204" pitchFamily="34" charset="0"/>
              </a:rPr>
              <a:t> J. Am. </a:t>
            </a:r>
            <a:r>
              <a:rPr lang="pt-BR" i="1" dirty="0" err="1">
                <a:latin typeface="Calibri" panose="020F0502020204030204" pitchFamily="34" charset="0"/>
                <a:ea typeface="Calibri" panose="020F0502020204030204" pitchFamily="34" charset="0"/>
              </a:rPr>
              <a:t>Chem</a:t>
            </a:r>
            <a:r>
              <a:rPr lang="pt-BR" i="1" dirty="0">
                <a:latin typeface="Calibri" panose="020F0502020204030204" pitchFamily="34" charset="0"/>
                <a:ea typeface="Calibri" panose="020F0502020204030204" pitchFamily="34" charset="0"/>
              </a:rPr>
              <a:t>. Soc.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</a:rPr>
              <a:t>2018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pt-BR" i="1" dirty="0">
                <a:latin typeface="Calibri" panose="020F0502020204030204" pitchFamily="34" charset="0"/>
                <a:ea typeface="Calibri" panose="020F0502020204030204" pitchFamily="34" charset="0"/>
              </a:rPr>
              <a:t>140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</a:rPr>
              <a:t>, 993.</a:t>
            </a:r>
            <a:endParaRPr lang="pt-BR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0CA8FA0A-D67C-4ED4-8588-02122781BF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6" t="35993" r="27163" b="9381"/>
          <a:stretch/>
        </p:blipFill>
        <p:spPr>
          <a:xfrm>
            <a:off x="214355" y="2391038"/>
            <a:ext cx="8715289" cy="373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2683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84743B-7FFA-4F81-ADF5-9FCD89755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1712"/>
          </a:xfrm>
        </p:spPr>
        <p:txBody>
          <a:bodyPr>
            <a:normAutofit/>
          </a:bodyPr>
          <a:lstStyle/>
          <a:p>
            <a:r>
              <a:rPr lang="pt-BR" sz="5400" dirty="0"/>
              <a:t>Conclusão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7A14059-028F-450A-92B1-929460B3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9008-C8B0-4081-89B2-88824076AF2E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02220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7EE9B7-A65D-481A-9918-E149447B8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6525"/>
            <a:ext cx="8229600" cy="844203"/>
          </a:xfrm>
        </p:spPr>
        <p:txBody>
          <a:bodyPr/>
          <a:lstStyle/>
          <a:p>
            <a:r>
              <a:rPr lang="pt-BR" dirty="0"/>
              <a:t>Conclusão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502D696-80AC-4CE9-A174-17D52588E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algn="just"/>
            <a:r>
              <a:rPr lang="pt-BR" sz="2400" dirty="0">
                <a:latin typeface="+mj-lt"/>
              </a:rPr>
              <a:t>Nas reações dos artigos estudados, para se calcular o TON e, consequentemente, o TOF, é necessário se ter conhecimento prévio do mecanismo da reação sob os diferentes materiais, uma vez que é preciso estimar a espécie que atua como catalisador e estabelecer o TON em função da quantidade dessa espécie no sistema reacional</a:t>
            </a:r>
            <a:r>
              <a:rPr lang="pt-BR" sz="2400" dirty="0">
                <a:latin typeface="+mj-lt"/>
                <a:cs typeface="Times New Roman" panose="02020603050405020304" pitchFamily="18" charset="0"/>
              </a:rPr>
              <a:t>. Sendo reações que envolvem a participação de </a:t>
            </a:r>
            <a:r>
              <a:rPr lang="pt-BR" sz="2400" dirty="0" err="1">
                <a:latin typeface="+mj-lt"/>
                <a:cs typeface="Times New Roman" panose="02020603050405020304" pitchFamily="18" charset="0"/>
              </a:rPr>
              <a:t>cocatalisadores</a:t>
            </a:r>
            <a:r>
              <a:rPr lang="pt-BR" sz="2400" dirty="0">
                <a:latin typeface="+mj-lt"/>
                <a:cs typeface="Times New Roman" panose="02020603050405020304" pitchFamily="18" charset="0"/>
              </a:rPr>
              <a:t> e materiais muito distintos entre si, tais como </a:t>
            </a:r>
            <a:r>
              <a:rPr lang="pt-BR" sz="2400" dirty="0" err="1">
                <a:latin typeface="+mj-lt"/>
                <a:cs typeface="Times New Roman" panose="02020603050405020304" pitchFamily="18" charset="0"/>
              </a:rPr>
              <a:t>organocatalisadores</a:t>
            </a:r>
            <a:r>
              <a:rPr lang="pt-BR" sz="2400" dirty="0">
                <a:latin typeface="+mj-lt"/>
                <a:cs typeface="Times New Roman" panose="02020603050405020304" pitchFamily="18" charset="0"/>
              </a:rPr>
              <a:t> livres de metais ou catalisadores metálicos, muitas vezes é difícil estabelecer a melhor maneira para se representar estes resultados catalíticos.</a:t>
            </a:r>
          </a:p>
          <a:p>
            <a:pPr algn="just"/>
            <a:r>
              <a:rPr lang="pt-BR" sz="2400" dirty="0">
                <a:latin typeface="+mj-lt"/>
                <a:cs typeface="Times New Roman" panose="02020603050405020304" pitchFamily="18" charset="0"/>
              </a:rPr>
              <a:t>Nem todos os artigos apresentaram um estudo cinético detalhado para se estimar TON e TOF adequadamente!</a:t>
            </a:r>
            <a:endParaRPr lang="pt-BR" sz="2400" dirty="0">
              <a:latin typeface="+mj-lt"/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2460783-D4DE-44AC-88AA-42EE6D782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9008-C8B0-4081-89B2-88824076AF2E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2710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7EE9B7-A65D-481A-9918-E149447B8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6525"/>
            <a:ext cx="8229600" cy="844203"/>
          </a:xfrm>
        </p:spPr>
        <p:txBody>
          <a:bodyPr/>
          <a:lstStyle/>
          <a:p>
            <a:r>
              <a:rPr lang="pt-BR" dirty="0"/>
              <a:t>Artigo [1]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502D696-80AC-4CE9-A174-17D52588E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algn="just"/>
            <a:r>
              <a:rPr lang="pt-BR" sz="2400" dirty="0"/>
              <a:t>Trata-se do estudo de dois catalisadores do tipo Metal </a:t>
            </a:r>
            <a:r>
              <a:rPr lang="pt-BR" sz="2400" dirty="0" err="1"/>
              <a:t>Organic</a:t>
            </a:r>
            <a:r>
              <a:rPr lang="pt-BR" sz="2400" dirty="0"/>
              <a:t> Framework (MOF) que apresentam alta estabilidade térmica, atividade e seletividade na reação de </a:t>
            </a:r>
            <a:r>
              <a:rPr lang="pt-BR" sz="2400" dirty="0" err="1"/>
              <a:t>cicloadição</a:t>
            </a:r>
            <a:r>
              <a:rPr lang="pt-BR" sz="2400" dirty="0"/>
              <a:t> de CO</a:t>
            </a:r>
            <a:r>
              <a:rPr lang="pt-BR" sz="2400" baseline="-25000" dirty="0"/>
              <a:t>2</a:t>
            </a:r>
            <a:r>
              <a:rPr lang="pt-BR" sz="2400" dirty="0"/>
              <a:t> ao óxido de estireno para a produção de carbonato de estireno, os quais seguem abaixo: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2460783-D4DE-44AC-88AA-42EE6D782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9008-C8B0-4081-89B2-88824076AF2E}" type="slidenum">
              <a:rPr lang="pt-BR" smtClean="0"/>
              <a:t>3</a:t>
            </a:fld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47A0F81-1483-4EA7-826E-2AC440B8A5AA}"/>
              </a:ext>
            </a:extLst>
          </p:cNvPr>
          <p:cNvSpPr/>
          <p:nvPr/>
        </p:nvSpPr>
        <p:spPr>
          <a:xfrm>
            <a:off x="0" y="6444044"/>
            <a:ext cx="8532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err="1">
                <a:latin typeface="Calibri" panose="020F0502020204030204" pitchFamily="34" charset="0"/>
                <a:ea typeface="Calibri" panose="020F0502020204030204" pitchFamily="34" charset="0"/>
              </a:rPr>
              <a:t>Taherimehr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</a:rPr>
              <a:t>, M.; et al.</a:t>
            </a:r>
            <a:r>
              <a:rPr lang="pt-BR" i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BR" i="1" dirty="0" err="1">
                <a:latin typeface="Calibri" panose="020F0502020204030204" pitchFamily="34" charset="0"/>
                <a:ea typeface="Calibri" panose="020F0502020204030204" pitchFamily="34" charset="0"/>
              </a:rPr>
              <a:t>ChemSusChem</a:t>
            </a:r>
            <a:r>
              <a:rPr lang="pt-BR" i="1" dirty="0"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</a:rPr>
              <a:t>2017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pt-BR" i="1" dirty="0">
                <a:latin typeface="Calibri" panose="020F0502020204030204" pitchFamily="34" charset="0"/>
                <a:ea typeface="Calibri" panose="020F0502020204030204" pitchFamily="34" charset="0"/>
              </a:rPr>
              <a:t>10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</a:rPr>
              <a:t>, 1283.</a:t>
            </a:r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2E676F5-9957-4B5C-97E7-1144CE5D4A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9683" y="3019685"/>
            <a:ext cx="3395537" cy="3336665"/>
          </a:xfrm>
          <a:prstGeom prst="rect">
            <a:avLst/>
          </a:prstGeom>
        </p:spPr>
      </p:pic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id="{97303D42-F833-426D-A444-3EC6908F0962}"/>
              </a:ext>
            </a:extLst>
          </p:cNvPr>
          <p:cNvSpPr txBox="1">
            <a:spLocks/>
          </p:cNvSpPr>
          <p:nvPr/>
        </p:nvSpPr>
        <p:spPr>
          <a:xfrm>
            <a:off x="3039684" y="6076483"/>
            <a:ext cx="1450505" cy="36933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000" b="1" dirty="0"/>
              <a:t>MIL-101(Cr)</a:t>
            </a:r>
            <a:endParaRPr lang="pt-BR" sz="2000" dirty="0"/>
          </a:p>
        </p:txBody>
      </p:sp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id="{1C0F3E49-4F29-41C4-9741-8C8C2C2CF1D9}"/>
              </a:ext>
            </a:extLst>
          </p:cNvPr>
          <p:cNvSpPr txBox="1">
            <a:spLocks/>
          </p:cNvSpPr>
          <p:nvPr/>
        </p:nvSpPr>
        <p:spPr>
          <a:xfrm>
            <a:off x="5043705" y="6062714"/>
            <a:ext cx="1450505" cy="36933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000" b="1" dirty="0"/>
              <a:t>MIL-100(Cr)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726639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7EE9B7-A65D-481A-9918-E149447B8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6525"/>
            <a:ext cx="8229600" cy="844203"/>
          </a:xfrm>
        </p:spPr>
        <p:txBody>
          <a:bodyPr/>
          <a:lstStyle/>
          <a:p>
            <a:r>
              <a:rPr lang="pt-BR" dirty="0"/>
              <a:t>Artigo [1]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502D696-80AC-4CE9-A174-17D52588E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algn="just"/>
            <a:r>
              <a:rPr lang="pt-BR" sz="2400" dirty="0"/>
              <a:t>Para a reação a seguir, o artigo apresenta o seguinte conjunto de resultados: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2460783-D4DE-44AC-88AA-42EE6D782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9008-C8B0-4081-89B2-88824076AF2E}" type="slidenum">
              <a:rPr lang="pt-BR" smtClean="0"/>
              <a:t>4</a:t>
            </a:fld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47A0F81-1483-4EA7-826E-2AC440B8A5AA}"/>
              </a:ext>
            </a:extLst>
          </p:cNvPr>
          <p:cNvSpPr/>
          <p:nvPr/>
        </p:nvSpPr>
        <p:spPr>
          <a:xfrm>
            <a:off x="0" y="6444044"/>
            <a:ext cx="8532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err="1">
                <a:latin typeface="Calibri" panose="020F0502020204030204" pitchFamily="34" charset="0"/>
                <a:ea typeface="Calibri" panose="020F0502020204030204" pitchFamily="34" charset="0"/>
              </a:rPr>
              <a:t>Taherimehr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</a:rPr>
              <a:t>, M.; et al.</a:t>
            </a:r>
            <a:r>
              <a:rPr lang="pt-BR" i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BR" i="1" dirty="0" err="1">
                <a:latin typeface="Calibri" panose="020F0502020204030204" pitchFamily="34" charset="0"/>
                <a:ea typeface="Calibri" panose="020F0502020204030204" pitchFamily="34" charset="0"/>
              </a:rPr>
              <a:t>ChemSusChem</a:t>
            </a:r>
            <a:r>
              <a:rPr lang="pt-BR" i="1" dirty="0"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</a:rPr>
              <a:t>2017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pt-BR" i="1" dirty="0">
                <a:latin typeface="Calibri" panose="020F0502020204030204" pitchFamily="34" charset="0"/>
                <a:ea typeface="Calibri" panose="020F0502020204030204" pitchFamily="34" charset="0"/>
              </a:rPr>
              <a:t>10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</a:rPr>
              <a:t>, 1283.</a:t>
            </a:r>
            <a:endParaRPr lang="pt-BR" dirty="0"/>
          </a:p>
        </p:txBody>
      </p:sp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45BBA6F1-BB2B-4A56-A962-4D66378328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8523920"/>
              </p:ext>
            </p:extLst>
          </p:nvPr>
        </p:nvGraphicFramePr>
        <p:xfrm>
          <a:off x="2690887" y="1557059"/>
          <a:ext cx="3762226" cy="14368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CS ChemDraw Drawing" r:id="rId3" imgW="4356844" imgH="1664019" progId="ChemDraw.Document.6.0">
                  <p:embed/>
                </p:oleObj>
              </mc:Choice>
              <mc:Fallback>
                <p:oleObj name="CS ChemDraw Drawing" r:id="rId3" imgW="4356844" imgH="166401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90887" y="1557059"/>
                        <a:ext cx="3762226" cy="14368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Imagem 7">
            <a:extLst>
              <a:ext uri="{FF2B5EF4-FFF2-40B4-BE49-F238E27FC236}">
                <a16:creationId xmlns:a16="http://schemas.microsoft.com/office/drawing/2014/main" id="{0484266E-C94F-4B13-921C-3141B713760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926" t="23102" r="27163" b="17785"/>
          <a:stretch/>
        </p:blipFill>
        <p:spPr>
          <a:xfrm>
            <a:off x="1745686" y="3084065"/>
            <a:ext cx="5652628" cy="335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178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7EE9B7-A65D-481A-9918-E149447B8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6525"/>
            <a:ext cx="8229600" cy="844203"/>
          </a:xfrm>
        </p:spPr>
        <p:txBody>
          <a:bodyPr/>
          <a:lstStyle/>
          <a:p>
            <a:r>
              <a:rPr lang="pt-BR" dirty="0"/>
              <a:t>Artigo [1]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502D696-80AC-4CE9-A174-17D52588E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algn="just"/>
            <a:r>
              <a:rPr lang="pt-BR" sz="2400" dirty="0">
                <a:latin typeface="+mj-lt"/>
              </a:rPr>
              <a:t>Sendo as condições reacionais: 15 mmol de óxido de estireno, 3 mmol de </a:t>
            </a:r>
            <a:r>
              <a:rPr lang="pt-BR" sz="2400" dirty="0" err="1">
                <a:latin typeface="+mj-lt"/>
              </a:rPr>
              <a:t>mesitino</a:t>
            </a:r>
            <a:r>
              <a:rPr lang="pt-BR" sz="2400" dirty="0">
                <a:latin typeface="+mj-lt"/>
              </a:rPr>
              <a:t>, 40 mg do catalisador, 0,15 mmol do haleto orgânico (ácido de Lewis) , 60 </a:t>
            </a:r>
            <a:r>
              <a:rPr lang="pt-BR" sz="2400" dirty="0">
                <a:latin typeface="+mj-lt"/>
                <a:cs typeface="Times New Roman" panose="02020603050405020304" pitchFamily="18" charset="0"/>
              </a:rPr>
              <a:t>℃, 80 bar de CO</a:t>
            </a:r>
            <a:r>
              <a:rPr lang="pt-BR" sz="2400" baseline="-25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pt-BR" sz="2400" dirty="0">
                <a:latin typeface="+mj-lt"/>
                <a:cs typeface="Times New Roman" panose="02020603050405020304" pitchFamily="18" charset="0"/>
              </a:rPr>
              <a:t>, 3 horas de reação. As conversões foram estimadas por RMN 1H, sendo o carbonato de estireno o único produto formado. TON foi definido como (mol de carbonato de estireno/mol de metal). </a:t>
            </a:r>
          </a:p>
          <a:p>
            <a:pPr algn="just"/>
            <a:r>
              <a:rPr lang="pt-BR" sz="2400" dirty="0">
                <a:latin typeface="+mj-lt"/>
                <a:cs typeface="Times New Roman" panose="02020603050405020304" pitchFamily="18" charset="0"/>
              </a:rPr>
              <a:t>Analisando este resultado, pode-se concluir que o TON foi estimado corretamente no artigo, uma vez que o sítio ativo no MOF é considerado o metal Cr e que cada átomo metálico está disponível (não blindado) para a reação devido a estrutura reticular do MOF, se assemelhando neste aspecto à catálise homogênea. </a:t>
            </a:r>
            <a:endParaRPr lang="pt-BR" sz="2400" dirty="0">
              <a:latin typeface="+mj-lt"/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2460783-D4DE-44AC-88AA-42EE6D782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9008-C8B0-4081-89B2-88824076AF2E}" type="slidenum">
              <a:rPr lang="pt-BR" smtClean="0"/>
              <a:t>5</a:t>
            </a:fld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47A0F81-1483-4EA7-826E-2AC440B8A5AA}"/>
              </a:ext>
            </a:extLst>
          </p:cNvPr>
          <p:cNvSpPr/>
          <p:nvPr/>
        </p:nvSpPr>
        <p:spPr>
          <a:xfrm>
            <a:off x="0" y="6444044"/>
            <a:ext cx="8532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err="1">
                <a:latin typeface="Calibri" panose="020F0502020204030204" pitchFamily="34" charset="0"/>
                <a:ea typeface="Calibri" panose="020F0502020204030204" pitchFamily="34" charset="0"/>
              </a:rPr>
              <a:t>Taherimehr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</a:rPr>
              <a:t>, M.; et al.</a:t>
            </a:r>
            <a:r>
              <a:rPr lang="pt-BR" i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BR" i="1" dirty="0" err="1">
                <a:latin typeface="Calibri" panose="020F0502020204030204" pitchFamily="34" charset="0"/>
                <a:ea typeface="Calibri" panose="020F0502020204030204" pitchFamily="34" charset="0"/>
              </a:rPr>
              <a:t>ChemSusChem</a:t>
            </a:r>
            <a:r>
              <a:rPr lang="pt-BR" i="1" dirty="0"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</a:rPr>
              <a:t>2017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pt-BR" i="1" dirty="0">
                <a:latin typeface="Calibri" panose="020F0502020204030204" pitchFamily="34" charset="0"/>
                <a:ea typeface="Calibri" panose="020F0502020204030204" pitchFamily="34" charset="0"/>
              </a:rPr>
              <a:t>10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</a:rPr>
              <a:t>, 1283.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86021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7EE9B7-A65D-481A-9918-E149447B8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6525"/>
            <a:ext cx="8229600" cy="844203"/>
          </a:xfrm>
        </p:spPr>
        <p:txBody>
          <a:bodyPr/>
          <a:lstStyle/>
          <a:p>
            <a:r>
              <a:rPr lang="pt-BR" dirty="0"/>
              <a:t>Artigo [1]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502D696-80AC-4CE9-A174-17D52588E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616624"/>
          </a:xfrm>
        </p:spPr>
        <p:txBody>
          <a:bodyPr>
            <a:normAutofit/>
          </a:bodyPr>
          <a:lstStyle/>
          <a:p>
            <a:pPr algn="just"/>
            <a:r>
              <a:rPr lang="pt-BR" sz="2000" dirty="0">
                <a:latin typeface="+mj-lt"/>
              </a:rPr>
              <a:t>Seria possível ainda calcular o TOF para a reação, dividindo-se o valor de TON por 3 horas (tempo reacional), como mostrado a seguir. Entretanto, como o tempo reacional é igual em todos os casos, não mudaria a magnitude da comparação:</a:t>
            </a:r>
            <a:r>
              <a:rPr lang="pt-BR" sz="2000" dirty="0">
                <a:latin typeface="+mj-lt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pt-BR" sz="2000" dirty="0">
              <a:latin typeface="+mj-lt"/>
              <a:cs typeface="Times New Roman" panose="02020603050405020304" pitchFamily="18" charset="0"/>
            </a:endParaRPr>
          </a:p>
          <a:p>
            <a:pPr algn="just"/>
            <a:endParaRPr lang="pt-BR" sz="2000" dirty="0">
              <a:latin typeface="+mj-lt"/>
              <a:cs typeface="Times New Roman" panose="02020603050405020304" pitchFamily="18" charset="0"/>
            </a:endParaRPr>
          </a:p>
          <a:p>
            <a:pPr algn="just"/>
            <a:endParaRPr lang="pt-BR" sz="2000" dirty="0">
              <a:latin typeface="+mj-lt"/>
              <a:cs typeface="Times New Roman" panose="02020603050405020304" pitchFamily="18" charset="0"/>
            </a:endParaRPr>
          </a:p>
          <a:p>
            <a:pPr algn="just"/>
            <a:endParaRPr lang="pt-BR" sz="2000" dirty="0">
              <a:latin typeface="+mj-lt"/>
              <a:cs typeface="Times New Roman" panose="02020603050405020304" pitchFamily="18" charset="0"/>
            </a:endParaRPr>
          </a:p>
          <a:p>
            <a:pPr algn="just"/>
            <a:endParaRPr lang="pt-BR" sz="2000" dirty="0">
              <a:latin typeface="+mj-lt"/>
              <a:cs typeface="Times New Roman" panose="02020603050405020304" pitchFamily="18" charset="0"/>
            </a:endParaRPr>
          </a:p>
          <a:p>
            <a:pPr algn="just"/>
            <a:endParaRPr lang="pt-BR" sz="2000" dirty="0">
              <a:latin typeface="+mj-lt"/>
              <a:cs typeface="Times New Roman" panose="02020603050405020304" pitchFamily="18" charset="0"/>
            </a:endParaRPr>
          </a:p>
          <a:p>
            <a:pPr algn="just"/>
            <a:endParaRPr lang="pt-BR" sz="2000" dirty="0">
              <a:latin typeface="+mj-lt"/>
              <a:cs typeface="Times New Roman" panose="02020603050405020304" pitchFamily="18" charset="0"/>
            </a:endParaRPr>
          </a:p>
          <a:p>
            <a:pPr algn="just"/>
            <a:endParaRPr lang="pt-BR" sz="2000" dirty="0">
              <a:latin typeface="+mj-lt"/>
              <a:cs typeface="Times New Roman" panose="02020603050405020304" pitchFamily="18" charset="0"/>
            </a:endParaRPr>
          </a:p>
          <a:p>
            <a:pPr algn="just"/>
            <a:endParaRPr lang="pt-BR" sz="2000" dirty="0">
              <a:latin typeface="+mj-lt"/>
              <a:cs typeface="Times New Roman" panose="02020603050405020304" pitchFamily="18" charset="0"/>
            </a:endParaRPr>
          </a:p>
          <a:p>
            <a:pPr algn="just"/>
            <a:endParaRPr lang="pt-BR" sz="1000" dirty="0"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pt-BR" sz="2000" dirty="0">
                <a:latin typeface="+mj-lt"/>
                <a:cs typeface="Times New Roman" panose="02020603050405020304" pitchFamily="18" charset="0"/>
              </a:rPr>
              <a:t>Faltou a curva cinética para verificar em qual região o TOF foi calculado.</a:t>
            </a:r>
          </a:p>
          <a:p>
            <a:pPr algn="just"/>
            <a:endParaRPr lang="pt-BR" sz="2000" dirty="0">
              <a:latin typeface="+mj-lt"/>
              <a:cs typeface="Times New Roman" panose="02020603050405020304" pitchFamily="18" charset="0"/>
            </a:endParaRPr>
          </a:p>
          <a:p>
            <a:pPr algn="just"/>
            <a:endParaRPr lang="pt-BR" sz="2000" dirty="0">
              <a:latin typeface="+mj-lt"/>
              <a:cs typeface="Times New Roman" panose="02020603050405020304" pitchFamily="18" charset="0"/>
            </a:endParaRPr>
          </a:p>
          <a:p>
            <a:pPr algn="just"/>
            <a:endParaRPr lang="pt-BR" sz="2000" dirty="0">
              <a:latin typeface="+mj-lt"/>
              <a:cs typeface="Times New Roman" panose="02020603050405020304" pitchFamily="18" charset="0"/>
            </a:endParaRPr>
          </a:p>
          <a:p>
            <a:pPr algn="just"/>
            <a:endParaRPr lang="pt-BR" sz="2000" dirty="0">
              <a:latin typeface="+mj-lt"/>
              <a:cs typeface="Times New Roman" panose="02020603050405020304" pitchFamily="18" charset="0"/>
            </a:endParaRPr>
          </a:p>
          <a:p>
            <a:pPr algn="just"/>
            <a:endParaRPr lang="pt-BR" sz="2000" dirty="0">
              <a:latin typeface="+mj-lt"/>
              <a:cs typeface="Times New Roman" panose="02020603050405020304" pitchFamily="18" charset="0"/>
            </a:endParaRPr>
          </a:p>
          <a:p>
            <a:pPr algn="just"/>
            <a:endParaRPr lang="pt-BR" sz="2000" dirty="0">
              <a:latin typeface="+mj-lt"/>
              <a:cs typeface="Times New Roman" panose="02020603050405020304" pitchFamily="18" charset="0"/>
            </a:endParaRPr>
          </a:p>
          <a:p>
            <a:pPr algn="just"/>
            <a:endParaRPr lang="pt-BR" sz="2000" dirty="0">
              <a:latin typeface="+mj-lt"/>
              <a:cs typeface="Times New Roman" panose="02020603050405020304" pitchFamily="18" charset="0"/>
            </a:endParaRPr>
          </a:p>
          <a:p>
            <a:pPr algn="just"/>
            <a:endParaRPr lang="pt-BR" sz="2000" dirty="0">
              <a:latin typeface="+mj-lt"/>
              <a:cs typeface="Times New Roman" panose="02020603050405020304" pitchFamily="18" charset="0"/>
            </a:endParaRPr>
          </a:p>
          <a:p>
            <a:pPr algn="just"/>
            <a:endParaRPr lang="pt-BR" sz="20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2460783-D4DE-44AC-88AA-42EE6D782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9008-C8B0-4081-89B2-88824076AF2E}" type="slidenum">
              <a:rPr lang="pt-BR" smtClean="0"/>
              <a:t>6</a:t>
            </a:fld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47A0F81-1483-4EA7-826E-2AC440B8A5AA}"/>
              </a:ext>
            </a:extLst>
          </p:cNvPr>
          <p:cNvSpPr/>
          <p:nvPr/>
        </p:nvSpPr>
        <p:spPr>
          <a:xfrm>
            <a:off x="0" y="6444044"/>
            <a:ext cx="8532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err="1">
                <a:latin typeface="Calibri" panose="020F0502020204030204" pitchFamily="34" charset="0"/>
                <a:ea typeface="Calibri" panose="020F0502020204030204" pitchFamily="34" charset="0"/>
              </a:rPr>
              <a:t>Taherimehr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</a:rPr>
              <a:t>, M.; et al.</a:t>
            </a:r>
            <a:r>
              <a:rPr lang="pt-BR" i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BR" i="1" dirty="0" err="1">
                <a:latin typeface="Calibri" panose="020F0502020204030204" pitchFamily="34" charset="0"/>
                <a:ea typeface="Calibri" panose="020F0502020204030204" pitchFamily="34" charset="0"/>
              </a:rPr>
              <a:t>ChemSusChem</a:t>
            </a:r>
            <a:r>
              <a:rPr lang="pt-BR" i="1" dirty="0"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</a:rPr>
              <a:t>2017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pt-BR" i="1" dirty="0">
                <a:latin typeface="Calibri" panose="020F0502020204030204" pitchFamily="34" charset="0"/>
                <a:ea typeface="Calibri" panose="020F0502020204030204" pitchFamily="34" charset="0"/>
              </a:rPr>
              <a:t>10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</a:rPr>
              <a:t>, 1283.</a:t>
            </a:r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B0F1B08-DDDA-45BB-B535-06561A4047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26" t="23102" r="27163" b="17785"/>
          <a:stretch/>
        </p:blipFill>
        <p:spPr>
          <a:xfrm>
            <a:off x="900572" y="2492896"/>
            <a:ext cx="5652628" cy="3359979"/>
          </a:xfrm>
          <a:prstGeom prst="rect">
            <a:avLst/>
          </a:prstGeom>
        </p:spPr>
      </p:pic>
      <p:sp>
        <p:nvSpPr>
          <p:cNvPr id="7" name="Chave Direita 6">
            <a:extLst>
              <a:ext uri="{FF2B5EF4-FFF2-40B4-BE49-F238E27FC236}">
                <a16:creationId xmlns:a16="http://schemas.microsoft.com/office/drawing/2014/main" id="{BD44BFE8-3063-42C2-A6C8-E662479CCDD2}"/>
              </a:ext>
            </a:extLst>
          </p:cNvPr>
          <p:cNvSpPr/>
          <p:nvPr/>
        </p:nvSpPr>
        <p:spPr>
          <a:xfrm>
            <a:off x="6556378" y="3608314"/>
            <a:ext cx="45719" cy="1368152"/>
          </a:xfrm>
          <a:prstGeom prst="rightBrac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C216572B-B09F-4DAC-AA98-1B8802C5D45E}"/>
              </a:ext>
            </a:extLst>
          </p:cNvPr>
          <p:cNvSpPr txBox="1">
            <a:spLocks/>
          </p:cNvSpPr>
          <p:nvPr/>
        </p:nvSpPr>
        <p:spPr>
          <a:xfrm>
            <a:off x="6607945" y="3290967"/>
            <a:ext cx="1450505" cy="22615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70000"/>
              </a:lnSpc>
              <a:buNone/>
            </a:pPr>
            <a:r>
              <a:rPr lang="pt-BR" sz="1800" dirty="0">
                <a:solidFill>
                  <a:srgbClr val="C00000"/>
                </a:solidFill>
              </a:rPr>
              <a:t>TOF [h</a:t>
            </a:r>
            <a:r>
              <a:rPr lang="pt-BR" sz="1800" baseline="30000" dirty="0">
                <a:solidFill>
                  <a:srgbClr val="C00000"/>
                </a:solidFill>
              </a:rPr>
              <a:t>-1</a:t>
            </a:r>
            <a:r>
              <a:rPr lang="pt-BR" sz="1800" dirty="0">
                <a:solidFill>
                  <a:srgbClr val="C00000"/>
                </a:solidFill>
              </a:rPr>
              <a:t>]:</a:t>
            </a:r>
          </a:p>
          <a:p>
            <a:pPr marL="0" indent="0" algn="just">
              <a:lnSpc>
                <a:spcPct val="70000"/>
              </a:lnSpc>
              <a:buNone/>
            </a:pPr>
            <a:r>
              <a:rPr lang="pt-BR" sz="1800" dirty="0">
                <a:solidFill>
                  <a:srgbClr val="C00000"/>
                </a:solidFill>
              </a:rPr>
              <a:t>13</a:t>
            </a:r>
          </a:p>
          <a:p>
            <a:pPr marL="0" indent="0" algn="just">
              <a:lnSpc>
                <a:spcPct val="70000"/>
              </a:lnSpc>
              <a:buNone/>
            </a:pPr>
            <a:r>
              <a:rPr lang="pt-BR" sz="1800" dirty="0">
                <a:solidFill>
                  <a:srgbClr val="C00000"/>
                </a:solidFill>
              </a:rPr>
              <a:t>11</a:t>
            </a:r>
          </a:p>
          <a:p>
            <a:pPr marL="0" indent="0" algn="just">
              <a:lnSpc>
                <a:spcPct val="70000"/>
              </a:lnSpc>
              <a:buNone/>
            </a:pPr>
            <a:r>
              <a:rPr lang="pt-BR" sz="1800" dirty="0">
                <a:solidFill>
                  <a:srgbClr val="C00000"/>
                </a:solidFill>
              </a:rPr>
              <a:t>28</a:t>
            </a:r>
          </a:p>
          <a:p>
            <a:pPr marL="0" indent="0" algn="just">
              <a:lnSpc>
                <a:spcPct val="70000"/>
              </a:lnSpc>
              <a:buNone/>
            </a:pPr>
            <a:r>
              <a:rPr lang="pt-BR" sz="1800" dirty="0">
                <a:solidFill>
                  <a:srgbClr val="C00000"/>
                </a:solidFill>
              </a:rPr>
              <a:t>28</a:t>
            </a:r>
          </a:p>
          <a:p>
            <a:pPr marL="0" indent="0" algn="just">
              <a:lnSpc>
                <a:spcPct val="70000"/>
              </a:lnSpc>
              <a:buNone/>
            </a:pPr>
            <a:r>
              <a:rPr lang="pt-BR" sz="1800" dirty="0">
                <a:solidFill>
                  <a:srgbClr val="C00000"/>
                </a:solidFill>
              </a:rPr>
              <a:t>37</a:t>
            </a:r>
          </a:p>
          <a:p>
            <a:pPr marL="0" indent="0" algn="just">
              <a:lnSpc>
                <a:spcPct val="70000"/>
              </a:lnSpc>
              <a:buNone/>
            </a:pPr>
            <a:r>
              <a:rPr lang="pt-BR" sz="1800" dirty="0">
                <a:solidFill>
                  <a:srgbClr val="C00000"/>
                </a:solidFill>
              </a:rPr>
              <a:t>34</a:t>
            </a:r>
          </a:p>
          <a:p>
            <a:pPr marL="0" indent="0" algn="just">
              <a:lnSpc>
                <a:spcPct val="70000"/>
              </a:lnSpc>
              <a:buNone/>
            </a:pPr>
            <a:endParaRPr lang="pt-BR" sz="1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028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9008-C8B0-4081-89B2-88824076AF2E}" type="slidenum">
              <a:rPr lang="pt-BR" smtClean="0"/>
              <a:t>7</a:t>
            </a:fld>
            <a:endParaRPr lang="pt-BR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DB7AC937-03D7-4576-9DCE-0F6806532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604"/>
            <a:ext cx="7452320" cy="365125"/>
          </a:xfrm>
        </p:spPr>
        <p:txBody>
          <a:bodyPr>
            <a:normAutofit fontScale="90000"/>
          </a:bodyPr>
          <a:lstStyle/>
          <a:p>
            <a:pPr algn="l"/>
            <a:r>
              <a:rPr lang="pt-BR" sz="2800" dirty="0"/>
              <a:t>Artigo [2]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2A958CA-57AC-40A5-9E76-FDB1E63D2D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52" t="19185" r="31100" b="6579"/>
          <a:stretch/>
        </p:blipFill>
        <p:spPr>
          <a:xfrm>
            <a:off x="359532" y="467423"/>
            <a:ext cx="8424936" cy="587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616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7EE9B7-A65D-481A-9918-E149447B8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6525"/>
            <a:ext cx="8229600" cy="844203"/>
          </a:xfrm>
        </p:spPr>
        <p:txBody>
          <a:bodyPr/>
          <a:lstStyle/>
          <a:p>
            <a:r>
              <a:rPr lang="pt-BR" dirty="0"/>
              <a:t>Artigo [2]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502D696-80AC-4CE9-A174-17D52588E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algn="just"/>
            <a:r>
              <a:rPr lang="pt-BR" sz="2400" dirty="0"/>
              <a:t>Foi estudada a </a:t>
            </a:r>
            <a:r>
              <a:rPr lang="pt-BR" sz="2400" dirty="0" err="1"/>
              <a:t>cicloadição</a:t>
            </a:r>
            <a:r>
              <a:rPr lang="pt-BR" sz="2400" dirty="0"/>
              <a:t> de CO</a:t>
            </a:r>
            <a:r>
              <a:rPr lang="pt-BR" sz="2400" baseline="-25000" dirty="0"/>
              <a:t>2</a:t>
            </a:r>
            <a:r>
              <a:rPr lang="pt-BR" sz="2400" dirty="0"/>
              <a:t> a </a:t>
            </a:r>
            <a:r>
              <a:rPr lang="pt-BR" sz="2400" dirty="0" err="1"/>
              <a:t>epóxidos</a:t>
            </a:r>
            <a:r>
              <a:rPr lang="pt-BR" sz="2400" dirty="0"/>
              <a:t> catalisada por um MOF contendo grupos </a:t>
            </a:r>
            <a:r>
              <a:rPr lang="pt-BR" sz="2400" dirty="0" err="1"/>
              <a:t>triazóis</a:t>
            </a:r>
            <a:r>
              <a:rPr lang="pt-BR" sz="2400" dirty="0"/>
              <a:t> ricos em N, a partir do ligante a seguir, com  Cu(II):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2460783-D4DE-44AC-88AA-42EE6D782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9008-C8B0-4081-89B2-88824076AF2E}" type="slidenum">
              <a:rPr lang="pt-BR" smtClean="0"/>
              <a:t>8</a:t>
            </a:fld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47A0F81-1483-4EA7-826E-2AC440B8A5AA}"/>
              </a:ext>
            </a:extLst>
          </p:cNvPr>
          <p:cNvSpPr/>
          <p:nvPr/>
        </p:nvSpPr>
        <p:spPr>
          <a:xfrm>
            <a:off x="0" y="6444044"/>
            <a:ext cx="8532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</a:rPr>
              <a:t>Li, P.; et al.</a:t>
            </a:r>
            <a:r>
              <a:rPr lang="pt-BR" i="1" dirty="0">
                <a:latin typeface="Calibri" panose="020F0502020204030204" pitchFamily="34" charset="0"/>
                <a:ea typeface="Calibri" panose="020F0502020204030204" pitchFamily="34" charset="0"/>
              </a:rPr>
              <a:t> J. Am. </a:t>
            </a:r>
            <a:r>
              <a:rPr lang="pt-BR" i="1" dirty="0" err="1">
                <a:latin typeface="Calibri" panose="020F0502020204030204" pitchFamily="34" charset="0"/>
                <a:ea typeface="Calibri" panose="020F0502020204030204" pitchFamily="34" charset="0"/>
              </a:rPr>
              <a:t>Chem</a:t>
            </a:r>
            <a:r>
              <a:rPr lang="pt-BR" i="1" dirty="0">
                <a:latin typeface="Calibri" panose="020F0502020204030204" pitchFamily="34" charset="0"/>
                <a:ea typeface="Calibri" panose="020F0502020204030204" pitchFamily="34" charset="0"/>
              </a:rPr>
              <a:t>. Soc.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</a:rPr>
              <a:t>2016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pt-BR" i="1" dirty="0">
                <a:latin typeface="Calibri" panose="020F0502020204030204" pitchFamily="34" charset="0"/>
                <a:ea typeface="Calibri" panose="020F0502020204030204" pitchFamily="34" charset="0"/>
              </a:rPr>
              <a:t>138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</a:rPr>
              <a:t>, 2141.</a:t>
            </a:r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195B273-3CBF-4997-8C07-06AA33C395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37" t="24788" r="36614" b="25516"/>
          <a:stretch/>
        </p:blipFill>
        <p:spPr>
          <a:xfrm>
            <a:off x="2613790" y="2421273"/>
            <a:ext cx="3652799" cy="3600015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4059D233-CDB4-4731-A819-180188D2E6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37" t="81093" r="36614" b="13809"/>
          <a:stretch/>
        </p:blipFill>
        <p:spPr>
          <a:xfrm>
            <a:off x="2663284" y="6021288"/>
            <a:ext cx="3652799" cy="36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924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7EE9B7-A65D-481A-9918-E149447B8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6525"/>
            <a:ext cx="8229600" cy="844203"/>
          </a:xfrm>
        </p:spPr>
        <p:txBody>
          <a:bodyPr/>
          <a:lstStyle/>
          <a:p>
            <a:r>
              <a:rPr lang="pt-BR" dirty="0"/>
              <a:t>Artigo [2]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502D696-80AC-4CE9-A174-17D52588E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algn="just"/>
            <a:r>
              <a:rPr lang="pt-BR" sz="2400" dirty="0"/>
              <a:t>Sendo um MOF com estrutura 2D lamelar com retículo poroso: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2460783-D4DE-44AC-88AA-42EE6D782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9008-C8B0-4081-89B2-88824076AF2E}" type="slidenum">
              <a:rPr lang="pt-BR" smtClean="0"/>
              <a:t>9</a:t>
            </a:fld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47A0F81-1483-4EA7-826E-2AC440B8A5AA}"/>
              </a:ext>
            </a:extLst>
          </p:cNvPr>
          <p:cNvSpPr/>
          <p:nvPr/>
        </p:nvSpPr>
        <p:spPr>
          <a:xfrm>
            <a:off x="0" y="6444044"/>
            <a:ext cx="8532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</a:rPr>
              <a:t>Li, P.; et al.</a:t>
            </a:r>
            <a:r>
              <a:rPr lang="pt-BR" i="1" dirty="0">
                <a:latin typeface="Calibri" panose="020F0502020204030204" pitchFamily="34" charset="0"/>
                <a:ea typeface="Calibri" panose="020F0502020204030204" pitchFamily="34" charset="0"/>
              </a:rPr>
              <a:t> J. Am. </a:t>
            </a:r>
            <a:r>
              <a:rPr lang="pt-BR" i="1" dirty="0" err="1">
                <a:latin typeface="Calibri" panose="020F0502020204030204" pitchFamily="34" charset="0"/>
                <a:ea typeface="Calibri" panose="020F0502020204030204" pitchFamily="34" charset="0"/>
              </a:rPr>
              <a:t>Chem</a:t>
            </a:r>
            <a:r>
              <a:rPr lang="pt-BR" i="1" dirty="0">
                <a:latin typeface="Calibri" panose="020F0502020204030204" pitchFamily="34" charset="0"/>
                <a:ea typeface="Calibri" panose="020F0502020204030204" pitchFamily="34" charset="0"/>
              </a:rPr>
              <a:t>. Soc.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</a:rPr>
              <a:t>2016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pt-BR" i="1" dirty="0">
                <a:latin typeface="Calibri" panose="020F0502020204030204" pitchFamily="34" charset="0"/>
                <a:ea typeface="Calibri" panose="020F0502020204030204" pitchFamily="34" charset="0"/>
              </a:rPr>
              <a:t>138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</a:rPr>
              <a:t>, 2141.</a:t>
            </a:r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79EEB73-CA42-482B-BCD4-626067765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708" y="1821250"/>
            <a:ext cx="5256584" cy="446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2540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18114</TotalTime>
  <Words>1389</Words>
  <Application>Microsoft Office PowerPoint</Application>
  <PresentationFormat>Apresentação na tela (4:3)</PresentationFormat>
  <Paragraphs>177</Paragraphs>
  <Slides>27</Slides>
  <Notes>5</Notes>
  <HiddenSlides>0</HiddenSlides>
  <MMClips>0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Cambria Math</vt:lpstr>
      <vt:lpstr>Times New Roman</vt:lpstr>
      <vt:lpstr>Tema do Office</vt:lpstr>
      <vt:lpstr>CS ChemDraw Drawing</vt:lpstr>
      <vt:lpstr>Análise de Artigos na área de Catálise</vt:lpstr>
      <vt:lpstr>Artigo [1]</vt:lpstr>
      <vt:lpstr>Artigo [1]</vt:lpstr>
      <vt:lpstr>Artigo [1]</vt:lpstr>
      <vt:lpstr>Artigo [1]</vt:lpstr>
      <vt:lpstr>Artigo [1]</vt:lpstr>
      <vt:lpstr>Artigo [2]</vt:lpstr>
      <vt:lpstr>Artigo [2]</vt:lpstr>
      <vt:lpstr>Artigo [2]</vt:lpstr>
      <vt:lpstr>Artigo [2]</vt:lpstr>
      <vt:lpstr>Artigo [2]</vt:lpstr>
      <vt:lpstr>Artigo [3]</vt:lpstr>
      <vt:lpstr>Artigo [3]</vt:lpstr>
      <vt:lpstr>Artigo [3]</vt:lpstr>
      <vt:lpstr>Artigo [3]</vt:lpstr>
      <vt:lpstr>Artigo [3]</vt:lpstr>
      <vt:lpstr>Artigo [3]</vt:lpstr>
      <vt:lpstr>Artigo [4]</vt:lpstr>
      <vt:lpstr>Artigo [4]</vt:lpstr>
      <vt:lpstr>Artigo [4]</vt:lpstr>
      <vt:lpstr>Artigo [4]</vt:lpstr>
      <vt:lpstr>Artigo [4]</vt:lpstr>
      <vt:lpstr>Artigo [5]</vt:lpstr>
      <vt:lpstr>Artigo [5]</vt:lpstr>
      <vt:lpstr>Artigo [5]</vt:lpstr>
      <vt:lpstr>Conclusão</vt:lpstr>
      <vt:lpstr>Conclusão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Jhonatan Fiorio</dc:creator>
  <cp:lastModifiedBy>Nágila</cp:lastModifiedBy>
  <cp:revision>639</cp:revision>
  <dcterms:created xsi:type="dcterms:W3CDTF">2015-09-06T13:50:47Z</dcterms:created>
  <dcterms:modified xsi:type="dcterms:W3CDTF">2018-04-12T15:24:50Z</dcterms:modified>
</cp:coreProperties>
</file>