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87558" autoAdjust="0"/>
  </p:normalViewPr>
  <p:slideViewPr>
    <p:cSldViewPr snapToGrid="0">
      <p:cViewPr varScale="1">
        <p:scale>
          <a:sx n="75" d="100"/>
          <a:sy n="75" d="100"/>
        </p:scale>
        <p:origin x="5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CA612-3DD1-4E6B-B0D3-137A2F10B3D3}" type="datetimeFigureOut">
              <a:rPr lang="es-ES" smtClean="0"/>
              <a:t>12/04/2018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4F01F-FBDA-47B3-A5DA-49856D1B73D4}" type="slidenum">
              <a:rPr lang="es-ES" smtClean="0"/>
              <a:t>‹nº›</a:t>
            </a:fld>
            <a:endParaRPr lang="es-ES"/>
          </a:p>
        </p:txBody>
      </p:sp>
    </p:spTree>
    <p:extLst>
      <p:ext uri="{BB962C8B-B14F-4D97-AF65-F5344CB8AC3E}">
        <p14:creationId xmlns:p14="http://schemas.microsoft.com/office/powerpoint/2010/main" val="190497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244F01F-FBDA-47B3-A5DA-49856D1B73D4}" type="slidenum">
              <a:rPr lang="es-ES" smtClean="0"/>
              <a:t>1</a:t>
            </a:fld>
            <a:endParaRPr lang="es-ES"/>
          </a:p>
        </p:txBody>
      </p:sp>
    </p:spTree>
    <p:extLst>
      <p:ext uri="{BB962C8B-B14F-4D97-AF65-F5344CB8AC3E}">
        <p14:creationId xmlns:p14="http://schemas.microsoft.com/office/powerpoint/2010/main" val="352519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244F01F-FBDA-47B3-A5DA-49856D1B73D4}" type="slidenum">
              <a:rPr lang="es-ES" smtClean="0"/>
              <a:t>2</a:t>
            </a:fld>
            <a:endParaRPr lang="es-ES"/>
          </a:p>
        </p:txBody>
      </p:sp>
    </p:spTree>
    <p:extLst>
      <p:ext uri="{BB962C8B-B14F-4D97-AF65-F5344CB8AC3E}">
        <p14:creationId xmlns:p14="http://schemas.microsoft.com/office/powerpoint/2010/main" val="115375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244F01F-FBDA-47B3-A5DA-49856D1B73D4}" type="slidenum">
              <a:rPr lang="es-ES" smtClean="0"/>
              <a:t>7</a:t>
            </a:fld>
            <a:endParaRPr lang="es-ES"/>
          </a:p>
        </p:txBody>
      </p:sp>
    </p:spTree>
    <p:extLst>
      <p:ext uri="{BB962C8B-B14F-4D97-AF65-F5344CB8AC3E}">
        <p14:creationId xmlns:p14="http://schemas.microsoft.com/office/powerpoint/2010/main" val="2861097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244F01F-FBDA-47B3-A5DA-49856D1B73D4}" type="slidenum">
              <a:rPr lang="es-ES" smtClean="0"/>
              <a:t>10</a:t>
            </a:fld>
            <a:endParaRPr lang="es-ES"/>
          </a:p>
        </p:txBody>
      </p:sp>
    </p:spTree>
    <p:extLst>
      <p:ext uri="{BB962C8B-B14F-4D97-AF65-F5344CB8AC3E}">
        <p14:creationId xmlns:p14="http://schemas.microsoft.com/office/powerpoint/2010/main" val="394731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244F01F-FBDA-47B3-A5DA-49856D1B73D4}" type="slidenum">
              <a:rPr lang="es-ES" smtClean="0"/>
              <a:t>13</a:t>
            </a:fld>
            <a:endParaRPr lang="es-ES"/>
          </a:p>
        </p:txBody>
      </p:sp>
    </p:spTree>
    <p:extLst>
      <p:ext uri="{BB962C8B-B14F-4D97-AF65-F5344CB8AC3E}">
        <p14:creationId xmlns:p14="http://schemas.microsoft.com/office/powerpoint/2010/main" val="417164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09A3396-6F68-4329-BB3B-A6CE287D7134}" type="datetimeFigureOut">
              <a:rPr lang="es-ES" smtClean="0"/>
              <a:t>12/04/2018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270EBFD-8B8B-4FC2-9AC0-62E094D152E6}" type="slidenum">
              <a:rPr lang="es-ES" smtClean="0"/>
              <a:t>‹nº›</a:t>
            </a:fld>
            <a:endParaRPr lang="es-ES"/>
          </a:p>
        </p:txBody>
      </p:sp>
    </p:spTree>
    <p:extLst>
      <p:ext uri="{BB962C8B-B14F-4D97-AF65-F5344CB8AC3E}">
        <p14:creationId xmlns:p14="http://schemas.microsoft.com/office/powerpoint/2010/main" val="99505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09A3396-6F68-4329-BB3B-A6CE287D7134}" type="datetimeFigureOut">
              <a:rPr lang="es-ES" smtClean="0"/>
              <a:t>12/04/2018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270EBFD-8B8B-4FC2-9AC0-62E094D152E6}" type="slidenum">
              <a:rPr lang="es-ES" smtClean="0"/>
              <a:t>‹nº›</a:t>
            </a:fld>
            <a:endParaRPr lang="es-ES"/>
          </a:p>
        </p:txBody>
      </p:sp>
    </p:spTree>
    <p:extLst>
      <p:ext uri="{BB962C8B-B14F-4D97-AF65-F5344CB8AC3E}">
        <p14:creationId xmlns:p14="http://schemas.microsoft.com/office/powerpoint/2010/main" val="275258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09A3396-6F68-4329-BB3B-A6CE287D7134}" type="datetimeFigureOut">
              <a:rPr lang="es-ES" smtClean="0"/>
              <a:t>12/04/2018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270EBFD-8B8B-4FC2-9AC0-62E094D152E6}" type="slidenum">
              <a:rPr lang="es-ES" smtClean="0"/>
              <a:t>‹nº›</a:t>
            </a:fld>
            <a:endParaRPr lang="es-ES"/>
          </a:p>
        </p:txBody>
      </p:sp>
    </p:spTree>
    <p:extLst>
      <p:ext uri="{BB962C8B-B14F-4D97-AF65-F5344CB8AC3E}">
        <p14:creationId xmlns:p14="http://schemas.microsoft.com/office/powerpoint/2010/main" val="205752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09A3396-6F68-4329-BB3B-A6CE287D7134}" type="datetimeFigureOut">
              <a:rPr lang="es-ES" smtClean="0"/>
              <a:t>12/04/2018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270EBFD-8B8B-4FC2-9AC0-62E094D152E6}" type="slidenum">
              <a:rPr lang="es-ES" smtClean="0"/>
              <a:t>‹nº›</a:t>
            </a:fld>
            <a:endParaRPr lang="es-ES"/>
          </a:p>
        </p:txBody>
      </p:sp>
    </p:spTree>
    <p:extLst>
      <p:ext uri="{BB962C8B-B14F-4D97-AF65-F5344CB8AC3E}">
        <p14:creationId xmlns:p14="http://schemas.microsoft.com/office/powerpoint/2010/main" val="281862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09A3396-6F68-4329-BB3B-A6CE287D7134}" type="datetimeFigureOut">
              <a:rPr lang="es-ES" smtClean="0"/>
              <a:t>12/04/2018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270EBFD-8B8B-4FC2-9AC0-62E094D152E6}" type="slidenum">
              <a:rPr lang="es-ES" smtClean="0"/>
              <a:t>‹nº›</a:t>
            </a:fld>
            <a:endParaRPr lang="es-ES"/>
          </a:p>
        </p:txBody>
      </p:sp>
    </p:spTree>
    <p:extLst>
      <p:ext uri="{BB962C8B-B14F-4D97-AF65-F5344CB8AC3E}">
        <p14:creationId xmlns:p14="http://schemas.microsoft.com/office/powerpoint/2010/main" val="178632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09A3396-6F68-4329-BB3B-A6CE287D7134}" type="datetimeFigureOut">
              <a:rPr lang="es-ES" smtClean="0"/>
              <a:t>12/04/2018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270EBFD-8B8B-4FC2-9AC0-62E094D152E6}" type="slidenum">
              <a:rPr lang="es-ES" smtClean="0"/>
              <a:t>‹nº›</a:t>
            </a:fld>
            <a:endParaRPr lang="es-ES"/>
          </a:p>
        </p:txBody>
      </p:sp>
    </p:spTree>
    <p:extLst>
      <p:ext uri="{BB962C8B-B14F-4D97-AF65-F5344CB8AC3E}">
        <p14:creationId xmlns:p14="http://schemas.microsoft.com/office/powerpoint/2010/main" val="407516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09A3396-6F68-4329-BB3B-A6CE287D7134}" type="datetimeFigureOut">
              <a:rPr lang="es-ES" smtClean="0"/>
              <a:t>12/04/2018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270EBFD-8B8B-4FC2-9AC0-62E094D152E6}" type="slidenum">
              <a:rPr lang="es-ES" smtClean="0"/>
              <a:t>‹nº›</a:t>
            </a:fld>
            <a:endParaRPr lang="es-ES"/>
          </a:p>
        </p:txBody>
      </p:sp>
    </p:spTree>
    <p:extLst>
      <p:ext uri="{BB962C8B-B14F-4D97-AF65-F5344CB8AC3E}">
        <p14:creationId xmlns:p14="http://schemas.microsoft.com/office/powerpoint/2010/main" val="213889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09A3396-6F68-4329-BB3B-A6CE287D7134}" type="datetimeFigureOut">
              <a:rPr lang="es-ES" smtClean="0"/>
              <a:t>12/04/2018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270EBFD-8B8B-4FC2-9AC0-62E094D152E6}" type="slidenum">
              <a:rPr lang="es-ES" smtClean="0"/>
              <a:t>‹nº›</a:t>
            </a:fld>
            <a:endParaRPr lang="es-ES"/>
          </a:p>
        </p:txBody>
      </p:sp>
    </p:spTree>
    <p:extLst>
      <p:ext uri="{BB962C8B-B14F-4D97-AF65-F5344CB8AC3E}">
        <p14:creationId xmlns:p14="http://schemas.microsoft.com/office/powerpoint/2010/main" val="157763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09A3396-6F68-4329-BB3B-A6CE287D7134}" type="datetimeFigureOut">
              <a:rPr lang="es-ES" smtClean="0"/>
              <a:t>12/04/2018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270EBFD-8B8B-4FC2-9AC0-62E094D152E6}" type="slidenum">
              <a:rPr lang="es-ES" smtClean="0"/>
              <a:t>‹nº›</a:t>
            </a:fld>
            <a:endParaRPr lang="es-ES"/>
          </a:p>
        </p:txBody>
      </p:sp>
    </p:spTree>
    <p:extLst>
      <p:ext uri="{BB962C8B-B14F-4D97-AF65-F5344CB8AC3E}">
        <p14:creationId xmlns:p14="http://schemas.microsoft.com/office/powerpoint/2010/main" val="212267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09A3396-6F68-4329-BB3B-A6CE287D7134}" type="datetimeFigureOut">
              <a:rPr lang="es-ES" smtClean="0"/>
              <a:t>12/04/2018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270EBFD-8B8B-4FC2-9AC0-62E094D152E6}" type="slidenum">
              <a:rPr lang="es-ES" smtClean="0"/>
              <a:t>‹nº›</a:t>
            </a:fld>
            <a:endParaRPr lang="es-ES"/>
          </a:p>
        </p:txBody>
      </p:sp>
    </p:spTree>
    <p:extLst>
      <p:ext uri="{BB962C8B-B14F-4D97-AF65-F5344CB8AC3E}">
        <p14:creationId xmlns:p14="http://schemas.microsoft.com/office/powerpoint/2010/main" val="47006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09A3396-6F68-4329-BB3B-A6CE287D7134}" type="datetimeFigureOut">
              <a:rPr lang="es-ES" smtClean="0"/>
              <a:t>12/04/2018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270EBFD-8B8B-4FC2-9AC0-62E094D152E6}" type="slidenum">
              <a:rPr lang="es-ES" smtClean="0"/>
              <a:t>‹nº›</a:t>
            </a:fld>
            <a:endParaRPr lang="es-ES"/>
          </a:p>
        </p:txBody>
      </p:sp>
    </p:spTree>
    <p:extLst>
      <p:ext uri="{BB962C8B-B14F-4D97-AF65-F5344CB8AC3E}">
        <p14:creationId xmlns:p14="http://schemas.microsoft.com/office/powerpoint/2010/main" val="376117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A3396-6F68-4329-BB3B-A6CE287D7134}" type="datetimeFigureOut">
              <a:rPr lang="es-ES" smtClean="0"/>
              <a:t>12/04/2018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0EBFD-8B8B-4FC2-9AC0-62E094D152E6}" type="slidenum">
              <a:rPr lang="es-ES" smtClean="0"/>
              <a:t>‹nº›</a:t>
            </a:fld>
            <a:endParaRPr lang="es-ES"/>
          </a:p>
        </p:txBody>
      </p:sp>
    </p:spTree>
    <p:extLst>
      <p:ext uri="{BB962C8B-B14F-4D97-AF65-F5344CB8AC3E}">
        <p14:creationId xmlns:p14="http://schemas.microsoft.com/office/powerpoint/2010/main" val="140460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emf"/><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upo 13"/>
          <p:cNvGrpSpPr/>
          <p:nvPr/>
        </p:nvGrpSpPr>
        <p:grpSpPr>
          <a:xfrm>
            <a:off x="0" y="0"/>
            <a:ext cx="12583885" cy="718040"/>
            <a:chOff x="0" y="3071812"/>
            <a:chExt cx="12583885" cy="718040"/>
          </a:xfrm>
        </p:grpSpPr>
        <p:pic>
          <p:nvPicPr>
            <p:cNvPr id="13" name="Imagen 12"/>
            <p:cNvPicPr>
              <a:picLocks noChangeAspect="1"/>
            </p:cNvPicPr>
            <p:nvPr/>
          </p:nvPicPr>
          <p:blipFill>
            <a:blip r:embed="rId3"/>
            <a:stretch>
              <a:fillRect/>
            </a:stretch>
          </p:blipFill>
          <p:spPr>
            <a:xfrm>
              <a:off x="0" y="3071812"/>
              <a:ext cx="12192000" cy="718040"/>
            </a:xfrm>
            <a:prstGeom prst="rect">
              <a:avLst/>
            </a:prstGeom>
          </p:spPr>
        </p:pic>
        <p:sp>
          <p:nvSpPr>
            <p:cNvPr id="12" name="CuadroTexto 11"/>
            <p:cNvSpPr txBox="1"/>
            <p:nvPr/>
          </p:nvSpPr>
          <p:spPr>
            <a:xfrm>
              <a:off x="9750252" y="3144382"/>
              <a:ext cx="2833633" cy="397497"/>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Instituto de Química</a:t>
              </a:r>
              <a:endParaRPr lang="es-ES" dirty="0">
                <a:latin typeface="Arial" panose="020B0604020202020204" pitchFamily="34" charset="0"/>
                <a:cs typeface="Arial" panose="020B0604020202020204" pitchFamily="34" charset="0"/>
              </a:endParaRPr>
            </a:p>
          </p:txBody>
        </p:sp>
        <p:pic>
          <p:nvPicPr>
            <p:cNvPr id="8" name="Picture 4" descr="USP Logotip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611" y="3158896"/>
              <a:ext cx="900332" cy="54224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180943" y="3172547"/>
              <a:ext cx="3137096" cy="369332"/>
            </a:xfrm>
            <a:prstGeom prst="rect">
              <a:avLst/>
            </a:prstGeom>
            <a:noFill/>
          </p:spPr>
          <p:txBody>
            <a:bodyPr wrap="square" rtlCol="0">
              <a:spAutoFit/>
            </a:bodyPr>
            <a:lstStyle/>
            <a:p>
              <a:pPr algn="ctr"/>
              <a:r>
                <a:rPr lang="pt-BR" dirty="0" smtClean="0">
                  <a:latin typeface="Arial" panose="020B0604020202020204" pitchFamily="34" charset="0"/>
                  <a:cs typeface="Arial" panose="020B0604020202020204" pitchFamily="34" charset="0"/>
                </a:rPr>
                <a:t>Universidade de São Paulo</a:t>
              </a:r>
              <a:endParaRPr lang="es-ES" dirty="0">
                <a:latin typeface="Arial" panose="020B0604020202020204" pitchFamily="34" charset="0"/>
                <a:cs typeface="Arial" panose="020B0604020202020204" pitchFamily="34" charset="0"/>
              </a:endParaRPr>
            </a:p>
          </p:txBody>
        </p:sp>
      </p:grpSp>
      <p:sp>
        <p:nvSpPr>
          <p:cNvPr id="15" name="Rectángulo 24"/>
          <p:cNvSpPr/>
          <p:nvPr/>
        </p:nvSpPr>
        <p:spPr>
          <a:xfrm>
            <a:off x="2018210" y="1691403"/>
            <a:ext cx="8497389" cy="1754326"/>
          </a:xfrm>
          <a:prstGeom prst="rect">
            <a:avLst/>
          </a:prstGeom>
        </p:spPr>
        <p:txBody>
          <a:bodyPr wrap="square">
            <a:spAutoFit/>
          </a:bodyPr>
          <a:lstStyle/>
          <a:p>
            <a:pPr algn="ctr">
              <a:spcAft>
                <a:spcPts val="0"/>
              </a:spcAft>
            </a:pPr>
            <a:r>
              <a:rPr lang="pt-BR" sz="4400" b="1" dirty="0" smtClean="0">
                <a:effectLst/>
                <a:latin typeface="Comic Sans MS" panose="030F0702030302020204" pitchFamily="66" charset="0"/>
                <a:ea typeface="Calibri" panose="020F0502020204030204" pitchFamily="34" charset="0"/>
                <a:cs typeface="Times New Roman" panose="02020603050405020304" pitchFamily="18" charset="0"/>
              </a:rPr>
              <a:t>Atividade</a:t>
            </a:r>
          </a:p>
          <a:p>
            <a:pPr algn="ctr">
              <a:spcAft>
                <a:spcPts val="0"/>
              </a:spcAft>
            </a:pPr>
            <a:endParaRPr lang="pt-BR" sz="2400" b="1"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gn="ctr">
              <a:spcAft>
                <a:spcPts val="0"/>
              </a:spcAft>
            </a:pPr>
            <a:r>
              <a:rPr lang="pt-BR" sz="3200" b="1" dirty="0" smtClean="0">
                <a:effectLst/>
                <a:latin typeface="Comic Sans MS" panose="030F0702030302020204" pitchFamily="66" charset="0"/>
                <a:ea typeface="Calibri" panose="020F0502020204030204" pitchFamily="34" charset="0"/>
                <a:cs typeface="Times New Roman" panose="02020603050405020304" pitchFamily="18" charset="0"/>
              </a:rPr>
              <a:t>QFL5835-Catálise: Uma visão integrada</a:t>
            </a:r>
            <a:endParaRPr lang="es-ES"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t-BR" sz="800" dirty="0" smtClean="0">
                <a:effectLst/>
                <a:latin typeface="Comic Sans MS" panose="030F0702030302020204" pitchFamily="66" charset="0"/>
                <a:ea typeface="Calibri" panose="020F0502020204030204" pitchFamily="34" charset="0"/>
                <a:cs typeface="Times New Roman" panose="02020603050405020304" pitchFamily="18" charset="0"/>
              </a:rPr>
              <a:t> </a:t>
            </a:r>
            <a:endParaRPr lang="es-ES"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ángulo 27"/>
          <p:cNvSpPr/>
          <p:nvPr/>
        </p:nvSpPr>
        <p:spPr>
          <a:xfrm>
            <a:off x="4924228" y="4419092"/>
            <a:ext cx="2685351" cy="652166"/>
          </a:xfrm>
          <a:prstGeom prst="rect">
            <a:avLst/>
          </a:prstGeom>
        </p:spPr>
        <p:txBody>
          <a:bodyPr wrap="none">
            <a:spAutoFit/>
          </a:bodyPr>
          <a:lstStyle/>
          <a:p>
            <a:pPr algn="ctr">
              <a:lnSpc>
                <a:spcPct val="107000"/>
              </a:lnSpc>
              <a:spcAft>
                <a:spcPts val="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Marialy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Nieves</a:t>
            </a:r>
            <a:r>
              <a:rPr lang="pt-BR" dirty="0" smtClean="0">
                <a:effectLst/>
                <a:latin typeface="Arial" panose="020B0604020202020204" pitchFamily="34" charset="0"/>
                <a:ea typeface="Calibri" panose="020F0502020204030204" pitchFamily="34" charset="0"/>
                <a:cs typeface="Times New Roman" panose="02020603050405020304" pitchFamily="18" charset="0"/>
              </a:rPr>
              <a:t>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Sanabria</a:t>
            </a:r>
            <a:endParaRPr lang="pt-BR"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t-BR" sz="1600" b="1" dirty="0" smtClean="0">
                <a:latin typeface="Arial" panose="020B0604020202020204" pitchFamily="34" charset="0"/>
                <a:ea typeface="Calibri" panose="020F0502020204030204" pitchFamily="34" charset="0"/>
                <a:cs typeface="Arial" panose="020B0604020202020204" pitchFamily="34" charset="0"/>
              </a:rPr>
              <a:t>N</a:t>
            </a:r>
            <a:r>
              <a:rPr lang="pt-BR" sz="1600" b="1" dirty="0">
                <a:latin typeface="Arial" panose="020B0604020202020204" pitchFamily="34" charset="0"/>
                <a:ea typeface="SimHei" panose="02010609060101010101" pitchFamily="49" charset="-122"/>
                <a:cs typeface="Arial" panose="020B0604020202020204" pitchFamily="34" charset="0"/>
              </a:rPr>
              <a:t>º</a:t>
            </a:r>
            <a:r>
              <a:rPr lang="pt-BR" sz="1600" b="1" dirty="0" smtClean="0">
                <a:latin typeface="Arial" panose="020B0604020202020204" pitchFamily="34" charset="0"/>
                <a:ea typeface="SimHei" panose="02010609060101010101" pitchFamily="49" charset="-122"/>
                <a:cs typeface="Arial" panose="020B0604020202020204" pitchFamily="34" charset="0"/>
              </a:rPr>
              <a:t> USP</a:t>
            </a:r>
            <a:r>
              <a:rPr lang="pt-BR" sz="1600" dirty="0" smtClean="0">
                <a:latin typeface="Arial" panose="020B0604020202020204" pitchFamily="34" charset="0"/>
                <a:ea typeface="SimHei" panose="02010609060101010101" pitchFamily="49" charset="-122"/>
                <a:cs typeface="Arial" panose="020B0604020202020204" pitchFamily="34" charset="0"/>
              </a:rPr>
              <a:t>: 9688400</a:t>
            </a:r>
            <a:r>
              <a:rPr lang="pt-BR" sz="1600" dirty="0" smtClean="0">
                <a:effectLst/>
                <a:latin typeface="Arial" panose="020B0604020202020204" pitchFamily="34" charset="0"/>
                <a:ea typeface="Calibri" panose="020F0502020204030204" pitchFamily="34" charset="0"/>
                <a:cs typeface="Arial" panose="020B0604020202020204" pitchFamily="34" charset="0"/>
              </a:rPr>
              <a:t> </a:t>
            </a:r>
            <a:endParaRPr lang="es-ES" sz="1600" dirty="0" smtClean="0">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ángulo 28"/>
          <p:cNvSpPr/>
          <p:nvPr/>
        </p:nvSpPr>
        <p:spPr>
          <a:xfrm>
            <a:off x="5655196" y="6033027"/>
            <a:ext cx="1223413" cy="373757"/>
          </a:xfrm>
          <a:prstGeom prst="rect">
            <a:avLst/>
          </a:prstGeom>
        </p:spPr>
        <p:txBody>
          <a:bodyPr wrap="none">
            <a:spAutoFit/>
          </a:bodyPr>
          <a:lstStyle/>
          <a:p>
            <a:pPr algn="ctr">
              <a:lnSpc>
                <a:spcPct val="107000"/>
              </a:lnSpc>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Abril</a:t>
            </a:r>
            <a:r>
              <a:rPr lang="pt-BR" dirty="0" smtClean="0">
                <a:effectLst/>
                <a:latin typeface="Arial" panose="020B0604020202020204" pitchFamily="34" charset="0"/>
                <a:ea typeface="Calibri" panose="020F0502020204030204" pitchFamily="34" charset="0"/>
                <a:cs typeface="Times New Roman" panose="02020603050405020304" pitchFamily="18" charset="0"/>
              </a:rPr>
              <a:t>/2018</a:t>
            </a:r>
            <a:endParaRPr lang="es-ES"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173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stretch>
            <a:fillRect/>
          </a:stretch>
        </p:blipFill>
        <p:spPr>
          <a:xfrm>
            <a:off x="266827" y="333152"/>
            <a:ext cx="6893827" cy="6249594"/>
          </a:xfrm>
          <a:prstGeom prst="rect">
            <a:avLst/>
          </a:prstGeom>
        </p:spPr>
      </p:pic>
      <p:sp>
        <p:nvSpPr>
          <p:cNvPr id="5" name="Retângulo 4"/>
          <p:cNvSpPr/>
          <p:nvPr/>
        </p:nvSpPr>
        <p:spPr>
          <a:xfrm>
            <a:off x="7625295" y="2119121"/>
            <a:ext cx="4069725" cy="2677656"/>
          </a:xfrm>
          <a:prstGeom prst="rect">
            <a:avLst/>
          </a:prstGeom>
        </p:spPr>
        <p:txBody>
          <a:bodyPr wrap="square">
            <a:spAutoFit/>
          </a:bodyPr>
          <a:lstStyle/>
          <a:p>
            <a:pPr algn="just"/>
            <a:r>
              <a:rPr lang="pt-BR" sz="1200" dirty="0" smtClean="0">
                <a:latin typeface="Arial" panose="020B0604020202020204" pitchFamily="34" charset="0"/>
                <a:cs typeface="Arial" panose="020B0604020202020204" pitchFamily="34" charset="0"/>
              </a:rPr>
              <a:t>Foi investigada a </a:t>
            </a:r>
            <a:r>
              <a:rPr lang="pt-BR" sz="1200" dirty="0">
                <a:latin typeface="Arial" panose="020B0604020202020204" pitchFamily="34" charset="0"/>
                <a:cs typeface="Arial" panose="020B0604020202020204" pitchFamily="34" charset="0"/>
              </a:rPr>
              <a:t>produção fotocatalítica de H</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com </a:t>
            </a:r>
            <a:r>
              <a:rPr lang="pt-BR" sz="1200" dirty="0" smtClean="0">
                <a:latin typeface="Arial" panose="020B0604020202020204" pitchFamily="34" charset="0"/>
                <a:cs typeface="Arial" panose="020B0604020202020204" pitchFamily="34" charset="0"/>
              </a:rPr>
              <a:t>TATA</a:t>
            </a:r>
            <a:r>
              <a:rPr lang="pt-BR" sz="1200" baseline="30000" dirty="0" smtClean="0">
                <a:latin typeface="Arial" panose="020B0604020202020204" pitchFamily="34" charset="0"/>
                <a:cs typeface="Arial" panose="020B0604020202020204" pitchFamily="34" charset="0"/>
              </a:rPr>
              <a:t>+</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como o fotossensibilizador de absorção de luz visível </a:t>
            </a:r>
            <a:r>
              <a:rPr lang="pt-BR" sz="1200" dirty="0" smtClean="0">
                <a:latin typeface="Arial" panose="020B0604020202020204" pitchFamily="34" charset="0"/>
                <a:cs typeface="Arial" panose="020B0604020202020204" pitchFamily="34" charset="0"/>
              </a:rPr>
              <a:t>(PS) </a:t>
            </a:r>
            <a:r>
              <a:rPr lang="pt-BR" sz="1200" dirty="0">
                <a:latin typeface="Arial" panose="020B0604020202020204" pitchFamily="34" charset="0"/>
                <a:cs typeface="Arial" panose="020B0604020202020204" pitchFamily="34" charset="0"/>
              </a:rPr>
              <a:t>usando </a:t>
            </a:r>
            <a:r>
              <a:rPr lang="pt-BR" sz="1200" dirty="0" smtClean="0">
                <a:latin typeface="Arial" panose="020B0604020202020204" pitchFamily="34" charset="0"/>
                <a:cs typeface="Arial" panose="020B0604020202020204" pitchFamily="34" charset="0"/>
              </a:rPr>
              <a:t>o catalisador </a:t>
            </a:r>
            <a:r>
              <a:rPr lang="pt-BR" sz="1200" b="1" dirty="0">
                <a:latin typeface="Arial" panose="020B0604020202020204" pitchFamily="34" charset="0"/>
                <a:cs typeface="Arial" panose="020B0604020202020204" pitchFamily="34" charset="0"/>
              </a:rPr>
              <a:t>1</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na </a:t>
            </a:r>
            <a:r>
              <a:rPr lang="pt-BR" sz="1200" dirty="0">
                <a:latin typeface="Arial" panose="020B0604020202020204" pitchFamily="34" charset="0"/>
                <a:cs typeface="Arial" panose="020B0604020202020204" pitchFamily="34" charset="0"/>
              </a:rPr>
              <a:t>presença de uma solução tampão de acetato (1,0 M) e HA</a:t>
            </a:r>
            <a:r>
              <a:rPr lang="pt-BR" sz="1200" baseline="30000" dirty="0" smtClean="0">
                <a:latin typeface="Arial" panose="020B0604020202020204" pitchFamily="34" charset="0"/>
                <a:cs typeface="Arial" panose="020B0604020202020204" pitchFamily="34" charset="0"/>
              </a:rPr>
              <a:t>–</a:t>
            </a:r>
            <a:r>
              <a:rPr lang="pt-BR" sz="1200" dirty="0" smtClean="0">
                <a:latin typeface="Arial" panose="020B0604020202020204" pitchFamily="34" charset="0"/>
                <a:cs typeface="Arial" panose="020B0604020202020204" pitchFamily="34" charset="0"/>
              </a:rPr>
              <a:t>/H</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A (0,1 </a:t>
            </a:r>
            <a:r>
              <a:rPr lang="pt-BR" sz="1200" dirty="0">
                <a:latin typeface="Arial" panose="020B0604020202020204" pitchFamily="34" charset="0"/>
                <a:cs typeface="Arial" panose="020B0604020202020204" pitchFamily="34" charset="0"/>
              </a:rPr>
              <a:t>M) sob irradiação de luz visível </a:t>
            </a:r>
            <a:r>
              <a:rPr lang="pt-BR" sz="1200" dirty="0" smtClean="0">
                <a:latin typeface="Arial" panose="020B0604020202020204" pitchFamily="34" charset="0"/>
                <a:cs typeface="Arial" panose="020B0604020202020204" pitchFamily="34" charset="0"/>
              </a:rPr>
              <a:t>(400 </a:t>
            </a:r>
            <a:r>
              <a:rPr lang="pt-BR" sz="1200" dirty="0">
                <a:latin typeface="Arial" panose="020B0604020202020204" pitchFamily="34" charset="0"/>
                <a:cs typeface="Arial" panose="020B0604020202020204" pitchFamily="34" charset="0"/>
              </a:rPr>
              <a:t>- 700 </a:t>
            </a:r>
            <a:r>
              <a:rPr lang="pt-BR" sz="1200" dirty="0" err="1" smtClean="0">
                <a:latin typeface="Arial" panose="020B0604020202020204" pitchFamily="34" charset="0"/>
                <a:cs typeface="Arial" panose="020B0604020202020204" pitchFamily="34" charset="0"/>
              </a:rPr>
              <a:t>nm</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A quantidade de H</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produzida foi quantificada em tempo real por cromatografia gasosa e usada para calcular </a:t>
            </a:r>
            <a:r>
              <a:rPr lang="pt-BR" sz="1200" dirty="0" smtClean="0">
                <a:latin typeface="Arial" panose="020B0604020202020204" pitchFamily="34" charset="0"/>
                <a:cs typeface="Arial" panose="020B0604020202020204" pitchFamily="34" charset="0"/>
              </a:rPr>
              <a:t>o TON e o TOF.</a:t>
            </a:r>
            <a:endParaRPr lang="pt-BR" sz="1200" dirty="0">
              <a:latin typeface="Arial" panose="020B0604020202020204" pitchFamily="34" charset="0"/>
              <a:cs typeface="Arial" panose="020B0604020202020204" pitchFamily="34" charset="0"/>
            </a:endParaRPr>
          </a:p>
          <a:p>
            <a:pPr algn="just"/>
            <a:r>
              <a:rPr lang="pt-BR" sz="1200" dirty="0" smtClean="0">
                <a:latin typeface="Arial" panose="020B0604020202020204" pitchFamily="34" charset="0"/>
                <a:cs typeface="Arial" panose="020B0604020202020204" pitchFamily="34" charset="0"/>
              </a:rPr>
              <a:t>Os </a:t>
            </a:r>
            <a:r>
              <a:rPr lang="pt-BR" sz="1200" dirty="0">
                <a:latin typeface="Arial" panose="020B0604020202020204" pitchFamily="34" charset="0"/>
                <a:cs typeface="Arial" panose="020B0604020202020204" pitchFamily="34" charset="0"/>
              </a:rPr>
              <a:t>experimentos de controle na ausência de </a:t>
            </a:r>
            <a:r>
              <a:rPr lang="pt-BR" sz="1200" dirty="0" smtClean="0">
                <a:latin typeface="Arial" panose="020B0604020202020204" pitchFamily="34" charset="0"/>
                <a:cs typeface="Arial" panose="020B0604020202020204" pitchFamily="34" charset="0"/>
              </a:rPr>
              <a:t>HA</a:t>
            </a:r>
            <a:r>
              <a:rPr lang="pt-BR" sz="1200" baseline="30000" dirty="0" smtClean="0">
                <a:latin typeface="Arial" panose="020B0604020202020204" pitchFamily="34" charset="0"/>
                <a:cs typeface="Arial" panose="020B0604020202020204" pitchFamily="34" charset="0"/>
              </a:rPr>
              <a:t>–</a:t>
            </a:r>
            <a:r>
              <a:rPr lang="pt-BR" sz="1200" dirty="0" smtClean="0">
                <a:latin typeface="Arial" panose="020B0604020202020204" pitchFamily="34" charset="0"/>
                <a:cs typeface="Arial" panose="020B0604020202020204" pitchFamily="34" charset="0"/>
              </a:rPr>
              <a:t> /H</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A </a:t>
            </a:r>
            <a:r>
              <a:rPr lang="pt-BR" sz="1200" dirty="0">
                <a:latin typeface="Arial" panose="020B0604020202020204" pitchFamily="34" charset="0"/>
                <a:cs typeface="Arial" panose="020B0604020202020204" pitchFamily="34" charset="0"/>
              </a:rPr>
              <a:t>ou </a:t>
            </a:r>
            <a:r>
              <a:rPr lang="pt-BR" sz="1200" b="1" dirty="0">
                <a:latin typeface="Arial" panose="020B0604020202020204" pitchFamily="34" charset="0"/>
                <a:cs typeface="Arial" panose="020B0604020202020204" pitchFamily="34" charset="0"/>
              </a:rPr>
              <a:t>1</a:t>
            </a:r>
            <a:r>
              <a:rPr lang="pt-BR" sz="1200" dirty="0">
                <a:latin typeface="Arial" panose="020B0604020202020204" pitchFamily="34" charset="0"/>
                <a:cs typeface="Arial" panose="020B0604020202020204" pitchFamily="34" charset="0"/>
              </a:rPr>
              <a:t> não produziram nenhuma quantidade apreciável de H</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enquanto uma produção muito pequena de H</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foi detectada com </a:t>
            </a:r>
            <a:r>
              <a:rPr lang="pt-BR" sz="1200" dirty="0" smtClean="0">
                <a:latin typeface="Arial" panose="020B0604020202020204" pitchFamily="34" charset="0"/>
                <a:cs typeface="Arial" panose="020B0604020202020204" pitchFamily="34" charset="0"/>
              </a:rPr>
              <a:t>TATA</a:t>
            </a:r>
            <a:r>
              <a:rPr lang="pt-BR" sz="1200" baseline="30000" dirty="0" smtClean="0">
                <a:latin typeface="Arial" panose="020B0604020202020204" pitchFamily="34" charset="0"/>
                <a:cs typeface="Arial" panose="020B0604020202020204" pitchFamily="34" charset="0"/>
              </a:rPr>
              <a:t>+</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e HA</a:t>
            </a:r>
            <a:r>
              <a:rPr lang="pt-BR" sz="1200" baseline="30000" dirty="0">
                <a:latin typeface="Arial" panose="020B0604020202020204" pitchFamily="34" charset="0"/>
                <a:cs typeface="Arial" panose="020B0604020202020204" pitchFamily="34" charset="0"/>
              </a:rPr>
              <a:t>–</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H</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A, mas este </a:t>
            </a:r>
            <a:r>
              <a:rPr lang="pt-BR" sz="1200" dirty="0">
                <a:latin typeface="Arial" panose="020B0604020202020204" pitchFamily="34" charset="0"/>
                <a:cs typeface="Arial" panose="020B0604020202020204" pitchFamily="34" charset="0"/>
              </a:rPr>
              <a:t>valor</a:t>
            </a:r>
            <a:r>
              <a:rPr lang="pt-BR" sz="1200" dirty="0" smtClean="0">
                <a:latin typeface="Arial" panose="020B0604020202020204" pitchFamily="34" charset="0"/>
                <a:cs typeface="Arial" panose="020B0604020202020204" pitchFamily="34" charset="0"/>
              </a:rPr>
              <a:t>, encontrasse </a:t>
            </a:r>
            <a:r>
              <a:rPr lang="pt-BR" sz="1200" dirty="0">
                <a:latin typeface="Arial" panose="020B0604020202020204" pitchFamily="34" charset="0"/>
                <a:cs typeface="Arial" panose="020B0604020202020204" pitchFamily="34" charset="0"/>
              </a:rPr>
              <a:t>dentro da margem de erro, </a:t>
            </a:r>
            <a:r>
              <a:rPr lang="pt-BR" sz="1200" dirty="0" smtClean="0">
                <a:latin typeface="Arial" panose="020B0604020202020204" pitchFamily="34" charset="0"/>
                <a:cs typeface="Arial" panose="020B0604020202020204" pitchFamily="34" charset="0"/>
              </a:rPr>
              <a:t>pelo que foi considerado insignificante.</a:t>
            </a:r>
            <a:endParaRPr lang="pt-BR" sz="1200" dirty="0">
              <a:latin typeface="Arial" panose="020B0604020202020204" pitchFamily="34" charset="0"/>
              <a:cs typeface="Arial" panose="020B0604020202020204" pitchFamily="34" charset="0"/>
            </a:endParaRPr>
          </a:p>
        </p:txBody>
      </p:sp>
      <p:cxnSp>
        <p:nvCxnSpPr>
          <p:cNvPr id="6" name="Conector reto 5"/>
          <p:cNvCxnSpPr/>
          <p:nvPr/>
        </p:nvCxnSpPr>
        <p:spPr>
          <a:xfrm>
            <a:off x="7249554"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771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43999" y="197510"/>
            <a:ext cx="4606728" cy="4116913"/>
          </a:xfrm>
          <a:prstGeom prst="rect">
            <a:avLst/>
          </a:prstGeom>
        </p:spPr>
      </p:pic>
      <p:sp>
        <p:nvSpPr>
          <p:cNvPr id="2" name="Retângulo 1"/>
          <p:cNvSpPr/>
          <p:nvPr/>
        </p:nvSpPr>
        <p:spPr>
          <a:xfrm>
            <a:off x="143999" y="4473297"/>
            <a:ext cx="4606728" cy="1231106"/>
          </a:xfrm>
          <a:prstGeom prst="rect">
            <a:avLst/>
          </a:prstGeom>
        </p:spPr>
        <p:txBody>
          <a:bodyPr wrap="square">
            <a:spAutoFit/>
          </a:bodyPr>
          <a:lstStyle/>
          <a:p>
            <a:pPr algn="just"/>
            <a:r>
              <a:rPr lang="pt-BR" sz="1200" dirty="0" smtClean="0">
                <a:latin typeface="Arial" panose="020B0604020202020204" pitchFamily="34" charset="0"/>
                <a:cs typeface="Arial" panose="020B0604020202020204" pitchFamily="34" charset="0"/>
              </a:rPr>
              <a:t>Foi avaliada a influencia do pH na </a:t>
            </a:r>
            <a:r>
              <a:rPr lang="pt-BR" sz="1200" dirty="0">
                <a:latin typeface="Arial" panose="020B0604020202020204" pitchFamily="34" charset="0"/>
                <a:cs typeface="Arial" panose="020B0604020202020204" pitchFamily="34" charset="0"/>
              </a:rPr>
              <a:t>atividade </a:t>
            </a:r>
            <a:r>
              <a:rPr lang="pt-BR" sz="1200" dirty="0" smtClean="0">
                <a:latin typeface="Arial" panose="020B0604020202020204" pitchFamily="34" charset="0"/>
                <a:cs typeface="Arial" panose="020B0604020202020204" pitchFamily="34" charset="0"/>
              </a:rPr>
              <a:t>fotocatalítica de TATA</a:t>
            </a:r>
            <a:r>
              <a:rPr lang="pt-BR" sz="1200" baseline="30000" dirty="0" smtClean="0">
                <a:latin typeface="Arial" panose="020B0604020202020204" pitchFamily="34" charset="0"/>
                <a:cs typeface="Arial" panose="020B0604020202020204" pitchFamily="34" charset="0"/>
              </a:rPr>
              <a:t>+</a:t>
            </a:r>
            <a:r>
              <a:rPr lang="pt-BR" sz="1200" dirty="0" smtClean="0">
                <a:latin typeface="Arial" panose="020B0604020202020204" pitchFamily="34" charset="0"/>
                <a:cs typeface="Arial" panose="020B0604020202020204" pitchFamily="34" charset="0"/>
              </a:rPr>
              <a:t>/ </a:t>
            </a:r>
            <a:r>
              <a:rPr lang="pt-BR" sz="1200" b="1" dirty="0">
                <a:latin typeface="Arial" panose="020B0604020202020204" pitchFamily="34" charset="0"/>
                <a:cs typeface="Arial" panose="020B0604020202020204" pitchFamily="34" charset="0"/>
              </a:rPr>
              <a:t>1</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/HA</a:t>
            </a:r>
            <a:r>
              <a:rPr lang="pt-BR" sz="1200" baseline="30000" dirty="0" smtClean="0">
                <a:latin typeface="Arial" panose="020B0604020202020204" pitchFamily="34" charset="0"/>
                <a:cs typeface="Arial" panose="020B0604020202020204" pitchFamily="34" charset="0"/>
              </a:rPr>
              <a:t>–</a:t>
            </a:r>
            <a:r>
              <a:rPr lang="pt-BR" sz="1200" dirty="0" smtClean="0">
                <a:latin typeface="Arial" panose="020B0604020202020204" pitchFamily="34" charset="0"/>
                <a:cs typeface="Arial" panose="020B0604020202020204" pitchFamily="34" charset="0"/>
              </a:rPr>
              <a:t>/H</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A. </a:t>
            </a:r>
            <a:r>
              <a:rPr lang="pt-BR" sz="1200" dirty="0">
                <a:latin typeface="Arial" panose="020B0604020202020204" pitchFamily="34" charset="0"/>
                <a:cs typeface="Arial" panose="020B0604020202020204" pitchFamily="34" charset="0"/>
              </a:rPr>
              <a:t>Independentemente do pH, o sistema </a:t>
            </a:r>
            <a:r>
              <a:rPr lang="pt-BR" sz="1200" dirty="0" smtClean="0">
                <a:latin typeface="Arial" panose="020B0604020202020204" pitchFamily="34" charset="0"/>
                <a:cs typeface="Arial" panose="020B0604020202020204" pitchFamily="34" charset="0"/>
              </a:rPr>
              <a:t>mostrou-se </a:t>
            </a:r>
            <a:r>
              <a:rPr lang="pt-BR" sz="1200" dirty="0">
                <a:latin typeface="Arial" panose="020B0604020202020204" pitchFamily="34" charset="0"/>
                <a:cs typeface="Arial" panose="020B0604020202020204" pitchFamily="34" charset="0"/>
              </a:rPr>
              <a:t>muito ativo com valores </a:t>
            </a:r>
            <a:r>
              <a:rPr lang="pt-BR" sz="1200" dirty="0" smtClean="0">
                <a:latin typeface="Arial" panose="020B0604020202020204" pitchFamily="34" charset="0"/>
                <a:cs typeface="Arial" panose="020B0604020202020204" pitchFamily="34" charset="0"/>
              </a:rPr>
              <a:t>TON acima de 1000</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O desempenho </a:t>
            </a:r>
            <a:r>
              <a:rPr lang="pt-BR" sz="1200" dirty="0">
                <a:latin typeface="Arial" panose="020B0604020202020204" pitchFamily="34" charset="0"/>
                <a:cs typeface="Arial" panose="020B0604020202020204" pitchFamily="34" charset="0"/>
              </a:rPr>
              <a:t>mais </a:t>
            </a:r>
            <a:r>
              <a:rPr lang="pt-BR" sz="1200" dirty="0" smtClean="0">
                <a:latin typeface="Arial" panose="020B0604020202020204" pitchFamily="34" charset="0"/>
                <a:cs typeface="Arial" panose="020B0604020202020204" pitchFamily="34" charset="0"/>
              </a:rPr>
              <a:t>elevado foi obtido </a:t>
            </a:r>
            <a:r>
              <a:rPr lang="pt-BR" sz="1200" dirty="0">
                <a:latin typeface="Arial" panose="020B0604020202020204" pitchFamily="34" charset="0"/>
                <a:cs typeface="Arial" panose="020B0604020202020204" pitchFamily="34" charset="0"/>
              </a:rPr>
              <a:t>em </a:t>
            </a:r>
            <a:r>
              <a:rPr lang="pt-BR" sz="1200" dirty="0" smtClean="0">
                <a:latin typeface="Arial" panose="020B0604020202020204" pitchFamily="34" charset="0"/>
                <a:cs typeface="Arial" panose="020B0604020202020204" pitchFamily="34" charset="0"/>
              </a:rPr>
              <a:t>pH=4,5</a:t>
            </a:r>
            <a:r>
              <a:rPr lang="pt-BR" sz="1200" dirty="0">
                <a:latin typeface="Arial" panose="020B0604020202020204" pitchFamily="34" charset="0"/>
                <a:cs typeface="Arial" panose="020B0604020202020204" pitchFamily="34" charset="0"/>
              </a:rPr>
              <a:t>, com um valor </a:t>
            </a:r>
            <a:r>
              <a:rPr lang="pt-BR" sz="1200" dirty="0" smtClean="0">
                <a:latin typeface="Arial" panose="020B0604020202020204" pitchFamily="34" charset="0"/>
                <a:cs typeface="Arial" panose="020B0604020202020204" pitchFamily="34" charset="0"/>
              </a:rPr>
              <a:t>TON </a:t>
            </a:r>
            <a:r>
              <a:rPr lang="pt-BR" sz="1200" dirty="0">
                <a:latin typeface="Arial" panose="020B0604020202020204" pitchFamily="34" charset="0"/>
                <a:cs typeface="Arial" panose="020B0604020202020204" pitchFamily="34" charset="0"/>
              </a:rPr>
              <a:t>de 4076 após 23,5 </a:t>
            </a:r>
            <a:r>
              <a:rPr lang="pt-BR" sz="1200" dirty="0" smtClean="0">
                <a:latin typeface="Arial" panose="020B0604020202020204" pitchFamily="34" charset="0"/>
                <a:cs typeface="Arial" panose="020B0604020202020204" pitchFamily="34" charset="0"/>
              </a:rPr>
              <a:t>h </a:t>
            </a:r>
            <a:r>
              <a:rPr lang="pt-BR" sz="1200" dirty="0">
                <a:latin typeface="Arial" panose="020B0604020202020204" pitchFamily="34" charset="0"/>
                <a:cs typeface="Arial" panose="020B0604020202020204" pitchFamily="34" charset="0"/>
              </a:rPr>
              <a:t>de </a:t>
            </a:r>
            <a:r>
              <a:rPr lang="pt-BR" sz="1200" dirty="0" smtClean="0">
                <a:latin typeface="Arial" panose="020B0604020202020204" pitchFamily="34" charset="0"/>
                <a:cs typeface="Arial" panose="020B0604020202020204" pitchFamily="34" charset="0"/>
              </a:rPr>
              <a:t>irradiação (Fig. 3). </a:t>
            </a:r>
          </a:p>
          <a:p>
            <a:pPr algn="just"/>
            <a:endParaRPr lang="pt-BR" sz="1400" dirty="0">
              <a:latin typeface="Arial" panose="020B0604020202020204" pitchFamily="34" charset="0"/>
              <a:cs typeface="Arial" panose="020B0604020202020204" pitchFamily="34" charset="0"/>
            </a:endParaRPr>
          </a:p>
        </p:txBody>
      </p:sp>
      <p:pic>
        <p:nvPicPr>
          <p:cNvPr id="3" name="Imagem 2"/>
          <p:cNvPicPr>
            <a:picLocks noChangeAspect="1"/>
          </p:cNvPicPr>
          <p:nvPr/>
        </p:nvPicPr>
        <p:blipFill>
          <a:blip r:embed="rId3"/>
          <a:stretch>
            <a:fillRect/>
          </a:stretch>
        </p:blipFill>
        <p:spPr>
          <a:xfrm>
            <a:off x="4436589" y="197510"/>
            <a:ext cx="3766258" cy="2867662"/>
          </a:xfrm>
          <a:prstGeom prst="rect">
            <a:avLst/>
          </a:prstGeom>
        </p:spPr>
      </p:pic>
      <p:pic>
        <p:nvPicPr>
          <p:cNvPr id="5" name="Imagem 4"/>
          <p:cNvPicPr>
            <a:picLocks noChangeAspect="1"/>
          </p:cNvPicPr>
          <p:nvPr/>
        </p:nvPicPr>
        <p:blipFill>
          <a:blip r:embed="rId4"/>
          <a:stretch>
            <a:fillRect/>
          </a:stretch>
        </p:blipFill>
        <p:spPr>
          <a:xfrm>
            <a:off x="8318603" y="197510"/>
            <a:ext cx="3873397" cy="2775904"/>
          </a:xfrm>
          <a:prstGeom prst="rect">
            <a:avLst/>
          </a:prstGeom>
        </p:spPr>
      </p:pic>
      <p:pic>
        <p:nvPicPr>
          <p:cNvPr id="6" name="Imagem 5"/>
          <p:cNvPicPr>
            <a:picLocks noChangeAspect="1"/>
          </p:cNvPicPr>
          <p:nvPr/>
        </p:nvPicPr>
        <p:blipFill>
          <a:blip r:embed="rId5"/>
          <a:stretch>
            <a:fillRect/>
          </a:stretch>
        </p:blipFill>
        <p:spPr>
          <a:xfrm>
            <a:off x="6193184" y="3200732"/>
            <a:ext cx="4612190" cy="978131"/>
          </a:xfrm>
          <a:prstGeom prst="rect">
            <a:avLst/>
          </a:prstGeom>
        </p:spPr>
      </p:pic>
      <p:sp>
        <p:nvSpPr>
          <p:cNvPr id="7" name="Retângulo 6"/>
          <p:cNvSpPr/>
          <p:nvPr/>
        </p:nvSpPr>
        <p:spPr>
          <a:xfrm>
            <a:off x="5078588" y="4334232"/>
            <a:ext cx="6841381" cy="2523768"/>
          </a:xfrm>
          <a:prstGeom prst="rect">
            <a:avLst/>
          </a:prstGeom>
        </p:spPr>
        <p:txBody>
          <a:bodyPr wrap="square">
            <a:spAutoFit/>
          </a:bodyPr>
          <a:lstStyle/>
          <a:p>
            <a:pPr algn="just"/>
            <a:r>
              <a:rPr lang="pt-BR" sz="1200" dirty="0" smtClean="0">
                <a:latin typeface="Arial" panose="020B0604020202020204" pitchFamily="34" charset="0"/>
                <a:cs typeface="Arial" panose="020B0604020202020204" pitchFamily="34" charset="0"/>
              </a:rPr>
              <a:t>Foi investigada também a influencia da variação </a:t>
            </a:r>
            <a:r>
              <a:rPr lang="pt-BR" sz="1200" dirty="0">
                <a:latin typeface="Arial" panose="020B0604020202020204" pitchFamily="34" charset="0"/>
                <a:cs typeface="Arial" panose="020B0604020202020204" pitchFamily="34" charset="0"/>
              </a:rPr>
              <a:t>da concentração de </a:t>
            </a:r>
            <a:r>
              <a:rPr lang="pt-BR" sz="1200" b="1" dirty="0" smtClean="0">
                <a:latin typeface="Arial" panose="020B0604020202020204" pitchFamily="34" charset="0"/>
                <a:cs typeface="Arial" panose="020B0604020202020204" pitchFamily="34" charset="0"/>
              </a:rPr>
              <a:t>1</a:t>
            </a:r>
            <a:r>
              <a:rPr lang="pt-BR" sz="1200" dirty="0" smtClean="0">
                <a:latin typeface="Arial" panose="020B0604020202020204" pitchFamily="34" charset="0"/>
                <a:cs typeface="Arial" panose="020B0604020202020204" pitchFamily="34" charset="0"/>
              </a:rPr>
              <a:t> na atividade </a:t>
            </a:r>
            <a:r>
              <a:rPr lang="pt-BR" sz="1200" dirty="0">
                <a:latin typeface="Arial" panose="020B0604020202020204" pitchFamily="34" charset="0"/>
                <a:cs typeface="Arial" panose="020B0604020202020204" pitchFamily="34" charset="0"/>
              </a:rPr>
              <a:t>fotocatalítica de TATA</a:t>
            </a:r>
            <a:r>
              <a:rPr lang="pt-BR" sz="1200" baseline="30000" dirty="0">
                <a:latin typeface="Arial" panose="020B0604020202020204" pitchFamily="34" charset="0"/>
                <a:cs typeface="Arial" panose="020B0604020202020204" pitchFamily="34" charset="0"/>
              </a:rPr>
              <a:t>+</a:t>
            </a:r>
            <a:r>
              <a:rPr lang="pt-BR" sz="1200" dirty="0">
                <a:latin typeface="Arial" panose="020B0604020202020204" pitchFamily="34" charset="0"/>
                <a:cs typeface="Arial" panose="020B0604020202020204" pitchFamily="34" charset="0"/>
              </a:rPr>
              <a:t>/ </a:t>
            </a:r>
            <a:r>
              <a:rPr lang="pt-BR" sz="1200" b="1" dirty="0">
                <a:latin typeface="Arial" panose="020B0604020202020204" pitchFamily="34" charset="0"/>
                <a:cs typeface="Arial" panose="020B0604020202020204" pitchFamily="34" charset="0"/>
              </a:rPr>
              <a:t>1</a:t>
            </a:r>
            <a:r>
              <a:rPr lang="pt-BR" sz="1200" dirty="0">
                <a:latin typeface="Arial" panose="020B0604020202020204" pitchFamily="34" charset="0"/>
                <a:cs typeface="Arial" panose="020B0604020202020204" pitchFamily="34" charset="0"/>
              </a:rPr>
              <a:t> /HA</a:t>
            </a:r>
            <a:r>
              <a:rPr lang="pt-BR" sz="1200" baseline="30000" dirty="0">
                <a:latin typeface="Arial" panose="020B0604020202020204" pitchFamily="34" charset="0"/>
                <a:cs typeface="Arial" panose="020B0604020202020204" pitchFamily="34" charset="0"/>
              </a:rPr>
              <a:t>–</a:t>
            </a:r>
            <a:r>
              <a:rPr lang="pt-BR" sz="1200" dirty="0">
                <a:latin typeface="Arial" panose="020B0604020202020204" pitchFamily="34" charset="0"/>
                <a:cs typeface="Arial" panose="020B0604020202020204" pitchFamily="34" charset="0"/>
              </a:rPr>
              <a:t>/</a:t>
            </a:r>
            <a:r>
              <a:rPr lang="pt-BR" sz="1200" dirty="0" smtClean="0">
                <a:latin typeface="Arial" panose="020B0604020202020204" pitchFamily="34" charset="0"/>
                <a:cs typeface="Arial" panose="020B0604020202020204" pitchFamily="34" charset="0"/>
              </a:rPr>
              <a:t>H</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A. O valor mais elevado de TON foi obtido a menores concentrações do catalisador. Os autores citaram que este comportamento é</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esperado </a:t>
            </a:r>
            <a:r>
              <a:rPr lang="pt-BR" sz="1200" dirty="0">
                <a:latin typeface="Arial" panose="020B0604020202020204" pitchFamily="34" charset="0"/>
                <a:cs typeface="Arial" panose="020B0604020202020204" pitchFamily="34" charset="0"/>
              </a:rPr>
              <a:t>porque o aumento da relação de PS / </a:t>
            </a:r>
            <a:r>
              <a:rPr lang="pt-BR" sz="1200" dirty="0" err="1" smtClean="0">
                <a:latin typeface="Arial" panose="020B0604020202020204" pitchFamily="34" charset="0"/>
                <a:cs typeface="Arial" panose="020B0604020202020204" pitchFamily="34" charset="0"/>
              </a:rPr>
              <a:t>cat</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promove a redução </a:t>
            </a:r>
            <a:r>
              <a:rPr lang="pt-BR" sz="1200" dirty="0" smtClean="0">
                <a:latin typeface="Arial" panose="020B0604020202020204" pitchFamily="34" charset="0"/>
                <a:cs typeface="Arial" panose="020B0604020202020204" pitchFamily="34" charset="0"/>
              </a:rPr>
              <a:t>do catalisador</a:t>
            </a:r>
            <a:r>
              <a:rPr lang="pt-BR" sz="1200" dirty="0">
                <a:latin typeface="Arial" panose="020B0604020202020204" pitchFamily="34" charset="0"/>
                <a:cs typeface="Arial" panose="020B0604020202020204" pitchFamily="34" charset="0"/>
              </a:rPr>
              <a:t>, ou </a:t>
            </a:r>
            <a:r>
              <a:rPr lang="pt-BR" sz="1200" dirty="0" smtClean="0">
                <a:latin typeface="Arial" panose="020B0604020202020204" pitchFamily="34" charset="0"/>
                <a:cs typeface="Arial" panose="020B0604020202020204" pitchFamily="34" charset="0"/>
              </a:rPr>
              <a:t>seja a </a:t>
            </a:r>
            <a:r>
              <a:rPr lang="pt-BR" sz="1200" dirty="0">
                <a:latin typeface="Arial" panose="020B0604020202020204" pitchFamily="34" charset="0"/>
                <a:cs typeface="Arial" panose="020B0604020202020204" pitchFamily="34" charset="0"/>
              </a:rPr>
              <a:t>redução do catalisador é menos ou não limitado </a:t>
            </a:r>
            <a:r>
              <a:rPr lang="pt-BR" sz="1200" dirty="0" smtClean="0">
                <a:latin typeface="Arial" panose="020B0604020202020204" pitchFamily="34" charset="0"/>
                <a:cs typeface="Arial" panose="020B0604020202020204" pitchFamily="34" charset="0"/>
              </a:rPr>
              <a:t>pela quantidade </a:t>
            </a:r>
            <a:r>
              <a:rPr lang="pt-BR" sz="1200" dirty="0">
                <a:latin typeface="Arial" panose="020B0604020202020204" pitchFamily="34" charset="0"/>
                <a:cs typeface="Arial" panose="020B0604020202020204" pitchFamily="34" charset="0"/>
              </a:rPr>
              <a:t>de PS </a:t>
            </a:r>
            <a:r>
              <a:rPr lang="pt-BR" sz="1200" dirty="0" smtClean="0">
                <a:latin typeface="Arial" panose="020B0604020202020204" pitchFamily="34" charset="0"/>
                <a:cs typeface="Arial" panose="020B0604020202020204" pitchFamily="34" charset="0"/>
              </a:rPr>
              <a:t>na solução</a:t>
            </a:r>
            <a:r>
              <a:rPr lang="pt-BR" sz="1200" dirty="0">
                <a:latin typeface="Arial" panose="020B0604020202020204" pitchFamily="34" charset="0"/>
                <a:cs typeface="Arial" panose="020B0604020202020204" pitchFamily="34" charset="0"/>
              </a:rPr>
              <a:t>, levando à formação do </a:t>
            </a:r>
            <a:r>
              <a:rPr lang="pt-BR" sz="1200" dirty="0" smtClean="0">
                <a:latin typeface="Arial" panose="020B0604020202020204" pitchFamily="34" charset="0"/>
                <a:cs typeface="Arial" panose="020B0604020202020204" pitchFamily="34" charset="0"/>
              </a:rPr>
              <a:t>espécies hidreto como intermediários </a:t>
            </a:r>
            <a:r>
              <a:rPr lang="pt-BR" sz="1200" dirty="0">
                <a:latin typeface="Arial" panose="020B0604020202020204" pitchFamily="34" charset="0"/>
                <a:cs typeface="Arial" panose="020B0604020202020204" pitchFamily="34" charset="0"/>
              </a:rPr>
              <a:t>chave para </a:t>
            </a:r>
            <a:r>
              <a:rPr lang="pt-BR" sz="1200" dirty="0" smtClean="0">
                <a:latin typeface="Arial" panose="020B0604020202020204" pitchFamily="34" charset="0"/>
                <a:cs typeface="Arial" panose="020B0604020202020204" pitchFamily="34" charset="0"/>
              </a:rPr>
              <a:t>a produção de H</a:t>
            </a:r>
            <a:r>
              <a:rPr lang="pt-BR" sz="1200" baseline="-25000" dirty="0" smtClean="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(Fig. 4A).</a:t>
            </a:r>
          </a:p>
          <a:p>
            <a:pPr algn="just"/>
            <a:r>
              <a:rPr lang="pt-BR" sz="1200" dirty="0">
                <a:latin typeface="Arial" panose="020B0604020202020204" pitchFamily="34" charset="0"/>
                <a:cs typeface="Arial" panose="020B0604020202020204" pitchFamily="34" charset="0"/>
              </a:rPr>
              <a:t>A Figura 4B mostra a comparação de atividades de ambos </a:t>
            </a:r>
            <a:r>
              <a:rPr lang="pt-BR" sz="1200" dirty="0" err="1" smtClean="0">
                <a:latin typeface="Arial" panose="020B0604020202020204" pitchFamily="34" charset="0"/>
                <a:cs typeface="Arial" panose="020B0604020202020204" pitchFamily="34" charset="0"/>
              </a:rPr>
              <a:t>fotossensibilizadores</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em três diferentes concentrações </a:t>
            </a:r>
            <a:r>
              <a:rPr lang="pt-BR" sz="1200" dirty="0" smtClean="0">
                <a:latin typeface="Arial" panose="020B0604020202020204" pitchFamily="34" charset="0"/>
                <a:cs typeface="Arial" panose="020B0604020202020204" pitchFamily="34" charset="0"/>
              </a:rPr>
              <a:t>do catalisador </a:t>
            </a:r>
            <a:r>
              <a:rPr lang="pt-BR" sz="1200" b="1" dirty="0">
                <a:latin typeface="Arial" panose="020B0604020202020204" pitchFamily="34" charset="0"/>
                <a:cs typeface="Arial" panose="020B0604020202020204" pitchFamily="34" charset="0"/>
              </a:rPr>
              <a:t>1</a:t>
            </a:r>
            <a:r>
              <a:rPr lang="pt-BR" sz="1200" dirty="0">
                <a:latin typeface="Arial" panose="020B0604020202020204" pitchFamily="34" charset="0"/>
                <a:cs typeface="Arial" panose="020B0604020202020204" pitchFamily="34" charset="0"/>
              </a:rPr>
              <a:t>: 50, 10 e 5 </a:t>
            </a:r>
            <a:r>
              <a:rPr lang="pt-BR" sz="1200" dirty="0" err="1">
                <a:latin typeface="Arial" panose="020B0604020202020204" pitchFamily="34" charset="0"/>
                <a:cs typeface="Arial" panose="020B0604020202020204" pitchFamily="34" charset="0"/>
              </a:rPr>
              <a:t>μM</a:t>
            </a:r>
            <a:r>
              <a:rPr lang="pt-BR" sz="1200" dirty="0">
                <a:latin typeface="Arial" panose="020B0604020202020204" pitchFamily="34" charset="0"/>
                <a:cs typeface="Arial" panose="020B0604020202020204" pitchFamily="34" charset="0"/>
              </a:rPr>
              <a:t>. Foi observada uma diferença significativa entre os dois PS a concentrações mais baixas do catalisador, sendo a atividade catalítica com TATA</a:t>
            </a:r>
            <a:r>
              <a:rPr lang="pt-BR" sz="1200" baseline="30000" dirty="0">
                <a:latin typeface="Arial" panose="020B0604020202020204" pitchFamily="34" charset="0"/>
                <a:cs typeface="Arial" panose="020B0604020202020204" pitchFamily="34" charset="0"/>
              </a:rPr>
              <a:t>+</a:t>
            </a:r>
            <a:r>
              <a:rPr lang="pt-BR" sz="1200" dirty="0">
                <a:latin typeface="Arial" panose="020B0604020202020204" pitchFamily="34" charset="0"/>
                <a:cs typeface="Arial" panose="020B0604020202020204" pitchFamily="34" charset="0"/>
              </a:rPr>
              <a:t> muito mais efetiva. Os autores atribuíram estes valores de TON marcadamente mais altos obtidos com TATA</a:t>
            </a:r>
            <a:r>
              <a:rPr lang="pt-BR" sz="1200" baseline="30000" dirty="0">
                <a:latin typeface="Arial" panose="020B0604020202020204" pitchFamily="34" charset="0"/>
                <a:cs typeface="Arial" panose="020B0604020202020204" pitchFamily="34" charset="0"/>
              </a:rPr>
              <a:t>+</a:t>
            </a:r>
            <a:r>
              <a:rPr lang="pt-BR" sz="1200" dirty="0">
                <a:latin typeface="Arial" panose="020B0604020202020204" pitchFamily="34" charset="0"/>
                <a:cs typeface="Arial" panose="020B0604020202020204" pitchFamily="34" charset="0"/>
              </a:rPr>
              <a:t> como PS como resultado da maior estabilidade do sistema fotocatalítico sob irradiação de luz visível prolongada. </a:t>
            </a:r>
          </a:p>
          <a:p>
            <a:pPr algn="just"/>
            <a:r>
              <a:rPr lang="pt-BR" sz="1400" dirty="0" smtClean="0">
                <a:latin typeface="Arial" panose="020B0604020202020204" pitchFamily="34" charset="0"/>
                <a:cs typeface="Arial" panose="020B0604020202020204" pitchFamily="34" charset="0"/>
              </a:rPr>
              <a:t> </a:t>
            </a: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4013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0"/>
            <a:ext cx="10443901" cy="3482906"/>
          </a:xfrm>
          <a:prstGeom prst="rect">
            <a:avLst/>
          </a:prstGeom>
        </p:spPr>
      </p:pic>
      <p:sp>
        <p:nvSpPr>
          <p:cNvPr id="3" name="Retângulo 2"/>
          <p:cNvSpPr/>
          <p:nvPr/>
        </p:nvSpPr>
        <p:spPr>
          <a:xfrm>
            <a:off x="2893623" y="4920205"/>
            <a:ext cx="6096000" cy="1015663"/>
          </a:xfrm>
          <a:prstGeom prst="rect">
            <a:avLst/>
          </a:prstGeom>
        </p:spPr>
        <p:txBody>
          <a:bodyPr>
            <a:spAutoFit/>
          </a:bodyPr>
          <a:lstStyle/>
          <a:p>
            <a:pPr algn="just"/>
            <a:r>
              <a:rPr lang="pt-BR" sz="1200" dirty="0" smtClean="0">
                <a:latin typeface="Arial" panose="020B0604020202020204" pitchFamily="34" charset="0"/>
                <a:cs typeface="Arial" panose="020B0604020202020204" pitchFamily="34" charset="0"/>
              </a:rPr>
              <a:t>Neste estudo </a:t>
            </a:r>
            <a:r>
              <a:rPr lang="pt-BR" sz="1200" dirty="0" err="1" smtClean="0">
                <a:latin typeface="Arial" panose="020B0604020202020204" pitchFamily="34" charset="0"/>
                <a:cs typeface="Arial" panose="020B0604020202020204" pitchFamily="34" charset="0"/>
              </a:rPr>
              <a:t>Ravi</a:t>
            </a:r>
            <a:r>
              <a:rPr lang="pt-BR" sz="1200" dirty="0" smtClean="0">
                <a:latin typeface="Arial" panose="020B0604020202020204" pitchFamily="34" charset="0"/>
                <a:cs typeface="Arial" panose="020B0604020202020204" pitchFamily="34" charset="0"/>
              </a:rPr>
              <a:t> e col. usaram um </a:t>
            </a:r>
            <a:r>
              <a:rPr lang="pt-BR" sz="1200" dirty="0">
                <a:latin typeface="Arial" panose="020B0604020202020204" pitchFamily="34" charset="0"/>
                <a:cs typeface="Arial" panose="020B0604020202020204" pitchFamily="34" charset="0"/>
              </a:rPr>
              <a:t>composto de cobre simples, óxido de cobre (II), para converter seletivamente metano em </a:t>
            </a:r>
            <a:r>
              <a:rPr lang="pt-BR" sz="1200" dirty="0" err="1">
                <a:latin typeface="Arial" panose="020B0604020202020204" pitchFamily="34" charset="0"/>
                <a:cs typeface="Arial" panose="020B0604020202020204" pitchFamily="34" charset="0"/>
              </a:rPr>
              <a:t>trifluoroacetato</a:t>
            </a:r>
            <a:r>
              <a:rPr lang="pt-BR" sz="1200" dirty="0">
                <a:latin typeface="Arial" panose="020B0604020202020204" pitchFamily="34" charset="0"/>
                <a:cs typeface="Arial" panose="020B0604020202020204" pitchFamily="34" charset="0"/>
              </a:rPr>
              <a:t> de metila a 363 K e baixa pressão (5 bar), resultando em rendimentos </a:t>
            </a:r>
            <a:r>
              <a:rPr lang="pt-BR" sz="1200" dirty="0" smtClean="0">
                <a:latin typeface="Arial" panose="020B0604020202020204" pitchFamily="34" charset="0"/>
                <a:cs typeface="Arial" panose="020B0604020202020204" pitchFamily="34" charset="0"/>
              </a:rPr>
              <a:t>de até 63%. Os </a:t>
            </a:r>
            <a:r>
              <a:rPr lang="pt-BR" sz="1200" dirty="0">
                <a:latin typeface="Arial" panose="020B0604020202020204" pitchFamily="34" charset="0"/>
                <a:cs typeface="Arial" panose="020B0604020202020204" pitchFamily="34" charset="0"/>
              </a:rPr>
              <a:t>autores</a:t>
            </a:r>
            <a:r>
              <a:rPr lang="pt-BR" sz="1200" dirty="0" smtClean="0">
                <a:latin typeface="Arial" panose="020B0604020202020204" pitchFamily="34" charset="0"/>
                <a:cs typeface="Arial" panose="020B0604020202020204" pitchFamily="34" charset="0"/>
              </a:rPr>
              <a:t> demostraram a versatilidade do catalisador uma vez que o mesmo pode ser recuperado com facilidade e reutilizado. </a:t>
            </a:r>
            <a:endParaRPr lang="pt-BR" sz="1200" dirty="0">
              <a:latin typeface="Arial" panose="020B0604020202020204" pitchFamily="34" charset="0"/>
              <a:cs typeface="Arial" panose="020B0604020202020204" pitchFamily="34"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504746106"/>
              </p:ext>
            </p:extLst>
          </p:nvPr>
        </p:nvGraphicFramePr>
        <p:xfrm>
          <a:off x="3575050" y="4213225"/>
          <a:ext cx="4583113" cy="388938"/>
        </p:xfrm>
        <a:graphic>
          <a:graphicData uri="http://schemas.openxmlformats.org/presentationml/2006/ole">
            <mc:AlternateContent xmlns:mc="http://schemas.openxmlformats.org/markup-compatibility/2006">
              <mc:Choice xmlns:v="urn:schemas-microsoft-com:vml" Requires="v">
                <p:oleObj spid="_x0000_s1080" name="CS ChemDraw Drawing" r:id="rId4" imgW="3709312" imgH="313724" progId="ChemDraw.Document.6.0">
                  <p:embed/>
                </p:oleObj>
              </mc:Choice>
              <mc:Fallback>
                <p:oleObj name="CS ChemDraw Drawing" r:id="rId4" imgW="3709312" imgH="313724" progId="ChemDraw.Document.6.0">
                  <p:embed/>
                  <p:pic>
                    <p:nvPicPr>
                      <p:cNvPr id="0" name=""/>
                      <p:cNvPicPr/>
                      <p:nvPr/>
                    </p:nvPicPr>
                    <p:blipFill>
                      <a:blip r:embed="rId5"/>
                      <a:stretch>
                        <a:fillRect/>
                      </a:stretch>
                    </p:blipFill>
                    <p:spPr>
                      <a:xfrm>
                        <a:off x="3575050" y="4213225"/>
                        <a:ext cx="4583113" cy="388938"/>
                      </a:xfrm>
                      <a:prstGeom prst="rect">
                        <a:avLst/>
                      </a:prstGeom>
                    </p:spPr>
                  </p:pic>
                </p:oleObj>
              </mc:Fallback>
            </mc:AlternateContent>
          </a:graphicData>
        </a:graphic>
      </p:graphicFrame>
    </p:spTree>
    <p:extLst>
      <p:ext uri="{BB962C8B-B14F-4D97-AF65-F5344CB8AC3E}">
        <p14:creationId xmlns:p14="http://schemas.microsoft.com/office/powerpoint/2010/main" val="498348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stretch>
            <a:fillRect/>
          </a:stretch>
        </p:blipFill>
        <p:spPr>
          <a:xfrm>
            <a:off x="1" y="443903"/>
            <a:ext cx="8189296" cy="5232502"/>
          </a:xfrm>
          <a:prstGeom prst="rect">
            <a:avLst/>
          </a:prstGeom>
        </p:spPr>
      </p:pic>
      <mc:AlternateContent xmlns:mc="http://schemas.openxmlformats.org/markup-compatibility/2006" xmlns:a14="http://schemas.microsoft.com/office/drawing/2010/main">
        <mc:Choice Requires="a14">
          <p:sp>
            <p:nvSpPr>
              <p:cNvPr id="5" name="Retângulo 4"/>
              <p:cNvSpPr/>
              <p:nvPr/>
            </p:nvSpPr>
            <p:spPr>
              <a:xfrm>
                <a:off x="8227397" y="603996"/>
                <a:ext cx="3806113" cy="5617692"/>
              </a:xfrm>
              <a:prstGeom prst="rect">
                <a:avLst/>
              </a:prstGeom>
            </p:spPr>
            <p:txBody>
              <a:bodyPr wrap="square">
                <a:spAutoFit/>
              </a:bodyPr>
              <a:lstStyle/>
              <a:p>
                <a:pPr algn="just"/>
                <a:r>
                  <a:rPr lang="pt-BR" sz="1200" dirty="0" smtClean="0">
                    <a:latin typeface="Arial" panose="020B0604020202020204" pitchFamily="34" charset="0"/>
                    <a:cs typeface="Arial" panose="020B0604020202020204" pitchFamily="34" charset="0"/>
                  </a:rPr>
                  <a:t>O catalisador de óxido de cobre alcançou </a:t>
                </a:r>
                <a:r>
                  <a:rPr lang="pt-BR" sz="1200" dirty="0" err="1" smtClean="0">
                    <a:latin typeface="Arial" panose="020B0604020202020204" pitchFamily="34" charset="0"/>
                    <a:cs typeface="Arial" panose="020B0604020202020204" pitchFamily="34" charset="0"/>
                  </a:rPr>
                  <a:t>turnovers</a:t>
                </a:r>
                <a:r>
                  <a:rPr lang="pt-BR" sz="1200" dirty="0" smtClean="0">
                    <a:latin typeface="Arial" panose="020B0604020202020204" pitchFamily="34" charset="0"/>
                    <a:cs typeface="Arial" panose="020B0604020202020204" pitchFamily="34" charset="0"/>
                  </a:rPr>
                  <a:t> (TON) de até 33 (vermelho). A </a:t>
                </a:r>
                <a:r>
                  <a:rPr lang="pt-BR" sz="1200" dirty="0">
                    <a:latin typeface="Arial" panose="020B0604020202020204" pitchFamily="34" charset="0"/>
                    <a:cs typeface="Arial" panose="020B0604020202020204" pitchFamily="34" charset="0"/>
                  </a:rPr>
                  <a:t>Tabela 2 classifica o desempenho deste sistema catalítico com um número de outros catalisadores para a oxidação de metano em </a:t>
                </a:r>
                <a:r>
                  <a:rPr lang="pt-BR" sz="1200" dirty="0" err="1">
                    <a:latin typeface="Arial" panose="020B0604020202020204" pitchFamily="34" charset="0"/>
                    <a:cs typeface="Arial" panose="020B0604020202020204" pitchFamily="34" charset="0"/>
                  </a:rPr>
                  <a:t>trifluoroacetato</a:t>
                </a:r>
                <a:r>
                  <a:rPr lang="pt-BR" sz="1200" dirty="0">
                    <a:latin typeface="Arial" panose="020B0604020202020204" pitchFamily="34" charset="0"/>
                    <a:cs typeface="Arial" panose="020B0604020202020204" pitchFamily="34" charset="0"/>
                  </a:rPr>
                  <a:t> de metila. </a:t>
                </a:r>
                <a:r>
                  <a:rPr lang="pt-BR" sz="1200" dirty="0" smtClean="0">
                    <a:latin typeface="Arial" panose="020B0604020202020204" pitchFamily="34" charset="0"/>
                    <a:cs typeface="Arial" panose="020B0604020202020204" pitchFamily="34" charset="0"/>
                  </a:rPr>
                  <a:t>Neste trabalho os </a:t>
                </a:r>
                <a:r>
                  <a:rPr lang="pt-BR" sz="1200" dirty="0">
                    <a:latin typeface="Arial" panose="020B0604020202020204" pitchFamily="34" charset="0"/>
                    <a:cs typeface="Arial" panose="020B0604020202020204" pitchFamily="34" charset="0"/>
                  </a:rPr>
                  <a:t>experimentos foram realizados a uma pressão de metano consideravelmente </a:t>
                </a:r>
                <a:r>
                  <a:rPr lang="pt-BR" sz="1200" dirty="0" smtClean="0">
                    <a:latin typeface="Arial" panose="020B0604020202020204" pitchFamily="34" charset="0"/>
                    <a:cs typeface="Arial" panose="020B0604020202020204" pitchFamily="34" charset="0"/>
                  </a:rPr>
                  <a:t>menor. Na Tabela </a:t>
                </a:r>
                <a:r>
                  <a:rPr lang="pt-BR" sz="1200" dirty="0">
                    <a:latin typeface="Arial" panose="020B0604020202020204" pitchFamily="34" charset="0"/>
                    <a:cs typeface="Arial" panose="020B0604020202020204" pitchFamily="34" charset="0"/>
                  </a:rPr>
                  <a:t>2 </a:t>
                </a:r>
                <a:r>
                  <a:rPr lang="pt-BR" sz="1200" dirty="0" smtClean="0">
                    <a:latin typeface="Arial" panose="020B0604020202020204" pitchFamily="34" charset="0"/>
                    <a:cs typeface="Arial" panose="020B0604020202020204" pitchFamily="34" charset="0"/>
                  </a:rPr>
                  <a:t>é observado </a:t>
                </a:r>
                <a:r>
                  <a:rPr lang="pt-BR" sz="1200" dirty="0">
                    <a:latin typeface="Arial" panose="020B0604020202020204" pitchFamily="34" charset="0"/>
                    <a:cs typeface="Arial" panose="020B0604020202020204" pitchFamily="34" charset="0"/>
                  </a:rPr>
                  <a:t>que o óxido de cobre tem </a:t>
                </a:r>
                <a:r>
                  <a:rPr lang="pt-BR" sz="1200" dirty="0" smtClean="0">
                    <a:latin typeface="Arial" panose="020B0604020202020204" pitchFamily="34" charset="0"/>
                    <a:cs typeface="Arial" panose="020B0604020202020204" pitchFamily="34" charset="0"/>
                  </a:rPr>
                  <a:t>um </a:t>
                </a:r>
                <a:r>
                  <a:rPr lang="pt-BR" sz="1200" dirty="0">
                    <a:latin typeface="Arial" panose="020B0604020202020204" pitchFamily="34" charset="0"/>
                    <a:cs typeface="Arial" panose="020B0604020202020204" pitchFamily="34" charset="0"/>
                  </a:rPr>
                  <a:t>TON superior a outros compostos metálicos simples. </a:t>
                </a:r>
                <a:r>
                  <a:rPr lang="pt-BR" sz="1200" dirty="0" smtClean="0">
                    <a:latin typeface="Arial" panose="020B0604020202020204" pitchFamily="34" charset="0"/>
                    <a:cs typeface="Arial" panose="020B0604020202020204" pitchFamily="34" charset="0"/>
                  </a:rPr>
                  <a:t>Notavelmente</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o </a:t>
                </a:r>
                <a:r>
                  <a:rPr lang="pt-BR" sz="1200" dirty="0">
                    <a:latin typeface="Arial" panose="020B0604020202020204" pitchFamily="34" charset="0"/>
                    <a:cs typeface="Arial" panose="020B0604020202020204" pitchFamily="34" charset="0"/>
                  </a:rPr>
                  <a:t>TON de 33 é alcançada com alta conversão de </a:t>
                </a:r>
                <a:r>
                  <a:rPr lang="pt-BR" sz="1200" dirty="0" smtClean="0">
                    <a:latin typeface="Arial" panose="020B0604020202020204" pitchFamily="34" charset="0"/>
                    <a:cs typeface="Arial" panose="020B0604020202020204" pitchFamily="34" charset="0"/>
                  </a:rPr>
                  <a:t>metano (71%) </a:t>
                </a:r>
                <a:r>
                  <a:rPr lang="pt-BR" sz="1200" dirty="0">
                    <a:latin typeface="Arial" panose="020B0604020202020204" pitchFamily="34" charset="0"/>
                    <a:cs typeface="Arial" panose="020B0604020202020204" pitchFamily="34" charset="0"/>
                  </a:rPr>
                  <a:t>e rendimento de </a:t>
                </a:r>
                <a:r>
                  <a:rPr lang="pt-BR" sz="1200" dirty="0" smtClean="0">
                    <a:latin typeface="Arial" panose="020B0604020202020204" pitchFamily="34" charset="0"/>
                    <a:cs typeface="Arial" panose="020B0604020202020204" pitchFamily="34" charset="0"/>
                  </a:rPr>
                  <a:t>éster (56%), </a:t>
                </a:r>
                <a:r>
                  <a:rPr lang="pt-BR" sz="1200" dirty="0">
                    <a:latin typeface="Arial" panose="020B0604020202020204" pitchFamily="34" charset="0"/>
                    <a:cs typeface="Arial" panose="020B0604020202020204" pitchFamily="34" charset="0"/>
                  </a:rPr>
                  <a:t>ao contrário de muitos dos sistemas listados na t</a:t>
                </a:r>
                <a:r>
                  <a:rPr lang="pt-BR" sz="1200" dirty="0" smtClean="0">
                    <a:latin typeface="Arial" panose="020B0604020202020204" pitchFamily="34" charset="0"/>
                    <a:cs typeface="Arial" panose="020B0604020202020204" pitchFamily="34" charset="0"/>
                  </a:rPr>
                  <a:t>abela. </a:t>
                </a:r>
              </a:p>
              <a:p>
                <a:pPr algn="just"/>
                <a:r>
                  <a:rPr lang="pt-BR" sz="1200" dirty="0" smtClean="0">
                    <a:latin typeface="Arial" panose="020B0604020202020204" pitchFamily="34" charset="0"/>
                    <a:cs typeface="Arial" panose="020B0604020202020204" pitchFamily="34" charset="0"/>
                  </a:rPr>
                  <a:t>A conversão de metano foi calculada como segue:</a:t>
                </a:r>
              </a:p>
              <a:p>
                <a:pPr algn="just"/>
                <a:endParaRPr lang="pt-BR" sz="1200" dirty="0">
                  <a:latin typeface="Arial" panose="020B0604020202020204" pitchFamily="34" charset="0"/>
                  <a:cs typeface="Arial" panose="020B0604020202020204" pitchFamily="34" charset="0"/>
                </a:endParaRPr>
              </a:p>
              <a:p>
                <a:pPr algn="just"/>
                <a14:m>
                  <m:oMath xmlns:m="http://schemas.openxmlformats.org/officeDocument/2006/math">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𝑐𝑜𝑛𝑣</m:t>
                    </m:r>
                    <m:d>
                      <m:dPr>
                        <m:ctrlPr>
                          <a:rPr lang="pt-BR" sz="1200" b="0" i="1" smtClean="0">
                            <a:latin typeface="Cambria Math" panose="02040503050406030204" pitchFamily="18" charset="0"/>
                            <a:cs typeface="Arial" panose="020B0604020202020204" pitchFamily="34" charset="0"/>
                          </a:rPr>
                        </m:ctrlPr>
                      </m:dPr>
                      <m:e>
                        <m:r>
                          <a:rPr lang="pt-BR" sz="1200" b="0" i="1" smtClean="0">
                            <a:latin typeface="Cambria Math" panose="02040503050406030204" pitchFamily="18" charset="0"/>
                            <a:cs typeface="Arial" panose="020B0604020202020204" pitchFamily="34" charset="0"/>
                          </a:rPr>
                          <m:t>𝐶𝐻</m:t>
                        </m:r>
                        <m:r>
                          <a:rPr lang="pt-BR" sz="1200" b="0" i="1" baseline="-25000" smtClean="0">
                            <a:latin typeface="Cambria Math" panose="02040503050406030204" pitchFamily="18" charset="0"/>
                            <a:cs typeface="Arial" panose="020B0604020202020204" pitchFamily="34" charset="0"/>
                          </a:rPr>
                          <m:t>4</m:t>
                        </m:r>
                      </m:e>
                    </m:d>
                    <m:r>
                      <a:rPr lang="pt-BR" sz="1200" b="0" i="1" smtClean="0">
                        <a:latin typeface="Cambria Math" panose="02040503050406030204" pitchFamily="18" charset="0"/>
                        <a:cs typeface="Arial" panose="020B0604020202020204" pitchFamily="34" charset="0"/>
                      </a:rPr>
                      <m:t>=</m:t>
                    </m:r>
                    <m:f>
                      <m:fPr>
                        <m:ctrlPr>
                          <a:rPr lang="pt-BR" sz="1200" i="1" smtClean="0">
                            <a:latin typeface="Cambria Math" panose="02040503050406030204" pitchFamily="18" charset="0"/>
                            <a:cs typeface="Arial" panose="020B0604020202020204" pitchFamily="34" charset="0"/>
                          </a:rPr>
                        </m:ctrlPr>
                      </m:fPr>
                      <m:num>
                        <m:r>
                          <a:rPr lang="pt-BR" sz="1200" b="0" i="1" smtClean="0">
                            <a:latin typeface="Cambria Math" panose="02040503050406030204" pitchFamily="18" charset="0"/>
                            <a:cs typeface="Arial" panose="020B0604020202020204" pitchFamily="34" charset="0"/>
                          </a:rPr>
                          <m:t>𝑚𝑜𝑙</m:t>
                        </m:r>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𝑑𝑒</m:t>
                        </m:r>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𝑝𝑟𝑜𝑑𝑢𝑡𝑜</m:t>
                        </m:r>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𝑝𝑟𝑜𝑑𝑢𝑧𝑖𝑑𝑜</m:t>
                        </m:r>
                      </m:num>
                      <m:den>
                        <m:r>
                          <a:rPr lang="pt-BR" sz="1200" b="0" i="1" smtClean="0">
                            <a:latin typeface="Cambria Math" panose="02040503050406030204" pitchFamily="18" charset="0"/>
                            <a:cs typeface="Arial" panose="020B0604020202020204" pitchFamily="34" charset="0"/>
                          </a:rPr>
                          <m:t>𝑚𝑜𝑙</m:t>
                        </m:r>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𝑖𝑛𝑖𝑐𝑖𝑎𝑙</m:t>
                        </m:r>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𝑑𝑒</m:t>
                        </m:r>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𝐶𝐻</m:t>
                        </m:r>
                        <m:r>
                          <a:rPr lang="pt-BR" sz="1200" b="0" i="1" baseline="-25000" smtClean="0">
                            <a:latin typeface="Cambria Math" panose="02040503050406030204" pitchFamily="18" charset="0"/>
                            <a:cs typeface="Arial" panose="020B0604020202020204" pitchFamily="34" charset="0"/>
                          </a:rPr>
                          <m:t>4</m:t>
                        </m:r>
                      </m:den>
                    </m:f>
                  </m:oMath>
                </a14:m>
                <a:r>
                  <a:rPr lang="pt-BR" sz="1200" dirty="0" smtClean="0">
                    <a:latin typeface="Arial" panose="020B0604020202020204" pitchFamily="34" charset="0"/>
                    <a:cs typeface="Arial" panose="020B0604020202020204" pitchFamily="34" charset="0"/>
                  </a:rPr>
                  <a:t> * 100</a:t>
                </a:r>
              </a:p>
              <a:p>
                <a:pPr algn="just"/>
                <a:endParaRPr lang="pt-BR" sz="1200" dirty="0">
                  <a:latin typeface="Arial" panose="020B0604020202020204" pitchFamily="34" charset="0"/>
                  <a:cs typeface="Arial" panose="020B0604020202020204" pitchFamily="34" charset="0"/>
                </a:endParaRPr>
              </a:p>
              <a:p>
                <a:pPr algn="just"/>
                <a:r>
                  <a:rPr lang="pt-BR" sz="1200" dirty="0" smtClean="0">
                    <a:latin typeface="Arial" panose="020B0604020202020204" pitchFamily="34" charset="0"/>
                    <a:cs typeface="Arial" panose="020B0604020202020204" pitchFamily="34" charset="0"/>
                  </a:rPr>
                  <a:t>E o rendimento do éster foi calculado mediante a seguinte equação:</a:t>
                </a:r>
              </a:p>
              <a:p>
                <a:pPr algn="just"/>
                <a:endParaRPr lang="pt-BR" sz="1200" dirty="0">
                  <a:latin typeface="Arial" panose="020B0604020202020204" pitchFamily="34" charset="0"/>
                  <a:cs typeface="Arial" panose="020B0604020202020204" pitchFamily="34" charset="0"/>
                </a:endParaRPr>
              </a:p>
              <a:p>
                <a:pPr algn="just"/>
                <a14:m>
                  <m:oMath xmlns:m="http://schemas.openxmlformats.org/officeDocument/2006/math">
                    <m:r>
                      <a:rPr lang="pt-BR" sz="1200" i="1">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𝑟𝑒𝑛𝑑</m:t>
                    </m:r>
                    <m:d>
                      <m:dPr>
                        <m:ctrlPr>
                          <a:rPr lang="pt-BR" sz="1200" i="1">
                            <a:latin typeface="Cambria Math" panose="02040503050406030204" pitchFamily="18" charset="0"/>
                            <a:cs typeface="Arial" panose="020B0604020202020204" pitchFamily="34" charset="0"/>
                          </a:rPr>
                        </m:ctrlPr>
                      </m:dPr>
                      <m:e>
                        <m:r>
                          <a:rPr lang="pt-BR" sz="1200" b="0" i="1" smtClean="0">
                            <a:latin typeface="Cambria Math" panose="02040503050406030204" pitchFamily="18" charset="0"/>
                            <a:cs typeface="Arial" panose="020B0604020202020204" pitchFamily="34" charset="0"/>
                          </a:rPr>
                          <m:t>é</m:t>
                        </m:r>
                        <m:r>
                          <a:rPr lang="pt-BR" sz="1200" b="0" i="1" smtClean="0">
                            <a:latin typeface="Cambria Math" panose="02040503050406030204" pitchFamily="18" charset="0"/>
                            <a:cs typeface="Arial" panose="020B0604020202020204" pitchFamily="34" charset="0"/>
                          </a:rPr>
                          <m:t>𝑠𝑡𝑒𝑟</m:t>
                        </m:r>
                      </m:e>
                    </m:d>
                    <m:r>
                      <a:rPr lang="pt-BR" sz="1200" i="1">
                        <a:latin typeface="Cambria Math" panose="02040503050406030204" pitchFamily="18" charset="0"/>
                        <a:cs typeface="Arial" panose="020B0604020202020204" pitchFamily="34" charset="0"/>
                      </a:rPr>
                      <m:t>=</m:t>
                    </m:r>
                    <m:f>
                      <m:fPr>
                        <m:ctrlPr>
                          <a:rPr lang="pt-BR" sz="1200" i="1">
                            <a:latin typeface="Cambria Math" panose="02040503050406030204" pitchFamily="18" charset="0"/>
                            <a:cs typeface="Arial" panose="020B0604020202020204" pitchFamily="34" charset="0"/>
                          </a:rPr>
                        </m:ctrlPr>
                      </m:fPr>
                      <m:num>
                        <m:r>
                          <a:rPr lang="pt-BR" sz="1200" i="1">
                            <a:latin typeface="Cambria Math" panose="02040503050406030204" pitchFamily="18" charset="0"/>
                            <a:cs typeface="Arial" panose="020B0604020202020204" pitchFamily="34" charset="0"/>
                          </a:rPr>
                          <m:t>𝑚𝑜𝑙</m:t>
                        </m:r>
                        <m:r>
                          <a:rPr lang="pt-BR" sz="1200" i="1">
                            <a:latin typeface="Cambria Math" panose="02040503050406030204" pitchFamily="18" charset="0"/>
                            <a:cs typeface="Arial" panose="020B0604020202020204" pitchFamily="34" charset="0"/>
                          </a:rPr>
                          <m:t> </m:t>
                        </m:r>
                        <m:r>
                          <a:rPr lang="pt-BR" sz="1200" i="1">
                            <a:latin typeface="Cambria Math" panose="02040503050406030204" pitchFamily="18" charset="0"/>
                            <a:cs typeface="Arial" panose="020B0604020202020204" pitchFamily="34" charset="0"/>
                          </a:rPr>
                          <m:t>𝑑𝑒</m:t>
                        </m:r>
                        <m:r>
                          <a:rPr lang="pt-BR" sz="1200" i="1">
                            <a:latin typeface="Cambria Math" panose="02040503050406030204" pitchFamily="18" charset="0"/>
                            <a:cs typeface="Arial" panose="020B0604020202020204" pitchFamily="34" charset="0"/>
                          </a:rPr>
                          <m:t> é</m:t>
                        </m:r>
                        <m:r>
                          <a:rPr lang="pt-BR" sz="1200" b="0" i="1" smtClean="0">
                            <a:latin typeface="Cambria Math" panose="02040503050406030204" pitchFamily="18" charset="0"/>
                            <a:cs typeface="Arial" panose="020B0604020202020204" pitchFamily="34" charset="0"/>
                          </a:rPr>
                          <m:t>𝑠𝑡𝑒𝑟</m:t>
                        </m:r>
                        <m:r>
                          <a:rPr lang="pt-BR" sz="1200" i="1">
                            <a:latin typeface="Cambria Math" panose="02040503050406030204" pitchFamily="18" charset="0"/>
                            <a:cs typeface="Arial" panose="020B0604020202020204" pitchFamily="34" charset="0"/>
                          </a:rPr>
                          <m:t> </m:t>
                        </m:r>
                        <m:r>
                          <a:rPr lang="pt-BR" sz="1200" i="1">
                            <a:latin typeface="Cambria Math" panose="02040503050406030204" pitchFamily="18" charset="0"/>
                            <a:cs typeface="Arial" panose="020B0604020202020204" pitchFamily="34" charset="0"/>
                          </a:rPr>
                          <m:t>𝑝𝑟𝑜𝑑𝑢𝑧𝑖𝑑𝑜</m:t>
                        </m:r>
                      </m:num>
                      <m:den>
                        <m:r>
                          <a:rPr lang="pt-BR" sz="1200" i="1">
                            <a:latin typeface="Cambria Math" panose="02040503050406030204" pitchFamily="18" charset="0"/>
                            <a:cs typeface="Arial" panose="020B0604020202020204" pitchFamily="34" charset="0"/>
                          </a:rPr>
                          <m:t>𝑚𝑜𝑙</m:t>
                        </m:r>
                        <m:r>
                          <a:rPr lang="pt-BR" sz="1200" i="1">
                            <a:latin typeface="Cambria Math" panose="02040503050406030204" pitchFamily="18" charset="0"/>
                            <a:cs typeface="Arial" panose="020B0604020202020204" pitchFamily="34" charset="0"/>
                          </a:rPr>
                          <m:t> </m:t>
                        </m:r>
                        <m:r>
                          <a:rPr lang="pt-BR" sz="1200" i="1">
                            <a:latin typeface="Cambria Math" panose="02040503050406030204" pitchFamily="18" charset="0"/>
                            <a:cs typeface="Arial" panose="020B0604020202020204" pitchFamily="34" charset="0"/>
                          </a:rPr>
                          <m:t>𝑖𝑛𝑖𝑐𝑖𝑎𝑙</m:t>
                        </m:r>
                        <m:r>
                          <a:rPr lang="pt-BR" sz="1200" i="1">
                            <a:latin typeface="Cambria Math" panose="02040503050406030204" pitchFamily="18" charset="0"/>
                            <a:cs typeface="Arial" panose="020B0604020202020204" pitchFamily="34" charset="0"/>
                          </a:rPr>
                          <m:t> </m:t>
                        </m:r>
                        <m:r>
                          <a:rPr lang="pt-BR" sz="1200" i="1">
                            <a:latin typeface="Cambria Math" panose="02040503050406030204" pitchFamily="18" charset="0"/>
                            <a:cs typeface="Arial" panose="020B0604020202020204" pitchFamily="34" charset="0"/>
                          </a:rPr>
                          <m:t>𝑑𝑒</m:t>
                        </m:r>
                        <m:r>
                          <a:rPr lang="pt-BR" sz="1200" i="1">
                            <a:latin typeface="Cambria Math" panose="02040503050406030204" pitchFamily="18" charset="0"/>
                            <a:cs typeface="Arial" panose="020B0604020202020204" pitchFamily="34" charset="0"/>
                          </a:rPr>
                          <m:t> </m:t>
                        </m:r>
                        <m:r>
                          <a:rPr lang="pt-BR" sz="1200" i="1">
                            <a:latin typeface="Cambria Math" panose="02040503050406030204" pitchFamily="18" charset="0"/>
                            <a:cs typeface="Arial" panose="020B0604020202020204" pitchFamily="34" charset="0"/>
                          </a:rPr>
                          <m:t>𝐶𝐻</m:t>
                        </m:r>
                        <m:r>
                          <a:rPr lang="pt-BR" sz="1200" i="1" baseline="-25000">
                            <a:latin typeface="Cambria Math" panose="02040503050406030204" pitchFamily="18" charset="0"/>
                            <a:cs typeface="Arial" panose="020B0604020202020204" pitchFamily="34" charset="0"/>
                          </a:rPr>
                          <m:t>4</m:t>
                        </m:r>
                      </m:den>
                    </m:f>
                  </m:oMath>
                </a14:m>
                <a:r>
                  <a:rPr lang="pt-BR" sz="1200" dirty="0">
                    <a:latin typeface="Arial" panose="020B0604020202020204" pitchFamily="34" charset="0"/>
                    <a:cs typeface="Arial" panose="020B0604020202020204" pitchFamily="34" charset="0"/>
                  </a:rPr>
                  <a:t> * 100</a:t>
                </a:r>
              </a:p>
              <a:p>
                <a:pPr algn="just"/>
                <a:endParaRPr lang="pt-BR" sz="1200" dirty="0" smtClean="0">
                  <a:latin typeface="Arial" panose="020B0604020202020204" pitchFamily="34" charset="0"/>
                  <a:cs typeface="Arial" panose="020B0604020202020204" pitchFamily="34" charset="0"/>
                </a:endParaRPr>
              </a:p>
              <a:p>
                <a:pPr algn="just"/>
                <a:r>
                  <a:rPr lang="pt-BR" sz="1200" dirty="0" smtClean="0">
                    <a:latin typeface="Arial" panose="020B0604020202020204" pitchFamily="34" charset="0"/>
                    <a:cs typeface="Arial" panose="020B0604020202020204" pitchFamily="34" charset="0"/>
                  </a:rPr>
                  <a:t>No especificam como foi calculado o TON e não calcularam o TOF. Como dão o valor de conversão o TON pode ser corregido da seguinte forma:</a:t>
                </a:r>
              </a:p>
              <a:p>
                <a:pPr algn="just"/>
                <a:endParaRPr lang="pt-BR" sz="1200" dirty="0">
                  <a:latin typeface="Arial" panose="020B0604020202020204" pitchFamily="34" charset="0"/>
                  <a:cs typeface="Arial" panose="020B0604020202020204" pitchFamily="34" charset="0"/>
                </a:endParaRPr>
              </a:p>
              <a:p>
                <a:pPr algn="just"/>
                <a:r>
                  <a:rPr lang="pt-BR" sz="1200" dirty="0" smtClean="0">
                    <a:latin typeface="Arial" panose="020B0604020202020204" pitchFamily="34" charset="0"/>
                    <a:cs typeface="Arial" panose="020B0604020202020204" pitchFamily="34" charset="0"/>
                  </a:rPr>
                  <a:t>O TON=33, </a:t>
                </a:r>
                <a:r>
                  <a:rPr lang="pt-BR" sz="1200" dirty="0" err="1" smtClean="0">
                    <a:latin typeface="Arial" panose="020B0604020202020204" pitchFamily="34" charset="0"/>
                    <a:cs typeface="Arial" panose="020B0604020202020204" pitchFamily="34" charset="0"/>
                  </a:rPr>
                  <a:t>conv</a:t>
                </a:r>
                <a:r>
                  <a:rPr lang="pt-BR" sz="1200" dirty="0" smtClean="0">
                    <a:latin typeface="Arial" panose="020B0604020202020204" pitchFamily="34" charset="0"/>
                    <a:cs typeface="Arial" panose="020B0604020202020204" pitchFamily="34" charset="0"/>
                  </a:rPr>
                  <a:t>=71%, então o valor real do TON será o 71% de 33. O seja, o TON real será 23.</a:t>
                </a:r>
                <a:endParaRPr lang="pt-BR" sz="1200" dirty="0">
                  <a:latin typeface="Arial" panose="020B0604020202020204" pitchFamily="34" charset="0"/>
                  <a:cs typeface="Arial" panose="020B0604020202020204" pitchFamily="34" charset="0"/>
                </a:endParaRPr>
              </a:p>
              <a:p>
                <a:pPr algn="just"/>
                <a:endParaRPr lang="pt-BR" sz="1200" dirty="0" smtClean="0">
                  <a:latin typeface="Arial" panose="020B0604020202020204" pitchFamily="34" charset="0"/>
                  <a:cs typeface="Arial" panose="020B0604020202020204" pitchFamily="34" charset="0"/>
                </a:endParaRPr>
              </a:p>
            </p:txBody>
          </p:sp>
        </mc:Choice>
        <mc:Fallback xmlns="">
          <p:sp>
            <p:nvSpPr>
              <p:cNvPr id="5" name="Retângulo 4"/>
              <p:cNvSpPr>
                <a:spLocks noRot="1" noChangeAspect="1" noMove="1" noResize="1" noEditPoints="1" noAdjustHandles="1" noChangeArrowheads="1" noChangeShapeType="1" noTextEdit="1"/>
              </p:cNvSpPr>
              <p:nvPr/>
            </p:nvSpPr>
            <p:spPr>
              <a:xfrm>
                <a:off x="8227397" y="603996"/>
                <a:ext cx="3806113" cy="5617692"/>
              </a:xfrm>
              <a:prstGeom prst="rect">
                <a:avLst/>
              </a:prstGeom>
              <a:blipFill rotWithShape="0">
                <a:blip r:embed="rId4"/>
                <a:stretch>
                  <a:fillRect l="-160" t="-108"/>
                </a:stretch>
              </a:blipFill>
            </p:spPr>
            <p:txBody>
              <a:bodyPr/>
              <a:lstStyle/>
              <a:p>
                <a:r>
                  <a:rPr lang="pt-BR">
                    <a:noFill/>
                  </a:rPr>
                  <a:t> </a:t>
                </a:r>
              </a:p>
            </p:txBody>
          </p:sp>
        </mc:Fallback>
      </mc:AlternateContent>
      <p:sp>
        <p:nvSpPr>
          <p:cNvPr id="2" name="Fluxograma: Processo 1"/>
          <p:cNvSpPr/>
          <p:nvPr/>
        </p:nvSpPr>
        <p:spPr>
          <a:xfrm>
            <a:off x="356260" y="5106390"/>
            <a:ext cx="7552706" cy="190005"/>
          </a:xfrm>
          <a:prstGeom prst="flowChart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reto 5"/>
          <p:cNvCxnSpPr/>
          <p:nvPr/>
        </p:nvCxnSpPr>
        <p:spPr>
          <a:xfrm>
            <a:off x="8062354"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037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1257301" y="2307616"/>
            <a:ext cx="4381500" cy="4457753"/>
          </a:xfrm>
          <a:prstGeom prst="rect">
            <a:avLst/>
          </a:prstGeom>
        </p:spPr>
      </p:pic>
      <p:pic>
        <p:nvPicPr>
          <p:cNvPr id="4" name="Imagem 3"/>
          <p:cNvPicPr>
            <a:picLocks noChangeAspect="1"/>
          </p:cNvPicPr>
          <p:nvPr/>
        </p:nvPicPr>
        <p:blipFill>
          <a:blip r:embed="rId3"/>
          <a:stretch>
            <a:fillRect/>
          </a:stretch>
        </p:blipFill>
        <p:spPr>
          <a:xfrm>
            <a:off x="0" y="0"/>
            <a:ext cx="7491744" cy="2413000"/>
          </a:xfrm>
          <a:prstGeom prst="rect">
            <a:avLst/>
          </a:prstGeom>
        </p:spPr>
      </p:pic>
      <p:sp>
        <p:nvSpPr>
          <p:cNvPr id="5" name="Retângulo 4"/>
          <p:cNvSpPr/>
          <p:nvPr/>
        </p:nvSpPr>
        <p:spPr>
          <a:xfrm>
            <a:off x="7618744" y="3241089"/>
            <a:ext cx="4356100" cy="830997"/>
          </a:xfrm>
          <a:prstGeom prst="rect">
            <a:avLst/>
          </a:prstGeom>
        </p:spPr>
        <p:txBody>
          <a:bodyPr wrap="square">
            <a:spAutoFit/>
          </a:bodyPr>
          <a:lstStyle/>
          <a:p>
            <a:pPr algn="just"/>
            <a:r>
              <a:rPr lang="pt-BR" sz="1200" dirty="0">
                <a:latin typeface="Arial" panose="020B0604020202020204" pitchFamily="34" charset="0"/>
                <a:cs typeface="Arial" panose="020B0604020202020204" pitchFamily="34" charset="0"/>
              </a:rPr>
              <a:t>Neste estudo, </a:t>
            </a:r>
            <a:r>
              <a:rPr lang="pt-BR" sz="1200" dirty="0" smtClean="0">
                <a:latin typeface="Arial" panose="020B0604020202020204" pitchFamily="34" charset="0"/>
                <a:cs typeface="Arial" panose="020B0604020202020204" pitchFamily="34" charset="0"/>
              </a:rPr>
              <a:t>os autores geraram </a:t>
            </a:r>
            <a:r>
              <a:rPr lang="pt-BR" sz="1200" dirty="0">
                <a:latin typeface="Arial" panose="020B0604020202020204" pitchFamily="34" charset="0"/>
                <a:cs typeface="Arial" panose="020B0604020202020204" pitchFamily="34" charset="0"/>
              </a:rPr>
              <a:t>hidrogênio e dióxido de carbono em uma proporção de 1: </a:t>
            </a:r>
            <a:r>
              <a:rPr lang="pt-BR" sz="1200" dirty="0" smtClean="0">
                <a:latin typeface="Arial" panose="020B0604020202020204" pitchFamily="34" charset="0"/>
                <a:cs typeface="Arial" panose="020B0604020202020204" pitchFamily="34" charset="0"/>
              </a:rPr>
              <a:t>1 pela </a:t>
            </a:r>
            <a:r>
              <a:rPr lang="pt-BR" sz="1200" dirty="0">
                <a:latin typeface="Arial" panose="020B0604020202020204" pitchFamily="34" charset="0"/>
                <a:cs typeface="Arial" panose="020B0604020202020204" pitchFamily="34" charset="0"/>
              </a:rPr>
              <a:t>decomposição de ácido fórmico na presença de </a:t>
            </a:r>
            <a:r>
              <a:rPr lang="pt-BR" sz="1200" dirty="0" smtClean="0">
                <a:latin typeface="Arial" panose="020B0604020202020204" pitchFamily="34" charset="0"/>
                <a:cs typeface="Arial" panose="020B0604020202020204" pitchFamily="34" charset="0"/>
              </a:rPr>
              <a:t>um catalisador </a:t>
            </a:r>
            <a:r>
              <a:rPr lang="pt-BR" sz="1200" dirty="0">
                <a:latin typeface="Arial" panose="020B0604020202020204" pitchFamily="34" charset="0"/>
                <a:cs typeface="Arial" panose="020B0604020202020204" pitchFamily="34" charset="0"/>
              </a:rPr>
              <a:t>de </a:t>
            </a:r>
            <a:r>
              <a:rPr lang="pt-BR" sz="1200" dirty="0" smtClean="0">
                <a:latin typeface="Arial" panose="020B0604020202020204" pitchFamily="34" charset="0"/>
                <a:cs typeface="Arial" panose="020B0604020202020204" pitchFamily="34" charset="0"/>
              </a:rPr>
              <a:t>rutênio sob </a:t>
            </a:r>
            <a:r>
              <a:rPr lang="pt-BR" sz="1200" dirty="0">
                <a:latin typeface="Arial" panose="020B0604020202020204" pitchFamily="34" charset="0"/>
                <a:cs typeface="Arial" panose="020B0604020202020204" pitchFamily="34" charset="0"/>
              </a:rPr>
              <a:t>condições brandas.</a:t>
            </a:r>
          </a:p>
        </p:txBody>
      </p:sp>
      <p:cxnSp>
        <p:nvCxnSpPr>
          <p:cNvPr id="7" name="Conector reto 6"/>
          <p:cNvCxnSpPr/>
          <p:nvPr/>
        </p:nvCxnSpPr>
        <p:spPr>
          <a:xfrm>
            <a:off x="7490854"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010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78964" y="147872"/>
            <a:ext cx="4520036" cy="5257198"/>
          </a:xfrm>
          <a:prstGeom prst="rect">
            <a:avLst/>
          </a:prstGeom>
        </p:spPr>
      </p:pic>
      <p:pic>
        <p:nvPicPr>
          <p:cNvPr id="5" name="Imagem 4"/>
          <p:cNvPicPr>
            <a:picLocks noChangeAspect="1"/>
          </p:cNvPicPr>
          <p:nvPr/>
        </p:nvPicPr>
        <p:blipFill>
          <a:blip r:embed="rId3"/>
          <a:stretch>
            <a:fillRect/>
          </a:stretch>
        </p:blipFill>
        <p:spPr>
          <a:xfrm>
            <a:off x="6149798" y="820022"/>
            <a:ext cx="5230959" cy="3028078"/>
          </a:xfrm>
          <a:prstGeom prst="rect">
            <a:avLst/>
          </a:prstGeom>
        </p:spPr>
      </p:pic>
      <mc:AlternateContent xmlns:mc="http://schemas.openxmlformats.org/markup-compatibility/2006">
        <mc:Choice xmlns:a14="http://schemas.microsoft.com/office/drawing/2010/main" Requires="a14">
          <p:sp>
            <p:nvSpPr>
              <p:cNvPr id="6" name="Retângulo 5"/>
              <p:cNvSpPr/>
              <p:nvPr/>
            </p:nvSpPr>
            <p:spPr>
              <a:xfrm>
                <a:off x="5717277" y="4426635"/>
                <a:ext cx="6096000" cy="2285882"/>
              </a:xfrm>
              <a:prstGeom prst="rect">
                <a:avLst/>
              </a:prstGeom>
            </p:spPr>
            <p:txBody>
              <a:bodyPr>
                <a:spAutoFit/>
              </a:bodyPr>
              <a:lstStyle/>
              <a:p>
                <a:pPr algn="just"/>
                <a:r>
                  <a:rPr lang="pt-BR" sz="1200" dirty="0">
                    <a:latin typeface="Arial" panose="020B0604020202020204" pitchFamily="34" charset="0"/>
                    <a:cs typeface="Arial" panose="020B0604020202020204" pitchFamily="34" charset="0"/>
                  </a:rPr>
                  <a:t>A reação de ácido fórmico e </a:t>
                </a:r>
                <a:r>
                  <a:rPr lang="pt-BR" sz="1200" dirty="0" err="1">
                    <a:latin typeface="Arial" panose="020B0604020202020204" pitchFamily="34" charset="0"/>
                    <a:cs typeface="Arial" panose="020B0604020202020204" pitchFamily="34" charset="0"/>
                  </a:rPr>
                  <a:t>trietilamina</a:t>
                </a:r>
                <a:r>
                  <a:rPr lang="pt-BR" sz="1200" dirty="0">
                    <a:latin typeface="Arial" panose="020B0604020202020204" pitchFamily="34" charset="0"/>
                    <a:cs typeface="Arial" panose="020B0604020202020204" pitchFamily="34" charset="0"/>
                  </a:rPr>
                  <a:t> na presença de [</a:t>
                </a:r>
                <a:r>
                  <a:rPr lang="pt-BR" sz="1200" dirty="0" smtClean="0">
                    <a:latin typeface="Arial" panose="020B0604020202020204" pitchFamily="34" charset="0"/>
                    <a:cs typeface="Arial" panose="020B0604020202020204" pitchFamily="34" charset="0"/>
                  </a:rPr>
                  <a:t>RuCl</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(p-</a:t>
                </a:r>
                <a:r>
                  <a:rPr lang="pt-BR" sz="1200" dirty="0" err="1" smtClean="0">
                    <a:latin typeface="Arial" panose="020B0604020202020204" pitchFamily="34" charset="0"/>
                    <a:cs typeface="Arial" panose="020B0604020202020204" pitchFamily="34" charset="0"/>
                  </a:rPr>
                  <a:t>cimeno</a:t>
                </a:r>
                <a:r>
                  <a:rPr lang="pt-BR" sz="1200" dirty="0" smtClean="0">
                    <a:latin typeface="Arial" panose="020B0604020202020204" pitchFamily="34" charset="0"/>
                    <a:cs typeface="Arial" panose="020B0604020202020204" pitchFamily="34" charset="0"/>
                  </a:rPr>
                  <a:t>)]</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em dimetilformamida (DMF</a:t>
                </a:r>
                <a:r>
                  <a:rPr lang="pt-BR" sz="1200" dirty="0" smtClean="0">
                    <a:latin typeface="Arial" panose="020B0604020202020204" pitchFamily="34" charset="0"/>
                    <a:cs typeface="Arial" panose="020B0604020202020204" pitchFamily="34" charset="0"/>
                  </a:rPr>
                  <a:t>) foi realizada a diferentes temperaturas para determinar a influencia da temperatura na geração de hidrogênio. A 40 </a:t>
                </a:r>
                <a:r>
                  <a:rPr lang="pt-BR" sz="1200" baseline="30000" dirty="0" smtClean="0">
                    <a:latin typeface="Arial" panose="020B0604020202020204" pitchFamily="34" charset="0"/>
                    <a:cs typeface="Arial" panose="020B0604020202020204" pitchFamily="34" charset="0"/>
                  </a:rPr>
                  <a:t>0</a:t>
                </a:r>
                <a:r>
                  <a:rPr lang="pt-BR" sz="1200" dirty="0" smtClean="0">
                    <a:latin typeface="Arial" panose="020B0604020202020204" pitchFamily="34" charset="0"/>
                    <a:cs typeface="Arial" panose="020B0604020202020204" pitchFamily="34" charset="0"/>
                  </a:rPr>
                  <a:t>C, foi obtido um valor de TON de 21 em 3h de reação, neste caso não foi calculado o TOF, que seria 7 h</a:t>
                </a:r>
                <a:r>
                  <a:rPr lang="pt-BR" sz="1200" baseline="30000" dirty="0" smtClean="0">
                    <a:latin typeface="Arial" panose="020B0604020202020204" pitchFamily="34" charset="0"/>
                    <a:cs typeface="Arial" panose="020B0604020202020204" pitchFamily="34" charset="0"/>
                  </a:rPr>
                  <a:t>-1</a:t>
                </a:r>
                <a:r>
                  <a:rPr lang="pt-BR" sz="1200" dirty="0" smtClean="0">
                    <a:latin typeface="Arial" panose="020B0604020202020204" pitchFamily="34" charset="0"/>
                    <a:cs typeface="Arial" panose="020B0604020202020204" pitchFamily="34" charset="0"/>
                  </a:rPr>
                  <a:t>. Foram obtidos melhores resultados a 60 </a:t>
                </a:r>
                <a:r>
                  <a:rPr lang="pt-BR" sz="1200" baseline="30000" dirty="0" smtClean="0">
                    <a:latin typeface="Arial" panose="020B0604020202020204" pitchFamily="34" charset="0"/>
                    <a:cs typeface="Arial" panose="020B0604020202020204" pitchFamily="34" charset="0"/>
                  </a:rPr>
                  <a:t>0</a:t>
                </a:r>
                <a:r>
                  <a:rPr lang="pt-BR" sz="1200" dirty="0" smtClean="0">
                    <a:latin typeface="Arial" panose="020B0604020202020204" pitchFamily="34" charset="0"/>
                    <a:cs typeface="Arial" panose="020B0604020202020204" pitchFamily="34" charset="0"/>
                  </a:rPr>
                  <a:t>C, onde foi obtido TON de 879 (3h) (Tabela 1). Os autores proporcionaram todos os dados correspondentes as condiciones reacionais, como temperatura, tempo, quantidade </a:t>
                </a:r>
                <a:r>
                  <a:rPr lang="pt-BR" sz="1200" smtClean="0">
                    <a:latin typeface="Arial" panose="020B0604020202020204" pitchFamily="34" charset="0"/>
                    <a:cs typeface="Arial" panose="020B0604020202020204" pitchFamily="34" charset="0"/>
                  </a:rPr>
                  <a:t>de </a:t>
                </a:r>
                <a:r>
                  <a:rPr lang="pt-BR" sz="1200" smtClean="0">
                    <a:latin typeface="Arial" panose="020B0604020202020204" pitchFamily="34" charset="0"/>
                    <a:cs typeface="Arial" panose="020B0604020202020204" pitchFamily="34" charset="0"/>
                  </a:rPr>
                  <a:t>catalisador </a:t>
                </a:r>
                <a:r>
                  <a:rPr lang="pt-BR" sz="1200" dirty="0" smtClean="0">
                    <a:latin typeface="Arial" panose="020B0604020202020204" pitchFamily="34" charset="0"/>
                    <a:cs typeface="Arial" panose="020B0604020202020204" pitchFamily="34" charset="0"/>
                  </a:rPr>
                  <a:t>e reagentes, a conversão e calcularam TON e TOF. O TON foi calculado a partir da medida do volume do gás evoluído e o TOF foi calculado mediante a relação:</a:t>
                </a:r>
              </a:p>
              <a:p>
                <a:pPr algn="just"/>
                <a:r>
                  <a:rPr lang="pt-BR" sz="1200" dirty="0" smtClean="0">
                    <a:latin typeface="Arial" panose="020B0604020202020204" pitchFamily="34" charset="0"/>
                    <a:cs typeface="Arial" panose="020B0604020202020204" pitchFamily="34" charset="0"/>
                  </a:rPr>
                  <a:t> </a:t>
                </a:r>
              </a:p>
              <a:p>
                <a:pPr algn="just"/>
                <a14:m>
                  <m:oMathPara xmlns:m="http://schemas.openxmlformats.org/officeDocument/2006/math">
                    <m:oMathParaPr>
                      <m:jc m:val="centerGroup"/>
                    </m:oMathParaPr>
                    <m:oMath xmlns:m="http://schemas.openxmlformats.org/officeDocument/2006/math">
                      <m:r>
                        <a:rPr lang="pt-BR" sz="1200" i="1">
                          <a:latin typeface="Cambria Math" panose="02040503050406030204" pitchFamily="18" charset="0"/>
                          <a:cs typeface="Arial" panose="020B0604020202020204" pitchFamily="34" charset="0"/>
                        </a:rPr>
                        <m:t>𝑇𝑂𝐹</m:t>
                      </m:r>
                      <m:r>
                        <a:rPr lang="pt-BR" sz="1200" i="1">
                          <a:latin typeface="Cambria Math" panose="02040503050406030204" pitchFamily="18" charset="0"/>
                          <a:cs typeface="Arial" panose="020B0604020202020204" pitchFamily="34" charset="0"/>
                        </a:rPr>
                        <m:t>=</m:t>
                      </m:r>
                      <m:f>
                        <m:fPr>
                          <m:ctrlPr>
                            <a:rPr lang="pt-BR" sz="1200" i="1">
                              <a:latin typeface="Cambria Math" panose="02040503050406030204" pitchFamily="18" charset="0"/>
                              <a:cs typeface="Arial" panose="020B0604020202020204" pitchFamily="34" charset="0"/>
                            </a:rPr>
                          </m:ctrlPr>
                        </m:fPr>
                        <m:num>
                          <m:r>
                            <a:rPr lang="pt-BR" sz="1200" i="1">
                              <a:latin typeface="Cambria Math" panose="02040503050406030204" pitchFamily="18" charset="0"/>
                              <a:cs typeface="Arial" panose="020B0604020202020204" pitchFamily="34" charset="0"/>
                            </a:rPr>
                            <m:t>𝑇𝑂𝑁</m:t>
                          </m:r>
                        </m:num>
                        <m:den>
                          <m:r>
                            <a:rPr lang="pt-BR" sz="1200" i="1">
                              <a:latin typeface="Cambria Math" panose="02040503050406030204" pitchFamily="18" charset="0"/>
                              <a:cs typeface="Arial" panose="020B0604020202020204" pitchFamily="34" charset="0"/>
                            </a:rPr>
                            <m:t>𝑡</m:t>
                          </m:r>
                        </m:den>
                      </m:f>
                    </m:oMath>
                  </m:oMathPara>
                </a14:m>
                <a:endParaRPr lang="pt-BR" sz="1200" baseline="30000" dirty="0">
                  <a:latin typeface="Arial" panose="020B0604020202020204" pitchFamily="34" charset="0"/>
                  <a:cs typeface="Arial" panose="020B0604020202020204" pitchFamily="34" charset="0"/>
                </a:endParaRPr>
              </a:p>
            </p:txBody>
          </p:sp>
        </mc:Choice>
        <mc:Fallback>
          <p:sp>
            <p:nvSpPr>
              <p:cNvPr id="6" name="Retângulo 5"/>
              <p:cNvSpPr>
                <a:spLocks noRot="1" noChangeAspect="1" noMove="1" noResize="1" noEditPoints="1" noAdjustHandles="1" noChangeArrowheads="1" noChangeShapeType="1" noTextEdit="1"/>
              </p:cNvSpPr>
              <p:nvPr/>
            </p:nvSpPr>
            <p:spPr>
              <a:xfrm>
                <a:off x="5717277" y="4426635"/>
                <a:ext cx="6096000" cy="2285882"/>
              </a:xfrm>
              <a:prstGeom prst="rect">
                <a:avLst/>
              </a:prstGeom>
              <a:blipFill rotWithShape="0">
                <a:blip r:embed="rId4"/>
                <a:stretch>
                  <a:fillRect l="-100" t="-267"/>
                </a:stretch>
              </a:blipFill>
            </p:spPr>
            <p:txBody>
              <a:bodyPr/>
              <a:lstStyle/>
              <a:p>
                <a:r>
                  <a:rPr lang="pt-BR">
                    <a:noFill/>
                  </a:rPr>
                  <a:t> </a:t>
                </a:r>
              </a:p>
            </p:txBody>
          </p:sp>
        </mc:Fallback>
      </mc:AlternateContent>
    </p:spTree>
    <p:extLst>
      <p:ext uri="{BB962C8B-B14F-4D97-AF65-F5344CB8AC3E}">
        <p14:creationId xmlns:p14="http://schemas.microsoft.com/office/powerpoint/2010/main" val="94171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01600" y="50800"/>
            <a:ext cx="4660900" cy="5338868"/>
          </a:xfrm>
          <a:prstGeom prst="rect">
            <a:avLst/>
          </a:prstGeom>
        </p:spPr>
      </p:pic>
      <p:pic>
        <p:nvPicPr>
          <p:cNvPr id="5" name="Imagem 4"/>
          <p:cNvPicPr>
            <a:picLocks noChangeAspect="1"/>
          </p:cNvPicPr>
          <p:nvPr/>
        </p:nvPicPr>
        <p:blipFill>
          <a:blip r:embed="rId3"/>
          <a:stretch>
            <a:fillRect/>
          </a:stretch>
        </p:blipFill>
        <p:spPr>
          <a:xfrm>
            <a:off x="6258822" y="803087"/>
            <a:ext cx="5217129" cy="2359213"/>
          </a:xfrm>
          <a:prstGeom prst="rect">
            <a:avLst/>
          </a:prstGeom>
        </p:spPr>
      </p:pic>
      <p:sp>
        <p:nvSpPr>
          <p:cNvPr id="6" name="Retângulo 5"/>
          <p:cNvSpPr/>
          <p:nvPr/>
        </p:nvSpPr>
        <p:spPr>
          <a:xfrm>
            <a:off x="5819386" y="3772847"/>
            <a:ext cx="6096000" cy="1015663"/>
          </a:xfrm>
          <a:prstGeom prst="rect">
            <a:avLst/>
          </a:prstGeom>
        </p:spPr>
        <p:txBody>
          <a:bodyPr>
            <a:spAutoFit/>
          </a:bodyPr>
          <a:lstStyle/>
          <a:p>
            <a:pPr algn="just"/>
            <a:r>
              <a:rPr lang="pt-BR" sz="1200" dirty="0" smtClean="0">
                <a:latin typeface="Arial" panose="020B0604020202020204" pitchFamily="34" charset="0"/>
                <a:cs typeface="Arial" panose="020B0604020202020204" pitchFamily="34" charset="0"/>
              </a:rPr>
              <a:t>Posteriormente </a:t>
            </a:r>
            <a:r>
              <a:rPr lang="pt-BR" sz="1200" dirty="0">
                <a:latin typeface="Arial" panose="020B0604020202020204" pitchFamily="34" charset="0"/>
                <a:cs typeface="Arial" panose="020B0604020202020204" pitchFamily="34" charset="0"/>
              </a:rPr>
              <a:t>foi </a:t>
            </a:r>
            <a:r>
              <a:rPr lang="pt-BR" sz="1200" dirty="0" smtClean="0">
                <a:latin typeface="Arial" panose="020B0604020202020204" pitchFamily="34" charset="0"/>
                <a:cs typeface="Arial" panose="020B0604020202020204" pitchFamily="34" charset="0"/>
              </a:rPr>
              <a:t>avaliado o </a:t>
            </a:r>
            <a:r>
              <a:rPr lang="pt-BR" sz="1200" dirty="0">
                <a:latin typeface="Arial" panose="020B0604020202020204" pitchFamily="34" charset="0"/>
                <a:cs typeface="Arial" panose="020B0604020202020204" pitchFamily="34" charset="0"/>
              </a:rPr>
              <a:t>desempenho do catalisador de </a:t>
            </a:r>
            <a:r>
              <a:rPr lang="pt-BR" sz="1200" dirty="0" smtClean="0">
                <a:latin typeface="Arial" panose="020B0604020202020204" pitchFamily="34" charset="0"/>
                <a:cs typeface="Arial" panose="020B0604020202020204" pitchFamily="34" charset="0"/>
              </a:rPr>
              <a:t>rutênio frente a adição de </a:t>
            </a:r>
            <a:r>
              <a:rPr lang="pt-BR" sz="1200" dirty="0">
                <a:latin typeface="Arial" panose="020B0604020202020204" pitchFamily="34" charset="0"/>
                <a:cs typeface="Arial" panose="020B0604020202020204" pitchFamily="34" charset="0"/>
              </a:rPr>
              <a:t>ligantes de </a:t>
            </a:r>
            <a:r>
              <a:rPr lang="pt-BR" sz="1200" dirty="0" smtClean="0">
                <a:latin typeface="Arial" panose="020B0604020202020204" pitchFamily="34" charset="0"/>
                <a:cs typeface="Arial" panose="020B0604020202020204" pitchFamily="34" charset="0"/>
              </a:rPr>
              <a:t>fosfina, observando uma </a:t>
            </a:r>
            <a:r>
              <a:rPr lang="pt-BR" sz="1200" dirty="0">
                <a:latin typeface="Arial" panose="020B0604020202020204" pitchFamily="34" charset="0"/>
                <a:cs typeface="Arial" panose="020B0604020202020204" pitchFamily="34" charset="0"/>
              </a:rPr>
              <a:t>melhoria considerável. Após </a:t>
            </a:r>
            <a:r>
              <a:rPr lang="pt-BR" sz="1200" dirty="0" smtClean="0">
                <a:latin typeface="Arial" panose="020B0604020202020204" pitchFamily="34" charset="0"/>
                <a:cs typeface="Arial" panose="020B0604020202020204" pitchFamily="34" charset="0"/>
              </a:rPr>
              <a:t>examinar </a:t>
            </a:r>
            <a:r>
              <a:rPr lang="pt-BR" sz="1200" dirty="0">
                <a:latin typeface="Arial" panose="020B0604020202020204" pitchFamily="34" charset="0"/>
                <a:cs typeface="Arial" panose="020B0604020202020204" pitchFamily="34" charset="0"/>
              </a:rPr>
              <a:t>várias opções, </a:t>
            </a:r>
            <a:r>
              <a:rPr lang="pt-BR" sz="1200" dirty="0" smtClean="0">
                <a:latin typeface="Arial" panose="020B0604020202020204" pitchFamily="34" charset="0"/>
                <a:cs typeface="Arial" panose="020B0604020202020204" pitchFamily="34" charset="0"/>
              </a:rPr>
              <a:t>os autores citaram </a:t>
            </a:r>
            <a:r>
              <a:rPr lang="pt-BR" sz="1200" dirty="0">
                <a:latin typeface="Arial" panose="020B0604020202020204" pitchFamily="34" charset="0"/>
                <a:cs typeface="Arial" panose="020B0604020202020204" pitchFamily="34" charset="0"/>
              </a:rPr>
              <a:t>que o b</a:t>
            </a:r>
            <a:r>
              <a:rPr lang="pt-BR" sz="1200" dirty="0" smtClean="0">
                <a:latin typeface="Arial" panose="020B0604020202020204" pitchFamily="34" charset="0"/>
                <a:cs typeface="Arial" panose="020B0604020202020204" pitchFamily="34" charset="0"/>
              </a:rPr>
              <a:t>is </a:t>
            </a:r>
            <a:r>
              <a:rPr lang="pt-BR" sz="1200" dirty="0">
                <a:latin typeface="Arial" panose="020B0604020202020204" pitchFamily="34" charset="0"/>
                <a:cs typeface="Arial" panose="020B0604020202020204" pitchFamily="34" charset="0"/>
              </a:rPr>
              <a:t>(</a:t>
            </a:r>
            <a:r>
              <a:rPr lang="pt-BR" sz="1200" dirty="0" err="1">
                <a:latin typeface="Arial" panose="020B0604020202020204" pitchFamily="34" charset="0"/>
                <a:cs typeface="Arial" panose="020B0604020202020204" pitchFamily="34" charset="0"/>
              </a:rPr>
              <a:t>difenilfosfino</a:t>
            </a:r>
            <a:r>
              <a:rPr lang="pt-BR" sz="1200" dirty="0">
                <a:latin typeface="Arial" panose="020B0604020202020204" pitchFamily="34" charset="0"/>
                <a:cs typeface="Arial" panose="020B0604020202020204" pitchFamily="34" charset="0"/>
              </a:rPr>
              <a:t>) metano (DPPM) teve um impacto considerável no desempenho de [RuCl</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(p-</a:t>
            </a:r>
            <a:r>
              <a:rPr lang="pt-BR" sz="1200" dirty="0" err="1">
                <a:latin typeface="Arial" panose="020B0604020202020204" pitchFamily="34" charset="0"/>
                <a:cs typeface="Arial" panose="020B0604020202020204" pitchFamily="34" charset="0"/>
              </a:rPr>
              <a:t>cimeno</a:t>
            </a:r>
            <a:r>
              <a:rPr lang="pt-BR" sz="1200" dirty="0" smtClean="0">
                <a:latin typeface="Arial" panose="020B0604020202020204" pitchFamily="34" charset="0"/>
                <a:cs typeface="Arial" panose="020B0604020202020204" pitchFamily="34" charset="0"/>
              </a:rPr>
              <a:t>)]</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obtendo valores mais elevados de TON (Tabela 2 e Figura 2). </a:t>
            </a:r>
            <a:endParaRPr lang="pt-BR" sz="1200" baseline="-25000" dirty="0">
              <a:latin typeface="Arial" panose="020B0604020202020204" pitchFamily="34" charset="0"/>
              <a:cs typeface="Arial" panose="020B0604020202020204" pitchFamily="34" charset="0"/>
            </a:endParaRPr>
          </a:p>
        </p:txBody>
      </p:sp>
      <p:pic>
        <p:nvPicPr>
          <p:cNvPr id="7" name="Imagem 6"/>
          <p:cNvPicPr>
            <a:picLocks noChangeAspect="1"/>
          </p:cNvPicPr>
          <p:nvPr/>
        </p:nvPicPr>
        <p:blipFill>
          <a:blip r:embed="rId4"/>
          <a:stretch>
            <a:fillRect/>
          </a:stretch>
        </p:blipFill>
        <p:spPr>
          <a:xfrm>
            <a:off x="7342878" y="4985791"/>
            <a:ext cx="2844800" cy="1732509"/>
          </a:xfrm>
          <a:prstGeom prst="rect">
            <a:avLst/>
          </a:prstGeom>
        </p:spPr>
      </p:pic>
    </p:spTree>
    <p:extLst>
      <p:ext uri="{BB962C8B-B14F-4D97-AF65-F5344CB8AC3E}">
        <p14:creationId xmlns:p14="http://schemas.microsoft.com/office/powerpoint/2010/main" val="3318775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68255" y="178134"/>
            <a:ext cx="5763855" cy="6438566"/>
          </a:xfrm>
          <a:prstGeom prst="rect">
            <a:avLst/>
          </a:prstGeom>
        </p:spPr>
      </p:pic>
      <p:sp>
        <p:nvSpPr>
          <p:cNvPr id="5" name="Retângulo 4"/>
          <p:cNvSpPr/>
          <p:nvPr/>
        </p:nvSpPr>
        <p:spPr>
          <a:xfrm>
            <a:off x="6464300" y="469900"/>
            <a:ext cx="4978400" cy="3231654"/>
          </a:xfrm>
          <a:prstGeom prst="rect">
            <a:avLst/>
          </a:prstGeom>
        </p:spPr>
        <p:txBody>
          <a:bodyPr wrap="square">
            <a:spAutoFit/>
          </a:bodyPr>
          <a:lstStyle/>
          <a:p>
            <a:pPr algn="just"/>
            <a:r>
              <a:rPr lang="pt-BR" sz="1200" dirty="0" smtClean="0">
                <a:latin typeface="Arial" panose="020B0604020202020204" pitchFamily="34" charset="0"/>
                <a:cs typeface="Arial" panose="020B0604020202020204" pitchFamily="34" charset="0"/>
              </a:rPr>
              <a:t>Foram investigadas </a:t>
            </a:r>
            <a:r>
              <a:rPr lang="pt-BR" sz="1200" dirty="0">
                <a:latin typeface="Arial" panose="020B0604020202020204" pitchFamily="34" charset="0"/>
                <a:cs typeface="Arial" panose="020B0604020202020204" pitchFamily="34" charset="0"/>
              </a:rPr>
              <a:t>outras </a:t>
            </a:r>
            <a:r>
              <a:rPr lang="pt-BR" sz="1200" dirty="0" smtClean="0">
                <a:latin typeface="Arial" panose="020B0604020202020204" pitchFamily="34" charset="0"/>
                <a:cs typeface="Arial" panose="020B0604020202020204" pitchFamily="34" charset="0"/>
              </a:rPr>
              <a:t>aminas na reação de </a:t>
            </a:r>
            <a:r>
              <a:rPr lang="pt-BR" sz="1200" dirty="0" err="1" smtClean="0">
                <a:latin typeface="Arial" panose="020B0604020202020204" pitchFamily="34" charset="0"/>
                <a:cs typeface="Arial" panose="020B0604020202020204" pitchFamily="34" charset="0"/>
              </a:rPr>
              <a:t>descomposição</a:t>
            </a:r>
            <a:r>
              <a:rPr lang="pt-BR" sz="1200" dirty="0" smtClean="0">
                <a:latin typeface="Arial" panose="020B0604020202020204" pitchFamily="34" charset="0"/>
                <a:cs typeface="Arial" panose="020B0604020202020204" pitchFamily="34" charset="0"/>
              </a:rPr>
              <a:t> do ácido fórmico. Incluindo </a:t>
            </a:r>
            <a:r>
              <a:rPr lang="pt-BR" sz="1200" dirty="0" err="1" smtClean="0">
                <a:latin typeface="Arial" panose="020B0604020202020204" pitchFamily="34" charset="0"/>
                <a:cs typeface="Arial" panose="020B0604020202020204" pitchFamily="34" charset="0"/>
              </a:rPr>
              <a:t>monoetanol</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amina (MEA), </a:t>
            </a:r>
            <a:r>
              <a:rPr lang="pt-BR" sz="1200" dirty="0" err="1" smtClean="0">
                <a:latin typeface="Arial" panose="020B0604020202020204" pitchFamily="34" charset="0"/>
                <a:cs typeface="Arial" panose="020B0604020202020204" pitchFamily="34" charset="0"/>
              </a:rPr>
              <a:t>trietanol</a:t>
            </a:r>
            <a:r>
              <a:rPr lang="pt-BR" sz="1200" dirty="0" smtClean="0">
                <a:latin typeface="Arial" panose="020B0604020202020204" pitchFamily="34" charset="0"/>
                <a:cs typeface="Arial" panose="020B0604020202020204" pitchFamily="34" charset="0"/>
              </a:rPr>
              <a:t> amina (TEA</a:t>
            </a:r>
            <a:r>
              <a:rPr lang="pt-BR" sz="1200" dirty="0">
                <a:latin typeface="Arial" panose="020B0604020202020204" pitchFamily="34" charset="0"/>
                <a:cs typeface="Arial" panose="020B0604020202020204" pitchFamily="34" charset="0"/>
              </a:rPr>
              <a:t>), </a:t>
            </a:r>
            <a:r>
              <a:rPr lang="pt-BR" sz="1200" dirty="0" err="1">
                <a:latin typeface="Arial" panose="020B0604020202020204" pitchFamily="34" charset="0"/>
                <a:cs typeface="Arial" panose="020B0604020202020204" pitchFamily="34" charset="0"/>
              </a:rPr>
              <a:t>dimetiletanol</a:t>
            </a:r>
            <a:r>
              <a:rPr lang="pt-BR" sz="1200" dirty="0">
                <a:latin typeface="Arial" panose="020B0604020202020204" pitchFamily="34" charset="0"/>
                <a:cs typeface="Arial" panose="020B0604020202020204" pitchFamily="34" charset="0"/>
              </a:rPr>
              <a:t> amina (</a:t>
            </a:r>
            <a:r>
              <a:rPr lang="pt-BR" sz="1200" dirty="0" smtClean="0">
                <a:latin typeface="Arial" panose="020B0604020202020204" pitchFamily="34" charset="0"/>
                <a:cs typeface="Arial" panose="020B0604020202020204" pitchFamily="34" charset="0"/>
              </a:rPr>
              <a:t>DMEA), </a:t>
            </a:r>
            <a:r>
              <a:rPr lang="pt-BR" sz="1200" dirty="0" err="1" smtClean="0">
                <a:latin typeface="Arial" panose="020B0604020202020204" pitchFamily="34" charset="0"/>
                <a:cs typeface="Arial" panose="020B0604020202020204" pitchFamily="34" charset="0"/>
              </a:rPr>
              <a:t>tributilamina</a:t>
            </a:r>
            <a:r>
              <a:rPr lang="pt-BR" sz="1200" dirty="0" smtClean="0">
                <a:latin typeface="Arial" panose="020B0604020202020204" pitchFamily="34" charset="0"/>
                <a:cs typeface="Arial" panose="020B0604020202020204" pitchFamily="34" charset="0"/>
              </a:rPr>
              <a:t> (NBu</a:t>
            </a:r>
            <a:r>
              <a:rPr lang="pt-BR" sz="1200" baseline="-25000" dirty="0" smtClean="0">
                <a:latin typeface="Arial" panose="020B0604020202020204" pitchFamily="34" charset="0"/>
                <a:cs typeface="Arial" panose="020B0604020202020204" pitchFamily="34" charset="0"/>
              </a:rPr>
              <a:t>3</a:t>
            </a:r>
            <a:r>
              <a:rPr lang="pt-BR" sz="1200" dirty="0" smtClean="0">
                <a:latin typeface="Arial" panose="020B0604020202020204" pitchFamily="34" charset="0"/>
                <a:cs typeface="Arial" panose="020B0604020202020204" pitchFamily="34" charset="0"/>
              </a:rPr>
              <a:t>)</a:t>
            </a:r>
            <a:r>
              <a:rPr lang="pt-BR" sz="1200" baseline="-25000" dirty="0" smtClean="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e </a:t>
            </a:r>
            <a:r>
              <a:rPr lang="pt-BR" sz="1200" dirty="0" err="1" smtClean="0">
                <a:latin typeface="Arial" panose="020B0604020202020204" pitchFamily="34" charset="0"/>
                <a:cs typeface="Arial" panose="020B0604020202020204" pitchFamily="34" charset="0"/>
              </a:rPr>
              <a:t>diisopropilamina</a:t>
            </a:r>
            <a:r>
              <a:rPr lang="pt-BR" sz="1200" dirty="0" smtClean="0">
                <a:latin typeface="Arial" panose="020B0604020202020204" pitchFamily="34" charset="0"/>
                <a:cs typeface="Arial" panose="020B0604020202020204" pitchFamily="34" charset="0"/>
              </a:rPr>
              <a:t> etanol </a:t>
            </a:r>
            <a:r>
              <a:rPr lang="pt-BR" sz="1200" dirty="0">
                <a:latin typeface="Arial" panose="020B0604020202020204" pitchFamily="34" charset="0"/>
                <a:cs typeface="Arial" panose="020B0604020202020204" pitchFamily="34" charset="0"/>
              </a:rPr>
              <a:t>(DIPAE). Os resultados estão resumidos na Tabela 4.</a:t>
            </a:r>
          </a:p>
          <a:p>
            <a:pPr algn="just"/>
            <a:r>
              <a:rPr lang="pt-BR" sz="1200" dirty="0" smtClean="0">
                <a:latin typeface="Arial" panose="020B0604020202020204" pitchFamily="34" charset="0"/>
                <a:cs typeface="Arial" panose="020B0604020202020204" pitchFamily="34" charset="0"/>
              </a:rPr>
              <a:t>Embora a reação de decomposição do ácido fórmico fosse mais rápida usando os </a:t>
            </a:r>
            <a:r>
              <a:rPr lang="pt-BR" sz="1200" dirty="0" err="1" smtClean="0">
                <a:latin typeface="Arial" panose="020B0604020202020204" pitchFamily="34" charset="0"/>
                <a:cs typeface="Arial" panose="020B0604020202020204" pitchFamily="34" charset="0"/>
              </a:rPr>
              <a:t>co-catalisadores</a:t>
            </a:r>
            <a:r>
              <a:rPr lang="pt-BR" sz="1200" dirty="0" smtClean="0">
                <a:latin typeface="Arial" panose="020B0604020202020204" pitchFamily="34" charset="0"/>
                <a:cs typeface="Arial" panose="020B0604020202020204" pitchFamily="34" charset="0"/>
              </a:rPr>
              <a:t> TEA e DIPAE a 60 </a:t>
            </a:r>
            <a:r>
              <a:rPr lang="pt-BR" sz="1200" baseline="30000" dirty="0" err="1" smtClean="0">
                <a:latin typeface="Arial" panose="020B0604020202020204" pitchFamily="34" charset="0"/>
                <a:cs typeface="Arial" panose="020B0604020202020204" pitchFamily="34" charset="0"/>
              </a:rPr>
              <a:t>o</a:t>
            </a:r>
            <a:r>
              <a:rPr lang="pt-BR" sz="1200" dirty="0" err="1" smtClean="0">
                <a:latin typeface="Arial" panose="020B0604020202020204" pitchFamily="34" charset="0"/>
                <a:cs typeface="Arial" panose="020B0604020202020204" pitchFamily="34" charset="0"/>
              </a:rPr>
              <a:t>C</a:t>
            </a:r>
            <a:r>
              <a:rPr lang="pt-BR" sz="1200" dirty="0" smtClean="0">
                <a:latin typeface="Arial" panose="020B0604020202020204" pitchFamily="34" charset="0"/>
                <a:cs typeface="Arial" panose="020B0604020202020204" pitchFamily="34" charset="0"/>
              </a:rPr>
              <a:t>, os autores citaram que o catalisador perdeu sua atividade depois de alguns ciclos. Consequentemente, foi selecionada a NBu</a:t>
            </a:r>
            <a:r>
              <a:rPr lang="pt-BR" sz="1200" baseline="-25000" dirty="0" smtClean="0">
                <a:latin typeface="Arial" panose="020B0604020202020204" pitchFamily="34" charset="0"/>
                <a:cs typeface="Arial" panose="020B0604020202020204" pitchFamily="34" charset="0"/>
              </a:rPr>
              <a:t>3</a:t>
            </a:r>
            <a:r>
              <a:rPr lang="pt-BR" sz="1200" dirty="0" smtClean="0">
                <a:latin typeface="Arial" panose="020B0604020202020204" pitchFamily="34" charset="0"/>
                <a:cs typeface="Arial" panose="020B0604020202020204" pitchFamily="34" charset="0"/>
              </a:rPr>
              <a:t> para realizar a reação. </a:t>
            </a:r>
          </a:p>
          <a:p>
            <a:pPr algn="just"/>
            <a:endParaRPr lang="pt-BR" sz="1200" dirty="0" smtClean="0">
              <a:latin typeface="Arial" panose="020B0604020202020204" pitchFamily="34" charset="0"/>
              <a:cs typeface="Arial" panose="020B0604020202020204" pitchFamily="34" charset="0"/>
            </a:endParaRPr>
          </a:p>
          <a:p>
            <a:pPr algn="just"/>
            <a:r>
              <a:rPr lang="pt-BR" sz="1200" dirty="0" smtClean="0">
                <a:latin typeface="Arial" panose="020B0604020202020204" pitchFamily="34" charset="0"/>
                <a:cs typeface="Arial" panose="020B0604020202020204" pitchFamily="34" charset="0"/>
              </a:rPr>
              <a:t>Depois de estes estudos de otimização das condições reacionais, o procedimento de geração de hidrogênio por o complexo de rutênio e a amina escolhida foi o seguinte: NBu</a:t>
            </a:r>
            <a:r>
              <a:rPr lang="pt-BR" sz="1200" baseline="-25000" dirty="0" smtClean="0">
                <a:latin typeface="Arial" panose="020B0604020202020204" pitchFamily="34" charset="0"/>
                <a:cs typeface="Arial" panose="020B0604020202020204" pitchFamily="34" charset="0"/>
              </a:rPr>
              <a:t>3</a:t>
            </a:r>
            <a:r>
              <a:rPr lang="pt-BR" sz="1200" dirty="0" smtClean="0">
                <a:latin typeface="Arial" panose="020B0604020202020204" pitchFamily="34" charset="0"/>
                <a:cs typeface="Arial" panose="020B0604020202020204" pitchFamily="34" charset="0"/>
              </a:rPr>
              <a:t> foi adicionado a uma mistura de [RuCl</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(p-</a:t>
            </a:r>
            <a:r>
              <a:rPr lang="pt-BR" sz="1200" dirty="0" err="1" smtClean="0">
                <a:latin typeface="Arial" panose="020B0604020202020204" pitchFamily="34" charset="0"/>
                <a:cs typeface="Arial" panose="020B0604020202020204" pitchFamily="34" charset="0"/>
              </a:rPr>
              <a:t>cimeno</a:t>
            </a:r>
            <a:r>
              <a:rPr lang="pt-BR" sz="1200" dirty="0" smtClean="0">
                <a:latin typeface="Arial" panose="020B0604020202020204" pitchFamily="34" charset="0"/>
                <a:cs typeface="Arial" panose="020B0604020202020204" pitchFamily="34" charset="0"/>
              </a:rPr>
              <a:t>)]</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e DPPM em DMF. A mistura foi aquecida por 1 hora a 60 </a:t>
            </a:r>
            <a:r>
              <a:rPr lang="pt-BR" sz="1200" baseline="30000" dirty="0" err="1">
                <a:latin typeface="Arial" panose="020B0604020202020204" pitchFamily="34" charset="0"/>
                <a:cs typeface="Arial" panose="020B0604020202020204" pitchFamily="34" charset="0"/>
              </a:rPr>
              <a:t>o</a:t>
            </a:r>
            <a:r>
              <a:rPr lang="pt-BR" sz="1200" dirty="0" err="1">
                <a:latin typeface="Arial" panose="020B0604020202020204" pitchFamily="34" charset="0"/>
                <a:cs typeface="Arial" panose="020B0604020202020204" pitchFamily="34" charset="0"/>
              </a:rPr>
              <a:t>C</a:t>
            </a:r>
            <a:r>
              <a:rPr lang="pt-BR" sz="1200" dirty="0" smtClean="0">
                <a:latin typeface="Arial" panose="020B0604020202020204" pitchFamily="34" charset="0"/>
                <a:cs typeface="Arial" panose="020B0604020202020204" pitchFamily="34" charset="0"/>
              </a:rPr>
              <a:t> e posteriormente foi adicionado o ácido fórmico. Uma vez terminada a evolução do gás, as reações de decomposição do ácido fórmico </a:t>
            </a:r>
            <a:r>
              <a:rPr lang="pt-BR" sz="1200" dirty="0">
                <a:latin typeface="Arial" panose="020B0604020202020204" pitchFamily="34" charset="0"/>
                <a:cs typeface="Arial" panose="020B0604020202020204" pitchFamily="34" charset="0"/>
              </a:rPr>
              <a:t>seguintes </a:t>
            </a:r>
            <a:r>
              <a:rPr lang="pt-BR" sz="1200" dirty="0" smtClean="0">
                <a:latin typeface="Arial" panose="020B0604020202020204" pitchFamily="34" charset="0"/>
                <a:cs typeface="Arial" panose="020B0604020202020204" pitchFamily="34" charset="0"/>
              </a:rPr>
              <a:t>ocorreram a 40 </a:t>
            </a:r>
            <a:r>
              <a:rPr lang="pt-BR" sz="1200" baseline="30000" dirty="0" err="1">
                <a:latin typeface="Arial" panose="020B0604020202020204" pitchFamily="34" charset="0"/>
                <a:cs typeface="Arial" panose="020B0604020202020204" pitchFamily="34" charset="0"/>
              </a:rPr>
              <a:t>o</a:t>
            </a:r>
            <a:r>
              <a:rPr lang="pt-BR" sz="1200" dirty="0" err="1">
                <a:latin typeface="Arial" panose="020B0604020202020204" pitchFamily="34" charset="0"/>
                <a:cs typeface="Arial" panose="020B0604020202020204" pitchFamily="34" charset="0"/>
              </a:rPr>
              <a:t>C</a:t>
            </a:r>
            <a:r>
              <a:rPr lang="pt-BR" sz="1200" dirty="0" err="1" smtClean="0">
                <a:latin typeface="Arial" panose="020B0604020202020204" pitchFamily="34" charset="0"/>
                <a:cs typeface="Arial" panose="020B0604020202020204" pitchFamily="34" charset="0"/>
              </a:rPr>
              <a:t>.</a:t>
            </a:r>
            <a:r>
              <a:rPr lang="pt-BR" sz="1200" dirty="0" smtClean="0">
                <a:latin typeface="Arial" panose="020B0604020202020204" pitchFamily="34" charset="0"/>
                <a:cs typeface="Arial" panose="020B0604020202020204" pitchFamily="34" charset="0"/>
              </a:rPr>
              <a:t> </a:t>
            </a:r>
            <a:endParaRPr lang="pt-B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9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p:cNvPicPr>
            <a:picLocks noChangeAspect="1"/>
          </p:cNvPicPr>
          <p:nvPr/>
        </p:nvPicPr>
        <p:blipFill>
          <a:blip r:embed="rId3"/>
          <a:stretch>
            <a:fillRect/>
          </a:stretch>
        </p:blipFill>
        <p:spPr>
          <a:xfrm>
            <a:off x="5855928" y="5024939"/>
            <a:ext cx="3009874" cy="636563"/>
          </a:xfrm>
          <a:prstGeom prst="rect">
            <a:avLst/>
          </a:prstGeom>
        </p:spPr>
      </p:pic>
      <p:pic>
        <p:nvPicPr>
          <p:cNvPr id="5" name="Imagen 4"/>
          <p:cNvPicPr>
            <a:picLocks noChangeAspect="1"/>
          </p:cNvPicPr>
          <p:nvPr/>
        </p:nvPicPr>
        <p:blipFill>
          <a:blip r:embed="rId4"/>
          <a:stretch>
            <a:fillRect/>
          </a:stretch>
        </p:blipFill>
        <p:spPr>
          <a:xfrm>
            <a:off x="139701" y="2071775"/>
            <a:ext cx="4274958" cy="4786225"/>
          </a:xfrm>
          <a:prstGeom prst="rect">
            <a:avLst/>
          </a:prstGeom>
        </p:spPr>
      </p:pic>
      <p:pic>
        <p:nvPicPr>
          <p:cNvPr id="4" name="Imagen 3"/>
          <p:cNvPicPr>
            <a:picLocks noChangeAspect="1"/>
          </p:cNvPicPr>
          <p:nvPr/>
        </p:nvPicPr>
        <p:blipFill>
          <a:blip r:embed="rId5"/>
          <a:stretch>
            <a:fillRect/>
          </a:stretch>
        </p:blipFill>
        <p:spPr>
          <a:xfrm>
            <a:off x="139701" y="0"/>
            <a:ext cx="4571999" cy="2290808"/>
          </a:xfrm>
          <a:prstGeom prst="rect">
            <a:avLst/>
          </a:prstGeom>
        </p:spPr>
      </p:pic>
      <p:cxnSp>
        <p:nvCxnSpPr>
          <p:cNvPr id="8" name="Conector reto 7"/>
          <p:cNvCxnSpPr/>
          <p:nvPr/>
        </p:nvCxnSpPr>
        <p:spPr>
          <a:xfrm>
            <a:off x="5054600"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uadroTexto 5"/>
              <p:cNvSpPr txBox="1"/>
              <p:nvPr/>
            </p:nvSpPr>
            <p:spPr>
              <a:xfrm>
                <a:off x="5168901" y="118735"/>
                <a:ext cx="6705599" cy="3125599"/>
              </a:xfrm>
              <a:prstGeom prst="rect">
                <a:avLst/>
              </a:prstGeom>
              <a:noFill/>
            </p:spPr>
            <p:txBody>
              <a:bodyPr wrap="square" rtlCol="0">
                <a:spAutoFit/>
              </a:bodyPr>
              <a:lstStyle/>
              <a:p>
                <a:pPr algn="just"/>
                <a:r>
                  <a:rPr lang="pt-BR" sz="1200" dirty="0" smtClean="0">
                    <a:latin typeface="Arial" panose="020B0604020202020204" pitchFamily="34" charset="0"/>
                    <a:cs typeface="Arial" panose="020B0604020202020204" pitchFamily="34" charset="0"/>
                  </a:rPr>
                  <a:t>O objetivo deste trabalho contemplava a produção eficiente de H</a:t>
                </a:r>
                <a:r>
                  <a:rPr lang="pt-BR" sz="1200" baseline="-25000" dirty="0" smtClean="0">
                    <a:latin typeface="Arial" panose="020B0604020202020204" pitchFamily="34" charset="0"/>
                    <a:cs typeface="Arial" panose="020B0604020202020204" pitchFamily="34" charset="0"/>
                  </a:rPr>
                  <a:t>2(g)</a:t>
                </a:r>
                <a:r>
                  <a:rPr lang="pt-BR" sz="1200" dirty="0" smtClean="0">
                    <a:latin typeface="Arial" panose="020B0604020202020204" pitchFamily="34" charset="0"/>
                    <a:cs typeface="Arial" panose="020B0604020202020204" pitchFamily="34" charset="0"/>
                  </a:rPr>
                  <a:t> a baixa temperatura. Primeiramente a </a:t>
                </a:r>
                <a:r>
                  <a:rPr lang="pt-BR" sz="1200" dirty="0" err="1" smtClean="0">
                    <a:latin typeface="Arial" panose="020B0604020202020204" pitchFamily="34" charset="0"/>
                    <a:cs typeface="Arial" panose="020B0604020202020204" pitchFamily="34" charset="0"/>
                  </a:rPr>
                  <a:t>deshidrogenação</a:t>
                </a:r>
                <a:r>
                  <a:rPr lang="pt-BR" sz="1200" dirty="0" smtClean="0">
                    <a:latin typeface="Arial" panose="020B0604020202020204" pitchFamily="34" charset="0"/>
                    <a:cs typeface="Arial" panose="020B0604020202020204" pitchFamily="34" charset="0"/>
                  </a:rPr>
                  <a:t> de metanol produz hidrogênio e formaldeído, logo a água promove a </a:t>
                </a:r>
                <a:r>
                  <a:rPr lang="pt-BR" sz="1200" dirty="0" err="1" smtClean="0">
                    <a:latin typeface="Arial" panose="020B0604020202020204" pitchFamily="34" charset="0"/>
                    <a:cs typeface="Arial" panose="020B0604020202020204" pitchFamily="34" charset="0"/>
                  </a:rPr>
                  <a:t>deshidrogenação</a:t>
                </a:r>
                <a:r>
                  <a:rPr lang="pt-BR" sz="1200" dirty="0" smtClean="0">
                    <a:latin typeface="Arial" panose="020B0604020202020204" pitchFamily="34" charset="0"/>
                    <a:cs typeface="Arial" panose="020B0604020202020204" pitchFamily="34" charset="0"/>
                  </a:rPr>
                  <a:t> do formaldeído para ácido fórmico e hidrogênio e finalmente a </a:t>
                </a:r>
                <a:r>
                  <a:rPr lang="pt-BR" sz="1200" dirty="0" err="1" smtClean="0">
                    <a:latin typeface="Arial" panose="020B0604020202020204" pitchFamily="34" charset="0"/>
                    <a:cs typeface="Arial" panose="020B0604020202020204" pitchFamily="34" charset="0"/>
                  </a:rPr>
                  <a:t>deshidrogenação</a:t>
                </a:r>
                <a:r>
                  <a:rPr lang="pt-BR" sz="1200" dirty="0" smtClean="0">
                    <a:latin typeface="Arial" panose="020B0604020202020204" pitchFamily="34" charset="0"/>
                    <a:cs typeface="Arial" panose="020B0604020202020204" pitchFamily="34" charset="0"/>
                  </a:rPr>
                  <a:t> do ácido fórmico produz dióxido de carbono e hidrogênio (Fig. 1a). </a:t>
                </a:r>
              </a:p>
              <a:p>
                <a:pPr algn="just"/>
                <a:r>
                  <a:rPr lang="pt-BR" sz="1200" dirty="0" smtClean="0">
                    <a:latin typeface="Arial" panose="020B0604020202020204" pitchFamily="34" charset="0"/>
                    <a:cs typeface="Arial" panose="020B0604020202020204" pitchFamily="34" charset="0"/>
                  </a:rPr>
                  <a:t>Foram avaliados vários complexos de pinça de rutênio como catalisadores. A atividade catalítica foi significativa para os catalisadores </a:t>
                </a:r>
                <a:r>
                  <a:rPr lang="pt-BR" sz="1200" b="1" dirty="0" smtClean="0">
                    <a:latin typeface="Arial" panose="020B0604020202020204" pitchFamily="34" charset="0"/>
                    <a:cs typeface="Arial" panose="020B0604020202020204" pitchFamily="34" charset="0"/>
                  </a:rPr>
                  <a:t>1</a:t>
                </a:r>
                <a:r>
                  <a:rPr lang="pt-BR" sz="1200" dirty="0" smtClean="0">
                    <a:latin typeface="Arial" panose="020B0604020202020204" pitchFamily="34" charset="0"/>
                    <a:cs typeface="Arial" panose="020B0604020202020204" pitchFamily="34" charset="0"/>
                  </a:rPr>
                  <a:t>a e </a:t>
                </a:r>
                <a:r>
                  <a:rPr lang="pt-BR" sz="1200" b="1"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a, nos quais o TOF foi de 124 h</a:t>
                </a:r>
                <a:r>
                  <a:rPr lang="pt-BR" sz="1200" baseline="30000" dirty="0" smtClean="0">
                    <a:latin typeface="Arial" panose="020B0604020202020204" pitchFamily="34" charset="0"/>
                    <a:cs typeface="Arial" panose="020B0604020202020204" pitchFamily="34" charset="0"/>
                  </a:rPr>
                  <a:t>-1</a:t>
                </a:r>
                <a:r>
                  <a:rPr lang="pt-BR" sz="1200" dirty="0" smtClean="0">
                    <a:latin typeface="Arial" panose="020B0604020202020204" pitchFamily="34" charset="0"/>
                    <a:cs typeface="Arial" panose="020B0604020202020204" pitchFamily="34" charset="0"/>
                  </a:rPr>
                  <a:t> e 45 h</a:t>
                </a:r>
                <a:r>
                  <a:rPr lang="pt-BR" sz="1200" baseline="30000" dirty="0" smtClean="0">
                    <a:latin typeface="Arial" panose="020B0604020202020204" pitchFamily="34" charset="0"/>
                    <a:cs typeface="Arial" panose="020B0604020202020204" pitchFamily="34" charset="0"/>
                  </a:rPr>
                  <a:t>-1</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respetivamente (Fig. </a:t>
                </a:r>
                <a:r>
                  <a:rPr lang="pt-BR" sz="1200" dirty="0" smtClean="0">
                    <a:latin typeface="Arial" panose="020B0604020202020204" pitchFamily="34" charset="0"/>
                    <a:cs typeface="Arial" panose="020B0604020202020204" pitchFamily="34" charset="0"/>
                  </a:rPr>
                  <a:t>1b). O TOF foi calculado usando a seguinte equação:</a:t>
                </a:r>
              </a:p>
              <a:p>
                <a:pPr algn="just"/>
                <a:endParaRPr lang="pt-BR" sz="1200" dirty="0" smtClean="0">
                  <a:latin typeface="Arial" panose="020B0604020202020204" pitchFamily="34" charset="0"/>
                  <a:cs typeface="Arial" panose="020B0604020202020204" pitchFamily="34" charset="0"/>
                </a:endParaRPr>
              </a:p>
              <a:p>
                <a:pPr algn="ctr"/>
                <a14:m>
                  <m:oMath xmlns:m="http://schemas.openxmlformats.org/officeDocument/2006/math">
                    <m:r>
                      <a:rPr lang="pt-BR" sz="1200" b="0" i="1" smtClean="0">
                        <a:latin typeface="Cambria Math" panose="02040503050406030204" pitchFamily="18" charset="0"/>
                        <a:cs typeface="Arial" panose="020B0604020202020204" pitchFamily="34" charset="0"/>
                      </a:rPr>
                      <m:t>𝑇𝑂𝐹</m:t>
                    </m:r>
                    <m:r>
                      <a:rPr lang="pt-BR" sz="1200" b="0" i="1" smtClean="0">
                        <a:latin typeface="Cambria Math" panose="02040503050406030204" pitchFamily="18" charset="0"/>
                        <a:cs typeface="Arial" panose="020B0604020202020204" pitchFamily="34" charset="0"/>
                      </a:rPr>
                      <m:t>=</m:t>
                    </m:r>
                    <m:f>
                      <m:fPr>
                        <m:ctrlPr>
                          <a:rPr lang="pt-BR" sz="1200" b="0" i="1" smtClean="0">
                            <a:latin typeface="Cambria Math" panose="02040503050406030204" pitchFamily="18" charset="0"/>
                            <a:cs typeface="Arial" panose="020B0604020202020204" pitchFamily="34" charset="0"/>
                          </a:rPr>
                        </m:ctrlPr>
                      </m:fPr>
                      <m:num>
                        <m:r>
                          <a:rPr lang="pt-BR" sz="1200" b="0" i="1" smtClean="0">
                            <a:latin typeface="Cambria Math" panose="02040503050406030204" pitchFamily="18" charset="0"/>
                            <a:cs typeface="Arial" panose="020B0604020202020204" pitchFamily="34" charset="0"/>
                          </a:rPr>
                          <m:t>𝑇𝑂𝑁</m:t>
                        </m:r>
                      </m:num>
                      <m:den>
                        <m:r>
                          <a:rPr lang="pt-BR" sz="1200" b="0" i="1" smtClean="0">
                            <a:latin typeface="Cambria Math" panose="02040503050406030204" pitchFamily="18" charset="0"/>
                            <a:cs typeface="Arial" panose="020B0604020202020204" pitchFamily="34" charset="0"/>
                          </a:rPr>
                          <m:t>𝑡</m:t>
                        </m:r>
                      </m:den>
                    </m:f>
                  </m:oMath>
                </a14:m>
                <a:r>
                  <a:rPr lang="pt-BR" sz="1200" dirty="0" smtClean="0">
                    <a:latin typeface="Arial" panose="020B0604020202020204" pitchFamily="34" charset="0"/>
                    <a:cs typeface="Arial" panose="020B0604020202020204" pitchFamily="34" charset="0"/>
                  </a:rPr>
                  <a:t> </a:t>
                </a:r>
              </a:p>
              <a:p>
                <a:pPr algn="ctr"/>
                <a:endParaRPr lang="pt-BR" sz="1200" dirty="0">
                  <a:latin typeface="Arial" panose="020B0604020202020204" pitchFamily="34" charset="0"/>
                  <a:cs typeface="Arial" panose="020B0604020202020204" pitchFamily="34" charset="0"/>
                </a:endParaRPr>
              </a:p>
              <a:p>
                <a:pPr algn="just"/>
                <a:r>
                  <a:rPr lang="pt-BR" sz="1200" dirty="0" smtClean="0">
                    <a:latin typeface="Arial" panose="020B0604020202020204" pitchFamily="34" charset="0"/>
                    <a:cs typeface="Arial" panose="020B0604020202020204" pitchFamily="34" charset="0"/>
                  </a:rPr>
                  <a:t>Foi medido por GC a evolução de gás mostrando uma relação H</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 CO</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de &gt; 500:1. </a:t>
                </a:r>
                <a:r>
                  <a:rPr lang="pt-BR" sz="1200" dirty="0">
                    <a:latin typeface="Arial" panose="020B0604020202020204" pitchFamily="34" charset="0"/>
                    <a:cs typeface="Arial" panose="020B0604020202020204" pitchFamily="34" charset="0"/>
                  </a:rPr>
                  <a:t>O número de turnover (TON) foi calculado a partir da quantidade de hidrogênio produzido. Cada molécula de hidrogênio representa um número de turnover de catalisador. Os volumes de gás recolhidos foram corrigidos por um valor em branco que inclui traços de solvente. A estabilidade do catalisador foi avaliada usando o termo TON somente quando </a:t>
                </a:r>
                <a:r>
                  <a:rPr lang="pt-BR" sz="1200" dirty="0" smtClean="0">
                    <a:latin typeface="Arial" panose="020B0604020202020204" pitchFamily="34" charset="0"/>
                    <a:cs typeface="Arial" panose="020B0604020202020204" pitchFamily="34" charset="0"/>
                  </a:rPr>
                  <a:t>não foi liberado CO</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na fase </a:t>
                </a:r>
                <a:r>
                  <a:rPr lang="pt-BR" sz="1200" dirty="0" smtClean="0">
                    <a:latin typeface="Arial" panose="020B0604020202020204" pitchFamily="34" charset="0"/>
                    <a:cs typeface="Arial" panose="020B0604020202020204" pitchFamily="34" charset="0"/>
                  </a:rPr>
                  <a:t>gasosa, considerando </a:t>
                </a:r>
                <a:r>
                  <a:rPr lang="pt-BR" sz="1200" dirty="0">
                    <a:latin typeface="Arial" panose="020B0604020202020204" pitchFamily="34" charset="0"/>
                    <a:cs typeface="Arial" panose="020B0604020202020204" pitchFamily="34" charset="0"/>
                  </a:rPr>
                  <a:t>apenas </a:t>
                </a:r>
                <a:r>
                  <a:rPr lang="pt-BR" sz="1200" dirty="0" smtClean="0">
                    <a:latin typeface="Arial" panose="020B0604020202020204" pitchFamily="34" charset="0"/>
                    <a:cs typeface="Arial" panose="020B0604020202020204" pitchFamily="34" charset="0"/>
                  </a:rPr>
                  <a:t>H</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O valor da TON foi calculado usando </a:t>
                </a:r>
                <a:r>
                  <a:rPr lang="pt-BR" sz="1200" dirty="0" smtClean="0">
                    <a:latin typeface="Arial" panose="020B0604020202020204" pitchFamily="34" charset="0"/>
                    <a:cs typeface="Arial" panose="020B0604020202020204" pitchFamily="34" charset="0"/>
                  </a:rPr>
                  <a:t>a seguinte </a:t>
                </a:r>
                <a:r>
                  <a:rPr lang="pt-BR" sz="1200" dirty="0">
                    <a:latin typeface="Arial" panose="020B0604020202020204" pitchFamily="34" charset="0"/>
                    <a:cs typeface="Arial" panose="020B0604020202020204" pitchFamily="34" charset="0"/>
                  </a:rPr>
                  <a:t>equação:</a:t>
                </a:r>
              </a:p>
            </p:txBody>
          </p:sp>
        </mc:Choice>
        <mc:Fallback xmlns="">
          <p:sp>
            <p:nvSpPr>
              <p:cNvPr id="11" name="CuadroTexto 5"/>
              <p:cNvSpPr txBox="1">
                <a:spLocks noRot="1" noChangeAspect="1" noMove="1" noResize="1" noEditPoints="1" noAdjustHandles="1" noChangeArrowheads="1" noChangeShapeType="1" noTextEdit="1"/>
              </p:cNvSpPr>
              <p:nvPr/>
            </p:nvSpPr>
            <p:spPr>
              <a:xfrm>
                <a:off x="5168901" y="118735"/>
                <a:ext cx="6705599" cy="3125599"/>
              </a:xfrm>
              <a:prstGeom prst="rect">
                <a:avLst/>
              </a:prstGeom>
              <a:blipFill rotWithShape="0">
                <a:blip r:embed="rId6"/>
                <a:stretch>
                  <a:fillRect l="-91" t="-195" b="-390"/>
                </a:stretch>
              </a:blipFill>
            </p:spPr>
            <p:txBody>
              <a:bodyPr/>
              <a:lstStyle/>
              <a:p>
                <a:r>
                  <a:rPr lang="pt-BR">
                    <a:noFill/>
                  </a:rPr>
                  <a:t> </a:t>
                </a:r>
              </a:p>
            </p:txBody>
          </p:sp>
        </mc:Fallback>
      </mc:AlternateContent>
      <p:pic>
        <p:nvPicPr>
          <p:cNvPr id="12" name="Imagem 11"/>
          <p:cNvPicPr>
            <a:picLocks noChangeAspect="1"/>
          </p:cNvPicPr>
          <p:nvPr/>
        </p:nvPicPr>
        <p:blipFill>
          <a:blip r:embed="rId7"/>
          <a:stretch>
            <a:fillRect/>
          </a:stretch>
        </p:blipFill>
        <p:spPr>
          <a:xfrm>
            <a:off x="7596979" y="3295134"/>
            <a:ext cx="1849441" cy="591094"/>
          </a:xfrm>
          <a:prstGeom prst="rect">
            <a:avLst/>
          </a:prstGeom>
        </p:spPr>
      </p:pic>
      <p:sp>
        <p:nvSpPr>
          <p:cNvPr id="13" name="CuadroTexto 5"/>
          <p:cNvSpPr txBox="1"/>
          <p:nvPr/>
        </p:nvSpPr>
        <p:spPr>
          <a:xfrm>
            <a:off x="5270501" y="3949756"/>
            <a:ext cx="6705599" cy="276999"/>
          </a:xfrm>
          <a:prstGeom prst="rect">
            <a:avLst/>
          </a:prstGeom>
          <a:noFill/>
        </p:spPr>
        <p:txBody>
          <a:bodyPr wrap="square" rtlCol="0">
            <a:spAutoFit/>
          </a:bodyPr>
          <a:lstStyle/>
          <a:p>
            <a:pPr algn="just"/>
            <a:r>
              <a:rPr lang="pt-BR" sz="1200" dirty="0" smtClean="0">
                <a:latin typeface="Arial" panose="020B0604020202020204" pitchFamily="34" charset="0"/>
                <a:cs typeface="Arial" panose="020B0604020202020204" pitchFamily="34" charset="0"/>
              </a:rPr>
              <a:t>Onde </a:t>
            </a:r>
            <a:endParaRPr lang="pt-BR" sz="1200" dirty="0">
              <a:latin typeface="Arial" panose="020B0604020202020204" pitchFamily="34" charset="0"/>
              <a:cs typeface="Arial" panose="020B0604020202020204" pitchFamily="34" charset="0"/>
            </a:endParaRPr>
          </a:p>
        </p:txBody>
      </p:sp>
      <p:pic>
        <p:nvPicPr>
          <p:cNvPr id="14" name="Imagem 13"/>
          <p:cNvPicPr>
            <a:picLocks noChangeAspect="1"/>
          </p:cNvPicPr>
          <p:nvPr/>
        </p:nvPicPr>
        <p:blipFill>
          <a:blip r:embed="rId8"/>
          <a:stretch>
            <a:fillRect/>
          </a:stretch>
        </p:blipFill>
        <p:spPr>
          <a:xfrm>
            <a:off x="5961059" y="3949756"/>
            <a:ext cx="3698882" cy="1254938"/>
          </a:xfrm>
          <a:prstGeom prst="rect">
            <a:avLst/>
          </a:prstGeom>
        </p:spPr>
      </p:pic>
      <p:sp>
        <p:nvSpPr>
          <p:cNvPr id="16" name="CuadroTexto 5"/>
          <p:cNvSpPr txBox="1"/>
          <p:nvPr/>
        </p:nvSpPr>
        <p:spPr>
          <a:xfrm>
            <a:off x="9148759" y="5192022"/>
            <a:ext cx="1523999" cy="276999"/>
          </a:xfrm>
          <a:prstGeom prst="rect">
            <a:avLst/>
          </a:prstGeom>
          <a:noFill/>
        </p:spPr>
        <p:txBody>
          <a:bodyPr wrap="square" rtlCol="0">
            <a:spAutoFit/>
          </a:bodyPr>
          <a:lstStyle/>
          <a:p>
            <a:pPr algn="just"/>
            <a:r>
              <a:rPr lang="pt-BR" sz="1200" dirty="0" smtClean="0">
                <a:latin typeface="Arial" panose="020B0604020202020204" pitchFamily="34" charset="0"/>
                <a:cs typeface="Arial" panose="020B0604020202020204" pitchFamily="34" charset="0"/>
              </a:rPr>
              <a:t>Onde </a:t>
            </a:r>
            <a:endParaRPr lang="pt-BR" sz="1200" dirty="0">
              <a:latin typeface="Arial" panose="020B0604020202020204" pitchFamily="34" charset="0"/>
              <a:cs typeface="Arial" panose="020B0604020202020204" pitchFamily="34" charset="0"/>
            </a:endParaRPr>
          </a:p>
        </p:txBody>
      </p:sp>
      <p:pic>
        <p:nvPicPr>
          <p:cNvPr id="17" name="Imagem 16"/>
          <p:cNvPicPr>
            <a:picLocks noChangeAspect="1"/>
          </p:cNvPicPr>
          <p:nvPr/>
        </p:nvPicPr>
        <p:blipFill>
          <a:blip r:embed="rId9"/>
          <a:stretch>
            <a:fillRect/>
          </a:stretch>
        </p:blipFill>
        <p:spPr>
          <a:xfrm>
            <a:off x="9789320" y="5192022"/>
            <a:ext cx="1958232" cy="1500469"/>
          </a:xfrm>
          <a:prstGeom prst="rect">
            <a:avLst/>
          </a:prstGeom>
        </p:spPr>
      </p:pic>
    </p:spTree>
    <p:extLst>
      <p:ext uri="{BB962C8B-B14F-4D97-AF65-F5344CB8AC3E}">
        <p14:creationId xmlns:p14="http://schemas.microsoft.com/office/powerpoint/2010/main" val="2809243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60609" y="1185236"/>
            <a:ext cx="10340787" cy="5545750"/>
          </a:xfrm>
          <a:prstGeom prst="rect">
            <a:avLst/>
          </a:prstGeom>
        </p:spPr>
      </p:pic>
      <p:sp>
        <p:nvSpPr>
          <p:cNvPr id="5" name="CuadroTexto 4"/>
          <p:cNvSpPr txBox="1"/>
          <p:nvPr/>
        </p:nvSpPr>
        <p:spPr>
          <a:xfrm>
            <a:off x="368135" y="106875"/>
            <a:ext cx="11400312" cy="1015663"/>
          </a:xfrm>
          <a:prstGeom prst="rect">
            <a:avLst/>
          </a:prstGeom>
          <a:noFill/>
        </p:spPr>
        <p:txBody>
          <a:bodyPr wrap="square" rtlCol="0">
            <a:spAutoFit/>
          </a:bodyPr>
          <a:lstStyle/>
          <a:p>
            <a:pPr algn="just"/>
            <a:r>
              <a:rPr lang="pt-BR" sz="1200" dirty="0" smtClean="0">
                <a:latin typeface="Arial" panose="020B0604020202020204" pitchFamily="34" charset="0"/>
                <a:cs typeface="Arial" panose="020B0604020202020204" pitchFamily="34" charset="0"/>
              </a:rPr>
              <a:t>Foram otimizadas as condições reacionais com o objetivo de determinar os parâmetros que afetam a atividade dos catalisadores </a:t>
            </a:r>
            <a:r>
              <a:rPr lang="pt-BR" sz="1200" b="1" dirty="0" smtClean="0">
                <a:latin typeface="Arial" panose="020B0604020202020204" pitchFamily="34" charset="0"/>
                <a:cs typeface="Arial" panose="020B0604020202020204" pitchFamily="34" charset="0"/>
              </a:rPr>
              <a:t>1</a:t>
            </a:r>
            <a:r>
              <a:rPr lang="pt-BR" sz="1200" dirty="0" smtClean="0">
                <a:latin typeface="Arial" panose="020B0604020202020204" pitchFamily="34" charset="0"/>
                <a:cs typeface="Arial" panose="020B0604020202020204" pitchFamily="34" charset="0"/>
              </a:rPr>
              <a:t>a e </a:t>
            </a:r>
            <a:r>
              <a:rPr lang="pt-BR" sz="1200" b="1"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a. Foi atribuído o valor de TOF como medida da atividade do catalisador e produtividade. Foram observadas influencias significativas na atividade do catalisador pela natureza da base, a sua concentração, o teor de água e a T. Inicialmente foram avaliadas uma variedade de bases a diferentes concentrações e concluiu-se que o hidróxido de potássio (0,8 M) forneceu os melhores resultados (Entrada 1, Tabela 1). Uma atividade notável (o maior valor de TOF = 4,720 h</a:t>
            </a:r>
            <a:r>
              <a:rPr lang="pt-BR" sz="1200" baseline="30000" dirty="0" smtClean="0">
                <a:latin typeface="Arial" panose="020B0604020202020204" pitchFamily="34" charset="0"/>
                <a:cs typeface="Arial" panose="020B0604020202020204" pitchFamily="34" charset="0"/>
              </a:rPr>
              <a:t>-1</a:t>
            </a:r>
            <a:r>
              <a:rPr lang="pt-BR" sz="1200" dirty="0" smtClean="0">
                <a:latin typeface="Arial" panose="020B0604020202020204" pitchFamily="34" charset="0"/>
                <a:cs typeface="Arial" panose="020B0604020202020204" pitchFamily="34" charset="0"/>
              </a:rPr>
              <a:t>) foi obtido ao realizar um experimento com metanol puro e hidróxido de potássio, (Entrada 9, Tabela 1).  </a:t>
            </a:r>
            <a:endParaRPr lang="es-ES" sz="1200" dirty="0">
              <a:latin typeface="Arial" panose="020B0604020202020204" pitchFamily="34" charset="0"/>
              <a:cs typeface="Arial" panose="020B0604020202020204" pitchFamily="34" charset="0"/>
            </a:endParaRPr>
          </a:p>
        </p:txBody>
      </p:sp>
      <p:sp>
        <p:nvSpPr>
          <p:cNvPr id="6" name="Rectángulo 5"/>
          <p:cNvSpPr/>
          <p:nvPr/>
        </p:nvSpPr>
        <p:spPr>
          <a:xfrm>
            <a:off x="1035424" y="5822577"/>
            <a:ext cx="10031505" cy="336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38812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31177" y="279400"/>
            <a:ext cx="10517905" cy="4395282"/>
          </a:xfrm>
          <a:prstGeom prst="rect">
            <a:avLst/>
          </a:prstGeom>
        </p:spPr>
      </p:pic>
      <p:sp>
        <p:nvSpPr>
          <p:cNvPr id="5" name="CuadroTexto 4"/>
          <p:cNvSpPr txBox="1"/>
          <p:nvPr/>
        </p:nvSpPr>
        <p:spPr>
          <a:xfrm>
            <a:off x="174811" y="4913594"/>
            <a:ext cx="11833412" cy="1015663"/>
          </a:xfrm>
          <a:prstGeom prst="rect">
            <a:avLst/>
          </a:prstGeom>
          <a:noFill/>
        </p:spPr>
        <p:txBody>
          <a:bodyPr wrap="square" rtlCol="0">
            <a:spAutoFit/>
          </a:bodyPr>
          <a:lstStyle/>
          <a:p>
            <a:pPr algn="just"/>
            <a:r>
              <a:rPr lang="pt-BR" sz="1200" dirty="0" smtClean="0">
                <a:latin typeface="Arial" panose="020B0604020202020204" pitchFamily="34" charset="0"/>
                <a:cs typeface="Arial" panose="020B0604020202020204" pitchFamily="34" charset="0"/>
              </a:rPr>
              <a:t>Foi avaliada a estabilidade do sistema catalítico, para o qual foi realizado um experimento de longo prazo usando 0,88 </a:t>
            </a:r>
            <a:r>
              <a:rPr lang="pt-BR" sz="1200" dirty="0" err="1" smtClean="0">
                <a:latin typeface="Arial" panose="020B0604020202020204" pitchFamily="34" charset="0"/>
                <a:cs typeface="Arial" panose="020B0604020202020204" pitchFamily="34" charset="0"/>
              </a:rPr>
              <a:t>mmol</a:t>
            </a:r>
            <a:r>
              <a:rPr lang="pt-BR" sz="1200" dirty="0" smtClean="0">
                <a:latin typeface="Arial" panose="020B0604020202020204" pitchFamily="34" charset="0"/>
                <a:cs typeface="Arial" panose="020B0604020202020204" pitchFamily="34" charset="0"/>
              </a:rPr>
              <a:t> de </a:t>
            </a:r>
            <a:r>
              <a:rPr lang="pt-BR" sz="1200" b="1"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a em 40 </a:t>
            </a:r>
            <a:r>
              <a:rPr lang="pt-BR" sz="1200" dirty="0" err="1" smtClean="0">
                <a:latin typeface="Arial" panose="020B0604020202020204" pitchFamily="34" charset="0"/>
                <a:cs typeface="Arial" panose="020B0604020202020204" pitchFamily="34" charset="0"/>
              </a:rPr>
              <a:t>mL</a:t>
            </a:r>
            <a:r>
              <a:rPr lang="pt-BR" sz="1200" dirty="0" smtClean="0">
                <a:latin typeface="Arial" panose="020B0604020202020204" pitchFamily="34" charset="0"/>
                <a:cs typeface="Arial" panose="020B0604020202020204" pitchFamily="34" charset="0"/>
              </a:rPr>
              <a:t> de uma solução de 9:1 </a:t>
            </a:r>
            <a:r>
              <a:rPr lang="pt-BR" sz="1200" dirty="0" err="1" smtClean="0">
                <a:latin typeface="Arial" panose="020B0604020202020204" pitchFamily="34" charset="0"/>
                <a:cs typeface="Arial" panose="020B0604020202020204" pitchFamily="34" charset="0"/>
              </a:rPr>
              <a:t>MeOH</a:t>
            </a:r>
            <a:r>
              <a:rPr lang="pt-BR" sz="1200" dirty="0" smtClean="0">
                <a:latin typeface="Arial" panose="020B0604020202020204" pitchFamily="34" charset="0"/>
                <a:cs typeface="Arial" panose="020B0604020202020204" pitchFamily="34" charset="0"/>
              </a:rPr>
              <a:t> / H</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O (Fig. 2a). O catalisador molecular permaneceu estável por mais de três semanas e após 23 dias, foi alcançado um TON de 350,000.  </a:t>
            </a:r>
          </a:p>
          <a:p>
            <a:pPr algn="just"/>
            <a:r>
              <a:rPr lang="pt-BR" sz="1200" dirty="0" smtClean="0">
                <a:latin typeface="Arial" panose="020B0604020202020204" pitchFamily="34" charset="0"/>
                <a:cs typeface="Arial" panose="020B0604020202020204" pitchFamily="34" charset="0"/>
              </a:rPr>
              <a:t>Para mostrar que em o processo de transformação de metanol pode ser alcançado um conteúdo gasoso de 3:1 H</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 CO</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foi realizado um experimento na presença de baixas quantidades de base (0,1 M </a:t>
            </a:r>
            <a:r>
              <a:rPr lang="pt-BR" sz="1200" dirty="0" err="1" smtClean="0">
                <a:latin typeface="Arial" panose="020B0604020202020204" pitchFamily="34" charset="0"/>
                <a:cs typeface="Arial" panose="020B0604020202020204" pitchFamily="34" charset="0"/>
              </a:rPr>
              <a:t>NaOH</a:t>
            </a:r>
            <a:r>
              <a:rPr lang="pt-BR" sz="1200" dirty="0" smtClean="0">
                <a:latin typeface="Arial" panose="020B0604020202020204" pitchFamily="34" charset="0"/>
                <a:cs typeface="Arial" panose="020B0604020202020204" pitchFamily="34" charset="0"/>
              </a:rPr>
              <a:t> em 4: 1 </a:t>
            </a:r>
            <a:r>
              <a:rPr lang="pt-BR" sz="1200" dirty="0" err="1" smtClean="0">
                <a:latin typeface="Arial" panose="020B0604020202020204" pitchFamily="34" charset="0"/>
                <a:cs typeface="Arial" panose="020B0604020202020204" pitchFamily="34" charset="0"/>
              </a:rPr>
              <a:t>MeOH</a:t>
            </a:r>
            <a:r>
              <a:rPr lang="pt-BR" sz="1200" dirty="0" smtClean="0">
                <a:latin typeface="Arial" panose="020B0604020202020204" pitchFamily="34" charset="0"/>
                <a:cs typeface="Arial" panose="020B0604020202020204" pitchFamily="34" charset="0"/>
              </a:rPr>
              <a:t> / H</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O), na presença de 250 </a:t>
            </a:r>
            <a:r>
              <a:rPr lang="pt-BR" sz="1200" dirty="0" err="1" smtClean="0">
                <a:latin typeface="Arial" panose="020B0604020202020204" pitchFamily="34" charset="0"/>
                <a:cs typeface="Arial" panose="020B0604020202020204" pitchFamily="34" charset="0"/>
              </a:rPr>
              <a:t>p.p.m</a:t>
            </a:r>
            <a:r>
              <a:rPr lang="pt-BR" sz="1200" dirty="0" smtClean="0">
                <a:latin typeface="Arial" panose="020B0604020202020204" pitchFamily="34" charset="0"/>
                <a:cs typeface="Arial" panose="020B0604020202020204" pitchFamily="34" charset="0"/>
              </a:rPr>
              <a:t>. de </a:t>
            </a:r>
            <a:r>
              <a:rPr lang="pt-BR" sz="1200" b="1"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a, observando a composição esperada de gás H</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 CO</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a 3:1 após aproximadamente 5 a 6 h e depois permaneceu constante até a reação ser interrompida (Fig. 2b). </a:t>
            </a:r>
            <a:endParaRPr lang="es-E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064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8069" y="0"/>
            <a:ext cx="8297670" cy="6710082"/>
          </a:xfrm>
          <a:prstGeom prst="rect">
            <a:avLst/>
          </a:prstGeom>
        </p:spPr>
      </p:pic>
      <p:sp>
        <p:nvSpPr>
          <p:cNvPr id="5" name="Rectángulo 4"/>
          <p:cNvSpPr/>
          <p:nvPr/>
        </p:nvSpPr>
        <p:spPr>
          <a:xfrm>
            <a:off x="8394701" y="106332"/>
            <a:ext cx="3621429" cy="5324535"/>
          </a:xfrm>
          <a:prstGeom prst="rect">
            <a:avLst/>
          </a:prstGeom>
        </p:spPr>
        <p:txBody>
          <a:bodyPr wrap="square">
            <a:spAutoFit/>
          </a:bodyPr>
          <a:lstStyle/>
          <a:p>
            <a:pPr algn="just"/>
            <a:r>
              <a:rPr lang="es-ES" sz="1400" dirty="0" smtClean="0">
                <a:latin typeface="Arial" panose="020B0604020202020204" pitchFamily="34" charset="0"/>
                <a:cs typeface="Arial" panose="020B0604020202020204" pitchFamily="34" charset="0"/>
              </a:rPr>
              <a:t> </a:t>
            </a:r>
            <a:r>
              <a:rPr lang="es-ES" sz="1200" dirty="0" smtClean="0">
                <a:latin typeface="Arial" panose="020B0604020202020204" pitchFamily="34" charset="0"/>
                <a:cs typeface="Arial" panose="020B0604020202020204" pitchFamily="34" charset="0"/>
              </a:rPr>
              <a:t>No mecanismo </a:t>
            </a:r>
            <a:r>
              <a:rPr lang="es-ES" sz="1200" dirty="0" err="1" smtClean="0">
                <a:latin typeface="Arial" panose="020B0604020202020204" pitchFamily="34" charset="0"/>
                <a:cs typeface="Arial" panose="020B0604020202020204" pitchFamily="34" charset="0"/>
              </a:rPr>
              <a:t>proposto</a:t>
            </a:r>
            <a:r>
              <a:rPr lang="es-ES" sz="1200" dirty="0" smtClean="0">
                <a:latin typeface="Arial" panose="020B0604020202020204" pitchFamily="34" charset="0"/>
                <a:cs typeface="Arial" panose="020B0604020202020204" pitchFamily="34" charset="0"/>
              </a:rPr>
              <a:t> pelos autores, </a:t>
            </a:r>
            <a:r>
              <a:rPr lang="es-ES" sz="1200" dirty="0" err="1" smtClean="0">
                <a:latin typeface="Arial" panose="020B0604020202020204" pitchFamily="34" charset="0"/>
                <a:cs typeface="Arial" panose="020B0604020202020204" pitchFamily="34" charset="0"/>
              </a:rPr>
              <a:t>primeiramente</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ocorre</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uma</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ativação</a:t>
            </a:r>
            <a:r>
              <a:rPr lang="es-ES" sz="1200" dirty="0" smtClean="0">
                <a:latin typeface="Arial" panose="020B0604020202020204" pitchFamily="34" charset="0"/>
                <a:cs typeface="Arial" panose="020B0604020202020204" pitchFamily="34" charset="0"/>
              </a:rPr>
              <a:t> catalítica, </a:t>
            </a:r>
            <a:r>
              <a:rPr lang="es-ES" sz="1200" dirty="0" err="1" smtClean="0">
                <a:latin typeface="Arial" panose="020B0604020202020204" pitchFamily="34" charset="0"/>
                <a:cs typeface="Arial" panose="020B0604020202020204" pitchFamily="34" charset="0"/>
              </a:rPr>
              <a:t>onde</a:t>
            </a:r>
            <a:r>
              <a:rPr lang="es-ES" sz="1200" dirty="0" smtClean="0">
                <a:latin typeface="Arial" panose="020B0604020202020204" pitchFamily="34" charset="0"/>
                <a:cs typeface="Arial" panose="020B0604020202020204" pitchFamily="34" charset="0"/>
              </a:rPr>
              <a:t> </a:t>
            </a:r>
            <a:r>
              <a:rPr lang="es-ES" sz="1200" b="1" dirty="0" smtClean="0">
                <a:latin typeface="Arial" panose="020B0604020202020204" pitchFamily="34" charset="0"/>
                <a:cs typeface="Arial" panose="020B0604020202020204" pitchFamily="34" charset="0"/>
              </a:rPr>
              <a:t>2</a:t>
            </a:r>
            <a:r>
              <a:rPr lang="es-ES" sz="1200" dirty="0" smtClean="0">
                <a:latin typeface="Arial" panose="020B0604020202020204" pitchFamily="34" charset="0"/>
                <a:cs typeface="Arial" panose="020B0604020202020204" pitchFamily="34" charset="0"/>
              </a:rPr>
              <a:t>a </a:t>
            </a:r>
            <a:r>
              <a:rPr lang="es-ES" sz="1200" dirty="0" err="1" smtClean="0">
                <a:latin typeface="Arial" panose="020B0604020202020204" pitchFamily="34" charset="0"/>
                <a:cs typeface="Arial" panose="020B0604020202020204" pitchFamily="34" charset="0"/>
              </a:rPr>
              <a:t>reage</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com</a:t>
            </a:r>
            <a:r>
              <a:rPr lang="es-ES" sz="1200" dirty="0" smtClean="0">
                <a:latin typeface="Arial" panose="020B0604020202020204" pitchFamily="34" charset="0"/>
                <a:cs typeface="Arial" panose="020B0604020202020204" pitchFamily="34" charset="0"/>
              </a:rPr>
              <a:t> a base proporcionando </a:t>
            </a:r>
            <a:r>
              <a:rPr lang="es-ES" sz="1200" dirty="0" err="1" smtClean="0">
                <a:latin typeface="Arial" panose="020B0604020202020204" pitchFamily="34" charset="0"/>
                <a:cs typeface="Arial" panose="020B0604020202020204" pitchFamily="34" charset="0"/>
              </a:rPr>
              <a:t>uma</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espécie</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mais</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ativa</a:t>
            </a:r>
            <a:r>
              <a:rPr lang="es-ES" sz="1200" dirty="0" smtClean="0">
                <a:latin typeface="Arial" panose="020B0604020202020204" pitchFamily="34" charset="0"/>
                <a:cs typeface="Arial" panose="020B0604020202020204" pitchFamily="34" charset="0"/>
              </a:rPr>
              <a:t> </a:t>
            </a:r>
            <a:r>
              <a:rPr lang="es-ES" sz="1200" b="1" dirty="0" smtClean="0">
                <a:latin typeface="Arial" panose="020B0604020202020204" pitchFamily="34" charset="0"/>
                <a:cs typeface="Arial" panose="020B0604020202020204" pitchFamily="34" charset="0"/>
              </a:rPr>
              <a:t>2</a:t>
            </a:r>
            <a:r>
              <a:rPr lang="es-ES" sz="1200" dirty="0" smtClean="0">
                <a:latin typeface="Arial" panose="020B0604020202020204" pitchFamily="34" charset="0"/>
                <a:cs typeface="Arial" panose="020B0604020202020204" pitchFamily="34" charset="0"/>
              </a:rPr>
              <a:t>c, que é capaz de deshidrogenar </a:t>
            </a:r>
            <a:r>
              <a:rPr lang="es-ES" sz="1200" dirty="0" err="1" smtClean="0">
                <a:latin typeface="Arial" panose="020B0604020202020204" pitchFamily="34" charset="0"/>
                <a:cs typeface="Arial" panose="020B0604020202020204" pitchFamily="34" charset="0"/>
              </a:rPr>
              <a:t>MeOH</a:t>
            </a:r>
            <a:r>
              <a:rPr lang="es-ES" sz="1200" dirty="0" smtClean="0">
                <a:latin typeface="Arial" panose="020B0604020202020204" pitchFamily="34" charset="0"/>
                <a:cs typeface="Arial" panose="020B0604020202020204" pitchFamily="34" charset="0"/>
              </a:rPr>
              <a:t> para </a:t>
            </a:r>
            <a:r>
              <a:rPr lang="es-ES" sz="1200" dirty="0" err="1" smtClean="0">
                <a:latin typeface="Arial" panose="020B0604020202020204" pitchFamily="34" charset="0"/>
                <a:cs typeface="Arial" panose="020B0604020202020204" pitchFamily="34" charset="0"/>
              </a:rPr>
              <a:t>produzir</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hidrogênio</a:t>
            </a:r>
            <a:r>
              <a:rPr lang="es-ES" sz="1200" dirty="0" smtClean="0">
                <a:latin typeface="Arial" panose="020B0604020202020204" pitchFamily="34" charset="0"/>
                <a:cs typeface="Arial" panose="020B0604020202020204" pitchFamily="34" charset="0"/>
              </a:rPr>
              <a:t> e </a:t>
            </a:r>
            <a:r>
              <a:rPr lang="es-ES" sz="1200" dirty="0" err="1" smtClean="0">
                <a:latin typeface="Arial" panose="020B0604020202020204" pitchFamily="34" charset="0"/>
                <a:cs typeface="Arial" panose="020B0604020202020204" pitchFamily="34" charset="0"/>
              </a:rPr>
              <a:t>formaldeído</a:t>
            </a:r>
            <a:r>
              <a:rPr lang="es-ES" sz="1200" dirty="0" smtClean="0">
                <a:latin typeface="Arial" panose="020B0604020202020204" pitchFamily="34" charset="0"/>
                <a:cs typeface="Arial" panose="020B0604020202020204" pitchFamily="34" charset="0"/>
              </a:rPr>
              <a:t>. Os autores </a:t>
            </a:r>
            <a:r>
              <a:rPr lang="es-ES" sz="1200" dirty="0" err="1" smtClean="0">
                <a:latin typeface="Arial" panose="020B0604020202020204" pitchFamily="34" charset="0"/>
                <a:cs typeface="Arial" panose="020B0604020202020204" pitchFamily="34" charset="0"/>
              </a:rPr>
              <a:t>sugeriram</a:t>
            </a:r>
            <a:r>
              <a:rPr lang="es-ES" sz="1200" dirty="0" smtClean="0">
                <a:latin typeface="Arial" panose="020B0604020202020204" pitchFamily="34" charset="0"/>
                <a:cs typeface="Arial" panose="020B0604020202020204" pitchFamily="34" charset="0"/>
              </a:rPr>
              <a:t> que a </a:t>
            </a:r>
            <a:r>
              <a:rPr lang="es-ES" sz="1200" dirty="0" err="1" smtClean="0">
                <a:latin typeface="Arial" panose="020B0604020202020204" pitchFamily="34" charset="0"/>
                <a:cs typeface="Arial" panose="020B0604020202020204" pitchFamily="34" charset="0"/>
              </a:rPr>
              <a:t>geração</a:t>
            </a:r>
            <a:r>
              <a:rPr lang="es-ES" sz="1200" dirty="0" smtClean="0">
                <a:latin typeface="Arial" panose="020B0604020202020204" pitchFamily="34" charset="0"/>
                <a:cs typeface="Arial" panose="020B0604020202020204" pitchFamily="34" charset="0"/>
              </a:rPr>
              <a:t> da </a:t>
            </a:r>
            <a:r>
              <a:rPr lang="es-ES" sz="1200" dirty="0" err="1" smtClean="0">
                <a:latin typeface="Arial" panose="020B0604020202020204" pitchFamily="34" charset="0"/>
                <a:cs typeface="Arial" panose="020B0604020202020204" pitchFamily="34" charset="0"/>
              </a:rPr>
              <a:t>primeira</a:t>
            </a:r>
            <a:r>
              <a:rPr lang="es-ES" sz="1200" dirty="0" smtClean="0">
                <a:latin typeface="Arial" panose="020B0604020202020204" pitchFamily="34" charset="0"/>
                <a:cs typeface="Arial" panose="020B0604020202020204" pitchFamily="34" charset="0"/>
              </a:rPr>
              <a:t> molécula de </a:t>
            </a:r>
            <a:r>
              <a:rPr lang="es-ES" sz="1200" dirty="0" err="1" smtClean="0">
                <a:latin typeface="Arial" panose="020B0604020202020204" pitchFamily="34" charset="0"/>
                <a:cs typeface="Arial" panose="020B0604020202020204" pitchFamily="34" charset="0"/>
              </a:rPr>
              <a:t>hidrogênio</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ocorre</a:t>
            </a:r>
            <a:r>
              <a:rPr lang="es-ES" sz="1200" dirty="0" smtClean="0">
                <a:latin typeface="Arial" panose="020B0604020202020204" pitchFamily="34" charset="0"/>
                <a:cs typeface="Arial" panose="020B0604020202020204" pitchFamily="34" charset="0"/>
              </a:rPr>
              <a:t> por </a:t>
            </a:r>
            <a:r>
              <a:rPr lang="es-ES" sz="1200" dirty="0" err="1" smtClean="0">
                <a:latin typeface="Arial" panose="020B0604020202020204" pitchFamily="34" charset="0"/>
                <a:cs typeface="Arial" panose="020B0604020202020204" pitchFamily="34" charset="0"/>
              </a:rPr>
              <a:t>meio</a:t>
            </a:r>
            <a:r>
              <a:rPr lang="es-ES" sz="1200" dirty="0" smtClean="0">
                <a:latin typeface="Arial" panose="020B0604020202020204" pitchFamily="34" charset="0"/>
                <a:cs typeface="Arial" panose="020B0604020202020204" pitchFamily="34" charset="0"/>
              </a:rPr>
              <a:t> de </a:t>
            </a:r>
            <a:r>
              <a:rPr lang="es-ES" sz="1200" dirty="0" err="1" smtClean="0">
                <a:latin typeface="Arial" panose="020B0604020202020204" pitchFamily="34" charset="0"/>
                <a:cs typeface="Arial" panose="020B0604020202020204" pitchFamily="34" charset="0"/>
              </a:rPr>
              <a:t>um</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processo</a:t>
            </a:r>
            <a:r>
              <a:rPr lang="es-ES" sz="1200" dirty="0" smtClean="0">
                <a:latin typeface="Arial" panose="020B0604020202020204" pitchFamily="34" charset="0"/>
                <a:cs typeface="Arial" panose="020B0604020202020204" pitchFamily="34" charset="0"/>
              </a:rPr>
              <a:t> combinado de esfera externa como representado </a:t>
            </a:r>
            <a:r>
              <a:rPr lang="es-ES" sz="1200" dirty="0" err="1" smtClean="0">
                <a:latin typeface="Arial" panose="020B0604020202020204" pitchFamily="34" charset="0"/>
                <a:cs typeface="Arial" panose="020B0604020202020204" pitchFamily="34" charset="0"/>
              </a:rPr>
              <a:t>em</a:t>
            </a:r>
            <a:r>
              <a:rPr lang="es-ES" sz="1200" dirty="0" smtClean="0">
                <a:latin typeface="Arial" panose="020B0604020202020204" pitchFamily="34" charset="0"/>
                <a:cs typeface="Arial" panose="020B0604020202020204" pitchFamily="34" charset="0"/>
              </a:rPr>
              <a:t> I, </a:t>
            </a:r>
            <a:r>
              <a:rPr lang="es-ES" sz="1200" dirty="0" err="1" smtClean="0">
                <a:latin typeface="Arial" panose="020B0604020202020204" pitchFamily="34" charset="0"/>
                <a:cs typeface="Arial" panose="020B0604020202020204" pitchFamily="34" charset="0"/>
              </a:rPr>
              <a:t>isto</a:t>
            </a:r>
            <a:r>
              <a:rPr lang="es-ES" sz="1200" dirty="0" smtClean="0">
                <a:latin typeface="Arial" panose="020B0604020202020204" pitchFamily="34" charset="0"/>
                <a:cs typeface="Arial" panose="020B0604020202020204" pitchFamily="34" charset="0"/>
              </a:rPr>
              <a:t> é, </a:t>
            </a:r>
            <a:r>
              <a:rPr lang="es-ES" sz="1200" dirty="0" err="1" smtClean="0">
                <a:latin typeface="Arial" panose="020B0604020202020204" pitchFamily="34" charset="0"/>
                <a:cs typeface="Arial" panose="020B0604020202020204" pitchFamily="34" charset="0"/>
              </a:rPr>
              <a:t>sem</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coordenação</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direta</a:t>
            </a:r>
            <a:r>
              <a:rPr lang="es-ES" sz="1200" dirty="0" smtClean="0">
                <a:latin typeface="Arial" panose="020B0604020202020204" pitchFamily="34" charset="0"/>
                <a:cs typeface="Arial" panose="020B0604020202020204" pitchFamily="34" charset="0"/>
              </a:rPr>
              <a:t> do metanol </a:t>
            </a:r>
            <a:r>
              <a:rPr lang="es-ES" sz="1200" dirty="0" err="1" smtClean="0">
                <a:latin typeface="Arial" panose="020B0604020202020204" pitchFamily="34" charset="0"/>
                <a:cs typeface="Arial" panose="020B0604020202020204" pitchFamily="34" charset="0"/>
              </a:rPr>
              <a:t>com</a:t>
            </a:r>
            <a:r>
              <a:rPr lang="es-ES" sz="1200" dirty="0" smtClean="0">
                <a:latin typeface="Arial" panose="020B0604020202020204" pitchFamily="34" charset="0"/>
                <a:cs typeface="Arial" panose="020B0604020202020204" pitchFamily="34" charset="0"/>
              </a:rPr>
              <a:t> o metal. O ataque de hidróxido </a:t>
            </a:r>
            <a:r>
              <a:rPr lang="es-ES" sz="1200" dirty="0" err="1" smtClean="0">
                <a:latin typeface="Arial" panose="020B0604020202020204" pitchFamily="34" charset="0"/>
                <a:cs typeface="Arial" panose="020B0604020202020204" pitchFamily="34" charset="0"/>
              </a:rPr>
              <a:t>dá</a:t>
            </a:r>
            <a:r>
              <a:rPr lang="es-ES" sz="1200" dirty="0" smtClean="0">
                <a:latin typeface="Arial" panose="020B0604020202020204" pitchFamily="34" charset="0"/>
                <a:cs typeface="Arial" panose="020B0604020202020204" pitchFamily="34" charset="0"/>
              </a:rPr>
              <a:t> II, que pode estar estabilizado pelo solvente </a:t>
            </a:r>
            <a:r>
              <a:rPr lang="es-ES" sz="1200" dirty="0" err="1" smtClean="0">
                <a:latin typeface="Arial" panose="020B0604020202020204" pitchFamily="34" charset="0"/>
                <a:cs typeface="Arial" panose="020B0604020202020204" pitchFamily="34" charset="0"/>
              </a:rPr>
              <a:t>prótico</a:t>
            </a:r>
            <a:r>
              <a:rPr lang="es-ES" sz="1200" dirty="0" smtClean="0">
                <a:latin typeface="Arial" panose="020B0604020202020204" pitchFamily="34" charset="0"/>
                <a:cs typeface="Arial" panose="020B0604020202020204" pitchFamily="34" charset="0"/>
              </a:rPr>
              <a:t> H</a:t>
            </a:r>
            <a:r>
              <a:rPr lang="es-ES" sz="1200" baseline="-25000" dirty="0" smtClean="0">
                <a:latin typeface="Arial" panose="020B0604020202020204" pitchFamily="34" charset="0"/>
                <a:cs typeface="Arial" panose="020B0604020202020204" pitchFamily="34" charset="0"/>
              </a:rPr>
              <a:t>2</a:t>
            </a:r>
            <a:r>
              <a:rPr lang="es-ES" sz="1200" dirty="0" smtClean="0">
                <a:latin typeface="Arial" panose="020B0604020202020204" pitchFamily="34" charset="0"/>
                <a:cs typeface="Arial" panose="020B0604020202020204" pitchFamily="34" charset="0"/>
              </a:rPr>
              <a:t>O/</a:t>
            </a:r>
            <a:r>
              <a:rPr lang="es-ES" sz="1200" dirty="0" err="1" smtClean="0">
                <a:latin typeface="Arial" panose="020B0604020202020204" pitchFamily="34" charset="0"/>
                <a:cs typeface="Arial" panose="020B0604020202020204" pitchFamily="34" charset="0"/>
              </a:rPr>
              <a:t>MeOH</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Novamente</a:t>
            </a:r>
            <a:r>
              <a:rPr lang="es-ES" sz="1200" dirty="0" smtClean="0">
                <a:latin typeface="Arial" panose="020B0604020202020204" pitchFamily="34" charset="0"/>
                <a:cs typeface="Arial" panose="020B0604020202020204" pitchFamily="34" charset="0"/>
              </a:rPr>
              <a:t>, a </a:t>
            </a:r>
            <a:r>
              <a:rPr lang="es-ES" sz="1200" dirty="0" err="1" smtClean="0">
                <a:latin typeface="Arial" panose="020B0604020202020204" pitchFamily="34" charset="0"/>
                <a:cs typeface="Arial" panose="020B0604020202020204" pitchFamily="34" charset="0"/>
              </a:rPr>
              <a:t>deshidrogenação</a:t>
            </a:r>
            <a:r>
              <a:rPr lang="es-ES" sz="1200" dirty="0" smtClean="0">
                <a:latin typeface="Arial" panose="020B0604020202020204" pitchFamily="34" charset="0"/>
                <a:cs typeface="Arial" panose="020B0604020202020204" pitchFamily="34" charset="0"/>
              </a:rPr>
              <a:t> da esfera externa libera a segunda molécula de </a:t>
            </a:r>
            <a:r>
              <a:rPr lang="es-ES" sz="1200" dirty="0" err="1" smtClean="0">
                <a:latin typeface="Arial" panose="020B0604020202020204" pitchFamily="34" charset="0"/>
                <a:cs typeface="Arial" panose="020B0604020202020204" pitchFamily="34" charset="0"/>
              </a:rPr>
              <a:t>hidrogênio</a:t>
            </a:r>
            <a:r>
              <a:rPr lang="es-ES" sz="1200" dirty="0" smtClean="0">
                <a:latin typeface="Arial" panose="020B0604020202020204" pitchFamily="34" charset="0"/>
                <a:cs typeface="Arial" panose="020B0604020202020204" pitchFamily="34" charset="0"/>
              </a:rPr>
              <a:t> e o formato é formado. </a:t>
            </a:r>
            <a:r>
              <a:rPr lang="es-ES" sz="1200" dirty="0" err="1" smtClean="0">
                <a:latin typeface="Arial" panose="020B0604020202020204" pitchFamily="34" charset="0"/>
                <a:cs typeface="Arial" panose="020B0604020202020204" pitchFamily="34" charset="0"/>
              </a:rPr>
              <a:t>Neste</a:t>
            </a:r>
            <a:r>
              <a:rPr lang="es-ES" sz="1200" dirty="0" smtClean="0">
                <a:latin typeface="Arial" panose="020B0604020202020204" pitchFamily="34" charset="0"/>
                <a:cs typeface="Arial" panose="020B0604020202020204" pitchFamily="34" charset="0"/>
              </a:rPr>
              <a:t> ponto, o </a:t>
            </a:r>
            <a:r>
              <a:rPr lang="es-ES" sz="1200" dirty="0" err="1" smtClean="0">
                <a:latin typeface="Arial" panose="020B0604020202020204" pitchFamily="34" charset="0"/>
                <a:cs typeface="Arial" panose="020B0604020202020204" pitchFamily="34" charset="0"/>
              </a:rPr>
              <a:t>catalisador</a:t>
            </a:r>
            <a:r>
              <a:rPr lang="es-ES" sz="1200" dirty="0" smtClean="0">
                <a:latin typeface="Arial" panose="020B0604020202020204" pitchFamily="34" charset="0"/>
                <a:cs typeface="Arial" panose="020B0604020202020204" pitchFamily="34" charset="0"/>
              </a:rPr>
              <a:t> reinicia o ciclo catalítico </a:t>
            </a:r>
            <a:r>
              <a:rPr lang="es-ES" sz="1200" dirty="0" err="1" smtClean="0">
                <a:latin typeface="Arial" panose="020B0604020202020204" pitchFamily="34" charset="0"/>
                <a:cs typeface="Arial" panose="020B0604020202020204" pitchFamily="34" charset="0"/>
              </a:rPr>
              <a:t>perdendo</a:t>
            </a:r>
            <a:r>
              <a:rPr lang="es-ES" sz="1200" dirty="0" smtClean="0">
                <a:latin typeface="Arial" panose="020B0604020202020204" pitchFamily="34" charset="0"/>
                <a:cs typeface="Arial" panose="020B0604020202020204" pitchFamily="34" charset="0"/>
              </a:rPr>
              <a:t> formato e </a:t>
            </a:r>
            <a:r>
              <a:rPr lang="es-ES" sz="1200" dirty="0" err="1" smtClean="0">
                <a:latin typeface="Arial" panose="020B0604020202020204" pitchFamily="34" charset="0"/>
                <a:cs typeface="Arial" panose="020B0604020202020204" pitchFamily="34" charset="0"/>
              </a:rPr>
              <a:t>reagindo</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com</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MeOH</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ou</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executa</a:t>
            </a:r>
            <a:r>
              <a:rPr lang="es-ES" sz="1200" dirty="0" smtClean="0">
                <a:latin typeface="Arial" panose="020B0604020202020204" pitchFamily="34" charset="0"/>
                <a:cs typeface="Arial" panose="020B0604020202020204" pitchFamily="34" charset="0"/>
              </a:rPr>
              <a:t> o </a:t>
            </a:r>
            <a:r>
              <a:rPr lang="es-ES" sz="1200" dirty="0" err="1" smtClean="0">
                <a:latin typeface="Arial" panose="020B0604020202020204" pitchFamily="34" charset="0"/>
                <a:cs typeface="Arial" panose="020B0604020202020204" pitchFamily="34" charset="0"/>
              </a:rPr>
              <a:t>passo</a:t>
            </a:r>
            <a:r>
              <a:rPr lang="es-ES" sz="1200" dirty="0" smtClean="0">
                <a:latin typeface="Arial" panose="020B0604020202020204" pitchFamily="34" charset="0"/>
                <a:cs typeface="Arial" panose="020B0604020202020204" pitchFamily="34" charset="0"/>
              </a:rPr>
              <a:t> final do ciclo catalítico </a:t>
            </a:r>
            <a:r>
              <a:rPr lang="es-ES" sz="1200" dirty="0" err="1" smtClean="0">
                <a:latin typeface="Arial" panose="020B0604020202020204" pitchFamily="34" charset="0"/>
                <a:cs typeface="Arial" panose="020B0604020202020204" pitchFamily="34" charset="0"/>
              </a:rPr>
              <a:t>via</a:t>
            </a:r>
            <a:r>
              <a:rPr lang="es-ES" sz="1200" dirty="0" smtClean="0">
                <a:latin typeface="Arial" panose="020B0604020202020204" pitchFamily="34" charset="0"/>
                <a:cs typeface="Arial" panose="020B0604020202020204" pitchFamily="34" charset="0"/>
              </a:rPr>
              <a:t> III, levando a CO</a:t>
            </a:r>
            <a:r>
              <a:rPr lang="es-ES" sz="1200" baseline="-25000" dirty="0" smtClean="0">
                <a:latin typeface="Arial" panose="020B0604020202020204" pitchFamily="34" charset="0"/>
                <a:cs typeface="Arial" panose="020B0604020202020204" pitchFamily="34" charset="0"/>
              </a:rPr>
              <a:t>2</a:t>
            </a:r>
            <a:r>
              <a:rPr lang="es-ES" sz="1200" dirty="0" smtClean="0">
                <a:latin typeface="Arial" panose="020B0604020202020204" pitchFamily="34" charset="0"/>
                <a:cs typeface="Arial" panose="020B0604020202020204" pitchFamily="34" charset="0"/>
              </a:rPr>
              <a:t> e a </a:t>
            </a:r>
            <a:r>
              <a:rPr lang="es-ES" sz="1200" dirty="0" err="1" smtClean="0">
                <a:latin typeface="Arial" panose="020B0604020202020204" pitchFamily="34" charset="0"/>
                <a:cs typeface="Arial" panose="020B0604020202020204" pitchFamily="34" charset="0"/>
              </a:rPr>
              <a:t>terceira</a:t>
            </a:r>
            <a:r>
              <a:rPr lang="es-ES" sz="1200" dirty="0" smtClean="0">
                <a:latin typeface="Arial" panose="020B0604020202020204" pitchFamily="34" charset="0"/>
                <a:cs typeface="Arial" panose="020B0604020202020204" pitchFamily="34" charset="0"/>
              </a:rPr>
              <a:t> molécula de H</a:t>
            </a:r>
            <a:r>
              <a:rPr lang="es-ES" sz="1200" baseline="-25000" dirty="0" smtClean="0">
                <a:latin typeface="Arial" panose="020B0604020202020204" pitchFamily="34" charset="0"/>
                <a:cs typeface="Arial" panose="020B0604020202020204" pitchFamily="34" charset="0"/>
              </a:rPr>
              <a:t>2</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Devido</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ao</a:t>
            </a:r>
            <a:r>
              <a:rPr lang="es-ES" sz="1200" dirty="0" smtClean="0">
                <a:latin typeface="Arial" panose="020B0604020202020204" pitchFamily="34" charset="0"/>
                <a:cs typeface="Arial" panose="020B0604020202020204" pitchFamily="34" charset="0"/>
              </a:rPr>
              <a:t> fato de que a </a:t>
            </a:r>
            <a:r>
              <a:rPr lang="es-ES" sz="1200" dirty="0" err="1" smtClean="0">
                <a:latin typeface="Arial" panose="020B0604020202020204" pitchFamily="34" charset="0"/>
                <a:cs typeface="Arial" panose="020B0604020202020204" pitchFamily="34" charset="0"/>
              </a:rPr>
              <a:t>formação</a:t>
            </a:r>
            <a:r>
              <a:rPr lang="es-ES" sz="1200" dirty="0" smtClean="0">
                <a:latin typeface="Arial" panose="020B0604020202020204" pitchFamily="34" charset="0"/>
                <a:cs typeface="Arial" panose="020B0604020202020204" pitchFamily="34" charset="0"/>
              </a:rPr>
              <a:t> substancial de CO</a:t>
            </a:r>
            <a:r>
              <a:rPr lang="es-ES" sz="1200" baseline="-25000" dirty="0" smtClean="0">
                <a:latin typeface="Arial" panose="020B0604020202020204" pitchFamily="34" charset="0"/>
                <a:cs typeface="Arial" panose="020B0604020202020204" pitchFamily="34" charset="0"/>
              </a:rPr>
              <a:t>2</a:t>
            </a:r>
            <a:r>
              <a:rPr lang="es-ES" sz="1200" dirty="0" smtClean="0">
                <a:latin typeface="Arial" panose="020B0604020202020204" pitchFamily="34" charset="0"/>
                <a:cs typeface="Arial" panose="020B0604020202020204" pitchFamily="34" charset="0"/>
              </a:rPr>
              <a:t> é observada </a:t>
            </a:r>
            <a:r>
              <a:rPr lang="es-ES" sz="1200" dirty="0" err="1" smtClean="0">
                <a:latin typeface="Arial" panose="020B0604020202020204" pitchFamily="34" charset="0"/>
                <a:cs typeface="Arial" panose="020B0604020202020204" pitchFamily="34" charset="0"/>
              </a:rPr>
              <a:t>em</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um</a:t>
            </a:r>
            <a:r>
              <a:rPr lang="es-ES" sz="1200" dirty="0" smtClean="0">
                <a:latin typeface="Arial" panose="020B0604020202020204" pitchFamily="34" charset="0"/>
                <a:cs typeface="Arial" panose="020B0604020202020204" pitchFamily="34" charset="0"/>
              </a:rPr>
              <a:t> ponto </a:t>
            </a:r>
            <a:r>
              <a:rPr lang="es-ES" sz="1200" dirty="0" err="1" smtClean="0">
                <a:latin typeface="Arial" panose="020B0604020202020204" pitchFamily="34" charset="0"/>
                <a:cs typeface="Arial" panose="020B0604020202020204" pitchFamily="34" charset="0"/>
              </a:rPr>
              <a:t>onde</a:t>
            </a:r>
            <a:r>
              <a:rPr lang="es-ES" sz="1200" dirty="0" smtClean="0">
                <a:latin typeface="Arial" panose="020B0604020202020204" pitchFamily="34" charset="0"/>
                <a:cs typeface="Arial" panose="020B0604020202020204" pitchFamily="34" charset="0"/>
              </a:rPr>
              <a:t> o </a:t>
            </a:r>
            <a:r>
              <a:rPr lang="es-ES" sz="1200" dirty="0" err="1" smtClean="0">
                <a:latin typeface="Arial" panose="020B0604020202020204" pitchFamily="34" charset="0"/>
                <a:cs typeface="Arial" panose="020B0604020202020204" pitchFamily="34" charset="0"/>
              </a:rPr>
              <a:t>MeOH</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ainda</a:t>
            </a:r>
            <a:r>
              <a:rPr lang="es-ES" sz="1200" dirty="0" smtClean="0">
                <a:latin typeface="Arial" panose="020B0604020202020204" pitchFamily="34" charset="0"/>
                <a:cs typeface="Arial" panose="020B0604020202020204" pitchFamily="34" charset="0"/>
              </a:rPr>
              <a:t> está </a:t>
            </a:r>
            <a:r>
              <a:rPr lang="es-ES" sz="1200" dirty="0" err="1" smtClean="0">
                <a:latin typeface="Arial" panose="020B0604020202020204" pitchFamily="34" charset="0"/>
                <a:cs typeface="Arial" panose="020B0604020202020204" pitchFamily="34" charset="0"/>
              </a:rPr>
              <a:t>em</a:t>
            </a:r>
            <a:r>
              <a:rPr lang="es-ES" sz="1200" dirty="0" smtClean="0">
                <a:latin typeface="Arial" panose="020B0604020202020204" pitchFamily="34" charset="0"/>
                <a:cs typeface="Arial" panose="020B0604020202020204" pitchFamily="34" charset="0"/>
              </a:rPr>
              <a:t> grande </a:t>
            </a:r>
            <a:r>
              <a:rPr lang="es-ES" sz="1200" dirty="0" err="1" smtClean="0">
                <a:latin typeface="Arial" panose="020B0604020202020204" pitchFamily="34" charset="0"/>
                <a:cs typeface="Arial" panose="020B0604020202020204" pitchFamily="34" charset="0"/>
              </a:rPr>
              <a:t>excesso</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sugere</a:t>
            </a:r>
            <a:r>
              <a:rPr lang="es-ES" sz="1200" dirty="0" smtClean="0">
                <a:latin typeface="Arial" panose="020B0604020202020204" pitchFamily="34" charset="0"/>
                <a:cs typeface="Arial" panose="020B0604020202020204" pitchFamily="34" charset="0"/>
              </a:rPr>
              <a:t> que a </a:t>
            </a:r>
            <a:r>
              <a:rPr lang="es-ES" sz="1200" dirty="0" err="1" smtClean="0">
                <a:latin typeface="Arial" panose="020B0604020202020204" pitchFamily="34" charset="0"/>
                <a:cs typeface="Arial" panose="020B0604020202020204" pitchFamily="34" charset="0"/>
              </a:rPr>
              <a:t>desidrogenação</a:t>
            </a:r>
            <a:r>
              <a:rPr lang="es-ES" sz="1200" dirty="0" smtClean="0">
                <a:latin typeface="Arial" panose="020B0604020202020204" pitchFamily="34" charset="0"/>
                <a:cs typeface="Arial" panose="020B0604020202020204" pitchFamily="34" charset="0"/>
              </a:rPr>
              <a:t> do formato pode ser relativamente </a:t>
            </a:r>
            <a:r>
              <a:rPr lang="es-ES" sz="1200" dirty="0" err="1" smtClean="0">
                <a:latin typeface="Arial" panose="020B0604020202020204" pitchFamily="34" charset="0"/>
                <a:cs typeface="Arial" panose="020B0604020202020204" pitchFamily="34" charset="0"/>
              </a:rPr>
              <a:t>mais</a:t>
            </a:r>
            <a:r>
              <a:rPr lang="es-ES" sz="1200" dirty="0" smtClean="0">
                <a:latin typeface="Arial" panose="020B0604020202020204" pitchFamily="34" charset="0"/>
                <a:cs typeface="Arial" panose="020B0604020202020204" pitchFamily="34" charset="0"/>
              </a:rPr>
              <a:t> rápida do que a </a:t>
            </a:r>
            <a:r>
              <a:rPr lang="es-ES" sz="1200" dirty="0" err="1" smtClean="0">
                <a:latin typeface="Arial" panose="020B0604020202020204" pitchFamily="34" charset="0"/>
                <a:cs typeface="Arial" panose="020B0604020202020204" pitchFamily="34" charset="0"/>
              </a:rPr>
              <a:t>desidrogenação</a:t>
            </a:r>
            <a:r>
              <a:rPr lang="es-ES" sz="1200" dirty="0" smtClean="0">
                <a:latin typeface="Arial" panose="020B0604020202020204" pitchFamily="34" charset="0"/>
                <a:cs typeface="Arial" panose="020B0604020202020204" pitchFamily="34" charset="0"/>
              </a:rPr>
              <a:t> do </a:t>
            </a:r>
            <a:r>
              <a:rPr lang="es-ES" sz="1200" dirty="0" err="1" smtClean="0">
                <a:latin typeface="Arial" panose="020B0604020202020204" pitchFamily="34" charset="0"/>
                <a:cs typeface="Arial" panose="020B0604020202020204" pitchFamily="34" charset="0"/>
              </a:rPr>
              <a:t>MeOH</a:t>
            </a:r>
            <a:r>
              <a:rPr lang="es-ES" sz="1200" dirty="0" smtClean="0">
                <a:latin typeface="Arial" panose="020B0604020202020204" pitchFamily="34" charset="0"/>
                <a:cs typeface="Arial" panose="020B0604020202020204" pitchFamily="34" charset="0"/>
              </a:rPr>
              <a:t>.</a:t>
            </a:r>
          </a:p>
          <a:p>
            <a:pPr algn="just"/>
            <a:r>
              <a:rPr lang="es-ES" sz="1200" dirty="0" smtClean="0">
                <a:latin typeface="Arial" panose="020B0604020202020204" pitchFamily="34" charset="0"/>
                <a:cs typeface="Arial" panose="020B0604020202020204" pitchFamily="34" charset="0"/>
              </a:rPr>
              <a:t> Os autores </a:t>
            </a:r>
            <a:r>
              <a:rPr lang="es-ES" sz="1200" dirty="0" err="1" smtClean="0">
                <a:latin typeface="Arial" panose="020B0604020202020204" pitchFamily="34" charset="0"/>
                <a:cs typeface="Arial" panose="020B0604020202020204" pitchFamily="34" charset="0"/>
              </a:rPr>
              <a:t>concluiram</a:t>
            </a:r>
            <a:r>
              <a:rPr lang="es-ES" sz="1200" dirty="0" smtClean="0">
                <a:latin typeface="Arial" panose="020B0604020202020204" pitchFamily="34" charset="0"/>
                <a:cs typeface="Arial" panose="020B0604020202020204" pitchFamily="34" charset="0"/>
              </a:rPr>
              <a:t> que a </a:t>
            </a:r>
            <a:r>
              <a:rPr lang="es-ES" sz="1200" dirty="0" err="1" smtClean="0">
                <a:latin typeface="Arial" panose="020B0604020202020204" pitchFamily="34" charset="0"/>
                <a:cs typeface="Arial" panose="020B0604020202020204" pitchFamily="34" charset="0"/>
              </a:rPr>
              <a:t>necessidade</a:t>
            </a:r>
            <a:r>
              <a:rPr lang="es-ES" sz="1200" dirty="0" smtClean="0">
                <a:latin typeface="Arial" panose="020B0604020202020204" pitchFamily="34" charset="0"/>
                <a:cs typeface="Arial" panose="020B0604020202020204" pitchFamily="34" charset="0"/>
              </a:rPr>
              <a:t> de base para </a:t>
            </a:r>
            <a:r>
              <a:rPr lang="es-ES" sz="1200" dirty="0" err="1" smtClean="0">
                <a:latin typeface="Arial" panose="020B0604020202020204" pitchFamily="34" charset="0"/>
                <a:cs typeface="Arial" panose="020B0604020202020204" pitchFamily="34" charset="0"/>
              </a:rPr>
              <a:t>manter</a:t>
            </a:r>
            <a:r>
              <a:rPr lang="es-ES" sz="1200" dirty="0" smtClean="0">
                <a:latin typeface="Arial" panose="020B0604020202020204" pitchFamily="34" charset="0"/>
                <a:cs typeface="Arial" panose="020B0604020202020204" pitchFamily="34" charset="0"/>
              </a:rPr>
              <a:t> a </a:t>
            </a:r>
            <a:r>
              <a:rPr lang="es-ES" sz="1200" dirty="0" err="1" smtClean="0">
                <a:latin typeface="Arial" panose="020B0604020202020204" pitchFamily="34" charset="0"/>
                <a:cs typeface="Arial" panose="020B0604020202020204" pitchFamily="34" charset="0"/>
              </a:rPr>
              <a:t>atividade</a:t>
            </a:r>
            <a:r>
              <a:rPr lang="es-ES" sz="1200" dirty="0" smtClean="0">
                <a:latin typeface="Arial" panose="020B0604020202020204" pitchFamily="34" charset="0"/>
                <a:cs typeface="Arial" panose="020B0604020202020204" pitchFamily="34" charset="0"/>
              </a:rPr>
              <a:t> catalítica está relacionada </a:t>
            </a:r>
            <a:r>
              <a:rPr lang="es-ES" sz="1200" dirty="0" err="1" smtClean="0">
                <a:latin typeface="Arial" panose="020B0604020202020204" pitchFamily="34" charset="0"/>
                <a:cs typeface="Arial" panose="020B0604020202020204" pitchFamily="34" charset="0"/>
              </a:rPr>
              <a:t>com</a:t>
            </a:r>
            <a:r>
              <a:rPr lang="es-ES" sz="1200" dirty="0" smtClean="0">
                <a:latin typeface="Arial" panose="020B0604020202020204" pitchFamily="34" charset="0"/>
                <a:cs typeface="Arial" panose="020B0604020202020204" pitchFamily="34" charset="0"/>
              </a:rPr>
              <a:t> a </a:t>
            </a:r>
            <a:r>
              <a:rPr lang="es-ES" sz="1200" dirty="0" err="1" smtClean="0">
                <a:latin typeface="Arial" panose="020B0604020202020204" pitchFamily="34" charset="0"/>
                <a:cs typeface="Arial" panose="020B0604020202020204" pitchFamily="34" charset="0"/>
              </a:rPr>
              <a:t>formação</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contínua</a:t>
            </a:r>
            <a:r>
              <a:rPr lang="es-ES" sz="1200" dirty="0" smtClean="0">
                <a:latin typeface="Arial" panose="020B0604020202020204" pitchFamily="34" charset="0"/>
                <a:cs typeface="Arial" panose="020B0604020202020204" pitchFamily="34" charset="0"/>
              </a:rPr>
              <a:t> de 2c e </a:t>
            </a:r>
            <a:r>
              <a:rPr lang="es-ES" sz="1200" dirty="0" err="1" smtClean="0">
                <a:latin typeface="Arial" panose="020B0604020202020204" pitchFamily="34" charset="0"/>
                <a:cs typeface="Arial" panose="020B0604020202020204" pitchFamily="34" charset="0"/>
              </a:rPr>
              <a:t>não</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com</a:t>
            </a:r>
            <a:r>
              <a:rPr lang="es-ES" sz="1200" dirty="0" smtClean="0">
                <a:latin typeface="Arial" panose="020B0604020202020204" pitchFamily="34" charset="0"/>
                <a:cs typeface="Arial" panose="020B0604020202020204" pitchFamily="34" charset="0"/>
              </a:rPr>
              <a:t> a </a:t>
            </a:r>
            <a:r>
              <a:rPr lang="es-ES" sz="1200" dirty="0" err="1" smtClean="0">
                <a:latin typeface="Arial" panose="020B0604020202020204" pitchFamily="34" charset="0"/>
                <a:cs typeface="Arial" panose="020B0604020202020204" pitchFamily="34" charset="0"/>
              </a:rPr>
              <a:t>desprotonação</a:t>
            </a:r>
            <a:r>
              <a:rPr lang="es-ES" sz="1200" dirty="0" smtClean="0">
                <a:latin typeface="Arial" panose="020B0604020202020204" pitchFamily="34" charset="0"/>
                <a:cs typeface="Arial" panose="020B0604020202020204" pitchFamily="34" charset="0"/>
              </a:rPr>
              <a:t> de metanol e ácido fórmico</a:t>
            </a:r>
            <a:r>
              <a:rPr lang="es-ES" sz="1400" dirty="0" smtClean="0">
                <a:latin typeface="Arial" panose="020B0604020202020204" pitchFamily="34" charset="0"/>
                <a:cs typeface="Arial" panose="020B0604020202020204" pitchFamily="34" charset="0"/>
              </a:rPr>
              <a:t>. </a:t>
            </a:r>
            <a:endParaRPr lang="es-ES" sz="1400" dirty="0">
              <a:latin typeface="Arial" panose="020B0604020202020204" pitchFamily="34" charset="0"/>
              <a:cs typeface="Arial" panose="020B0604020202020204" pitchFamily="34" charset="0"/>
            </a:endParaRPr>
          </a:p>
        </p:txBody>
      </p:sp>
      <p:cxnSp>
        <p:nvCxnSpPr>
          <p:cNvPr id="6" name="Conector reto 5"/>
          <p:cNvCxnSpPr/>
          <p:nvPr/>
        </p:nvCxnSpPr>
        <p:spPr>
          <a:xfrm>
            <a:off x="8267700"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Rectángulo 4"/>
          <p:cNvSpPr/>
          <p:nvPr/>
        </p:nvSpPr>
        <p:spPr>
          <a:xfrm>
            <a:off x="8394701" y="5554632"/>
            <a:ext cx="3621429" cy="1015663"/>
          </a:xfrm>
          <a:prstGeom prst="rect">
            <a:avLst/>
          </a:prstGeom>
        </p:spPr>
        <p:txBody>
          <a:bodyPr wrap="square">
            <a:spAutoFit/>
          </a:bodyPr>
          <a:lstStyle/>
          <a:p>
            <a:pPr algn="just"/>
            <a:r>
              <a:rPr lang="es-ES" sz="1200" dirty="0" smtClean="0">
                <a:latin typeface="Arial" panose="020B0604020202020204" pitchFamily="34" charset="0"/>
                <a:cs typeface="Arial" panose="020B0604020202020204" pitchFamily="34" charset="0"/>
              </a:rPr>
              <a:t> Considero este artigo bastante completo, </a:t>
            </a:r>
            <a:r>
              <a:rPr lang="es-ES" sz="1200" dirty="0" err="1" smtClean="0">
                <a:latin typeface="Arial" panose="020B0604020202020204" pitchFamily="34" charset="0"/>
                <a:cs typeface="Arial" panose="020B0604020202020204" pitchFamily="34" charset="0"/>
              </a:rPr>
              <a:t>uma</a:t>
            </a:r>
            <a:r>
              <a:rPr lang="es-ES" sz="1200" dirty="0" smtClean="0">
                <a:latin typeface="Arial" panose="020B0604020202020204" pitchFamily="34" charset="0"/>
                <a:cs typeface="Arial" panose="020B0604020202020204" pitchFamily="34" charset="0"/>
              </a:rPr>
              <a:t> vez que os autores </a:t>
            </a:r>
            <a:r>
              <a:rPr lang="es-ES" sz="1200" dirty="0" err="1" smtClean="0">
                <a:latin typeface="Arial" panose="020B0604020202020204" pitchFamily="34" charset="0"/>
                <a:cs typeface="Arial" panose="020B0604020202020204" pitchFamily="34" charset="0"/>
              </a:rPr>
              <a:t>proporcionaram</a:t>
            </a:r>
            <a:r>
              <a:rPr lang="es-ES" sz="1200" dirty="0" smtClean="0">
                <a:latin typeface="Arial" panose="020B0604020202020204" pitchFamily="34" charset="0"/>
                <a:cs typeface="Arial" panose="020B0604020202020204" pitchFamily="34" charset="0"/>
              </a:rPr>
              <a:t> todos os dados suficientes para o </a:t>
            </a:r>
            <a:r>
              <a:rPr lang="es-ES" sz="1200" dirty="0" err="1" smtClean="0">
                <a:latin typeface="Arial" panose="020B0604020202020204" pitchFamily="34" charset="0"/>
                <a:cs typeface="Arial" panose="020B0604020202020204" pitchFamily="34" charset="0"/>
              </a:rPr>
              <a:t>entendimento</a:t>
            </a:r>
            <a:r>
              <a:rPr lang="es-ES" sz="1200" dirty="0" smtClean="0">
                <a:latin typeface="Arial" panose="020B0604020202020204" pitchFamily="34" charset="0"/>
                <a:cs typeface="Arial" panose="020B0604020202020204" pitchFamily="34" charset="0"/>
              </a:rPr>
              <a:t> do proceso catalítico como valores de TOF, o cálculo da TON, </a:t>
            </a:r>
            <a:r>
              <a:rPr lang="es-ES" sz="1200" dirty="0" err="1" smtClean="0">
                <a:latin typeface="Arial" panose="020B0604020202020204" pitchFamily="34" charset="0"/>
                <a:cs typeface="Arial" panose="020B0604020202020204" pitchFamily="34" charset="0"/>
              </a:rPr>
              <a:t>assim</a:t>
            </a:r>
            <a:r>
              <a:rPr lang="es-ES" sz="1200" dirty="0" smtClean="0">
                <a:latin typeface="Arial" panose="020B0604020202020204" pitchFamily="34" charset="0"/>
                <a:cs typeface="Arial" panose="020B0604020202020204" pitchFamily="34" charset="0"/>
              </a:rPr>
              <a:t> como gráficos e mecanismo catalítico.</a:t>
            </a:r>
            <a:endParaRPr lang="es-E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571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490456" y="0"/>
            <a:ext cx="10876236" cy="3048750"/>
          </a:xfrm>
          <a:prstGeom prst="rect">
            <a:avLst/>
          </a:prstGeom>
        </p:spPr>
      </p:pic>
      <p:grpSp>
        <p:nvGrpSpPr>
          <p:cNvPr id="6" name="Grupo 5"/>
          <p:cNvGrpSpPr/>
          <p:nvPr/>
        </p:nvGrpSpPr>
        <p:grpSpPr>
          <a:xfrm>
            <a:off x="1290556" y="3394875"/>
            <a:ext cx="3201883" cy="2056834"/>
            <a:chOff x="373818" y="3709116"/>
            <a:chExt cx="3201883" cy="2056834"/>
          </a:xfrm>
        </p:grpSpPr>
        <p:pic>
          <p:nvPicPr>
            <p:cNvPr id="4" name="Imagem 3"/>
            <p:cNvPicPr>
              <a:picLocks noChangeAspect="1"/>
            </p:cNvPicPr>
            <p:nvPr/>
          </p:nvPicPr>
          <p:blipFill>
            <a:blip r:embed="rId3"/>
            <a:stretch>
              <a:fillRect/>
            </a:stretch>
          </p:blipFill>
          <p:spPr>
            <a:xfrm>
              <a:off x="373818" y="3822372"/>
              <a:ext cx="3201883" cy="1943578"/>
            </a:xfrm>
            <a:prstGeom prst="rect">
              <a:avLst/>
            </a:prstGeom>
          </p:spPr>
        </p:pic>
        <p:sp>
          <p:nvSpPr>
            <p:cNvPr id="5" name="Retângulo 4"/>
            <p:cNvSpPr/>
            <p:nvPr/>
          </p:nvSpPr>
          <p:spPr>
            <a:xfrm>
              <a:off x="373818" y="3709116"/>
              <a:ext cx="3201883" cy="126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7" name="Retângulo 6"/>
          <p:cNvSpPr/>
          <p:nvPr/>
        </p:nvSpPr>
        <p:spPr>
          <a:xfrm>
            <a:off x="5285347" y="3509175"/>
            <a:ext cx="5903545" cy="1569660"/>
          </a:xfrm>
          <a:prstGeom prst="rect">
            <a:avLst/>
          </a:prstGeom>
        </p:spPr>
        <p:txBody>
          <a:bodyPr wrap="square">
            <a:spAutoFit/>
          </a:bodyPr>
          <a:lstStyle/>
          <a:p>
            <a:pPr algn="just"/>
            <a:r>
              <a:rPr lang="pt-BR" sz="1200" dirty="0" err="1" smtClean="0">
                <a:latin typeface="Arial" panose="020B0604020202020204" pitchFamily="34" charset="0"/>
                <a:cs typeface="Arial" panose="020B0604020202020204" pitchFamily="34" charset="0"/>
              </a:rPr>
              <a:t>Kobayashie</a:t>
            </a:r>
            <a:r>
              <a:rPr lang="pt-BR" sz="1200" dirty="0" smtClean="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e col</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conseguiram a ativação do </a:t>
            </a:r>
            <a:r>
              <a:rPr lang="pt-BR" sz="1200" dirty="0">
                <a:latin typeface="Arial" panose="020B0604020202020204" pitchFamily="34" charset="0"/>
                <a:cs typeface="Arial" panose="020B0604020202020204" pitchFamily="34" charset="0"/>
              </a:rPr>
              <a:t>N</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e sua posterior hidrogenação </a:t>
            </a:r>
            <a:r>
              <a:rPr lang="pt-BR" sz="1200" dirty="0" smtClean="0">
                <a:latin typeface="Arial" panose="020B0604020202020204" pitchFamily="34" charset="0"/>
                <a:cs typeface="Arial" panose="020B0604020202020204" pitchFamily="34" charset="0"/>
              </a:rPr>
              <a:t>para formar NH</a:t>
            </a:r>
            <a:r>
              <a:rPr lang="pt-BR" sz="1200" baseline="-25000" dirty="0" smtClean="0">
                <a:latin typeface="Arial" panose="020B0604020202020204" pitchFamily="34" charset="0"/>
                <a:cs typeface="Arial" panose="020B0604020202020204" pitchFamily="34" charset="0"/>
              </a:rPr>
              <a:t>3</a:t>
            </a:r>
            <a:r>
              <a:rPr lang="pt-BR" sz="1200" dirty="0" smtClean="0">
                <a:latin typeface="Arial" panose="020B0604020202020204" pitchFamily="34" charset="0"/>
                <a:cs typeface="Arial" panose="020B0604020202020204" pitchFamily="34" charset="0"/>
              </a:rPr>
              <a:t>. Eles mostraram </a:t>
            </a:r>
            <a:r>
              <a:rPr lang="pt-BR" sz="1200" dirty="0">
                <a:latin typeface="Arial" panose="020B0604020202020204" pitchFamily="34" charset="0"/>
                <a:cs typeface="Arial" panose="020B0604020202020204" pitchFamily="34" charset="0"/>
              </a:rPr>
              <a:t>que </a:t>
            </a:r>
            <a:r>
              <a:rPr lang="pt-BR" sz="1200" dirty="0" smtClean="0">
                <a:latin typeface="Arial" panose="020B0604020202020204" pitchFamily="34" charset="0"/>
                <a:cs typeface="Arial" panose="020B0604020202020204" pitchFamily="34" charset="0"/>
              </a:rPr>
              <a:t>a </a:t>
            </a:r>
            <a:r>
              <a:rPr lang="pt-BR" sz="1200" dirty="0">
                <a:latin typeface="Arial" panose="020B0604020202020204" pitchFamily="34" charset="0"/>
                <a:cs typeface="Arial" panose="020B0604020202020204" pitchFamily="34" charset="0"/>
              </a:rPr>
              <a:t>temperaturas elevadas (400 </a:t>
            </a:r>
            <a:r>
              <a:rPr lang="pt-BR" sz="1200" dirty="0" smtClean="0">
                <a:latin typeface="Arial" panose="020B0604020202020204" pitchFamily="34" charset="0"/>
                <a:cs typeface="Arial" panose="020B0604020202020204" pitchFamily="34" charset="0"/>
              </a:rPr>
              <a:t>°C</a:t>
            </a:r>
            <a:r>
              <a:rPr lang="pt-BR" sz="1200" dirty="0">
                <a:latin typeface="Arial" panose="020B0604020202020204" pitchFamily="34" charset="0"/>
                <a:cs typeface="Arial" panose="020B0604020202020204" pitchFamily="34" charset="0"/>
              </a:rPr>
              <a:t>, 5 MPa), </a:t>
            </a:r>
            <a:r>
              <a:rPr lang="pt-BR" sz="1200" dirty="0" smtClean="0">
                <a:latin typeface="Arial" panose="020B0604020202020204" pitchFamily="34" charset="0"/>
                <a:cs typeface="Arial" panose="020B0604020202020204" pitchFamily="34" charset="0"/>
              </a:rPr>
              <a:t>compostos de Ti contendo </a:t>
            </a:r>
            <a:r>
              <a:rPr lang="pt-BR" sz="1200" dirty="0">
                <a:latin typeface="Arial" panose="020B0604020202020204" pitchFamily="34" charset="0"/>
                <a:cs typeface="Arial" panose="020B0604020202020204" pitchFamily="34" charset="0"/>
              </a:rPr>
              <a:t>hidreto </a:t>
            </a:r>
            <a:r>
              <a:rPr lang="pt-BR" sz="1200" dirty="0" smtClean="0">
                <a:latin typeface="Arial" panose="020B0604020202020204" pitchFamily="34" charset="0"/>
                <a:cs typeface="Arial" panose="020B0604020202020204" pitchFamily="34" charset="0"/>
              </a:rPr>
              <a:t>em </a:t>
            </a:r>
            <a:r>
              <a:rPr lang="pt-BR" sz="1200" dirty="0">
                <a:latin typeface="Arial" panose="020B0604020202020204" pitchFamily="34" charset="0"/>
                <a:cs typeface="Arial" panose="020B0604020202020204" pitchFamily="34" charset="0"/>
              </a:rPr>
              <a:t>estado </a:t>
            </a:r>
            <a:r>
              <a:rPr lang="pt-BR" sz="1200" dirty="0" smtClean="0">
                <a:latin typeface="Arial" panose="020B0604020202020204" pitchFamily="34" charset="0"/>
                <a:cs typeface="Arial" panose="020B0604020202020204" pitchFamily="34" charset="0"/>
              </a:rPr>
              <a:t>sólido </a:t>
            </a:r>
            <a:r>
              <a:rPr lang="pt-BR" sz="1200" dirty="0">
                <a:latin typeface="Arial" panose="020B0604020202020204" pitchFamily="34" charset="0"/>
                <a:cs typeface="Arial" panose="020B0604020202020204" pitchFamily="34" charset="0"/>
              </a:rPr>
              <a:t>(TiH</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e BaTiO</a:t>
            </a:r>
            <a:r>
              <a:rPr lang="pt-BR" sz="1200" baseline="-25000" dirty="0">
                <a:latin typeface="Arial" panose="020B0604020202020204" pitchFamily="34" charset="0"/>
                <a:cs typeface="Arial" panose="020B0604020202020204" pitchFamily="34" charset="0"/>
              </a:rPr>
              <a:t>2.5</a:t>
            </a:r>
            <a:r>
              <a:rPr lang="pt-BR" sz="1200" dirty="0">
                <a:latin typeface="Arial" panose="020B0604020202020204" pitchFamily="34" charset="0"/>
                <a:cs typeface="Arial" panose="020B0604020202020204" pitchFamily="34" charset="0"/>
              </a:rPr>
              <a:t>H</a:t>
            </a:r>
            <a:r>
              <a:rPr lang="pt-BR" sz="1200" baseline="-25000" dirty="0">
                <a:latin typeface="Arial" panose="020B0604020202020204" pitchFamily="34" charset="0"/>
                <a:cs typeface="Arial" panose="020B0604020202020204" pitchFamily="34" charset="0"/>
              </a:rPr>
              <a:t>0.5</a:t>
            </a:r>
            <a:r>
              <a:rPr lang="pt-BR" sz="1200" dirty="0">
                <a:latin typeface="Arial" panose="020B0604020202020204" pitchFamily="34" charset="0"/>
                <a:cs typeface="Arial" panose="020B0604020202020204" pitchFamily="34" charset="0"/>
              </a:rPr>
              <a:t>) formam uma superfície de </a:t>
            </a:r>
            <a:r>
              <a:rPr lang="pt-BR" sz="1200" dirty="0" smtClean="0">
                <a:latin typeface="Arial" panose="020B0604020202020204" pitchFamily="34" charset="0"/>
                <a:cs typeface="Arial" panose="020B0604020202020204" pitchFamily="34" charset="0"/>
              </a:rPr>
              <a:t>hidreto </a:t>
            </a:r>
            <a:r>
              <a:rPr lang="pt-BR" sz="1200" dirty="0">
                <a:latin typeface="Arial" panose="020B0604020202020204" pitchFamily="34" charset="0"/>
                <a:cs typeface="Arial" panose="020B0604020202020204" pitchFamily="34" charset="0"/>
              </a:rPr>
              <a:t>de </a:t>
            </a:r>
            <a:r>
              <a:rPr lang="pt-BR" sz="1200" dirty="0" err="1" smtClean="0">
                <a:latin typeface="Arial" panose="020B0604020202020204" pitchFamily="34" charset="0"/>
                <a:cs typeface="Arial" panose="020B0604020202020204" pitchFamily="34" charset="0"/>
              </a:rPr>
              <a:t>nitreto</a:t>
            </a:r>
            <a:r>
              <a:rPr lang="pt-BR" sz="1200" dirty="0" smtClean="0">
                <a:latin typeface="Arial" panose="020B0604020202020204" pitchFamily="34" charset="0"/>
                <a:cs typeface="Arial" panose="020B0604020202020204" pitchFamily="34" charset="0"/>
              </a:rPr>
              <a:t> similar àquelas observadas com clusters de titânio, mas continuamente (</a:t>
            </a:r>
            <a:r>
              <a:rPr lang="pt-BR" sz="1200" dirty="0">
                <a:latin typeface="Arial" panose="020B0604020202020204" pitchFamily="34" charset="0"/>
                <a:cs typeface="Arial" panose="020B0604020202020204" pitchFamily="34" charset="0"/>
              </a:rPr>
              <a:t>∼ 7 dias) forma NH</a:t>
            </a:r>
            <a:r>
              <a:rPr lang="pt-BR" sz="1200" baseline="-25000" dirty="0">
                <a:latin typeface="Arial" panose="020B0604020202020204" pitchFamily="34" charset="0"/>
                <a:cs typeface="Arial" panose="020B0604020202020204" pitchFamily="34" charset="0"/>
              </a:rPr>
              <a:t>3</a:t>
            </a:r>
            <a:r>
              <a:rPr lang="pt-BR" sz="1200" dirty="0">
                <a:latin typeface="Arial" panose="020B0604020202020204" pitchFamily="34" charset="0"/>
                <a:cs typeface="Arial" panose="020B0604020202020204" pitchFamily="34" charset="0"/>
              </a:rPr>
              <a:t> sob condições de fluxo </a:t>
            </a:r>
            <a:r>
              <a:rPr lang="pt-BR" sz="1200" dirty="0" smtClean="0">
                <a:latin typeface="Arial" panose="020B0604020202020204" pitchFamily="34" charset="0"/>
                <a:cs typeface="Arial" panose="020B0604020202020204" pitchFamily="34" charset="0"/>
              </a:rPr>
              <a:t>H</a:t>
            </a:r>
            <a:r>
              <a:rPr lang="pt-BR" sz="1200" baseline="-25000" dirty="0" smtClean="0">
                <a:latin typeface="Arial" panose="020B0604020202020204" pitchFamily="34" charset="0"/>
                <a:cs typeface="Arial" panose="020B0604020202020204" pitchFamily="34" charset="0"/>
              </a:rPr>
              <a:t>2 </a:t>
            </a:r>
            <a:r>
              <a:rPr lang="pt-BR" sz="1200" dirty="0" smtClean="0">
                <a:latin typeface="Arial" panose="020B0604020202020204" pitchFamily="34" charset="0"/>
                <a:cs typeface="Arial" panose="020B0604020202020204" pitchFamily="34" charset="0"/>
              </a:rPr>
              <a:t>/ N</a:t>
            </a:r>
            <a:r>
              <a:rPr lang="pt-BR" sz="1200" baseline="-25000" dirty="0" smtClean="0">
                <a:latin typeface="Arial" panose="020B0604020202020204" pitchFamily="34" charset="0"/>
                <a:cs typeface="Arial" panose="020B0604020202020204" pitchFamily="34" charset="0"/>
              </a:rPr>
              <a:t>2 </a:t>
            </a:r>
            <a:r>
              <a:rPr lang="pt-BR" sz="1200" dirty="0" smtClean="0">
                <a:latin typeface="Arial" panose="020B0604020202020204" pitchFamily="34" charset="0"/>
                <a:cs typeface="Arial" panose="020B0604020202020204" pitchFamily="34" charset="0"/>
              </a:rPr>
              <a:t>para conseguir o ciclo catalítico, </a:t>
            </a:r>
            <a:r>
              <a:rPr lang="pt-BR" sz="1200" dirty="0">
                <a:latin typeface="Arial" panose="020B0604020202020204" pitchFamily="34" charset="0"/>
                <a:cs typeface="Arial" panose="020B0604020202020204" pitchFamily="34" charset="0"/>
              </a:rPr>
              <a:t>com atividade </a:t>
            </a:r>
            <a:r>
              <a:rPr lang="pt-BR" sz="1200" dirty="0" smtClean="0">
                <a:latin typeface="Arial" panose="020B0604020202020204" pitchFamily="34" charset="0"/>
                <a:cs typeface="Arial" panose="020B0604020202020204" pitchFamily="34" charset="0"/>
              </a:rPr>
              <a:t>quase </a:t>
            </a:r>
            <a:r>
              <a:rPr lang="pt-BR" sz="1200" dirty="0">
                <a:latin typeface="Arial" panose="020B0604020202020204" pitchFamily="34" charset="0"/>
                <a:cs typeface="Arial" panose="020B0604020202020204" pitchFamily="34" charset="0"/>
              </a:rPr>
              <a:t>comparável a catalisadores de Ru suportados convencionais como </a:t>
            </a:r>
            <a:r>
              <a:rPr lang="pt-BR" sz="1200" dirty="0" err="1">
                <a:latin typeface="Arial" panose="020B0604020202020204" pitchFamily="34" charset="0"/>
                <a:cs typeface="Arial" panose="020B0604020202020204" pitchFamily="34" charset="0"/>
              </a:rPr>
              <a:t>Cs</a:t>
            </a:r>
            <a:r>
              <a:rPr lang="pt-BR" sz="1200" dirty="0">
                <a:latin typeface="Arial" panose="020B0604020202020204" pitchFamily="34" charset="0"/>
                <a:cs typeface="Arial" panose="020B0604020202020204" pitchFamily="34" charset="0"/>
              </a:rPr>
              <a:t>-Ru / </a:t>
            </a:r>
            <a:r>
              <a:rPr lang="pt-BR" sz="1200" dirty="0" err="1">
                <a:latin typeface="Arial" panose="020B0604020202020204" pitchFamily="34" charset="0"/>
                <a:cs typeface="Arial" panose="020B0604020202020204" pitchFamily="34" charset="0"/>
              </a:rPr>
              <a:t>MgO</a:t>
            </a:r>
            <a:r>
              <a:rPr lang="pt-BR" sz="1200" dirty="0">
                <a:latin typeface="Arial" panose="020B0604020202020204" pitchFamily="34" charset="0"/>
                <a:cs typeface="Arial" panose="020B0604020202020204" pitchFamily="34" charset="0"/>
              </a:rPr>
              <a:t> ou Ru / BaTiO</a:t>
            </a:r>
            <a:r>
              <a:rPr lang="pt-BR" sz="1200" baseline="-25000" dirty="0">
                <a:latin typeface="Arial" panose="020B0604020202020204" pitchFamily="34" charset="0"/>
                <a:cs typeface="Arial" panose="020B0604020202020204" pitchFamily="34" charset="0"/>
              </a:rPr>
              <a:t>3</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testados em trabalhos precedentes.</a:t>
            </a:r>
            <a:endParaRPr lang="pt-B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643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a:stretch>
            <a:fillRect/>
          </a:stretch>
        </p:blipFill>
        <p:spPr>
          <a:xfrm>
            <a:off x="400910" y="0"/>
            <a:ext cx="4746997" cy="6559031"/>
          </a:xfrm>
          <a:prstGeom prst="rect">
            <a:avLst/>
          </a:prstGeom>
        </p:spPr>
      </p:pic>
      <mc:AlternateContent xmlns:mc="http://schemas.openxmlformats.org/markup-compatibility/2006">
        <mc:Choice xmlns:a14="http://schemas.microsoft.com/office/drawing/2010/main" Requires="a14">
          <p:sp>
            <p:nvSpPr>
              <p:cNvPr id="8" name="Retângulo 7"/>
              <p:cNvSpPr/>
              <p:nvPr/>
            </p:nvSpPr>
            <p:spPr>
              <a:xfrm>
                <a:off x="6116994" y="427323"/>
                <a:ext cx="5757506" cy="6105967"/>
              </a:xfrm>
              <a:prstGeom prst="rect">
                <a:avLst/>
              </a:prstGeom>
            </p:spPr>
            <p:txBody>
              <a:bodyPr wrap="square">
                <a:spAutoFit/>
              </a:bodyPr>
              <a:lstStyle/>
              <a:p>
                <a:pPr algn="just"/>
                <a:r>
                  <a:rPr lang="pt-BR" sz="1200" dirty="0" smtClean="0">
                    <a:latin typeface="Arial" panose="020B0604020202020204" pitchFamily="34" charset="0"/>
                    <a:cs typeface="Arial" panose="020B0604020202020204" pitchFamily="34" charset="0"/>
                  </a:rPr>
                  <a:t> Foram comparadas as atividades de vários catalisadores </a:t>
                </a:r>
                <a:r>
                  <a:rPr lang="pt-BR" sz="1200" dirty="0">
                    <a:latin typeface="Arial" panose="020B0604020202020204" pitchFamily="34" charset="0"/>
                    <a:cs typeface="Arial" panose="020B0604020202020204" pitchFamily="34" charset="0"/>
                  </a:rPr>
                  <a:t>para a síntese de NH</a:t>
                </a:r>
                <a:r>
                  <a:rPr lang="pt-BR" sz="1200" baseline="-25000" dirty="0">
                    <a:latin typeface="Arial" panose="020B0604020202020204" pitchFamily="34" charset="0"/>
                    <a:cs typeface="Arial" panose="020B0604020202020204" pitchFamily="34" charset="0"/>
                  </a:rPr>
                  <a:t>3</a:t>
                </a:r>
                <a:r>
                  <a:rPr lang="pt-BR" sz="1200" dirty="0">
                    <a:latin typeface="Arial" panose="020B0604020202020204" pitchFamily="34" charset="0"/>
                    <a:cs typeface="Arial" panose="020B0604020202020204" pitchFamily="34" charset="0"/>
                  </a:rPr>
                  <a:t> a 400 </a:t>
                </a:r>
                <a:r>
                  <a:rPr lang="pt-BR" sz="1200" dirty="0" smtClean="0">
                    <a:latin typeface="Arial" panose="020B0604020202020204" pitchFamily="34" charset="0"/>
                    <a:cs typeface="Arial" panose="020B0604020202020204" pitchFamily="34" charset="0"/>
                  </a:rPr>
                  <a:t>°C </a:t>
                </a:r>
                <a:r>
                  <a:rPr lang="pt-BR" sz="1200" dirty="0">
                    <a:latin typeface="Arial" panose="020B0604020202020204" pitchFamily="34" charset="0"/>
                    <a:cs typeface="Arial" panose="020B0604020202020204" pitchFamily="34" charset="0"/>
                  </a:rPr>
                  <a:t>sob 5 MPa de fluxo de gás N</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 </a:t>
                </a:r>
                <a:r>
                  <a:rPr lang="pt-BR" sz="1200" dirty="0" smtClean="0">
                    <a:latin typeface="Arial" panose="020B0604020202020204" pitchFamily="34" charset="0"/>
                    <a:cs typeface="Arial" panose="020B0604020202020204" pitchFamily="34" charset="0"/>
                  </a:rPr>
                  <a:t>H</a:t>
                </a:r>
                <a:r>
                  <a:rPr lang="pt-BR" sz="1200" baseline="-25000" dirty="0" smtClean="0">
                    <a:latin typeface="Arial" panose="020B0604020202020204" pitchFamily="34" charset="0"/>
                    <a:cs typeface="Arial" panose="020B0604020202020204" pitchFamily="34" charset="0"/>
                  </a:rPr>
                  <a:t>2 </a:t>
                </a:r>
                <a:r>
                  <a:rPr lang="pt-BR" sz="1200" dirty="0" smtClean="0">
                    <a:latin typeface="Arial" panose="020B0604020202020204" pitchFamily="34" charset="0"/>
                    <a:cs typeface="Arial" panose="020B0604020202020204" pitchFamily="34" charset="0"/>
                  </a:rPr>
                  <a:t>(Fig. 2a), observando que os catalisadores </a:t>
                </a:r>
                <a:r>
                  <a:rPr lang="pt-BR" sz="1200" dirty="0">
                    <a:latin typeface="Arial" panose="020B0604020202020204" pitchFamily="34" charset="0"/>
                    <a:cs typeface="Arial" panose="020B0604020202020204" pitchFamily="34" charset="0"/>
                  </a:rPr>
                  <a:t>TiH</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e BaTiO</a:t>
                </a:r>
                <a:r>
                  <a:rPr lang="pt-BR" sz="1200" baseline="-25000" dirty="0">
                    <a:latin typeface="Arial" panose="020B0604020202020204" pitchFamily="34" charset="0"/>
                    <a:cs typeface="Arial" panose="020B0604020202020204" pitchFamily="34" charset="0"/>
                  </a:rPr>
                  <a:t>2.5</a:t>
                </a:r>
                <a:r>
                  <a:rPr lang="pt-BR" sz="1200" dirty="0">
                    <a:latin typeface="Arial" panose="020B0604020202020204" pitchFamily="34" charset="0"/>
                    <a:cs typeface="Arial" panose="020B0604020202020204" pitchFamily="34" charset="0"/>
                  </a:rPr>
                  <a:t>H</a:t>
                </a:r>
                <a:r>
                  <a:rPr lang="pt-BR" sz="1200" baseline="-25000" dirty="0">
                    <a:latin typeface="Arial" panose="020B0604020202020204" pitchFamily="34" charset="0"/>
                    <a:cs typeface="Arial" panose="020B0604020202020204" pitchFamily="34" charset="0"/>
                  </a:rPr>
                  <a:t>0.5</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exibiram atividades catalíticas (</a:t>
                </a:r>
                <a:r>
                  <a:rPr lang="pt-BR" sz="1200" dirty="0">
                    <a:latin typeface="Arial" panose="020B0604020202020204" pitchFamily="34" charset="0"/>
                    <a:cs typeface="Arial" panose="020B0604020202020204" pitchFamily="34" charset="0"/>
                  </a:rPr>
                  <a:t>2,8 e 1,4 </a:t>
                </a:r>
                <a:r>
                  <a:rPr lang="pt-BR" sz="1200" dirty="0" smtClean="0">
                    <a:latin typeface="Arial" panose="020B0604020202020204" pitchFamily="34" charset="0"/>
                    <a:cs typeface="Arial" panose="020B0604020202020204" pitchFamily="34" charset="0"/>
                  </a:rPr>
                  <a:t>mmol·g</a:t>
                </a:r>
                <a:r>
                  <a:rPr lang="pt-BR" sz="1200" baseline="30000" dirty="0" smtClean="0">
                    <a:latin typeface="Arial" panose="020B0604020202020204" pitchFamily="34" charset="0"/>
                    <a:cs typeface="Arial" panose="020B0604020202020204" pitchFamily="34" charset="0"/>
                  </a:rPr>
                  <a:t>−1</a:t>
                </a:r>
                <a:r>
                  <a:rPr lang="pt-BR" sz="1200" dirty="0" smtClean="0">
                    <a:latin typeface="Arial" panose="020B0604020202020204" pitchFamily="34" charset="0"/>
                    <a:cs typeface="Arial" panose="020B0604020202020204" pitchFamily="34" charset="0"/>
                  </a:rPr>
                  <a:t>·h</a:t>
                </a:r>
                <a:r>
                  <a:rPr lang="pt-BR" sz="1200" baseline="30000" dirty="0" smtClean="0">
                    <a:latin typeface="Arial" panose="020B0604020202020204" pitchFamily="34" charset="0"/>
                    <a:cs typeface="Arial" panose="020B0604020202020204" pitchFamily="34" charset="0"/>
                  </a:rPr>
                  <a:t>−1</a:t>
                </a:r>
                <a:r>
                  <a:rPr lang="pt-BR" sz="1200" dirty="0" smtClean="0">
                    <a:latin typeface="Arial" panose="020B0604020202020204" pitchFamily="34" charset="0"/>
                    <a:cs typeface="Arial" panose="020B0604020202020204" pitchFamily="34" charset="0"/>
                  </a:rPr>
                  <a:t> respetivamente) comparáveis com </a:t>
                </a:r>
                <a:r>
                  <a:rPr lang="pt-BR" sz="1200" dirty="0">
                    <a:latin typeface="Arial" panose="020B0604020202020204" pitchFamily="34" charset="0"/>
                    <a:cs typeface="Arial" panose="020B0604020202020204" pitchFamily="34" charset="0"/>
                  </a:rPr>
                  <a:t>catalisadores típicos baseados em Ru, </a:t>
                </a:r>
                <a:r>
                  <a:rPr lang="pt-BR" sz="1200" dirty="0" smtClean="0">
                    <a:latin typeface="Arial" panose="020B0604020202020204" pitchFamily="34" charset="0"/>
                    <a:cs typeface="Arial" panose="020B0604020202020204" pitchFamily="34" charset="0"/>
                  </a:rPr>
                  <a:t>como Ru </a:t>
                </a:r>
                <a:r>
                  <a:rPr lang="pt-BR" sz="1200" dirty="0">
                    <a:latin typeface="Arial" panose="020B0604020202020204" pitchFamily="34" charset="0"/>
                    <a:cs typeface="Arial" panose="020B0604020202020204" pitchFamily="34" charset="0"/>
                  </a:rPr>
                  <a:t>/ BaTiO</a:t>
                </a:r>
                <a:r>
                  <a:rPr lang="pt-BR" sz="1200" baseline="-25000" dirty="0">
                    <a:latin typeface="Arial" panose="020B0604020202020204" pitchFamily="34" charset="0"/>
                    <a:cs typeface="Arial" panose="020B0604020202020204" pitchFamily="34" charset="0"/>
                  </a:rPr>
                  <a:t>3</a:t>
                </a:r>
                <a:r>
                  <a:rPr lang="pt-BR" sz="1200" dirty="0">
                    <a:latin typeface="Arial" panose="020B0604020202020204" pitchFamily="34" charset="0"/>
                    <a:cs typeface="Arial" panose="020B0604020202020204" pitchFamily="34" charset="0"/>
                  </a:rPr>
                  <a:t> e </a:t>
                </a:r>
                <a:r>
                  <a:rPr lang="pt-BR" sz="1200" dirty="0" err="1">
                    <a:latin typeface="Arial" panose="020B0604020202020204" pitchFamily="34" charset="0"/>
                    <a:cs typeface="Arial" panose="020B0604020202020204" pitchFamily="34" charset="0"/>
                  </a:rPr>
                  <a:t>Cs</a:t>
                </a:r>
                <a:r>
                  <a:rPr lang="pt-BR" sz="1200" dirty="0">
                    <a:latin typeface="Arial" panose="020B0604020202020204" pitchFamily="34" charset="0"/>
                    <a:cs typeface="Arial" panose="020B0604020202020204" pitchFamily="34" charset="0"/>
                  </a:rPr>
                  <a:t>-Ru / </a:t>
                </a:r>
                <a:r>
                  <a:rPr lang="pt-BR" sz="1200" dirty="0" err="1" smtClean="0">
                    <a:latin typeface="Arial" panose="020B0604020202020204" pitchFamily="34" charset="0"/>
                    <a:cs typeface="Arial" panose="020B0604020202020204" pitchFamily="34" charset="0"/>
                  </a:rPr>
                  <a:t>MgO</a:t>
                </a:r>
                <a:r>
                  <a:rPr lang="pt-BR" sz="1200" dirty="0" smtClean="0">
                    <a:latin typeface="Arial" panose="020B0604020202020204" pitchFamily="34" charset="0"/>
                    <a:cs typeface="Arial" panose="020B0604020202020204" pitchFamily="34" charset="0"/>
                  </a:rPr>
                  <a:t>, os quais produzem 4,10 e </a:t>
                </a:r>
                <a:r>
                  <a:rPr lang="pt-BR" sz="1200" dirty="0">
                    <a:latin typeface="Arial" panose="020B0604020202020204" pitchFamily="34" charset="0"/>
                    <a:cs typeface="Arial" panose="020B0604020202020204" pitchFamily="34" charset="0"/>
                  </a:rPr>
                  <a:t>2,7 </a:t>
                </a:r>
                <a:r>
                  <a:rPr lang="pt-BR" sz="1200" dirty="0" smtClean="0">
                    <a:latin typeface="Arial" panose="020B0604020202020204" pitchFamily="34" charset="0"/>
                    <a:cs typeface="Arial" panose="020B0604020202020204" pitchFamily="34" charset="0"/>
                  </a:rPr>
                  <a:t>mmol·g</a:t>
                </a:r>
                <a:r>
                  <a:rPr lang="pt-BR" sz="1200" baseline="30000" dirty="0" smtClean="0">
                    <a:latin typeface="Arial" panose="020B0604020202020204" pitchFamily="34" charset="0"/>
                    <a:cs typeface="Arial" panose="020B0604020202020204" pitchFamily="34" charset="0"/>
                  </a:rPr>
                  <a:t>−1</a:t>
                </a:r>
                <a:r>
                  <a:rPr lang="pt-BR" sz="1200" dirty="0" smtClean="0">
                    <a:latin typeface="Arial" panose="020B0604020202020204" pitchFamily="34" charset="0"/>
                    <a:cs typeface="Arial" panose="020B0604020202020204" pitchFamily="34" charset="0"/>
                  </a:rPr>
                  <a:t>·h</a:t>
                </a:r>
                <a:r>
                  <a:rPr lang="pt-BR" sz="1200" baseline="30000" dirty="0" smtClean="0">
                    <a:latin typeface="Arial" panose="020B0604020202020204" pitchFamily="34" charset="0"/>
                    <a:cs typeface="Arial" panose="020B0604020202020204" pitchFamily="34" charset="0"/>
                  </a:rPr>
                  <a:t>−1 </a:t>
                </a:r>
                <a:r>
                  <a:rPr lang="pt-BR" sz="1200" dirty="0">
                    <a:latin typeface="Arial" panose="020B0604020202020204" pitchFamily="34" charset="0"/>
                    <a:cs typeface="Arial" panose="020B0604020202020204" pitchFamily="34" charset="0"/>
                  </a:rPr>
                  <a:t>de NH</a:t>
                </a:r>
                <a:r>
                  <a:rPr lang="pt-BR" sz="1200" baseline="-25000" dirty="0">
                    <a:latin typeface="Arial" panose="020B0604020202020204" pitchFamily="34" charset="0"/>
                    <a:cs typeface="Arial" panose="020B0604020202020204" pitchFamily="34" charset="0"/>
                  </a:rPr>
                  <a:t>3</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respectivamente. </a:t>
                </a:r>
              </a:p>
              <a:p>
                <a:pPr algn="just"/>
                <a:r>
                  <a:rPr lang="pt-BR" sz="1200" dirty="0" smtClean="0">
                    <a:latin typeface="Arial" panose="020B0604020202020204" pitchFamily="34" charset="0"/>
                    <a:cs typeface="Arial" panose="020B0604020202020204" pitchFamily="34" charset="0"/>
                  </a:rPr>
                  <a:t> Os autores não explicaram como realizaram o cálculo da atividade catalítica (taxa pela qual a reação alcançará o equilíbrio). A taxa de reação (r) é calculado como a taxa da variação da quantidade de substância de um reagente como o tempo em relação ao volume de reação ou a massa de catalisador. Pelo que acredito que determinaram a atividade catalítica de </a:t>
                </a:r>
                <a:r>
                  <a:rPr lang="pt-BR" sz="1200" dirty="0">
                    <a:latin typeface="Arial" panose="020B0604020202020204" pitchFamily="34" charset="0"/>
                    <a:cs typeface="Arial" panose="020B0604020202020204" pitchFamily="34" charset="0"/>
                  </a:rPr>
                  <a:t>TiH</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e </a:t>
                </a:r>
                <a:r>
                  <a:rPr lang="pt-BR" sz="1200" dirty="0" smtClean="0">
                    <a:latin typeface="Arial" panose="020B0604020202020204" pitchFamily="34" charset="0"/>
                    <a:cs typeface="Arial" panose="020B0604020202020204" pitchFamily="34" charset="0"/>
                  </a:rPr>
                  <a:t>BaTiO</a:t>
                </a:r>
                <a:r>
                  <a:rPr lang="pt-BR" sz="1200" baseline="-25000" dirty="0" smtClean="0">
                    <a:latin typeface="Arial" panose="020B0604020202020204" pitchFamily="34" charset="0"/>
                    <a:cs typeface="Arial" panose="020B0604020202020204" pitchFamily="34" charset="0"/>
                  </a:rPr>
                  <a:t>2.5</a:t>
                </a:r>
                <a:r>
                  <a:rPr lang="pt-BR" sz="1200" dirty="0" smtClean="0">
                    <a:latin typeface="Arial" panose="020B0604020202020204" pitchFamily="34" charset="0"/>
                    <a:cs typeface="Arial" panose="020B0604020202020204" pitchFamily="34" charset="0"/>
                  </a:rPr>
                  <a:t>H</a:t>
                </a:r>
                <a:r>
                  <a:rPr lang="pt-BR" sz="1200" baseline="-25000" dirty="0" smtClean="0">
                    <a:latin typeface="Arial" panose="020B0604020202020204" pitchFamily="34" charset="0"/>
                    <a:cs typeface="Arial" panose="020B0604020202020204" pitchFamily="34" charset="0"/>
                  </a:rPr>
                  <a:t>0.5</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através da seguinte equação:</a:t>
                </a:r>
              </a:p>
              <a:p>
                <a:pPr algn="just"/>
                <a:endParaRPr lang="pt-BR" sz="1200" dirty="0">
                  <a:latin typeface="Arial" panose="020B0604020202020204" pitchFamily="34" charset="0"/>
                  <a:cs typeface="Arial" panose="020B0604020202020204" pitchFamily="34" charset="0"/>
                </a:endParaRPr>
              </a:p>
              <a:p>
                <a:pPr algn="just"/>
                <a14:m>
                  <m:oMath xmlns:m="http://schemas.openxmlformats.org/officeDocument/2006/math">
                    <m:r>
                      <a:rPr lang="pt-BR" sz="1200" b="0" i="1" smtClean="0">
                        <a:latin typeface="Cambria Math" panose="02040503050406030204" pitchFamily="18" charset="0"/>
                        <a:cs typeface="Arial" panose="020B0604020202020204" pitchFamily="34" charset="0"/>
                      </a:rPr>
                      <m:t>𝑟</m:t>
                    </m:r>
                    <m:r>
                      <a:rPr lang="pt-BR" sz="1200" b="0" i="1" smtClean="0">
                        <a:latin typeface="Cambria Math" panose="02040503050406030204" pitchFamily="18" charset="0"/>
                        <a:cs typeface="Arial" panose="020B0604020202020204" pitchFamily="34" charset="0"/>
                      </a:rPr>
                      <m:t>=</m:t>
                    </m:r>
                    <m:f>
                      <m:fPr>
                        <m:ctrlPr>
                          <a:rPr lang="pt-BR" sz="1200" i="1" smtClean="0">
                            <a:latin typeface="Cambria Math" panose="02040503050406030204" pitchFamily="18" charset="0"/>
                            <a:cs typeface="Arial" panose="020B0604020202020204" pitchFamily="34" charset="0"/>
                          </a:rPr>
                        </m:ctrlPr>
                      </m:fPr>
                      <m:num>
                        <m:r>
                          <a:rPr lang="pt-BR" sz="1200" b="0" i="1" smtClean="0">
                            <a:latin typeface="Cambria Math" panose="02040503050406030204" pitchFamily="18" charset="0"/>
                            <a:cs typeface="Arial" panose="020B0604020202020204" pitchFamily="34" charset="0"/>
                          </a:rPr>
                          <m:t>𝑞𝑢𝑎𝑛𝑡𝑖𝑑𝑎𝑑𝑒</m:t>
                        </m:r>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𝑑𝑒</m:t>
                        </m:r>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𝑟𝑒𝑎𝑔𝑒𝑛𝑡𝑒</m:t>
                        </m:r>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𝑐𝑜𝑛𝑣𝑒𝑟𝑡𝑖𝑑𝑜</m:t>
                        </m:r>
                      </m:num>
                      <m:den>
                        <m:r>
                          <a:rPr lang="pt-BR" sz="1200" b="0" i="1" smtClean="0">
                            <a:latin typeface="Cambria Math" panose="02040503050406030204" pitchFamily="18" charset="0"/>
                            <a:cs typeface="Arial" panose="020B0604020202020204" pitchFamily="34" charset="0"/>
                          </a:rPr>
                          <m:t>𝑣𝑜𝑙𝑢𝑚𝑒</m:t>
                        </m:r>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𝑜𝑢</m:t>
                        </m:r>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𝑚𝑎𝑠𝑠𝑎</m:t>
                        </m:r>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𝑑𝑒</m:t>
                        </m:r>
                        <m:r>
                          <a:rPr lang="pt-BR" sz="1200" b="0" i="1" smtClean="0">
                            <a:latin typeface="Cambria Math" panose="02040503050406030204" pitchFamily="18" charset="0"/>
                            <a:cs typeface="Arial" panose="020B0604020202020204" pitchFamily="34" charset="0"/>
                          </a:rPr>
                          <m:t> </m:t>
                        </m:r>
                        <m:r>
                          <a:rPr lang="pt-BR" sz="1200" b="0" i="1" smtClean="0">
                            <a:latin typeface="Cambria Math" panose="02040503050406030204" pitchFamily="18" charset="0"/>
                            <a:cs typeface="Arial" panose="020B0604020202020204" pitchFamily="34" charset="0"/>
                          </a:rPr>
                          <m:t>𝑐𝑎𝑡𝑎𝑙𝑖𝑠𝑎𝑑𝑜𝑟</m:t>
                        </m:r>
                        <m:r>
                          <a:rPr lang="pt-BR" sz="1200" b="0" i="1" smtClean="0">
                            <a:latin typeface="Cambria Math" panose="02040503050406030204" pitchFamily="18" charset="0"/>
                            <a:cs typeface="Arial" panose="020B0604020202020204" pitchFamily="34" charset="0"/>
                          </a:rPr>
                          <m:t>∗</m:t>
                        </m:r>
                        <m:r>
                          <a:rPr lang="pt-BR" sz="1200" b="0" i="1" smtClean="0">
                            <a:latin typeface="Cambria Math" panose="02040503050406030204" pitchFamily="18" charset="0"/>
                            <a:cs typeface="Arial" panose="020B0604020202020204" pitchFamily="34" charset="0"/>
                          </a:rPr>
                          <m:t>𝑡𝑒𝑚𝑝𝑜</m:t>
                        </m:r>
                      </m:den>
                    </m:f>
                  </m:oMath>
                </a14:m>
                <a:r>
                  <a:rPr lang="pt-BR" sz="1200" dirty="0" smtClean="0">
                    <a:latin typeface="Arial" panose="020B0604020202020204" pitchFamily="34" charset="0"/>
                    <a:cs typeface="Arial" panose="020B0604020202020204" pitchFamily="34" charset="0"/>
                  </a:rPr>
                  <a:t>       (mol L</a:t>
                </a:r>
                <a:r>
                  <a:rPr lang="pt-BR" sz="1200" baseline="30000" dirty="0" smtClean="0">
                    <a:latin typeface="Arial" panose="020B0604020202020204" pitchFamily="34" charset="0"/>
                    <a:cs typeface="Arial" panose="020B0604020202020204" pitchFamily="34" charset="0"/>
                  </a:rPr>
                  <a:t>-1</a:t>
                </a:r>
                <a:r>
                  <a:rPr lang="pt-BR" sz="1200" dirty="0" smtClean="0">
                    <a:latin typeface="Arial" panose="020B0604020202020204" pitchFamily="34" charset="0"/>
                    <a:cs typeface="Arial" panose="020B0604020202020204" pitchFamily="34" charset="0"/>
                  </a:rPr>
                  <a:t> h</a:t>
                </a:r>
                <a:r>
                  <a:rPr lang="pt-BR" sz="1200" baseline="30000" dirty="0" smtClean="0">
                    <a:latin typeface="Arial" panose="020B0604020202020204" pitchFamily="34" charset="0"/>
                    <a:cs typeface="Arial" panose="020B0604020202020204" pitchFamily="34" charset="0"/>
                  </a:rPr>
                  <a:t>-1</a:t>
                </a:r>
                <a:r>
                  <a:rPr lang="pt-BR" sz="1200" dirty="0" smtClean="0">
                    <a:latin typeface="Arial" panose="020B0604020202020204" pitchFamily="34" charset="0"/>
                    <a:cs typeface="Arial" panose="020B0604020202020204" pitchFamily="34" charset="0"/>
                  </a:rPr>
                  <a:t> ou mol Kg</a:t>
                </a:r>
                <a:r>
                  <a:rPr lang="pt-BR" sz="1200" baseline="30000" dirty="0" smtClean="0">
                    <a:latin typeface="Arial" panose="020B0604020202020204" pitchFamily="34" charset="0"/>
                    <a:cs typeface="Arial" panose="020B0604020202020204" pitchFamily="34" charset="0"/>
                  </a:rPr>
                  <a:t>-1</a:t>
                </a:r>
                <a:r>
                  <a:rPr lang="pt-BR" sz="1200" dirty="0" smtClean="0">
                    <a:latin typeface="Arial" panose="020B0604020202020204" pitchFamily="34" charset="0"/>
                    <a:cs typeface="Arial" panose="020B0604020202020204" pitchFamily="34" charset="0"/>
                  </a:rPr>
                  <a:t> h</a:t>
                </a:r>
                <a:r>
                  <a:rPr lang="pt-BR" sz="1200" baseline="30000" dirty="0" smtClean="0">
                    <a:latin typeface="Arial" panose="020B0604020202020204" pitchFamily="34" charset="0"/>
                    <a:cs typeface="Arial" panose="020B0604020202020204" pitchFamily="34" charset="0"/>
                  </a:rPr>
                  <a:t>-1</a:t>
                </a:r>
                <a:r>
                  <a:rPr lang="pt-BR" sz="1200" dirty="0" smtClean="0">
                    <a:latin typeface="Arial" panose="020B0604020202020204" pitchFamily="34" charset="0"/>
                    <a:cs typeface="Arial" panose="020B0604020202020204" pitchFamily="34" charset="0"/>
                  </a:rPr>
                  <a:t>)</a:t>
                </a:r>
              </a:p>
              <a:p>
                <a:pPr algn="just"/>
                <a:endParaRPr lang="pt-BR" sz="1200" dirty="0">
                  <a:latin typeface="Arial" panose="020B0604020202020204" pitchFamily="34" charset="0"/>
                  <a:cs typeface="Arial" panose="020B0604020202020204" pitchFamily="34" charset="0"/>
                </a:endParaRPr>
              </a:p>
              <a:p>
                <a:pPr algn="just"/>
                <a:r>
                  <a:rPr lang="pt-BR" sz="1200" dirty="0" smtClean="0">
                    <a:latin typeface="Arial" panose="020B0604020202020204" pitchFamily="34" charset="0"/>
                    <a:cs typeface="Arial" panose="020B0604020202020204" pitchFamily="34" charset="0"/>
                  </a:rPr>
                  <a:t> A área superficial do TiH</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e BaTiO</a:t>
                </a:r>
                <a:r>
                  <a:rPr lang="pt-BR" sz="1200" baseline="-25000" dirty="0">
                    <a:latin typeface="Arial" panose="020B0604020202020204" pitchFamily="34" charset="0"/>
                    <a:cs typeface="Arial" panose="020B0604020202020204" pitchFamily="34" charset="0"/>
                  </a:rPr>
                  <a:t>2.5</a:t>
                </a:r>
                <a:r>
                  <a:rPr lang="pt-BR" sz="1200" dirty="0">
                    <a:latin typeface="Arial" panose="020B0604020202020204" pitchFamily="34" charset="0"/>
                    <a:cs typeface="Arial" panose="020B0604020202020204" pitchFamily="34" charset="0"/>
                  </a:rPr>
                  <a:t>H</a:t>
                </a:r>
                <a:r>
                  <a:rPr lang="pt-BR" sz="1200" baseline="-25000" dirty="0">
                    <a:latin typeface="Arial" panose="020B0604020202020204" pitchFamily="34" charset="0"/>
                    <a:cs typeface="Arial" panose="020B0604020202020204" pitchFamily="34" charset="0"/>
                  </a:rPr>
                  <a:t>0.5</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foram determinadas, resultando em 10,5 m</a:t>
                </a:r>
                <a:r>
                  <a:rPr lang="pt-BR" sz="1200" baseline="30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/g e </a:t>
                </a:r>
                <a:r>
                  <a:rPr lang="pt-BR" sz="1200" dirty="0">
                    <a:latin typeface="Arial" panose="020B0604020202020204" pitchFamily="34" charset="0"/>
                    <a:cs typeface="Arial" panose="020B0604020202020204" pitchFamily="34" charset="0"/>
                  </a:rPr>
                  <a:t>15,6 </a:t>
                </a:r>
                <a:r>
                  <a:rPr lang="pt-BR" sz="1200" dirty="0" smtClean="0">
                    <a:latin typeface="Arial" panose="020B0604020202020204" pitchFamily="34" charset="0"/>
                    <a:cs typeface="Arial" panose="020B0604020202020204" pitchFamily="34" charset="0"/>
                  </a:rPr>
                  <a:t>m</a:t>
                </a:r>
                <a:r>
                  <a:rPr lang="pt-BR" sz="1200" baseline="30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/g</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pelo que os autores citaram, </a:t>
                </a:r>
                <a:r>
                  <a:rPr lang="pt-BR" sz="1200" dirty="0">
                    <a:latin typeface="Arial" panose="020B0604020202020204" pitchFamily="34" charset="0"/>
                    <a:cs typeface="Arial" panose="020B0604020202020204" pitchFamily="34" charset="0"/>
                  </a:rPr>
                  <a:t>é</a:t>
                </a:r>
                <a:r>
                  <a:rPr lang="pt-BR" sz="1200" dirty="0" smtClean="0">
                    <a:latin typeface="Arial" panose="020B0604020202020204" pitchFamily="34" charset="0"/>
                    <a:cs typeface="Arial" panose="020B0604020202020204" pitchFamily="34" charset="0"/>
                  </a:rPr>
                  <a:t> possível melhorar </a:t>
                </a:r>
                <a:r>
                  <a:rPr lang="pt-BR" sz="1200" dirty="0">
                    <a:latin typeface="Arial" panose="020B0604020202020204" pitchFamily="34" charset="0"/>
                    <a:cs typeface="Arial" panose="020B0604020202020204" pitchFamily="34" charset="0"/>
                  </a:rPr>
                  <a:t>a </a:t>
                </a:r>
                <a:r>
                  <a:rPr lang="pt-BR" sz="1200" dirty="0" smtClean="0">
                    <a:latin typeface="Arial" panose="020B0604020202020204" pitchFamily="34" charset="0"/>
                    <a:cs typeface="Arial" panose="020B0604020202020204" pitchFamily="34" charset="0"/>
                  </a:rPr>
                  <a:t>atividade aumentando </a:t>
                </a:r>
                <a:r>
                  <a:rPr lang="pt-BR" sz="1200" dirty="0">
                    <a:latin typeface="Arial" panose="020B0604020202020204" pitchFamily="34" charset="0"/>
                    <a:cs typeface="Arial" panose="020B0604020202020204" pitchFamily="34" charset="0"/>
                  </a:rPr>
                  <a:t>a área </a:t>
                </a:r>
                <a:r>
                  <a:rPr lang="pt-BR" sz="1200" dirty="0" smtClean="0">
                    <a:latin typeface="Arial" panose="020B0604020202020204" pitchFamily="34" charset="0"/>
                    <a:cs typeface="Arial" panose="020B0604020202020204" pitchFamily="34" charset="0"/>
                  </a:rPr>
                  <a:t>superficial. Os catalisadores </a:t>
                </a:r>
                <a:r>
                  <a:rPr lang="pt-BR" sz="1200" dirty="0">
                    <a:latin typeface="Arial" panose="020B0604020202020204" pitchFamily="34" charset="0"/>
                    <a:cs typeface="Arial" panose="020B0604020202020204" pitchFamily="34" charset="0"/>
                  </a:rPr>
                  <a:t>CaH</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BaTiO</a:t>
                </a:r>
                <a:r>
                  <a:rPr lang="pt-BR" sz="1200" baseline="-25000" dirty="0" smtClean="0">
                    <a:latin typeface="Arial" panose="020B0604020202020204" pitchFamily="34" charset="0"/>
                    <a:cs typeface="Arial" panose="020B0604020202020204" pitchFamily="34" charset="0"/>
                  </a:rPr>
                  <a:t>3</a:t>
                </a:r>
                <a:r>
                  <a:rPr lang="pt-BR" sz="1200" dirty="0">
                    <a:latin typeface="Arial" panose="020B0604020202020204" pitchFamily="34" charset="0"/>
                    <a:cs typeface="Arial" panose="020B0604020202020204" pitchFamily="34" charset="0"/>
                  </a:rPr>
                  <a:t>, TiO</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e Ti</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O</a:t>
                </a:r>
                <a:r>
                  <a:rPr lang="pt-BR" sz="1200" baseline="-25000" dirty="0" smtClean="0">
                    <a:latin typeface="Arial" panose="020B0604020202020204" pitchFamily="34" charset="0"/>
                    <a:cs typeface="Arial" panose="020B0604020202020204" pitchFamily="34" charset="0"/>
                  </a:rPr>
                  <a:t>3</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não são </a:t>
                </a:r>
                <a:r>
                  <a:rPr lang="pt-BR" sz="1200" dirty="0" smtClean="0">
                    <a:latin typeface="Arial" panose="020B0604020202020204" pitchFamily="34" charset="0"/>
                    <a:cs typeface="Arial" panose="020B0604020202020204" pitchFamily="34" charset="0"/>
                  </a:rPr>
                  <a:t>ativos </a:t>
                </a:r>
                <a:r>
                  <a:rPr lang="pt-BR" sz="1200" dirty="0">
                    <a:latin typeface="Arial" panose="020B0604020202020204" pitchFamily="34" charset="0"/>
                    <a:cs typeface="Arial" panose="020B0604020202020204" pitchFamily="34" charset="0"/>
                  </a:rPr>
                  <a:t>sob </a:t>
                </a:r>
                <a:r>
                  <a:rPr lang="pt-BR" sz="1200" dirty="0" smtClean="0">
                    <a:latin typeface="Arial" panose="020B0604020202020204" pitchFamily="34" charset="0"/>
                    <a:cs typeface="Arial" panose="020B0604020202020204" pitchFamily="34" charset="0"/>
                  </a:rPr>
                  <a:t>essas condições</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Concluindo que o </a:t>
                </a:r>
                <a:r>
                  <a:rPr lang="pt-BR" sz="1200" dirty="0">
                    <a:latin typeface="Arial" panose="020B0604020202020204" pitchFamily="34" charset="0"/>
                    <a:cs typeface="Arial" panose="020B0604020202020204" pitchFamily="34" charset="0"/>
                  </a:rPr>
                  <a:t>centro de titânio e </a:t>
                </a:r>
                <a:r>
                  <a:rPr lang="pt-BR" sz="1200" dirty="0" smtClean="0">
                    <a:latin typeface="Arial" panose="020B0604020202020204" pitchFamily="34" charset="0"/>
                    <a:cs typeface="Arial" panose="020B0604020202020204" pitchFamily="34" charset="0"/>
                  </a:rPr>
                  <a:t>hidreto juntos </a:t>
                </a:r>
                <a:r>
                  <a:rPr lang="pt-BR" sz="1200" dirty="0">
                    <a:latin typeface="Arial" panose="020B0604020202020204" pitchFamily="34" charset="0"/>
                    <a:cs typeface="Arial" panose="020B0604020202020204" pitchFamily="34" charset="0"/>
                  </a:rPr>
                  <a:t>parecem ser críticos para a atividade</a:t>
                </a:r>
                <a:r>
                  <a:rPr lang="pt-BR" sz="1200" dirty="0" smtClean="0">
                    <a:latin typeface="Arial" panose="020B0604020202020204" pitchFamily="34" charset="0"/>
                    <a:cs typeface="Arial" panose="020B0604020202020204" pitchFamily="34" charset="0"/>
                  </a:rPr>
                  <a:t>.</a:t>
                </a:r>
              </a:p>
              <a:p>
                <a:pPr algn="just"/>
                <a:r>
                  <a:rPr lang="pt-BR" sz="1200" dirty="0" smtClean="0">
                    <a:latin typeface="Arial" panose="020B0604020202020204" pitchFamily="34" charset="0"/>
                    <a:cs typeface="Arial" panose="020B0604020202020204" pitchFamily="34" charset="0"/>
                  </a:rPr>
                  <a:t> Os gráficos da Figura </a:t>
                </a:r>
                <a:r>
                  <a:rPr lang="pt-BR" sz="1200" dirty="0">
                    <a:latin typeface="Arial" panose="020B0604020202020204" pitchFamily="34" charset="0"/>
                    <a:cs typeface="Arial" panose="020B0604020202020204" pitchFamily="34" charset="0"/>
                  </a:rPr>
                  <a:t>2b, c mostram as quantidades cumulativas </a:t>
                </a:r>
                <a:r>
                  <a:rPr lang="pt-BR" sz="1200" dirty="0" smtClean="0">
                    <a:latin typeface="Arial" panose="020B0604020202020204" pitchFamily="34" charset="0"/>
                    <a:cs typeface="Arial" panose="020B0604020202020204" pitchFamily="34" charset="0"/>
                  </a:rPr>
                  <a:t>de NH</a:t>
                </a:r>
                <a:r>
                  <a:rPr lang="pt-BR" sz="1200" baseline="-25000" dirty="0" smtClean="0">
                    <a:latin typeface="Arial" panose="020B0604020202020204" pitchFamily="34" charset="0"/>
                    <a:cs typeface="Arial" panose="020B0604020202020204" pitchFamily="34" charset="0"/>
                  </a:rPr>
                  <a:t>3</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como uma função do tempo. O aumento linear mostra que </a:t>
                </a:r>
                <a:r>
                  <a:rPr lang="pt-BR" sz="1200" dirty="0" smtClean="0">
                    <a:latin typeface="Arial" panose="020B0604020202020204" pitchFamily="34" charset="0"/>
                    <a:cs typeface="Arial" panose="020B0604020202020204" pitchFamily="34" charset="0"/>
                  </a:rPr>
                  <a:t>o atividade </a:t>
                </a:r>
                <a:r>
                  <a:rPr lang="pt-BR" sz="1200" dirty="0">
                    <a:latin typeface="Arial" panose="020B0604020202020204" pitchFamily="34" charset="0"/>
                    <a:cs typeface="Arial" panose="020B0604020202020204" pitchFamily="34" charset="0"/>
                  </a:rPr>
                  <a:t>catalítica </a:t>
                </a:r>
                <a:r>
                  <a:rPr lang="pt-BR" sz="1200" dirty="0" smtClean="0">
                    <a:latin typeface="Arial" panose="020B0604020202020204" pitchFamily="34" charset="0"/>
                    <a:cs typeface="Arial" panose="020B0604020202020204" pitchFamily="34" charset="0"/>
                  </a:rPr>
                  <a:t>foi </a:t>
                </a:r>
                <a:r>
                  <a:rPr lang="pt-BR" sz="1200" dirty="0">
                    <a:latin typeface="Arial" panose="020B0604020202020204" pitchFamily="34" charset="0"/>
                    <a:cs typeface="Arial" panose="020B0604020202020204" pitchFamily="34" charset="0"/>
                  </a:rPr>
                  <a:t>estável ao longo de muitas horas. A linha pontilhada </a:t>
                </a:r>
                <a:r>
                  <a:rPr lang="pt-BR" sz="1200" dirty="0" smtClean="0">
                    <a:latin typeface="Arial" panose="020B0604020202020204" pitchFamily="34" charset="0"/>
                    <a:cs typeface="Arial" panose="020B0604020202020204" pitchFamily="34" charset="0"/>
                  </a:rPr>
                  <a:t>horizontal indica </a:t>
                </a:r>
                <a:r>
                  <a:rPr lang="pt-BR" sz="1200" dirty="0">
                    <a:latin typeface="Arial" panose="020B0604020202020204" pitchFamily="34" charset="0"/>
                    <a:cs typeface="Arial" panose="020B0604020202020204" pitchFamily="34" charset="0"/>
                  </a:rPr>
                  <a:t>a quantidade de amônia esperada com </a:t>
                </a:r>
                <a:r>
                  <a:rPr lang="pt-BR" sz="1200" dirty="0" smtClean="0">
                    <a:latin typeface="Arial" panose="020B0604020202020204" pitchFamily="34" charset="0"/>
                    <a:cs typeface="Arial" panose="020B0604020202020204" pitchFamily="34" charset="0"/>
                  </a:rPr>
                  <a:t>base na </a:t>
                </a:r>
                <a:r>
                  <a:rPr lang="pt-BR" sz="1200" dirty="0">
                    <a:latin typeface="Arial" panose="020B0604020202020204" pitchFamily="34" charset="0"/>
                    <a:cs typeface="Arial" panose="020B0604020202020204" pitchFamily="34" charset="0"/>
                  </a:rPr>
                  <a:t>decomposição simples do catalisador, tendo em </a:t>
                </a:r>
                <a:r>
                  <a:rPr lang="pt-BR" sz="1200" dirty="0" smtClean="0">
                    <a:latin typeface="Arial" panose="020B0604020202020204" pitchFamily="34" charset="0"/>
                    <a:cs typeface="Arial" panose="020B0604020202020204" pitchFamily="34" charset="0"/>
                  </a:rPr>
                  <a:t>conta </a:t>
                </a:r>
                <a:r>
                  <a:rPr lang="pt-BR" sz="1200" dirty="0">
                    <a:latin typeface="Arial" panose="020B0604020202020204" pitchFamily="34" charset="0"/>
                    <a:cs typeface="Arial" panose="020B0604020202020204" pitchFamily="34" charset="0"/>
                  </a:rPr>
                  <a:t>a quantidade de hidreto. Como a atividade é sustentada </a:t>
                </a:r>
                <a:r>
                  <a:rPr lang="pt-BR" sz="1200" dirty="0" smtClean="0">
                    <a:latin typeface="Arial" panose="020B0604020202020204" pitchFamily="34" charset="0"/>
                    <a:cs typeface="Arial" panose="020B0604020202020204" pitchFamily="34" charset="0"/>
                  </a:rPr>
                  <a:t>em uma </a:t>
                </a:r>
                <a:r>
                  <a:rPr lang="pt-BR" sz="1200" dirty="0">
                    <a:latin typeface="Arial" panose="020B0604020202020204" pitchFamily="34" charset="0"/>
                    <a:cs typeface="Arial" panose="020B0604020202020204" pitchFamily="34" charset="0"/>
                  </a:rPr>
                  <a:t>taxa constante acima de TON = 1, a geração de NH</a:t>
                </a:r>
                <a:r>
                  <a:rPr lang="pt-BR" sz="1200" baseline="-25000" dirty="0">
                    <a:latin typeface="Arial" panose="020B0604020202020204" pitchFamily="34" charset="0"/>
                    <a:cs typeface="Arial" panose="020B0604020202020204" pitchFamily="34" charset="0"/>
                  </a:rPr>
                  <a:t>3</a:t>
                </a:r>
                <a:r>
                  <a:rPr lang="pt-BR" sz="1200" dirty="0">
                    <a:latin typeface="Arial" panose="020B0604020202020204" pitchFamily="34" charset="0"/>
                    <a:cs typeface="Arial" panose="020B0604020202020204" pitchFamily="34" charset="0"/>
                  </a:rPr>
                  <a:t> é de </a:t>
                </a:r>
                <a:r>
                  <a:rPr lang="pt-BR" sz="1200" dirty="0" smtClean="0">
                    <a:latin typeface="Arial" panose="020B0604020202020204" pitchFamily="34" charset="0"/>
                    <a:cs typeface="Arial" panose="020B0604020202020204" pitchFamily="34" charset="0"/>
                  </a:rPr>
                  <a:t>fato catalítico. A Figura 2d mostra um experimento mais </a:t>
                </a:r>
                <a:r>
                  <a:rPr lang="pt-BR" sz="1200" dirty="0">
                    <a:latin typeface="Arial" panose="020B0604020202020204" pitchFamily="34" charset="0"/>
                    <a:cs typeface="Arial" panose="020B0604020202020204" pitchFamily="34" charset="0"/>
                  </a:rPr>
                  <a:t>longo </a:t>
                </a:r>
                <a:r>
                  <a:rPr lang="pt-BR" sz="1200" dirty="0" smtClean="0">
                    <a:latin typeface="Arial" panose="020B0604020202020204" pitchFamily="34" charset="0"/>
                    <a:cs typeface="Arial" panose="020B0604020202020204" pitchFamily="34" charset="0"/>
                  </a:rPr>
                  <a:t>demostrando a estabilidade </a:t>
                </a:r>
                <a:r>
                  <a:rPr lang="pt-BR" sz="1200" dirty="0">
                    <a:latin typeface="Arial" panose="020B0604020202020204" pitchFamily="34" charset="0"/>
                    <a:cs typeface="Arial" panose="020B0604020202020204" pitchFamily="34" charset="0"/>
                  </a:rPr>
                  <a:t>da </a:t>
                </a:r>
                <a:r>
                  <a:rPr lang="pt-BR" sz="1200" dirty="0" smtClean="0">
                    <a:latin typeface="Arial" panose="020B0604020202020204" pitchFamily="34" charset="0"/>
                    <a:cs typeface="Arial" panose="020B0604020202020204" pitchFamily="34" charset="0"/>
                  </a:rPr>
                  <a:t>atividade </a:t>
                </a:r>
                <a:r>
                  <a:rPr lang="pt-BR" sz="1200" dirty="0">
                    <a:latin typeface="Arial" panose="020B0604020202020204" pitchFamily="34" charset="0"/>
                    <a:cs typeface="Arial" panose="020B0604020202020204" pitchFamily="34" charset="0"/>
                  </a:rPr>
                  <a:t>de TiH</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durante 1 semana (TON final 6). </a:t>
                </a:r>
                <a:r>
                  <a:rPr lang="pt-BR" sz="1200" dirty="0" smtClean="0">
                    <a:latin typeface="Arial" panose="020B0604020202020204" pitchFamily="34" charset="0"/>
                    <a:cs typeface="Arial" panose="020B0604020202020204" pitchFamily="34" charset="0"/>
                  </a:rPr>
                  <a:t> E a Figura 2e mostra a dependência da </a:t>
                </a:r>
                <a:r>
                  <a:rPr lang="pt-BR" sz="1200" dirty="0">
                    <a:latin typeface="Arial" panose="020B0604020202020204" pitchFamily="34" charset="0"/>
                    <a:cs typeface="Arial" panose="020B0604020202020204" pitchFamily="34" charset="0"/>
                  </a:rPr>
                  <a:t>atividade</a:t>
                </a:r>
                <a:r>
                  <a:rPr lang="pt-BR" sz="1200" dirty="0" smtClean="0">
                    <a:latin typeface="Arial" panose="020B0604020202020204" pitchFamily="34" charset="0"/>
                    <a:cs typeface="Arial" panose="020B0604020202020204" pitchFamily="34" charset="0"/>
                  </a:rPr>
                  <a:t> catalítica com a pressão. Os autores não explicaram como calcularam o </a:t>
                </a:r>
                <a:r>
                  <a:rPr lang="pt-BR" sz="1200" dirty="0">
                    <a:latin typeface="Arial" panose="020B0604020202020204" pitchFamily="34" charset="0"/>
                    <a:cs typeface="Arial" panose="020B0604020202020204" pitchFamily="34" charset="0"/>
                  </a:rPr>
                  <a:t>TON, mas acredito </a:t>
                </a:r>
                <a:r>
                  <a:rPr lang="pt-BR" sz="1200" dirty="0" smtClean="0">
                    <a:latin typeface="Arial" panose="020B0604020202020204" pitchFamily="34" charset="0"/>
                    <a:cs typeface="Arial" panose="020B0604020202020204" pitchFamily="34" charset="0"/>
                  </a:rPr>
                  <a:t>que pode ter sido calculado </a:t>
                </a:r>
                <a:r>
                  <a:rPr lang="pt-BR" sz="1200" dirty="0">
                    <a:latin typeface="Arial" panose="020B0604020202020204" pitchFamily="34" charset="0"/>
                    <a:cs typeface="Arial" panose="020B0604020202020204" pitchFamily="34" charset="0"/>
                  </a:rPr>
                  <a:t>a partir da quantidade de </a:t>
                </a:r>
                <a:r>
                  <a:rPr lang="pt-BR" sz="1200" dirty="0" smtClean="0">
                    <a:latin typeface="Arial" panose="020B0604020202020204" pitchFamily="34" charset="0"/>
                    <a:cs typeface="Arial" panose="020B0604020202020204" pitchFamily="34" charset="0"/>
                  </a:rPr>
                  <a:t>amônia produzida. </a:t>
                </a:r>
                <a:endParaRPr lang="pt-BR" sz="1200" dirty="0">
                  <a:latin typeface="Arial" panose="020B0604020202020204" pitchFamily="34" charset="0"/>
                  <a:cs typeface="Arial" panose="020B0604020202020204" pitchFamily="34" charset="0"/>
                </a:endParaRPr>
              </a:p>
            </p:txBody>
          </p:sp>
        </mc:Choice>
        <mc:Fallback>
          <p:sp>
            <p:nvSpPr>
              <p:cNvPr id="8" name="Retângulo 7"/>
              <p:cNvSpPr>
                <a:spLocks noRot="1" noChangeAspect="1" noMove="1" noResize="1" noEditPoints="1" noAdjustHandles="1" noChangeArrowheads="1" noChangeShapeType="1" noTextEdit="1"/>
              </p:cNvSpPr>
              <p:nvPr/>
            </p:nvSpPr>
            <p:spPr>
              <a:xfrm>
                <a:off x="6116994" y="427323"/>
                <a:ext cx="5757506" cy="6105967"/>
              </a:xfrm>
              <a:prstGeom prst="rect">
                <a:avLst/>
              </a:prstGeom>
              <a:blipFill rotWithShape="0">
                <a:blip r:embed="rId4"/>
                <a:stretch>
                  <a:fillRect t="-100"/>
                </a:stretch>
              </a:blipFill>
            </p:spPr>
            <p:txBody>
              <a:bodyPr/>
              <a:lstStyle/>
              <a:p>
                <a:r>
                  <a:rPr lang="pt-BR">
                    <a:noFill/>
                  </a:rPr>
                  <a:t> </a:t>
                </a:r>
              </a:p>
            </p:txBody>
          </p:sp>
        </mc:Fallback>
      </mc:AlternateContent>
      <p:pic>
        <p:nvPicPr>
          <p:cNvPr id="9" name="Imagem 8"/>
          <p:cNvPicPr>
            <a:picLocks noChangeAspect="1"/>
          </p:cNvPicPr>
          <p:nvPr/>
        </p:nvPicPr>
        <p:blipFill>
          <a:blip r:embed="rId5"/>
          <a:stretch>
            <a:fillRect/>
          </a:stretch>
        </p:blipFill>
        <p:spPr>
          <a:xfrm>
            <a:off x="1773871" y="6559031"/>
            <a:ext cx="2032941" cy="215953"/>
          </a:xfrm>
          <a:prstGeom prst="rect">
            <a:avLst/>
          </a:prstGeom>
        </p:spPr>
      </p:pic>
      <p:cxnSp>
        <p:nvCxnSpPr>
          <p:cNvPr id="5" name="Conector reto 4"/>
          <p:cNvCxnSpPr/>
          <p:nvPr/>
        </p:nvCxnSpPr>
        <p:spPr>
          <a:xfrm>
            <a:off x="5791200"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524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0"/>
            <a:ext cx="5742828" cy="6858000"/>
          </a:xfrm>
          <a:prstGeom prst="rect">
            <a:avLst/>
          </a:prstGeom>
        </p:spPr>
      </p:pic>
      <p:sp>
        <p:nvSpPr>
          <p:cNvPr id="5" name="Retângulo 4"/>
          <p:cNvSpPr/>
          <p:nvPr/>
        </p:nvSpPr>
        <p:spPr>
          <a:xfrm>
            <a:off x="6198622" y="901374"/>
            <a:ext cx="5675878" cy="5293757"/>
          </a:xfrm>
          <a:prstGeom prst="rect">
            <a:avLst/>
          </a:prstGeom>
        </p:spPr>
        <p:txBody>
          <a:bodyPr wrap="square">
            <a:spAutoFit/>
          </a:bodyPr>
          <a:lstStyle/>
          <a:p>
            <a:pPr algn="just"/>
            <a:r>
              <a:rPr lang="pt-BR" sz="1200" dirty="0" smtClean="0">
                <a:latin typeface="Arial" panose="020B0604020202020204" pitchFamily="34" charset="0"/>
                <a:cs typeface="Arial" panose="020B0604020202020204" pitchFamily="34" charset="0"/>
              </a:rPr>
              <a:t>Catalisadores </a:t>
            </a:r>
            <a:r>
              <a:rPr lang="pt-BR" sz="1200" dirty="0">
                <a:latin typeface="Arial" panose="020B0604020202020204" pitchFamily="34" charset="0"/>
                <a:cs typeface="Arial" panose="020B0604020202020204" pitchFamily="34" charset="0"/>
              </a:rPr>
              <a:t>heterogêneos para síntese de </a:t>
            </a:r>
            <a:r>
              <a:rPr lang="pt-BR" sz="1200" dirty="0" smtClean="0">
                <a:latin typeface="Arial" panose="020B0604020202020204" pitchFamily="34" charset="0"/>
                <a:cs typeface="Arial" panose="020B0604020202020204" pitchFamily="34" charset="0"/>
              </a:rPr>
              <a:t>amônia têm sido frequentemente </a:t>
            </a:r>
            <a:r>
              <a:rPr lang="pt-BR" sz="1200" dirty="0">
                <a:latin typeface="Arial" panose="020B0604020202020204" pitchFamily="34" charset="0"/>
                <a:cs typeface="Arial" panose="020B0604020202020204" pitchFamily="34" charset="0"/>
              </a:rPr>
              <a:t>comparados por suas energias </a:t>
            </a:r>
            <a:r>
              <a:rPr lang="pt-BR" sz="1200" dirty="0" smtClean="0">
                <a:latin typeface="Arial" panose="020B0604020202020204" pitchFamily="34" charset="0"/>
                <a:cs typeface="Arial" panose="020B0604020202020204" pitchFamily="34" charset="0"/>
              </a:rPr>
              <a:t>de ativação e ordens </a:t>
            </a:r>
            <a:r>
              <a:rPr lang="pt-BR" sz="1200" dirty="0">
                <a:latin typeface="Arial" panose="020B0604020202020204" pitchFamily="34" charset="0"/>
                <a:cs typeface="Arial" panose="020B0604020202020204" pitchFamily="34" charset="0"/>
              </a:rPr>
              <a:t>de reação. Para comparar a natureza do </a:t>
            </a:r>
            <a:r>
              <a:rPr lang="pt-BR" sz="1200" dirty="0" smtClean="0">
                <a:latin typeface="Arial" panose="020B0604020202020204" pitchFamily="34" charset="0"/>
                <a:cs typeface="Arial" panose="020B0604020202020204" pitchFamily="34" charset="0"/>
              </a:rPr>
              <a:t>catalisador com </a:t>
            </a:r>
            <a:r>
              <a:rPr lang="pt-BR" sz="1200" dirty="0">
                <a:latin typeface="Arial" panose="020B0604020202020204" pitchFamily="34" charset="0"/>
                <a:cs typeface="Arial" panose="020B0604020202020204" pitchFamily="34" charset="0"/>
              </a:rPr>
              <a:t>outros exemplos, a energia de ativação e as ordens de </a:t>
            </a:r>
            <a:r>
              <a:rPr lang="pt-BR" sz="1200" dirty="0" smtClean="0">
                <a:latin typeface="Arial" panose="020B0604020202020204" pitchFamily="34" charset="0"/>
                <a:cs typeface="Arial" panose="020B0604020202020204" pitchFamily="34" charset="0"/>
              </a:rPr>
              <a:t>reação em </a:t>
            </a:r>
            <a:r>
              <a:rPr lang="pt-BR" sz="1200" dirty="0">
                <a:latin typeface="Arial" panose="020B0604020202020204" pitchFamily="34" charset="0"/>
                <a:cs typeface="Arial" panose="020B0604020202020204" pitchFamily="34" charset="0"/>
              </a:rPr>
              <a:t>relação a N</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H</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e NH</a:t>
            </a:r>
            <a:r>
              <a:rPr lang="pt-BR" sz="1200" baseline="-25000" dirty="0">
                <a:latin typeface="Arial" panose="020B0604020202020204" pitchFamily="34" charset="0"/>
                <a:cs typeface="Arial" panose="020B0604020202020204" pitchFamily="34" charset="0"/>
              </a:rPr>
              <a:t>3</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foram plotados </a:t>
            </a:r>
            <a:r>
              <a:rPr lang="pt-BR" sz="1200" dirty="0">
                <a:latin typeface="Arial" panose="020B0604020202020204" pitchFamily="34" charset="0"/>
                <a:cs typeface="Arial" panose="020B0604020202020204" pitchFamily="34" charset="0"/>
              </a:rPr>
              <a:t>na Figura 4a-d</a:t>
            </a:r>
            <a:r>
              <a:rPr lang="pt-BR" sz="1200" dirty="0" smtClean="0">
                <a:latin typeface="Arial" panose="020B0604020202020204" pitchFamily="34" charset="0"/>
                <a:cs typeface="Arial" panose="020B0604020202020204" pitchFamily="34" charset="0"/>
              </a:rPr>
              <a:t>.</a:t>
            </a:r>
            <a:endParaRPr lang="pt-BR" sz="1200" dirty="0"/>
          </a:p>
          <a:p>
            <a:pPr algn="just"/>
            <a:r>
              <a:rPr lang="pt-BR" sz="1200" dirty="0" smtClean="0">
                <a:latin typeface="Arial" panose="020B0604020202020204" pitchFamily="34" charset="0"/>
                <a:cs typeface="Arial" panose="020B0604020202020204" pitchFamily="34" charset="0"/>
              </a:rPr>
              <a:t>A </a:t>
            </a:r>
            <a:r>
              <a:rPr lang="pt-BR" sz="1200" dirty="0">
                <a:latin typeface="Arial" panose="020B0604020202020204" pitchFamily="34" charset="0"/>
                <a:cs typeface="Arial" panose="020B0604020202020204" pitchFamily="34" charset="0"/>
              </a:rPr>
              <a:t>energia de ativação, obtida em uma faixa de 325 a 400 </a:t>
            </a:r>
            <a:r>
              <a:rPr lang="pt-BR" sz="1200" dirty="0" smtClean="0">
                <a:latin typeface="Arial" panose="020B0604020202020204" pitchFamily="34" charset="0"/>
                <a:cs typeface="Arial" panose="020B0604020202020204" pitchFamily="34" charset="0"/>
              </a:rPr>
              <a:t>°C em 5 </a:t>
            </a:r>
            <a:r>
              <a:rPr lang="pt-BR" sz="1200" dirty="0">
                <a:latin typeface="Arial" panose="020B0604020202020204" pitchFamily="34" charset="0"/>
                <a:cs typeface="Arial" panose="020B0604020202020204" pitchFamily="34" charset="0"/>
              </a:rPr>
              <a:t>MPa para ambos os catalisadores de hidreto </a:t>
            </a:r>
            <a:r>
              <a:rPr lang="pt-BR" sz="1200" dirty="0" smtClean="0">
                <a:latin typeface="Arial" panose="020B0604020202020204" pitchFamily="34" charset="0"/>
                <a:cs typeface="Arial" panose="020B0604020202020204" pitchFamily="34" charset="0"/>
              </a:rPr>
              <a:t>foi de </a:t>
            </a:r>
            <a:r>
              <a:rPr lang="pt-BR" sz="1200" dirty="0">
                <a:latin typeface="Arial" panose="020B0604020202020204" pitchFamily="34" charset="0"/>
                <a:cs typeface="Arial" panose="020B0604020202020204" pitchFamily="34" charset="0"/>
              </a:rPr>
              <a:t>70−80 </a:t>
            </a:r>
            <a:r>
              <a:rPr lang="pt-BR" sz="1200" dirty="0" err="1" smtClean="0">
                <a:latin typeface="Arial" panose="020B0604020202020204" pitchFamily="34" charset="0"/>
                <a:cs typeface="Arial" panose="020B0604020202020204" pitchFamily="34" charset="0"/>
              </a:rPr>
              <a:t>kJ</a:t>
            </a:r>
            <a:r>
              <a:rPr lang="pt-BR" sz="1200" dirty="0" smtClean="0">
                <a:latin typeface="Arial" panose="020B0604020202020204" pitchFamily="34" charset="0"/>
                <a:cs typeface="Arial" panose="020B0604020202020204" pitchFamily="34" charset="0"/>
              </a:rPr>
              <a:t>/mol (Fig. 4a), sendo uma energia </a:t>
            </a:r>
            <a:r>
              <a:rPr lang="pt-BR" sz="1200" dirty="0">
                <a:latin typeface="Arial" panose="020B0604020202020204" pitchFamily="34" charset="0"/>
                <a:cs typeface="Arial" panose="020B0604020202020204" pitchFamily="34" charset="0"/>
              </a:rPr>
              <a:t>de ativação </a:t>
            </a:r>
            <a:r>
              <a:rPr lang="pt-BR" sz="1200" dirty="0" smtClean="0">
                <a:latin typeface="Arial" panose="020B0604020202020204" pitchFamily="34" charset="0"/>
                <a:cs typeface="Arial" panose="020B0604020202020204" pitchFamily="34" charset="0"/>
              </a:rPr>
              <a:t>razoavelmente baixa comparado com </a:t>
            </a:r>
            <a:r>
              <a:rPr lang="pt-BR" sz="1200" dirty="0">
                <a:latin typeface="Arial" panose="020B0604020202020204" pitchFamily="34" charset="0"/>
                <a:cs typeface="Arial" panose="020B0604020202020204" pitchFamily="34" charset="0"/>
              </a:rPr>
              <a:t>catalisadores de Ru </a:t>
            </a:r>
            <a:r>
              <a:rPr lang="pt-BR" sz="1200" dirty="0" smtClean="0">
                <a:latin typeface="Arial" panose="020B0604020202020204" pitchFamily="34" charset="0"/>
                <a:cs typeface="Arial" panose="020B0604020202020204" pitchFamily="34" charset="0"/>
              </a:rPr>
              <a:t>padrão, os quais na sua maioria </a:t>
            </a:r>
            <a:r>
              <a:rPr lang="pt-BR" sz="1200" dirty="0">
                <a:latin typeface="Arial" panose="020B0604020202020204" pitchFamily="34" charset="0"/>
                <a:cs typeface="Arial" panose="020B0604020202020204" pitchFamily="34" charset="0"/>
              </a:rPr>
              <a:t>têm energias de ativação na região de 80-130 </a:t>
            </a:r>
            <a:r>
              <a:rPr lang="pt-BR" sz="1200" dirty="0" err="1" smtClean="0">
                <a:latin typeface="Arial" panose="020B0604020202020204" pitchFamily="34" charset="0"/>
                <a:cs typeface="Arial" panose="020B0604020202020204" pitchFamily="34" charset="0"/>
              </a:rPr>
              <a:t>kJ</a:t>
            </a:r>
            <a:r>
              <a:rPr lang="pt-BR" sz="1200" dirty="0" smtClean="0">
                <a:latin typeface="Arial" panose="020B0604020202020204" pitchFamily="34" charset="0"/>
                <a:cs typeface="Arial" panose="020B0604020202020204" pitchFamily="34" charset="0"/>
              </a:rPr>
              <a:t>/mol.</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A comparação com outros sistemas </a:t>
            </a:r>
            <a:r>
              <a:rPr lang="pt-BR" sz="1200" dirty="0">
                <a:latin typeface="Arial" panose="020B0604020202020204" pitchFamily="34" charset="0"/>
                <a:cs typeface="Arial" panose="020B0604020202020204" pitchFamily="34" charset="0"/>
              </a:rPr>
              <a:t>de </a:t>
            </a:r>
            <a:r>
              <a:rPr lang="pt-BR" sz="1200" dirty="0" smtClean="0">
                <a:latin typeface="Arial" panose="020B0604020202020204" pitchFamily="34" charset="0"/>
                <a:cs typeface="Arial" panose="020B0604020202020204" pitchFamily="34" charset="0"/>
              </a:rPr>
              <a:t>titânio não é </a:t>
            </a:r>
            <a:r>
              <a:rPr lang="pt-BR" sz="1200" dirty="0">
                <a:latin typeface="Arial" panose="020B0604020202020204" pitchFamily="34" charset="0"/>
                <a:cs typeface="Arial" panose="020B0604020202020204" pitchFamily="34" charset="0"/>
              </a:rPr>
              <a:t>possível, </a:t>
            </a:r>
            <a:r>
              <a:rPr lang="pt-BR" sz="1200" dirty="0" smtClean="0">
                <a:latin typeface="Arial" panose="020B0604020202020204" pitchFamily="34" charset="0"/>
                <a:cs typeface="Arial" panose="020B0604020202020204" pitchFamily="34" charset="0"/>
              </a:rPr>
              <a:t>pois existem poucos relatos.</a:t>
            </a:r>
            <a:r>
              <a:rPr lang="pt-BR" sz="1200" dirty="0">
                <a:latin typeface="Arial" panose="020B0604020202020204" pitchFamily="34" charset="0"/>
                <a:cs typeface="Arial" panose="020B0604020202020204" pitchFamily="34" charset="0"/>
              </a:rPr>
              <a:t> </a:t>
            </a:r>
            <a:endParaRPr lang="pt-BR" sz="1200" dirty="0" smtClean="0">
              <a:latin typeface="Arial" panose="020B0604020202020204" pitchFamily="34" charset="0"/>
              <a:cs typeface="Arial" panose="020B0604020202020204" pitchFamily="34" charset="0"/>
            </a:endParaRPr>
          </a:p>
          <a:p>
            <a:pPr algn="just"/>
            <a:r>
              <a:rPr lang="pt-BR" sz="1200" dirty="0">
                <a:latin typeface="Arial" panose="020B0604020202020204" pitchFamily="34" charset="0"/>
                <a:cs typeface="Arial" panose="020B0604020202020204" pitchFamily="34" charset="0"/>
              </a:rPr>
              <a:t>As ordens de reação em N</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H</a:t>
            </a:r>
            <a:r>
              <a:rPr lang="pt-BR" sz="1200" baseline="-25000" dirty="0" smtClean="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e </a:t>
            </a:r>
            <a:r>
              <a:rPr lang="pt-BR" sz="1200" dirty="0">
                <a:latin typeface="Arial" panose="020B0604020202020204" pitchFamily="34" charset="0"/>
                <a:cs typeface="Arial" panose="020B0604020202020204" pitchFamily="34" charset="0"/>
              </a:rPr>
              <a:t>NH</a:t>
            </a:r>
            <a:r>
              <a:rPr lang="pt-BR" sz="1200" baseline="-25000" dirty="0">
                <a:latin typeface="Arial" panose="020B0604020202020204" pitchFamily="34" charset="0"/>
                <a:cs typeface="Arial" panose="020B0604020202020204" pitchFamily="34" charset="0"/>
              </a:rPr>
              <a:t>3</a:t>
            </a:r>
            <a:r>
              <a:rPr lang="pt-BR" sz="1200" dirty="0">
                <a:latin typeface="Arial" panose="020B0604020202020204" pitchFamily="34" charset="0"/>
                <a:cs typeface="Arial" panose="020B0604020202020204" pitchFamily="34" charset="0"/>
              </a:rPr>
              <a:t> (α, β e γ, respectivamente) fornecem informações sobre </a:t>
            </a:r>
            <a:r>
              <a:rPr lang="pt-BR" sz="1200" dirty="0" smtClean="0">
                <a:latin typeface="Arial" panose="020B0604020202020204" pitchFamily="34" charset="0"/>
                <a:cs typeface="Arial" panose="020B0604020202020204" pitchFamily="34" charset="0"/>
              </a:rPr>
              <a:t>o comportamento catalítico. </a:t>
            </a:r>
            <a:endParaRPr lang="pt-BR" sz="1200" dirty="0">
              <a:latin typeface="Arial" panose="020B0604020202020204" pitchFamily="34" charset="0"/>
              <a:cs typeface="Arial" panose="020B0604020202020204" pitchFamily="34" charset="0"/>
            </a:endParaRPr>
          </a:p>
          <a:p>
            <a:pPr algn="just"/>
            <a:r>
              <a:rPr lang="pt-BR" sz="1200" dirty="0" smtClean="0">
                <a:latin typeface="Arial" panose="020B0604020202020204" pitchFamily="34" charset="0"/>
                <a:cs typeface="Arial" panose="020B0604020202020204" pitchFamily="34" charset="0"/>
              </a:rPr>
              <a:t>Para </a:t>
            </a:r>
            <a:r>
              <a:rPr lang="pt-BR" sz="1200" dirty="0">
                <a:latin typeface="Arial" panose="020B0604020202020204" pitchFamily="34" charset="0"/>
                <a:cs typeface="Arial" panose="020B0604020202020204" pitchFamily="34" charset="0"/>
              </a:rPr>
              <a:t>a maioria dos catalisadores convencionais, α </a:t>
            </a:r>
            <a:r>
              <a:rPr lang="pt-BR" sz="1200" dirty="0" smtClean="0">
                <a:latin typeface="Arial" panose="020B0604020202020204" pitchFamily="34" charset="0"/>
                <a:cs typeface="Arial" panose="020B0604020202020204" pitchFamily="34" charset="0"/>
              </a:rPr>
              <a:t>está próximo de 1</a:t>
            </a:r>
            <a:r>
              <a:rPr lang="pt-BR" sz="1200" dirty="0">
                <a:latin typeface="Arial" panose="020B0604020202020204" pitchFamily="34" charset="0"/>
                <a:cs typeface="Arial" panose="020B0604020202020204" pitchFamily="34" charset="0"/>
              </a:rPr>
              <a:t>, estando relacionado ao fato de que a </a:t>
            </a:r>
            <a:r>
              <a:rPr lang="pt-BR" sz="1200" dirty="0" smtClean="0">
                <a:latin typeface="Arial" panose="020B0604020202020204" pitchFamily="34" charset="0"/>
                <a:cs typeface="Arial" panose="020B0604020202020204" pitchFamily="34" charset="0"/>
              </a:rPr>
              <a:t>etapa limitante </a:t>
            </a:r>
            <a:r>
              <a:rPr lang="pt-BR" sz="1200" dirty="0">
                <a:latin typeface="Arial" panose="020B0604020202020204" pitchFamily="34" charset="0"/>
                <a:cs typeface="Arial" panose="020B0604020202020204" pitchFamily="34" charset="0"/>
              </a:rPr>
              <a:t>da </a:t>
            </a:r>
            <a:r>
              <a:rPr lang="pt-BR" sz="1200" dirty="0" smtClean="0">
                <a:latin typeface="Arial" panose="020B0604020202020204" pitchFamily="34" charset="0"/>
                <a:cs typeface="Arial" panose="020B0604020202020204" pitchFamily="34" charset="0"/>
              </a:rPr>
              <a:t>velocidade </a:t>
            </a:r>
            <a:r>
              <a:rPr lang="pt-BR" sz="1200" dirty="0">
                <a:latin typeface="Arial" panose="020B0604020202020204" pitchFamily="34" charset="0"/>
                <a:cs typeface="Arial" panose="020B0604020202020204" pitchFamily="34" charset="0"/>
              </a:rPr>
              <a:t>é </a:t>
            </a:r>
            <a:r>
              <a:rPr lang="pt-BR" sz="1200" dirty="0" smtClean="0">
                <a:latin typeface="Arial" panose="020B0604020202020204" pitchFamily="34" charset="0"/>
                <a:cs typeface="Arial" panose="020B0604020202020204" pitchFamily="34" charset="0"/>
              </a:rPr>
              <a:t>a reação </a:t>
            </a:r>
            <a:r>
              <a:rPr lang="pt-BR" sz="1200" dirty="0">
                <a:latin typeface="Arial" panose="020B0604020202020204" pitchFamily="34" charset="0"/>
                <a:cs typeface="Arial" panose="020B0604020202020204" pitchFamily="34" charset="0"/>
              </a:rPr>
              <a:t>de clivagem </a:t>
            </a:r>
            <a:r>
              <a:rPr lang="pt-BR" sz="1200" dirty="0" err="1">
                <a:latin typeface="Arial" panose="020B0604020202020204" pitchFamily="34" charset="0"/>
                <a:cs typeface="Arial" panose="020B0604020202020204" pitchFamily="34" charset="0"/>
              </a:rPr>
              <a:t>unimolecular</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de uma </a:t>
            </a:r>
            <a:r>
              <a:rPr lang="pt-BR" sz="1200" dirty="0">
                <a:latin typeface="Arial" panose="020B0604020202020204" pitchFamily="34" charset="0"/>
                <a:cs typeface="Arial" panose="020B0604020202020204" pitchFamily="34" charset="0"/>
              </a:rPr>
              <a:t>espécie N</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adsorvida. </a:t>
            </a:r>
            <a:r>
              <a:rPr lang="pt-BR" sz="1200" dirty="0" smtClean="0">
                <a:latin typeface="Arial" panose="020B0604020202020204" pitchFamily="34" charset="0"/>
                <a:cs typeface="Arial" panose="020B0604020202020204" pitchFamily="34" charset="0"/>
              </a:rPr>
              <a:t>Como visto </a:t>
            </a:r>
            <a:r>
              <a:rPr lang="pt-BR" sz="1200" dirty="0">
                <a:latin typeface="Arial" panose="020B0604020202020204" pitchFamily="34" charset="0"/>
                <a:cs typeface="Arial" panose="020B0604020202020204" pitchFamily="34" charset="0"/>
              </a:rPr>
              <a:t>na Figura </a:t>
            </a:r>
            <a:r>
              <a:rPr lang="pt-BR" sz="1200" dirty="0" smtClean="0">
                <a:latin typeface="Arial" panose="020B0604020202020204" pitchFamily="34" charset="0"/>
                <a:cs typeface="Arial" panose="020B0604020202020204" pitchFamily="34" charset="0"/>
              </a:rPr>
              <a:t>4b, a </a:t>
            </a:r>
            <a:r>
              <a:rPr lang="pt-BR" sz="1200" dirty="0">
                <a:latin typeface="Arial" panose="020B0604020202020204" pitchFamily="34" charset="0"/>
                <a:cs typeface="Arial" panose="020B0604020202020204" pitchFamily="34" charset="0"/>
              </a:rPr>
              <a:t>ordem </a:t>
            </a:r>
            <a:r>
              <a:rPr lang="pt-BR" sz="1200" dirty="0" smtClean="0">
                <a:latin typeface="Arial" panose="020B0604020202020204" pitchFamily="34" charset="0"/>
                <a:cs typeface="Arial" panose="020B0604020202020204" pitchFamily="34" charset="0"/>
              </a:rPr>
              <a:t>de reação em </a:t>
            </a:r>
            <a:r>
              <a:rPr lang="pt-BR" sz="1200" dirty="0">
                <a:latin typeface="Arial" panose="020B0604020202020204" pitchFamily="34" charset="0"/>
                <a:cs typeface="Arial" panose="020B0604020202020204" pitchFamily="34" charset="0"/>
              </a:rPr>
              <a:t>N</a:t>
            </a:r>
            <a:r>
              <a:rPr lang="pt-BR" sz="1200" baseline="-25000" dirty="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do TiH</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foi </a:t>
            </a:r>
            <a:r>
              <a:rPr lang="pt-BR" sz="1200" dirty="0">
                <a:latin typeface="Arial" panose="020B0604020202020204" pitchFamily="34" charset="0"/>
                <a:cs typeface="Arial" panose="020B0604020202020204" pitchFamily="34" charset="0"/>
              </a:rPr>
              <a:t>bastante baixa, 0,5 ± </a:t>
            </a:r>
            <a:r>
              <a:rPr lang="pt-BR" sz="1200" dirty="0" smtClean="0">
                <a:latin typeface="Arial" panose="020B0604020202020204" pitchFamily="34" charset="0"/>
                <a:cs typeface="Arial" panose="020B0604020202020204" pitchFamily="34" charset="0"/>
              </a:rPr>
              <a:t>0,2 e para BaTiO</a:t>
            </a:r>
            <a:r>
              <a:rPr lang="pt-BR" sz="1200" baseline="-25000" dirty="0" smtClean="0">
                <a:latin typeface="Arial" panose="020B0604020202020204" pitchFamily="34" charset="0"/>
                <a:cs typeface="Arial" panose="020B0604020202020204" pitchFamily="34" charset="0"/>
              </a:rPr>
              <a:t>2.5</a:t>
            </a:r>
            <a:r>
              <a:rPr lang="pt-BR" sz="1200" dirty="0" smtClean="0">
                <a:latin typeface="Arial" panose="020B0604020202020204" pitchFamily="34" charset="0"/>
                <a:cs typeface="Arial" panose="020B0604020202020204" pitchFamily="34" charset="0"/>
              </a:rPr>
              <a:t>H</a:t>
            </a:r>
            <a:r>
              <a:rPr lang="pt-BR" sz="1200" baseline="-25000" dirty="0" smtClean="0">
                <a:latin typeface="Arial" panose="020B0604020202020204" pitchFamily="34" charset="0"/>
                <a:cs typeface="Arial" panose="020B0604020202020204" pitchFamily="34" charset="0"/>
              </a:rPr>
              <a:t>0.5</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um </a:t>
            </a:r>
            <a:r>
              <a:rPr lang="pt-BR" sz="1200" dirty="0">
                <a:latin typeface="Arial" panose="020B0604020202020204" pitchFamily="34" charset="0"/>
                <a:cs typeface="Arial" panose="020B0604020202020204" pitchFamily="34" charset="0"/>
              </a:rPr>
              <a:t>valor mais alto é obtido, 0,84 ± 0,07</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Os autores </a:t>
            </a:r>
            <a:r>
              <a:rPr lang="pt-BR" sz="1200" dirty="0" smtClean="0">
                <a:latin typeface="Arial" panose="020B0604020202020204" pitchFamily="34" charset="0"/>
                <a:cs typeface="Arial" panose="020B0604020202020204" pitchFamily="34" charset="0"/>
              </a:rPr>
              <a:t>citaram que precisa ser realizada uma </a:t>
            </a:r>
            <a:r>
              <a:rPr lang="pt-BR" sz="1200" dirty="0">
                <a:latin typeface="Arial" panose="020B0604020202020204" pitchFamily="34" charset="0"/>
                <a:cs typeface="Arial" panose="020B0604020202020204" pitchFamily="34" charset="0"/>
              </a:rPr>
              <a:t>análise mais aprofundada para ser </a:t>
            </a:r>
            <a:r>
              <a:rPr lang="pt-BR" sz="1200" dirty="0" smtClean="0">
                <a:latin typeface="Arial" panose="020B0604020202020204" pitchFamily="34" charset="0"/>
                <a:cs typeface="Arial" panose="020B0604020202020204" pitchFamily="34" charset="0"/>
              </a:rPr>
              <a:t>explicado adequadamente o ordem de reação baixo. </a:t>
            </a:r>
          </a:p>
          <a:p>
            <a:pPr algn="just"/>
            <a:r>
              <a:rPr lang="pt-BR" sz="1200" dirty="0" smtClean="0">
                <a:latin typeface="Arial" panose="020B0604020202020204" pitchFamily="34" charset="0"/>
                <a:cs typeface="Arial" panose="020B0604020202020204" pitchFamily="34" charset="0"/>
              </a:rPr>
              <a:t>Os valores obtidos para ordem </a:t>
            </a:r>
            <a:r>
              <a:rPr lang="pt-BR" sz="1200" dirty="0">
                <a:latin typeface="Arial" panose="020B0604020202020204" pitchFamily="34" charset="0"/>
                <a:cs typeface="Arial" panose="020B0604020202020204" pitchFamily="34" charset="0"/>
              </a:rPr>
              <a:t>de reação em </a:t>
            </a:r>
            <a:r>
              <a:rPr lang="pt-BR" sz="1200" dirty="0" smtClean="0">
                <a:latin typeface="Arial" panose="020B0604020202020204" pitchFamily="34" charset="0"/>
                <a:cs typeface="Arial" panose="020B0604020202020204" pitchFamily="34" charset="0"/>
              </a:rPr>
              <a:t>H</a:t>
            </a:r>
            <a:r>
              <a:rPr lang="pt-BR" sz="1200" baseline="-25000" dirty="0" smtClean="0">
                <a:latin typeface="Arial" panose="020B0604020202020204" pitchFamily="34" charset="0"/>
                <a:cs typeface="Arial" panose="020B0604020202020204" pitchFamily="34" charset="0"/>
              </a:rPr>
              <a:t>2 </a:t>
            </a:r>
            <a:r>
              <a:rPr lang="pt-BR" sz="1200" dirty="0" smtClean="0">
                <a:latin typeface="Arial" panose="020B0604020202020204" pitchFamily="34" charset="0"/>
                <a:cs typeface="Arial" panose="020B0604020202020204" pitchFamily="34" charset="0"/>
              </a:rPr>
              <a:t>(</a:t>
            </a:r>
            <a:r>
              <a:rPr lang="pt-BR" sz="1200" dirty="0">
                <a:latin typeface="Arial" panose="020B0604020202020204" pitchFamily="34" charset="0"/>
                <a:cs typeface="Arial" panose="020B0604020202020204" pitchFamily="34" charset="0"/>
              </a:rPr>
              <a:t>β</a:t>
            </a:r>
            <a:r>
              <a:rPr lang="pt-BR" sz="1200" dirty="0" smtClean="0">
                <a:latin typeface="Arial" panose="020B0604020202020204" pitchFamily="34" charset="0"/>
                <a:cs typeface="Arial" panose="020B0604020202020204" pitchFamily="34" charset="0"/>
              </a:rPr>
              <a:t>)</a:t>
            </a:r>
            <a:r>
              <a:rPr lang="pt-BR" sz="1200" baseline="-25000" dirty="0" smtClean="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(Fig. 4c) significam que os catalisadores de Ti aqui </a:t>
            </a:r>
            <a:r>
              <a:rPr lang="pt-BR" sz="1200" dirty="0" smtClean="0">
                <a:latin typeface="Arial" panose="020B0604020202020204" pitchFamily="34" charset="0"/>
                <a:cs typeface="Arial" panose="020B0604020202020204" pitchFamily="34" charset="0"/>
              </a:rPr>
              <a:t>utilizados </a:t>
            </a:r>
            <a:r>
              <a:rPr lang="pt-BR" sz="1200" dirty="0">
                <a:latin typeface="Arial" panose="020B0604020202020204" pitchFamily="34" charset="0"/>
                <a:cs typeface="Arial" panose="020B0604020202020204" pitchFamily="34" charset="0"/>
              </a:rPr>
              <a:t>no sofrem envenenamento por </a:t>
            </a:r>
            <a:r>
              <a:rPr lang="pt-BR" sz="1200" dirty="0" smtClean="0">
                <a:latin typeface="Arial" panose="020B0604020202020204" pitchFamily="34" charset="0"/>
                <a:cs typeface="Arial" panose="020B0604020202020204" pitchFamily="34" charset="0"/>
              </a:rPr>
              <a:t>hidrogênio da superfície catalítica.</a:t>
            </a:r>
          </a:p>
          <a:p>
            <a:pPr algn="just"/>
            <a:r>
              <a:rPr lang="pt-BR" sz="1200" dirty="0">
                <a:latin typeface="Arial" panose="020B0604020202020204" pitchFamily="34" charset="0"/>
                <a:cs typeface="Arial" panose="020B0604020202020204" pitchFamily="34" charset="0"/>
              </a:rPr>
              <a:t>A ordem de reação em NH3 (γ), com dados plotados </a:t>
            </a:r>
            <a:r>
              <a:rPr lang="pt-BR" sz="1200" dirty="0" smtClean="0">
                <a:latin typeface="Arial" panose="020B0604020202020204" pitchFamily="34" charset="0"/>
                <a:cs typeface="Arial" panose="020B0604020202020204" pitchFamily="34" charset="0"/>
              </a:rPr>
              <a:t>em na Figura </a:t>
            </a:r>
            <a:r>
              <a:rPr lang="pt-BR" sz="1200" dirty="0">
                <a:latin typeface="Arial" panose="020B0604020202020204" pitchFamily="34" charset="0"/>
                <a:cs typeface="Arial" panose="020B0604020202020204" pitchFamily="34" charset="0"/>
              </a:rPr>
              <a:t>4d foi obtida variando a taxa de fluxo </a:t>
            </a:r>
            <a:r>
              <a:rPr lang="pt-BR" sz="1200" dirty="0" smtClean="0">
                <a:latin typeface="Arial" panose="020B0604020202020204" pitchFamily="34" charset="0"/>
                <a:cs typeface="Arial" panose="020B0604020202020204" pitchFamily="34" charset="0"/>
              </a:rPr>
              <a:t>do gás </a:t>
            </a:r>
            <a:r>
              <a:rPr lang="pt-BR" sz="1200" dirty="0">
                <a:latin typeface="Arial" panose="020B0604020202020204" pitchFamily="34" charset="0"/>
                <a:cs typeface="Arial" panose="020B0604020202020204" pitchFamily="34" charset="0"/>
              </a:rPr>
              <a:t>de alimentação N</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 H</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Os valores para BaTiO</a:t>
            </a:r>
            <a:r>
              <a:rPr lang="pt-BR" sz="1200" baseline="-25000" dirty="0">
                <a:latin typeface="Arial" panose="020B0604020202020204" pitchFamily="34" charset="0"/>
                <a:cs typeface="Arial" panose="020B0604020202020204" pitchFamily="34" charset="0"/>
              </a:rPr>
              <a:t>2.5</a:t>
            </a:r>
            <a:r>
              <a:rPr lang="pt-BR" sz="1200" dirty="0">
                <a:latin typeface="Arial" panose="020B0604020202020204" pitchFamily="34" charset="0"/>
                <a:cs typeface="Arial" panose="020B0604020202020204" pitchFamily="34" charset="0"/>
              </a:rPr>
              <a:t>H</a:t>
            </a:r>
            <a:r>
              <a:rPr lang="pt-BR" sz="1200" baseline="-25000" dirty="0">
                <a:latin typeface="Arial" panose="020B0604020202020204" pitchFamily="34" charset="0"/>
                <a:cs typeface="Arial" panose="020B0604020202020204" pitchFamily="34" charset="0"/>
              </a:rPr>
              <a:t>0,5</a:t>
            </a:r>
            <a:r>
              <a:rPr lang="pt-BR" sz="1200" dirty="0">
                <a:latin typeface="Arial" panose="020B0604020202020204" pitchFamily="34" charset="0"/>
                <a:cs typeface="Arial" panose="020B0604020202020204" pitchFamily="34" charset="0"/>
              </a:rPr>
              <a:t> e </a:t>
            </a:r>
            <a:r>
              <a:rPr lang="pt-BR" sz="1200" dirty="0" smtClean="0">
                <a:latin typeface="Arial" panose="020B0604020202020204" pitchFamily="34" charset="0"/>
                <a:cs typeface="Arial" panose="020B0604020202020204" pitchFamily="34" charset="0"/>
              </a:rPr>
              <a:t>TiH</a:t>
            </a:r>
            <a:r>
              <a:rPr lang="pt-BR" sz="1200" baseline="-25000" dirty="0" smtClean="0">
                <a:latin typeface="Arial" panose="020B0604020202020204" pitchFamily="34" charset="0"/>
                <a:cs typeface="Arial" panose="020B0604020202020204" pitchFamily="34" charset="0"/>
              </a:rPr>
              <a:t>2</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são fortemente </a:t>
            </a:r>
            <a:r>
              <a:rPr lang="pt-BR" sz="1200" dirty="0" smtClean="0">
                <a:latin typeface="Arial" panose="020B0604020202020204" pitchFamily="34" charset="0"/>
                <a:cs typeface="Arial" panose="020B0604020202020204" pitchFamily="34" charset="0"/>
              </a:rPr>
              <a:t>negativos, o que faz </a:t>
            </a:r>
            <a:r>
              <a:rPr lang="pt-BR" sz="1200" dirty="0">
                <a:latin typeface="Arial" panose="020B0604020202020204" pitchFamily="34" charset="0"/>
                <a:cs typeface="Arial" panose="020B0604020202020204" pitchFamily="34" charset="0"/>
              </a:rPr>
              <a:t>evidente </a:t>
            </a:r>
            <a:r>
              <a:rPr lang="pt-BR" sz="1200" dirty="0" smtClean="0">
                <a:latin typeface="Arial" panose="020B0604020202020204" pitchFamily="34" charset="0"/>
                <a:cs typeface="Arial" panose="020B0604020202020204" pitchFamily="34" charset="0"/>
              </a:rPr>
              <a:t>que, </a:t>
            </a:r>
            <a:r>
              <a:rPr lang="pt-BR" sz="1200" dirty="0">
                <a:latin typeface="Arial" panose="020B0604020202020204" pitchFamily="34" charset="0"/>
                <a:cs typeface="Arial" panose="020B0604020202020204" pitchFamily="34" charset="0"/>
              </a:rPr>
              <a:t>os sistemas baseados em hidreto de titânio têm superfícies que interagem bastante com o produto amônia.</a:t>
            </a:r>
          </a:p>
          <a:p>
            <a:pPr algn="just"/>
            <a:endParaRPr lang="pt-BR" sz="1400" dirty="0">
              <a:latin typeface="Arial" panose="020B0604020202020204" pitchFamily="34" charset="0"/>
              <a:cs typeface="Arial" panose="020B0604020202020204" pitchFamily="34" charset="0"/>
            </a:endParaRPr>
          </a:p>
        </p:txBody>
      </p:sp>
      <p:cxnSp>
        <p:nvCxnSpPr>
          <p:cNvPr id="6" name="Conector reto 5"/>
          <p:cNvCxnSpPr/>
          <p:nvPr/>
        </p:nvCxnSpPr>
        <p:spPr>
          <a:xfrm>
            <a:off x="5791200"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250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308398" y="128787"/>
            <a:ext cx="9587129" cy="2478537"/>
          </a:xfrm>
          <a:prstGeom prst="rect">
            <a:avLst/>
          </a:prstGeom>
        </p:spPr>
      </p:pic>
      <p:pic>
        <p:nvPicPr>
          <p:cNvPr id="3" name="Imagem 2"/>
          <p:cNvPicPr>
            <a:picLocks noChangeAspect="1"/>
          </p:cNvPicPr>
          <p:nvPr/>
        </p:nvPicPr>
        <p:blipFill>
          <a:blip r:embed="rId3"/>
          <a:stretch>
            <a:fillRect/>
          </a:stretch>
        </p:blipFill>
        <p:spPr>
          <a:xfrm>
            <a:off x="633049" y="2940552"/>
            <a:ext cx="5818551" cy="3061002"/>
          </a:xfrm>
          <a:prstGeom prst="rect">
            <a:avLst/>
          </a:prstGeom>
        </p:spPr>
      </p:pic>
      <p:sp>
        <p:nvSpPr>
          <p:cNvPr id="4" name="Retângulo 3"/>
          <p:cNvSpPr/>
          <p:nvPr/>
        </p:nvSpPr>
        <p:spPr>
          <a:xfrm>
            <a:off x="6700783" y="3194782"/>
            <a:ext cx="5341922" cy="2862322"/>
          </a:xfrm>
          <a:prstGeom prst="rect">
            <a:avLst/>
          </a:prstGeom>
        </p:spPr>
        <p:txBody>
          <a:bodyPr wrap="square">
            <a:spAutoFit/>
          </a:bodyPr>
          <a:lstStyle/>
          <a:p>
            <a:pPr algn="just"/>
            <a:r>
              <a:rPr lang="pt-BR" sz="1200" dirty="0" smtClean="0">
                <a:latin typeface="Arial" panose="020B0604020202020204" pitchFamily="34" charset="0"/>
                <a:cs typeface="Arial" panose="020B0604020202020204" pitchFamily="34" charset="0"/>
              </a:rPr>
              <a:t>Neste </a:t>
            </a:r>
            <a:r>
              <a:rPr lang="pt-BR" sz="1200" dirty="0">
                <a:latin typeface="Arial" panose="020B0604020202020204" pitchFamily="34" charset="0"/>
                <a:cs typeface="Arial" panose="020B0604020202020204" pitchFamily="34" charset="0"/>
              </a:rPr>
              <a:t>trabalho, </a:t>
            </a:r>
            <a:r>
              <a:rPr lang="pt-BR" sz="1200" dirty="0" smtClean="0">
                <a:latin typeface="Arial" panose="020B0604020202020204" pitchFamily="34" charset="0"/>
                <a:cs typeface="Arial" panose="020B0604020202020204" pitchFamily="34" charset="0"/>
              </a:rPr>
              <a:t>os autores demostraram a </a:t>
            </a:r>
            <a:r>
              <a:rPr lang="pt-BR" sz="1200" dirty="0">
                <a:latin typeface="Arial" panose="020B0604020202020204" pitchFamily="34" charset="0"/>
                <a:cs typeface="Arial" panose="020B0604020202020204" pitchFamily="34" charset="0"/>
              </a:rPr>
              <a:t>produção eficiente de H</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em água ácida, </a:t>
            </a:r>
            <a:r>
              <a:rPr lang="pt-BR" sz="1200" dirty="0" smtClean="0">
                <a:latin typeface="Arial" panose="020B0604020202020204" pitchFamily="34" charset="0"/>
                <a:cs typeface="Arial" panose="020B0604020202020204" pitchFamily="34" charset="0"/>
              </a:rPr>
              <a:t>usando </a:t>
            </a:r>
            <a:r>
              <a:rPr lang="pt-BR" sz="1200" dirty="0">
                <a:latin typeface="Arial" panose="020B0604020202020204" pitchFamily="34" charset="0"/>
                <a:cs typeface="Arial" panose="020B0604020202020204" pitchFamily="34" charset="0"/>
              </a:rPr>
              <a:t>um corante </a:t>
            </a:r>
            <a:r>
              <a:rPr lang="pt-BR" sz="1200" dirty="0" smtClean="0">
                <a:latin typeface="Arial" panose="020B0604020202020204" pitchFamily="34" charset="0"/>
                <a:cs typeface="Arial" panose="020B0604020202020204" pitchFamily="34" charset="0"/>
              </a:rPr>
              <a:t>como </a:t>
            </a:r>
            <a:r>
              <a:rPr lang="pt-BR" sz="1200" dirty="0">
                <a:latin typeface="Arial" panose="020B0604020202020204" pitchFamily="34" charset="0"/>
                <a:cs typeface="Arial" panose="020B0604020202020204" pitchFamily="34" charset="0"/>
              </a:rPr>
              <a:t>um fotossensibilizador de absorção de luz </a:t>
            </a:r>
            <a:r>
              <a:rPr lang="pt-BR" sz="1200" dirty="0" smtClean="0">
                <a:latin typeface="Arial" panose="020B0604020202020204" pitchFamily="34" charset="0"/>
                <a:cs typeface="Arial" panose="020B0604020202020204" pitchFamily="34" charset="0"/>
              </a:rPr>
              <a:t>visível. </a:t>
            </a:r>
            <a:r>
              <a:rPr lang="pt-BR" sz="1200" dirty="0">
                <a:latin typeface="Arial" panose="020B0604020202020204" pitchFamily="34" charset="0"/>
                <a:cs typeface="Arial" panose="020B0604020202020204" pitchFamily="34" charset="0"/>
              </a:rPr>
              <a:t>Ao associar o tris (</a:t>
            </a:r>
            <a:r>
              <a:rPr lang="pt-BR" sz="1200" dirty="0" err="1">
                <a:latin typeface="Arial" panose="020B0604020202020204" pitchFamily="34" charset="0"/>
                <a:cs typeface="Arial" panose="020B0604020202020204" pitchFamily="34" charset="0"/>
              </a:rPr>
              <a:t>etoxietanol</a:t>
            </a:r>
            <a:r>
              <a:rPr lang="pt-BR" sz="1200" dirty="0">
                <a:latin typeface="Arial" panose="020B0604020202020204" pitchFamily="34" charset="0"/>
                <a:cs typeface="Arial" panose="020B0604020202020204" pitchFamily="34" charset="0"/>
              </a:rPr>
              <a:t>) </a:t>
            </a:r>
            <a:r>
              <a:rPr lang="pt-BR" sz="1200" dirty="0" err="1">
                <a:latin typeface="Arial" panose="020B0604020202020204" pitchFamily="34" charset="0"/>
                <a:cs typeface="Arial" panose="020B0604020202020204" pitchFamily="34" charset="0"/>
              </a:rPr>
              <a:t>triazatriangulênio</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hidrossolúvel </a:t>
            </a:r>
            <a:r>
              <a:rPr lang="pt-BR" sz="1200" dirty="0">
                <a:latin typeface="Arial" panose="020B0604020202020204" pitchFamily="34" charset="0"/>
                <a:cs typeface="Arial" panose="020B0604020202020204" pitchFamily="34" charset="0"/>
              </a:rPr>
              <a:t>(</a:t>
            </a:r>
            <a:r>
              <a:rPr lang="pt-BR" sz="1200" dirty="0" smtClean="0">
                <a:latin typeface="Arial" panose="020B0604020202020204" pitchFamily="34" charset="0"/>
                <a:cs typeface="Arial" panose="020B0604020202020204" pitchFamily="34" charset="0"/>
              </a:rPr>
              <a:t>TATA</a:t>
            </a:r>
            <a:r>
              <a:rPr lang="pt-BR" sz="1200" baseline="30000" dirty="0" smtClean="0">
                <a:latin typeface="Arial" panose="020B0604020202020204" pitchFamily="34" charset="0"/>
                <a:cs typeface="Arial" panose="020B0604020202020204" pitchFamily="34" charset="0"/>
              </a:rPr>
              <a:t>+</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com um eficiente catalisador de cobalto que envolve H</a:t>
            </a:r>
            <a:r>
              <a:rPr lang="pt-BR" sz="1200" baseline="-25000" dirty="0">
                <a:latin typeface="Arial" panose="020B0604020202020204" pitchFamily="34" charset="0"/>
                <a:cs typeface="Arial" panose="020B0604020202020204" pitchFamily="34" charset="0"/>
              </a:rPr>
              <a:t>2</a:t>
            </a:r>
            <a:r>
              <a:rPr lang="pt-BR" sz="1200" dirty="0">
                <a:latin typeface="Arial" panose="020B0604020202020204" pitchFamily="34" charset="0"/>
                <a:cs typeface="Arial" panose="020B0604020202020204" pitchFamily="34" charset="0"/>
              </a:rPr>
              <a:t> e ácido ascórbico como doador de elétrons </a:t>
            </a:r>
            <a:r>
              <a:rPr lang="pt-BR" sz="1200" dirty="0" smtClean="0">
                <a:latin typeface="Arial" panose="020B0604020202020204" pitchFamily="34" charset="0"/>
                <a:cs typeface="Arial" panose="020B0604020202020204" pitchFamily="34" charset="0"/>
              </a:rPr>
              <a:t>sacrificial, foram </a:t>
            </a:r>
            <a:r>
              <a:rPr lang="pt-BR" sz="1200" dirty="0">
                <a:latin typeface="Arial" panose="020B0604020202020204" pitchFamily="34" charset="0"/>
                <a:cs typeface="Arial" panose="020B0604020202020204" pitchFamily="34" charset="0"/>
              </a:rPr>
              <a:t>alcançados </a:t>
            </a:r>
            <a:r>
              <a:rPr lang="pt-BR" sz="1200" dirty="0" smtClean="0">
                <a:latin typeface="Arial" panose="020B0604020202020204" pitchFamily="34" charset="0"/>
                <a:cs typeface="Arial" panose="020B0604020202020204" pitchFamily="34" charset="0"/>
              </a:rPr>
              <a:t>notáveis </a:t>
            </a:r>
            <a:r>
              <a:rPr lang="pt-BR" sz="1200" dirty="0">
                <a:latin typeface="Arial" panose="020B0604020202020204" pitchFamily="34" charset="0"/>
                <a:cs typeface="Arial" panose="020B0604020202020204" pitchFamily="34" charset="0"/>
              </a:rPr>
              <a:t>​​desempenhos fotocatalíticos </a:t>
            </a:r>
            <a:r>
              <a:rPr lang="pt-BR" sz="1200" dirty="0" smtClean="0">
                <a:latin typeface="Arial" panose="020B0604020202020204" pitchFamily="34" charset="0"/>
                <a:cs typeface="Arial" panose="020B0604020202020204" pitchFamily="34" charset="0"/>
              </a:rPr>
              <a:t>em </a:t>
            </a:r>
            <a:r>
              <a:rPr lang="pt-BR" sz="1200" dirty="0">
                <a:latin typeface="Arial" panose="020B0604020202020204" pitchFamily="34" charset="0"/>
                <a:cs typeface="Arial" panose="020B0604020202020204" pitchFamily="34" charset="0"/>
              </a:rPr>
              <a:t>solução aquosa a pH 4,5, sob irradiação de luz visível, </a:t>
            </a:r>
            <a:r>
              <a:rPr lang="pt-BR" sz="1200" dirty="0" smtClean="0">
                <a:latin typeface="Arial" panose="020B0604020202020204" pitchFamily="34" charset="0"/>
                <a:cs typeface="Arial" panose="020B0604020202020204" pitchFamily="34" charset="0"/>
              </a:rPr>
              <a:t>alcançando em valor de TON de 8950. Os autores citaram que este corante teve um maior desempenho que o [Ru(</a:t>
            </a:r>
            <a:r>
              <a:rPr lang="pt-BR" sz="1200" dirty="0" err="1" smtClean="0">
                <a:latin typeface="Arial" panose="020B0604020202020204" pitchFamily="34" charset="0"/>
                <a:cs typeface="Arial" panose="020B0604020202020204" pitchFamily="34" charset="0"/>
              </a:rPr>
              <a:t>bpy</a:t>
            </a:r>
            <a:r>
              <a:rPr lang="pt-BR" sz="1200" dirty="0" smtClean="0">
                <a:latin typeface="Arial" panose="020B0604020202020204" pitchFamily="34" charset="0"/>
                <a:cs typeface="Arial" panose="020B0604020202020204" pitchFamily="34" charset="0"/>
              </a:rPr>
              <a:t>)</a:t>
            </a:r>
            <a:r>
              <a:rPr lang="pt-BR" sz="1200" baseline="-25000" dirty="0" smtClean="0">
                <a:latin typeface="Arial" panose="020B0604020202020204" pitchFamily="34" charset="0"/>
                <a:cs typeface="Arial" panose="020B0604020202020204" pitchFamily="34" charset="0"/>
              </a:rPr>
              <a:t>3</a:t>
            </a:r>
            <a:r>
              <a:rPr lang="pt-BR" sz="1200" dirty="0" smtClean="0">
                <a:latin typeface="Arial" panose="020B0604020202020204" pitchFamily="34" charset="0"/>
                <a:cs typeface="Arial" panose="020B0604020202020204" pitchFamily="34" charset="0"/>
              </a:rPr>
              <a:t>]</a:t>
            </a:r>
            <a:r>
              <a:rPr lang="pt-BR" sz="1200" baseline="30000" dirty="0" smtClean="0">
                <a:latin typeface="Arial" panose="020B0604020202020204" pitchFamily="34" charset="0"/>
                <a:cs typeface="Arial" panose="020B0604020202020204" pitchFamily="34" charset="0"/>
              </a:rPr>
              <a:t>2</a:t>
            </a:r>
            <a:r>
              <a:rPr lang="pt-BR" sz="1200" baseline="300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nas </a:t>
            </a:r>
            <a:r>
              <a:rPr lang="pt-BR" sz="1200" dirty="0">
                <a:latin typeface="Arial" panose="020B0604020202020204" pitchFamily="34" charset="0"/>
                <a:cs typeface="Arial" panose="020B0604020202020204" pitchFamily="34" charset="0"/>
              </a:rPr>
              <a:t>mesmas condições experimentais, quando baixas concentrações de catalisador </a:t>
            </a:r>
            <a:r>
              <a:rPr lang="pt-BR" sz="1200" dirty="0" smtClean="0">
                <a:latin typeface="Arial" panose="020B0604020202020204" pitchFamily="34" charset="0"/>
                <a:cs typeface="Arial" panose="020B0604020202020204" pitchFamily="34" charset="0"/>
              </a:rPr>
              <a:t>foram </a:t>
            </a:r>
            <a:r>
              <a:rPr lang="pt-BR" sz="1200" dirty="0">
                <a:latin typeface="Arial" panose="020B0604020202020204" pitchFamily="34" charset="0"/>
                <a:cs typeface="Arial" panose="020B0604020202020204" pitchFamily="34" charset="0"/>
              </a:rPr>
              <a:t>usadas. Esta maior eficiência foi </a:t>
            </a:r>
            <a:r>
              <a:rPr lang="pt-BR" sz="1200" dirty="0" smtClean="0">
                <a:latin typeface="Arial" panose="020B0604020202020204" pitchFamily="34" charset="0"/>
                <a:cs typeface="Arial" panose="020B0604020202020204" pitchFamily="34" charset="0"/>
              </a:rPr>
              <a:t>atribuída </a:t>
            </a:r>
            <a:r>
              <a:rPr lang="pt-BR" sz="1200" dirty="0">
                <a:latin typeface="Arial" panose="020B0604020202020204" pitchFamily="34" charset="0"/>
                <a:cs typeface="Arial" panose="020B0604020202020204" pitchFamily="34" charset="0"/>
              </a:rPr>
              <a:t>à notável robustez da forma reduzida do corante orgânico, </a:t>
            </a:r>
            <a:r>
              <a:rPr lang="pt-BR" sz="1200" dirty="0" smtClean="0">
                <a:latin typeface="Arial" panose="020B0604020202020204" pitchFamily="34" charset="0"/>
                <a:cs typeface="Arial" panose="020B0604020202020204" pitchFamily="34" charset="0"/>
              </a:rPr>
              <a:t>TATA</a:t>
            </a:r>
            <a:r>
              <a:rPr lang="pt-BR" sz="1200" baseline="30000" dirty="0" smtClean="0">
                <a:latin typeface="Arial" panose="020B0604020202020204" pitchFamily="34" charset="0"/>
                <a:cs typeface="Arial" panose="020B0604020202020204" pitchFamily="34" charset="0"/>
              </a:rPr>
              <a:t>•</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A</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combinação da estrutura planar da </a:t>
            </a:r>
            <a:r>
              <a:rPr lang="pt-BR" sz="1200" dirty="0" smtClean="0">
                <a:latin typeface="Arial" panose="020B0604020202020204" pitchFamily="34" charset="0"/>
                <a:cs typeface="Arial" panose="020B0604020202020204" pitchFamily="34" charset="0"/>
              </a:rPr>
              <a:t>TATA</a:t>
            </a:r>
            <a:r>
              <a:rPr lang="pt-BR" sz="1200" baseline="30000" dirty="0" smtClean="0">
                <a:latin typeface="Arial" panose="020B0604020202020204" pitchFamily="34" charset="0"/>
                <a:cs typeface="Arial" panose="020B0604020202020204" pitchFamily="34" charset="0"/>
              </a:rPr>
              <a:t>+</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juntamente com a presença dos três átomos de nitrogênio doadores de elétrons, promove a estabilização da </a:t>
            </a:r>
            <a:r>
              <a:rPr lang="pt-BR" sz="1200" dirty="0" smtClean="0">
                <a:latin typeface="Arial" panose="020B0604020202020204" pitchFamily="34" charset="0"/>
                <a:cs typeface="Arial" panose="020B0604020202020204" pitchFamily="34" charset="0"/>
              </a:rPr>
              <a:t>TATA</a:t>
            </a:r>
            <a:r>
              <a:rPr lang="pt-BR" sz="1200" baseline="30000" dirty="0" smtClean="0">
                <a:latin typeface="Arial" panose="020B0604020202020204" pitchFamily="34" charset="0"/>
                <a:cs typeface="Arial" panose="020B0604020202020204" pitchFamily="34" charset="0"/>
              </a:rPr>
              <a:t>•</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pela </a:t>
            </a:r>
            <a:r>
              <a:rPr lang="pt-BR" sz="1200" dirty="0" err="1">
                <a:latin typeface="Arial" panose="020B0604020202020204" pitchFamily="34" charset="0"/>
                <a:cs typeface="Arial" panose="020B0604020202020204" pitchFamily="34" charset="0"/>
              </a:rPr>
              <a:t>deslocalização</a:t>
            </a:r>
            <a:r>
              <a:rPr lang="pt-BR" sz="1200" dirty="0">
                <a:latin typeface="Arial" panose="020B0604020202020204" pitchFamily="34" charset="0"/>
                <a:cs typeface="Arial" panose="020B0604020202020204" pitchFamily="34" charset="0"/>
              </a:rPr>
              <a:t> do radical, impedindo assim a sua degradação no decorrer da </a:t>
            </a:r>
            <a:r>
              <a:rPr lang="pt-BR" sz="1200" dirty="0" err="1">
                <a:latin typeface="Arial" panose="020B0604020202020204" pitchFamily="34" charset="0"/>
                <a:cs typeface="Arial" panose="020B0604020202020204" pitchFamily="34" charset="0"/>
              </a:rPr>
              <a:t>fotocatálise</a:t>
            </a:r>
            <a:r>
              <a:rPr lang="pt-BR"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14074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2214</Words>
  <Application>Microsoft Office PowerPoint</Application>
  <PresentationFormat>Widescreen</PresentationFormat>
  <Paragraphs>71</Paragraphs>
  <Slides>17</Slides>
  <Notes>5</Notes>
  <HiddenSlides>0</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1</vt:i4>
      </vt:variant>
      <vt:variant>
        <vt:lpstr>Títulos de slides</vt:lpstr>
      </vt:variant>
      <vt:variant>
        <vt:i4>17</vt:i4>
      </vt:variant>
    </vt:vector>
  </HeadingPairs>
  <TitlesOfParts>
    <vt:vector size="26" baseType="lpstr">
      <vt:lpstr>SimHei</vt:lpstr>
      <vt:lpstr>Arial</vt:lpstr>
      <vt:lpstr>Calibri</vt:lpstr>
      <vt:lpstr>Calibri Light</vt:lpstr>
      <vt:lpstr>Cambria Math</vt:lpstr>
      <vt:lpstr>Comic Sans MS</vt:lpstr>
      <vt:lpstr>Times New Roman</vt:lpstr>
      <vt:lpstr>Tema de Office</vt:lpstr>
      <vt:lpstr>CS ChemDraw Drawing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Marialy</dc:creator>
  <cp:lastModifiedBy>biocatalise</cp:lastModifiedBy>
  <cp:revision>128</cp:revision>
  <dcterms:created xsi:type="dcterms:W3CDTF">2018-04-07T13:18:30Z</dcterms:created>
  <dcterms:modified xsi:type="dcterms:W3CDTF">2018-04-12T12:56:21Z</dcterms:modified>
</cp:coreProperties>
</file>