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5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Análise crítica TOF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13647" y="4050834"/>
            <a:ext cx="7660356" cy="655638"/>
          </a:xfrm>
        </p:spPr>
        <p:txBody>
          <a:bodyPr>
            <a:normAutofit/>
          </a:bodyPr>
          <a:lstStyle/>
          <a:p>
            <a:r>
              <a:rPr lang="pt-BR" b="1" dirty="0"/>
              <a:t>CATÁLISE: UMA VISÃO INTEGRADA</a:t>
            </a:r>
          </a:p>
          <a:p>
            <a:endParaRPr lang="pt-BR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761565" y="5150225"/>
            <a:ext cx="7512438" cy="655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MARIA PAULA DE SOUZA RODRIGUES</a:t>
            </a:r>
          </a:p>
        </p:txBody>
      </p:sp>
    </p:spTree>
    <p:extLst>
      <p:ext uri="{BB962C8B-B14F-4D97-AF65-F5344CB8AC3E}">
        <p14:creationId xmlns:p14="http://schemas.microsoft.com/office/powerpoint/2010/main" val="4272731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352DFBB-2717-4513-8FFE-A3404017A7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931" y="3429000"/>
            <a:ext cx="5730115" cy="22475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19CD7B1-8264-4AE9-B41A-214C016E69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906" y="897147"/>
            <a:ext cx="5781573" cy="1749486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49AC86-50C2-4872-A256-BEB7022F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54" y="3429001"/>
            <a:ext cx="3200400" cy="1749486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400" dirty="0">
                <a:effectLst/>
              </a:rPr>
              <a:t>TOF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calculado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primeira</a:t>
            </a:r>
            <a:r>
              <a:rPr lang="en-US" sz="1400" dirty="0">
                <a:effectLst/>
              </a:rPr>
              <a:t> hora.</a:t>
            </a:r>
          </a:p>
          <a:p>
            <a:pPr algn="just"/>
            <a:r>
              <a:rPr lang="en-US" sz="1400" dirty="0" err="1"/>
              <a:t>Pelo</a:t>
            </a:r>
            <a:r>
              <a:rPr lang="en-US" sz="1400" dirty="0"/>
              <a:t> </a:t>
            </a:r>
            <a:r>
              <a:rPr lang="en-US" sz="1400" dirty="0" err="1"/>
              <a:t>formato</a:t>
            </a:r>
            <a:r>
              <a:rPr lang="en-US" sz="1400" dirty="0"/>
              <a:t> da </a:t>
            </a:r>
            <a:r>
              <a:rPr lang="en-US" sz="1400" dirty="0" err="1"/>
              <a:t>curva</a:t>
            </a:r>
            <a:r>
              <a:rPr lang="en-US" sz="1400" dirty="0"/>
              <a:t> do TON </a:t>
            </a:r>
            <a:r>
              <a:rPr lang="en-US" sz="1400" dirty="0" err="1"/>
              <a:t>percebe</a:t>
            </a:r>
            <a:r>
              <a:rPr lang="en-US" sz="1400" dirty="0"/>
              <a:t>-se que o TOF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calculado</a:t>
            </a:r>
            <a:r>
              <a:rPr lang="en-US" sz="1400" dirty="0"/>
              <a:t> para a </a:t>
            </a:r>
            <a:r>
              <a:rPr lang="en-US" sz="1400" dirty="0" err="1"/>
              <a:t>região</a:t>
            </a:r>
            <a:r>
              <a:rPr lang="en-US" sz="1400" dirty="0"/>
              <a:t> linear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parte</a:t>
            </a:r>
            <a:r>
              <a:rPr lang="en-US" sz="1400" dirty="0"/>
              <a:t> da </a:t>
            </a:r>
            <a:r>
              <a:rPr lang="en-US" sz="1400" dirty="0" err="1"/>
              <a:t>curva</a:t>
            </a:r>
            <a:r>
              <a:rPr lang="en-US" sz="1400" dirty="0"/>
              <a:t>, </a:t>
            </a:r>
            <a:r>
              <a:rPr lang="en-US" sz="1400" dirty="0" err="1"/>
              <a:t>sendo</a:t>
            </a:r>
            <a:r>
              <a:rPr lang="en-US" sz="1400" dirty="0"/>
              <a:t> </a:t>
            </a:r>
            <a:r>
              <a:rPr lang="en-US" sz="1400" dirty="0" err="1"/>
              <a:t>calculado</a:t>
            </a:r>
            <a:r>
              <a:rPr lang="en-US" sz="1400" dirty="0"/>
              <a:t> no </a:t>
            </a:r>
            <a:r>
              <a:rPr lang="en-US" sz="1400" dirty="0" err="1"/>
              <a:t>momento</a:t>
            </a:r>
            <a:r>
              <a:rPr lang="en-US" sz="1400" dirty="0"/>
              <a:t> </a:t>
            </a:r>
            <a:r>
              <a:rPr lang="en-US" sz="1400" dirty="0" err="1"/>
              <a:t>correto</a:t>
            </a:r>
            <a:r>
              <a:rPr lang="en-US" sz="1400" dirty="0"/>
              <a:t>. </a:t>
            </a:r>
            <a:endParaRPr lang="en-US" sz="1400" dirty="0"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6BEE-CBA7-4C99-9D99-2DB922E4F7F0}"/>
              </a:ext>
            </a:extLst>
          </p:cNvPr>
          <p:cNvSpPr txBox="1"/>
          <p:nvPr/>
        </p:nvSpPr>
        <p:spPr>
          <a:xfrm>
            <a:off x="703754" y="6521569"/>
            <a:ext cx="618150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Balcha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, et. al.. Selective aerobic oxidation of crotyl alcohol using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AuPd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 core-shell. ACS Catalysis, 1, 425-436, 2011.</a:t>
            </a:r>
          </a:p>
        </p:txBody>
      </p:sp>
    </p:spTree>
    <p:extLst>
      <p:ext uri="{BB962C8B-B14F-4D97-AF65-F5344CB8AC3E}">
        <p14:creationId xmlns:p14="http://schemas.microsoft.com/office/powerpoint/2010/main" val="1802743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49AC86-50C2-4872-A256-BEB7022F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54" y="3429001"/>
            <a:ext cx="3200400" cy="2421472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algn="just"/>
            <a:r>
              <a:rPr lang="en-US" sz="1400" dirty="0">
                <a:effectLst/>
              </a:rPr>
              <a:t>TOF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calculado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por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segundo</a:t>
            </a:r>
            <a:r>
              <a:rPr lang="en-US" sz="1400" dirty="0">
                <a:effectLst/>
              </a:rPr>
              <a:t>, </a:t>
            </a:r>
            <a:r>
              <a:rPr lang="en-US" sz="1400" dirty="0" err="1">
                <a:effectLst/>
              </a:rPr>
              <a:t>sendo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utilizado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uma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média</a:t>
            </a:r>
            <a:r>
              <a:rPr lang="en-US" sz="1400" dirty="0">
                <a:effectLst/>
              </a:rPr>
              <a:t> para </a:t>
            </a:r>
            <a:r>
              <a:rPr lang="en-US" sz="1400" dirty="0" err="1">
                <a:effectLst/>
              </a:rPr>
              <a:t>sua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avaliação</a:t>
            </a:r>
            <a:r>
              <a:rPr lang="en-US" sz="1400" dirty="0">
                <a:effectLst/>
              </a:rPr>
              <a:t>. </a:t>
            </a:r>
          </a:p>
          <a:p>
            <a:pPr algn="just"/>
            <a:r>
              <a:rPr lang="en-US" sz="1400" dirty="0" err="1"/>
              <a:t>Não</a:t>
            </a:r>
            <a:r>
              <a:rPr lang="en-US" sz="1400" dirty="0"/>
              <a:t>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feito</a:t>
            </a:r>
            <a:r>
              <a:rPr lang="en-US" sz="1400" dirty="0"/>
              <a:t> um </a:t>
            </a:r>
            <a:r>
              <a:rPr lang="en-US" sz="1400" dirty="0" err="1"/>
              <a:t>estudo</a:t>
            </a:r>
            <a:r>
              <a:rPr lang="en-US" sz="1400" dirty="0"/>
              <a:t> </a:t>
            </a:r>
            <a:r>
              <a:rPr lang="en-US" sz="1400" dirty="0" err="1"/>
              <a:t>gráfico</a:t>
            </a:r>
            <a:r>
              <a:rPr lang="en-US" sz="1400" dirty="0"/>
              <a:t> da </a:t>
            </a:r>
            <a:r>
              <a:rPr lang="en-US" sz="1400" dirty="0" err="1"/>
              <a:t>curva</a:t>
            </a:r>
            <a:r>
              <a:rPr lang="en-US" sz="1400" dirty="0"/>
              <a:t> para determiner a </a:t>
            </a:r>
            <a:r>
              <a:rPr lang="en-US" sz="1400" dirty="0" err="1"/>
              <a:t>melhor</a:t>
            </a:r>
            <a:r>
              <a:rPr lang="en-US" sz="1400" dirty="0"/>
              <a:t> </a:t>
            </a:r>
            <a:r>
              <a:rPr lang="en-US" sz="1400" dirty="0" err="1"/>
              <a:t>região</a:t>
            </a:r>
            <a:r>
              <a:rPr lang="en-US" sz="1400" dirty="0"/>
              <a:t> do TOF.</a:t>
            </a:r>
            <a:endParaRPr lang="en-US" sz="1400" dirty="0">
              <a:effectLst/>
            </a:endParaRPr>
          </a:p>
          <a:p>
            <a:pPr algn="just"/>
            <a:r>
              <a:rPr lang="en-US" sz="1400" dirty="0" err="1"/>
              <a:t>Os</a:t>
            </a:r>
            <a:r>
              <a:rPr lang="en-US" sz="1400" dirty="0"/>
              <a:t> </a:t>
            </a:r>
            <a:r>
              <a:rPr lang="en-US" sz="1400" dirty="0" err="1"/>
              <a:t>autores</a:t>
            </a:r>
            <a:r>
              <a:rPr lang="en-US" sz="1400" dirty="0"/>
              <a:t> </a:t>
            </a:r>
            <a:r>
              <a:rPr lang="en-US" sz="1400" dirty="0" err="1"/>
              <a:t>obtiveram</a:t>
            </a:r>
            <a:r>
              <a:rPr lang="en-US" sz="1400" dirty="0"/>
              <a:t> </a:t>
            </a:r>
            <a:r>
              <a:rPr lang="en-US" sz="1400" dirty="0" err="1"/>
              <a:t>os</a:t>
            </a:r>
            <a:r>
              <a:rPr lang="en-US" sz="1400" dirty="0"/>
              <a:t> TOFs </a:t>
            </a:r>
            <a:r>
              <a:rPr lang="en-US" sz="1400" dirty="0" err="1"/>
              <a:t>através</a:t>
            </a:r>
            <a:r>
              <a:rPr lang="en-US" sz="1400" dirty="0"/>
              <a:t> do </a:t>
            </a:r>
            <a:r>
              <a:rPr lang="en-US" sz="1400" dirty="0" err="1"/>
              <a:t>número</a:t>
            </a:r>
            <a:r>
              <a:rPr lang="en-US" sz="1400" dirty="0"/>
              <a:t> de </a:t>
            </a:r>
            <a:r>
              <a:rPr lang="en-US" sz="1400" dirty="0" err="1"/>
              <a:t>átomos</a:t>
            </a:r>
            <a:r>
              <a:rPr lang="en-US" sz="1400" dirty="0"/>
              <a:t> de Ru de </a:t>
            </a:r>
            <a:r>
              <a:rPr lang="en-US" sz="1400" dirty="0" err="1"/>
              <a:t>supertífice</a:t>
            </a:r>
            <a:r>
              <a:rPr lang="en-US" sz="1400" dirty="0"/>
              <a:t> </a:t>
            </a:r>
            <a:r>
              <a:rPr lang="en-US" sz="1400" dirty="0" err="1"/>
              <a:t>estimados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diferentes</a:t>
            </a:r>
            <a:r>
              <a:rPr lang="en-US" sz="1400" dirty="0"/>
              <a:t> </a:t>
            </a:r>
            <a:r>
              <a:rPr lang="en-US" sz="1400" dirty="0" err="1"/>
              <a:t>técnicas</a:t>
            </a:r>
            <a:r>
              <a:rPr lang="en-US" sz="1400" dirty="0"/>
              <a:t>. </a:t>
            </a:r>
            <a:endParaRPr lang="en-US" sz="1400" dirty="0"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6BEE-CBA7-4C99-9D99-2DB922E4F7F0}"/>
              </a:ext>
            </a:extLst>
          </p:cNvPr>
          <p:cNvSpPr txBox="1"/>
          <p:nvPr/>
        </p:nvSpPr>
        <p:spPr>
          <a:xfrm>
            <a:off x="703754" y="6521569"/>
            <a:ext cx="772679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Inoue, et. al.. Efficient and stable ammonia synthesis by self-organized flat Ru, nanoparticles on calcium amide. ACS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Catal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., 6, 7577-7584, 2016.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4522FA-33D2-4732-B234-7F0BE7603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31" y="1007528"/>
            <a:ext cx="5730115" cy="175037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C1EE3C-03C0-4070-A40A-F1602321F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57931" y="3429000"/>
            <a:ext cx="5730114" cy="155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27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5EA6EF-F845-49EA-90F8-BEAA6FB018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931" y="982603"/>
            <a:ext cx="6410325" cy="1800225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49AC86-50C2-4872-A256-BEB7022F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53" y="3429001"/>
            <a:ext cx="3894623" cy="2421472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just"/>
            <a:r>
              <a:rPr lang="en-US" sz="1400" dirty="0">
                <a:effectLst/>
              </a:rPr>
              <a:t>TOF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calculado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em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diferentes</a:t>
            </a:r>
            <a:r>
              <a:rPr lang="en-US" sz="1400" dirty="0">
                <a:effectLst/>
              </a:rPr>
              <a:t> tempos. </a:t>
            </a:r>
            <a:r>
              <a:rPr lang="en-US" sz="1400" dirty="0" err="1">
                <a:effectLst/>
              </a:rPr>
              <a:t>Porém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grande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maioria</a:t>
            </a:r>
            <a:r>
              <a:rPr lang="en-US" sz="1400" dirty="0">
                <a:effectLst/>
              </a:rPr>
              <a:t> dos </a:t>
            </a:r>
            <a:r>
              <a:rPr lang="en-US" sz="1400" dirty="0" err="1">
                <a:effectLst/>
              </a:rPr>
              <a:t>casos</a:t>
            </a:r>
            <a:r>
              <a:rPr lang="en-US" sz="1400" dirty="0">
                <a:effectLst/>
              </a:rPr>
              <a:t> o </a:t>
            </a:r>
            <a:r>
              <a:rPr lang="en-US" sz="1400" dirty="0" err="1">
                <a:effectLst/>
              </a:rPr>
              <a:t>rendimento</a:t>
            </a:r>
            <a:r>
              <a:rPr lang="en-US" sz="1400" dirty="0">
                <a:effectLst/>
              </a:rPr>
              <a:t> (e </a:t>
            </a:r>
            <a:r>
              <a:rPr lang="en-US" sz="1400" dirty="0" err="1"/>
              <a:t>consequente</a:t>
            </a:r>
            <a:r>
              <a:rPr lang="en-US" sz="1400" dirty="0" err="1">
                <a:effectLst/>
              </a:rPr>
              <a:t>mente</a:t>
            </a:r>
            <a:r>
              <a:rPr lang="en-US" sz="1400" dirty="0">
                <a:effectLst/>
              </a:rPr>
              <a:t> a </a:t>
            </a:r>
            <a:r>
              <a:rPr lang="en-US" sz="1400" dirty="0" err="1">
                <a:effectLst/>
              </a:rPr>
              <a:t>conversão</a:t>
            </a:r>
            <a:r>
              <a:rPr lang="en-US" sz="1400" dirty="0">
                <a:effectLst/>
              </a:rPr>
              <a:t>) no </a:t>
            </a:r>
            <a:r>
              <a:rPr lang="en-US" sz="1400" dirty="0" err="1">
                <a:effectLst/>
              </a:rPr>
              <a:t>número</a:t>
            </a:r>
            <a:r>
              <a:rPr lang="en-US" sz="1400" dirty="0">
                <a:effectLst/>
              </a:rPr>
              <a:t> de horas que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estabelecido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estavam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muito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próximos</a:t>
            </a:r>
            <a:r>
              <a:rPr lang="en-US" sz="1400" dirty="0"/>
              <a:t> de 100%. </a:t>
            </a:r>
            <a:endParaRPr lang="en-US" sz="1400" dirty="0">
              <a:effectLst/>
            </a:endParaRPr>
          </a:p>
          <a:p>
            <a:pPr algn="just"/>
            <a:r>
              <a:rPr lang="en-US" sz="1400" dirty="0" err="1"/>
              <a:t>Não</a:t>
            </a:r>
            <a:r>
              <a:rPr lang="en-US" sz="1400" dirty="0"/>
              <a:t>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feito</a:t>
            </a:r>
            <a:r>
              <a:rPr lang="en-US" sz="1400" dirty="0"/>
              <a:t> um </a:t>
            </a:r>
            <a:r>
              <a:rPr lang="en-US" sz="1400" dirty="0" err="1"/>
              <a:t>estudo</a:t>
            </a:r>
            <a:r>
              <a:rPr lang="en-US" sz="1400" dirty="0"/>
              <a:t> </a:t>
            </a:r>
            <a:r>
              <a:rPr lang="en-US" sz="1400" dirty="0" err="1"/>
              <a:t>gráfico</a:t>
            </a:r>
            <a:r>
              <a:rPr lang="en-US" sz="1400" dirty="0"/>
              <a:t> da </a:t>
            </a:r>
            <a:r>
              <a:rPr lang="en-US" sz="1400" dirty="0" err="1"/>
              <a:t>curva</a:t>
            </a:r>
            <a:r>
              <a:rPr lang="en-US" sz="1400" dirty="0"/>
              <a:t> para determiner a </a:t>
            </a:r>
            <a:r>
              <a:rPr lang="en-US" sz="1400" dirty="0" err="1"/>
              <a:t>melhor</a:t>
            </a:r>
            <a:r>
              <a:rPr lang="en-US" sz="1400" dirty="0"/>
              <a:t> </a:t>
            </a:r>
            <a:r>
              <a:rPr lang="en-US" sz="1400" dirty="0" err="1"/>
              <a:t>região</a:t>
            </a:r>
            <a:r>
              <a:rPr lang="en-US" sz="1400" dirty="0"/>
              <a:t> do TOF.</a:t>
            </a:r>
            <a:endParaRPr lang="en-US" sz="1400" dirty="0">
              <a:effectLst/>
            </a:endParaRPr>
          </a:p>
          <a:p>
            <a:pPr algn="just"/>
            <a:r>
              <a:rPr lang="en-US" sz="1400" dirty="0"/>
              <a:t>O TON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calculado</a:t>
            </a:r>
            <a:r>
              <a:rPr lang="en-US" sz="1400" dirty="0"/>
              <a:t> </a:t>
            </a:r>
            <a:r>
              <a:rPr lang="en-US" sz="1400" dirty="0" err="1"/>
              <a:t>através</a:t>
            </a:r>
            <a:r>
              <a:rPr lang="en-US" sz="1400" dirty="0"/>
              <a:t> do </a:t>
            </a:r>
            <a:r>
              <a:rPr lang="en-US" sz="1400" dirty="0" err="1"/>
              <a:t>número</a:t>
            </a:r>
            <a:r>
              <a:rPr lang="en-US" sz="1400" dirty="0"/>
              <a:t> de </a:t>
            </a:r>
            <a:r>
              <a:rPr lang="en-US" sz="1400" dirty="0" err="1"/>
              <a:t>mols</a:t>
            </a:r>
            <a:r>
              <a:rPr lang="en-US" sz="1400" dirty="0"/>
              <a:t> do </a:t>
            </a:r>
            <a:r>
              <a:rPr lang="en-US" sz="1400" dirty="0" err="1"/>
              <a:t>substrato</a:t>
            </a:r>
            <a:r>
              <a:rPr lang="en-US" sz="1400" dirty="0"/>
              <a:t> </a:t>
            </a:r>
            <a:r>
              <a:rPr lang="en-US" sz="1400" dirty="0" err="1"/>
              <a:t>formado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reação</a:t>
            </a:r>
            <a:r>
              <a:rPr lang="en-US" sz="1400" dirty="0"/>
              <a:t> </a:t>
            </a:r>
            <a:r>
              <a:rPr lang="en-US" sz="1400" dirty="0" err="1"/>
              <a:t>por</a:t>
            </a:r>
            <a:r>
              <a:rPr lang="en-US" sz="1400" dirty="0"/>
              <a:t> um </a:t>
            </a:r>
            <a:r>
              <a:rPr lang="en-US" sz="1400" dirty="0" err="1"/>
              <a:t>mol</a:t>
            </a:r>
            <a:r>
              <a:rPr lang="en-US" sz="1400" dirty="0"/>
              <a:t> do </a:t>
            </a:r>
            <a:r>
              <a:rPr lang="en-US" sz="1400" dirty="0" err="1"/>
              <a:t>catalisador</a:t>
            </a:r>
            <a:r>
              <a:rPr lang="en-US" sz="1400" dirty="0"/>
              <a:t>. O TOF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calculado</a:t>
            </a:r>
            <a:r>
              <a:rPr lang="en-US" sz="1400" dirty="0"/>
              <a:t> pela </a:t>
            </a:r>
            <a:r>
              <a:rPr lang="en-US" sz="1400" dirty="0" err="1"/>
              <a:t>divisão</a:t>
            </a:r>
            <a:r>
              <a:rPr lang="en-US" sz="1400" dirty="0"/>
              <a:t> do TON </a:t>
            </a:r>
            <a:r>
              <a:rPr lang="en-US" sz="1400" dirty="0" err="1"/>
              <a:t>por</a:t>
            </a:r>
            <a:r>
              <a:rPr lang="en-US" sz="1400" dirty="0"/>
              <a:t> </a:t>
            </a:r>
            <a:r>
              <a:rPr lang="en-US" sz="1400" dirty="0" err="1"/>
              <a:t>unidade</a:t>
            </a:r>
            <a:r>
              <a:rPr lang="en-US" sz="1400" dirty="0"/>
              <a:t> de tempo.</a:t>
            </a:r>
            <a:endParaRPr lang="en-US" sz="1400" dirty="0"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6BEE-CBA7-4C99-9D99-2DB922E4F7F0}"/>
              </a:ext>
            </a:extLst>
          </p:cNvPr>
          <p:cNvSpPr txBox="1"/>
          <p:nvPr/>
        </p:nvSpPr>
        <p:spPr>
          <a:xfrm>
            <a:off x="703754" y="6521569"/>
            <a:ext cx="852188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Ferry, et. al.. Negatively charged N-heterocyclic carbene-stabilized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Pd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 and Au nanoparticles and efficient catalysis in water. ACS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Catal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., 5, 5, 5414−5420, 2015.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AB7BA8-E321-423C-A219-28320DF3D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8779" y="3429000"/>
            <a:ext cx="3685076" cy="2089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1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49AC86-50C2-4872-A256-BEB7022F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53" y="3429001"/>
            <a:ext cx="3894623" cy="2421472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400" dirty="0">
                <a:effectLst/>
              </a:rPr>
              <a:t>TOF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calculado</a:t>
            </a:r>
            <a:r>
              <a:rPr lang="en-US" sz="1400" dirty="0">
                <a:effectLst/>
              </a:rPr>
              <a:t> no </a:t>
            </a:r>
            <a:r>
              <a:rPr lang="en-US" sz="1400" dirty="0" err="1">
                <a:effectLst/>
              </a:rPr>
              <a:t>início</a:t>
            </a:r>
            <a:r>
              <a:rPr lang="en-US" sz="1400" dirty="0">
                <a:effectLst/>
              </a:rPr>
              <a:t> da </a:t>
            </a:r>
            <a:r>
              <a:rPr lang="en-US" sz="1400" dirty="0" err="1">
                <a:effectLst/>
              </a:rPr>
              <a:t>reação</a:t>
            </a:r>
            <a:r>
              <a:rPr lang="en-US" sz="1400" dirty="0"/>
              <a:t>, </a:t>
            </a:r>
            <a:r>
              <a:rPr lang="en-US" sz="1400" dirty="0" err="1"/>
              <a:t>sendo</a:t>
            </a:r>
            <a:r>
              <a:rPr lang="en-US" sz="1400" dirty="0"/>
              <a:t> </a:t>
            </a:r>
            <a:r>
              <a:rPr lang="en-US" sz="1400" dirty="0" err="1"/>
              <a:t>registrado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parte</a:t>
            </a:r>
            <a:r>
              <a:rPr lang="en-US" sz="1400" dirty="0"/>
              <a:t> </a:t>
            </a:r>
            <a:r>
              <a:rPr lang="en-US" sz="1400" dirty="0" err="1"/>
              <a:t>reta</a:t>
            </a:r>
            <a:r>
              <a:rPr lang="en-US" sz="1400" dirty="0"/>
              <a:t> da </a:t>
            </a:r>
            <a:r>
              <a:rPr lang="en-US" sz="1400" dirty="0" err="1"/>
              <a:t>curva</a:t>
            </a:r>
            <a:r>
              <a:rPr lang="en-US" sz="1400" dirty="0"/>
              <a:t>. </a:t>
            </a:r>
          </a:p>
          <a:p>
            <a:pPr algn="just"/>
            <a:r>
              <a:rPr lang="en-US" sz="1400" dirty="0"/>
              <a:t>OS TOFs </a:t>
            </a:r>
            <a:r>
              <a:rPr lang="en-US" sz="1400" dirty="0" err="1"/>
              <a:t>foram</a:t>
            </a:r>
            <a:r>
              <a:rPr lang="en-US" sz="1400" dirty="0"/>
              <a:t> </a:t>
            </a:r>
            <a:r>
              <a:rPr lang="en-US" sz="1400" dirty="0" err="1"/>
              <a:t>calculados</a:t>
            </a:r>
            <a:r>
              <a:rPr lang="en-US" sz="1400" dirty="0"/>
              <a:t> com base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conversão</a:t>
            </a:r>
            <a:r>
              <a:rPr lang="en-US" sz="1400" dirty="0"/>
              <a:t> de </a:t>
            </a:r>
            <a:r>
              <a:rPr lang="en-US" sz="1400" dirty="0" err="1"/>
              <a:t>nitrobenzeno</a:t>
            </a:r>
            <a:r>
              <a:rPr lang="en-US" sz="1400" dirty="0"/>
              <a:t>.</a:t>
            </a:r>
            <a:endParaRPr lang="en-US" sz="1400" dirty="0"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6BEE-CBA7-4C99-9D99-2DB922E4F7F0}"/>
              </a:ext>
            </a:extLst>
          </p:cNvPr>
          <p:cNvSpPr txBox="1"/>
          <p:nvPr/>
        </p:nvSpPr>
        <p:spPr>
          <a:xfrm>
            <a:off x="703754" y="6521569"/>
            <a:ext cx="84818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Wang, et. al.. Activity and selectivity in nitroarene hydrogenation over Au nanoparticles on the edge/corner of anatase. ACS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Catal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., 6, 4110-4116, 2016.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88B509-1763-4235-81FC-2D635249E7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2512" y="3030537"/>
            <a:ext cx="5210175" cy="26765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82F68D-09C3-47F0-8966-5D1C0C0153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231" y="1007527"/>
            <a:ext cx="6410325" cy="1800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66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4D49AC86-50C2-4872-A256-BEB7022F96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753" y="3429001"/>
            <a:ext cx="3894623" cy="2421472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en-US" sz="1400" dirty="0">
                <a:effectLst/>
              </a:rPr>
              <a:t>TOF </a:t>
            </a:r>
            <a:r>
              <a:rPr lang="en-US" sz="1400" dirty="0" err="1">
                <a:effectLst/>
              </a:rPr>
              <a:t>foi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calculado</a:t>
            </a:r>
            <a:r>
              <a:rPr lang="en-US" sz="1400" dirty="0">
                <a:effectLst/>
              </a:rPr>
              <a:t> no </a:t>
            </a:r>
            <a:r>
              <a:rPr lang="en-US" sz="1400" dirty="0" err="1">
                <a:effectLst/>
              </a:rPr>
              <a:t>início</a:t>
            </a:r>
            <a:r>
              <a:rPr lang="en-US" sz="1400" dirty="0">
                <a:effectLst/>
              </a:rPr>
              <a:t>, </a:t>
            </a:r>
            <a:r>
              <a:rPr lang="en-US" sz="1400" dirty="0" err="1">
                <a:effectLst/>
              </a:rPr>
              <a:t>considerando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não</a:t>
            </a:r>
            <a:r>
              <a:rPr lang="en-US" sz="1400" dirty="0">
                <a:effectLst/>
              </a:rPr>
              <a:t> o tempo </a:t>
            </a:r>
            <a:r>
              <a:rPr lang="en-US" sz="1400" dirty="0" err="1">
                <a:effectLst/>
              </a:rPr>
              <a:t>ou</a:t>
            </a:r>
            <a:r>
              <a:rPr lang="en-US" sz="1400" dirty="0">
                <a:effectLst/>
              </a:rPr>
              <a:t> a forma da </a:t>
            </a:r>
            <a:r>
              <a:rPr lang="en-US" sz="1400" dirty="0" err="1">
                <a:effectLst/>
              </a:rPr>
              <a:t>curva</a:t>
            </a:r>
            <a:r>
              <a:rPr lang="en-US" sz="1400" dirty="0">
                <a:effectLst/>
              </a:rPr>
              <a:t>, mas sim a </a:t>
            </a:r>
            <a:r>
              <a:rPr lang="en-US" sz="1400" dirty="0" err="1">
                <a:effectLst/>
              </a:rPr>
              <a:t>constante</a:t>
            </a:r>
            <a:r>
              <a:rPr lang="en-US" sz="1400" dirty="0">
                <a:effectLst/>
              </a:rPr>
              <a:t> de pseudo-</a:t>
            </a:r>
            <a:r>
              <a:rPr lang="en-US" sz="1400" dirty="0" err="1">
                <a:effectLst/>
              </a:rPr>
              <a:t>primeira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ordem</a:t>
            </a:r>
            <a:r>
              <a:rPr lang="en-US" sz="1400" dirty="0">
                <a:effectLst/>
              </a:rPr>
              <a:t> do </a:t>
            </a:r>
            <a:r>
              <a:rPr lang="en-US" sz="1400" dirty="0" err="1">
                <a:effectLst/>
              </a:rPr>
              <a:t>produto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dividida</a:t>
            </a:r>
            <a:r>
              <a:rPr lang="en-US" sz="1400" dirty="0">
                <a:effectLst/>
              </a:rPr>
              <a:t> pela </a:t>
            </a:r>
            <a:r>
              <a:rPr lang="en-US" sz="1400" dirty="0" err="1">
                <a:effectLst/>
              </a:rPr>
              <a:t>concentração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inicial</a:t>
            </a:r>
            <a:r>
              <a:rPr lang="en-US" sz="1400" dirty="0">
                <a:effectLst/>
              </a:rPr>
              <a:t> do </a:t>
            </a:r>
            <a:r>
              <a:rPr lang="en-US" sz="1400" dirty="0" err="1">
                <a:effectLst/>
              </a:rPr>
              <a:t>contaminante</a:t>
            </a:r>
            <a:r>
              <a:rPr lang="en-US" sz="1400" dirty="0">
                <a:effectLst/>
              </a:rPr>
              <a:t> e pela </a:t>
            </a:r>
            <a:r>
              <a:rPr lang="en-US" sz="1400" dirty="0" err="1">
                <a:effectLst/>
              </a:rPr>
              <a:t>concentração</a:t>
            </a:r>
            <a:r>
              <a:rPr lang="en-US" sz="1400" dirty="0">
                <a:effectLst/>
              </a:rPr>
              <a:t> de </a:t>
            </a:r>
            <a:r>
              <a:rPr lang="en-US" sz="1400" dirty="0" err="1">
                <a:effectLst/>
              </a:rPr>
              <a:t>Pd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na</a:t>
            </a:r>
            <a:r>
              <a:rPr lang="en-US" sz="1400" dirty="0">
                <a:effectLst/>
              </a:rPr>
              <a:t> </a:t>
            </a:r>
            <a:r>
              <a:rPr lang="en-US" sz="1400" dirty="0" err="1">
                <a:effectLst/>
              </a:rPr>
              <a:t>superfície</a:t>
            </a:r>
            <a:r>
              <a:rPr lang="en-US" sz="1400" dirty="0">
                <a:effectLst/>
              </a:rPr>
              <a:t>. </a:t>
            </a:r>
            <a:endParaRPr lang="en-US" sz="1400" dirty="0"/>
          </a:p>
          <a:p>
            <a:pPr algn="just"/>
            <a:r>
              <a:rPr lang="en-US" sz="1400" dirty="0" err="1"/>
              <a:t>Não</a:t>
            </a:r>
            <a:r>
              <a:rPr lang="en-US" sz="1400" dirty="0"/>
              <a:t> </a:t>
            </a:r>
            <a:r>
              <a:rPr lang="en-US" sz="1400" dirty="0" err="1"/>
              <a:t>foi</a:t>
            </a:r>
            <a:r>
              <a:rPr lang="en-US" sz="1400" dirty="0"/>
              <a:t> </a:t>
            </a:r>
            <a:r>
              <a:rPr lang="en-US" sz="1400" dirty="0" err="1"/>
              <a:t>feito</a:t>
            </a:r>
            <a:r>
              <a:rPr lang="en-US" sz="1400" dirty="0"/>
              <a:t> um </a:t>
            </a:r>
            <a:r>
              <a:rPr lang="en-US" sz="1400" dirty="0" err="1"/>
              <a:t>estudo</a:t>
            </a:r>
            <a:r>
              <a:rPr lang="en-US" sz="1400" dirty="0"/>
              <a:t> </a:t>
            </a:r>
            <a:r>
              <a:rPr lang="en-US" sz="1400" dirty="0" err="1"/>
              <a:t>gráfico</a:t>
            </a:r>
            <a:r>
              <a:rPr lang="en-US" sz="1400" dirty="0"/>
              <a:t> do TON e TOF.  </a:t>
            </a:r>
          </a:p>
          <a:p>
            <a:pPr algn="just"/>
            <a:endParaRPr lang="en-US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FA6BEE-CBA7-4C99-9D99-2DB922E4F7F0}"/>
              </a:ext>
            </a:extLst>
          </p:cNvPr>
          <p:cNvSpPr txBox="1"/>
          <p:nvPr/>
        </p:nvSpPr>
        <p:spPr>
          <a:xfrm>
            <a:off x="703754" y="6521569"/>
            <a:ext cx="8046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Wang, et. al.. Palladium nanoparticles encapsulated in core-shell silica: a structured hydrogenation catalyst with enhanced activity for reduction of oxyanion water pollutants. ACS </a:t>
            </a:r>
            <a:r>
              <a:rPr lang="en-US" sz="900" dirty="0" err="1">
                <a:solidFill>
                  <a:schemeClr val="accent1">
                    <a:lumMod val="75000"/>
                  </a:schemeClr>
                </a:solidFill>
              </a:rPr>
              <a:t>Catal</a:t>
            </a:r>
            <a:r>
              <a:rPr lang="en-US" sz="900" dirty="0">
                <a:solidFill>
                  <a:schemeClr val="accent1">
                    <a:lumMod val="75000"/>
                  </a:schemeClr>
                </a:solidFill>
              </a:rPr>
              <a:t>., 4, 3551-3559, 2014.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CC19ED-1E03-4889-8312-C73EC0D87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12" y="620712"/>
            <a:ext cx="6505575" cy="18573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A2E6629-74A4-4A86-BA69-D3B994A382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027" y="2639813"/>
            <a:ext cx="4151924" cy="359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0227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4898</TotalTime>
  <Words>412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Facetado</vt:lpstr>
      <vt:lpstr>Análise crítica TOF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</dc:creator>
  <cp:lastModifiedBy>GrAND</cp:lastModifiedBy>
  <cp:revision>40</cp:revision>
  <dcterms:created xsi:type="dcterms:W3CDTF">2018-02-22T10:53:00Z</dcterms:created>
  <dcterms:modified xsi:type="dcterms:W3CDTF">2018-04-09T12:18:22Z</dcterms:modified>
</cp:coreProperties>
</file>