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5/23/2018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ch.unicamp.br/criticamarxista/arquivos_biblioteca/artigo164Artigo3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sente</a:t>
            </a:r>
            <a:r>
              <a:rPr lang="en-US" dirty="0"/>
              <a:t> o que </a:t>
            </a:r>
            <a:r>
              <a:rPr lang="en-US" dirty="0" err="1"/>
              <a:t>você</a:t>
            </a:r>
            <a:r>
              <a:rPr lang="en-US" dirty="0"/>
              <a:t> come?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tIns="0" anchor="t">
            <a:normAutofit/>
          </a:bodyPr>
          <a:lstStyle/>
          <a:p>
            <a:pPr marL="27305"/>
            <a:r>
              <a:rPr lang="en-US" i="1" dirty="0"/>
              <a:t>Por </a:t>
            </a:r>
            <a:r>
              <a:rPr lang="en-US" i="1" dirty="0" err="1"/>
              <a:t>uma</a:t>
            </a:r>
            <a:r>
              <a:rPr lang="en-US" i="1" dirty="0"/>
              <a:t> </a:t>
            </a:r>
            <a:r>
              <a:rPr lang="pt-BR" i="1" dirty="0"/>
              <a:t>(</a:t>
            </a:r>
            <a:r>
              <a:rPr lang="pt-BR" i="1" dirty="0" err="1"/>
              <a:t>re</a:t>
            </a:r>
            <a:r>
              <a:rPr lang="pt-BR" i="1" dirty="0"/>
              <a:t>)conexão entre homem-alimento-natureza</a:t>
            </a:r>
            <a:endParaRPr lang="pt-BR" dirty="0"/>
          </a:p>
        </p:txBody>
      </p:sp>
      <p:pic>
        <p:nvPicPr>
          <p:cNvPr id="4" name="Imagem 4" descr="Uma imagem contendo clip-art&#10;&#10;Descrição gerada com alta confiança">
            <a:extLst>
              <a:ext uri="{FF2B5EF4-FFF2-40B4-BE49-F238E27FC236}">
                <a16:creationId xmlns:a16="http://schemas.microsoft.com/office/drawing/2014/main" id="{8452F8BD-53EC-408A-BFA9-1536DFE3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904" y="4349422"/>
            <a:ext cx="2855702" cy="192602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DD7A805-C58C-40E2-9B5E-616B8091CCF3}"/>
              </a:ext>
            </a:extLst>
          </p:cNvPr>
          <p:cNvSpPr txBox="1"/>
          <p:nvPr/>
        </p:nvSpPr>
        <p:spPr>
          <a:xfrm>
            <a:off x="6162138" y="3480760"/>
            <a:ext cx="2743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/>
              <a:t>Ana Paula </a:t>
            </a:r>
            <a:r>
              <a:rPr lang="pt-BR" dirty="0" err="1"/>
              <a:t>Pazzeti</a:t>
            </a:r>
            <a:br>
              <a:rPr lang="pt-BR" dirty="0"/>
            </a:br>
            <a:r>
              <a:rPr lang="pt-BR" dirty="0" err="1"/>
              <a:t>Graziele</a:t>
            </a:r>
            <a:r>
              <a:rPr lang="pt-BR" dirty="0"/>
              <a:t> Silva</a:t>
            </a:r>
            <a:br>
              <a:rPr lang="pt-BR" dirty="0"/>
            </a:br>
            <a:r>
              <a:rPr lang="pt-BR" dirty="0"/>
              <a:t>Júlia </a:t>
            </a:r>
            <a:r>
              <a:rPr lang="pt-BR" dirty="0" err="1"/>
              <a:t>Oriani</a:t>
            </a:r>
          </a:p>
        </p:txBody>
      </p:sp>
    </p:spTree>
    <p:extLst>
      <p:ext uri="{BB962C8B-B14F-4D97-AF65-F5344CB8AC3E}">
        <p14:creationId xmlns:p14="http://schemas.microsoft.com/office/powerpoint/2010/main" val="373119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BABAC-2A69-43EC-B309-5D7C10CC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8C9CFD-7BD4-461C-9A32-64CDA234A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193" y="1203385"/>
            <a:ext cx="7742495" cy="5045015"/>
          </a:xfrm>
        </p:spPr>
        <p:txBody>
          <a:bodyPr anchor="t">
            <a:normAutofit fontScale="85000" lnSpcReduction="10000"/>
          </a:bodyPr>
          <a:lstStyle/>
          <a:p>
            <a:pPr indent="-283210"/>
            <a:r>
              <a:rPr lang="pt-BR" dirty="0"/>
              <a:t>Áreas pouco exploradas pelos participantes:</a:t>
            </a:r>
            <a:br>
              <a:rPr lang="pt-BR" dirty="0">
                <a:ea typeface="+mn-lt"/>
                <a:cs typeface="+mn-lt"/>
              </a:rPr>
            </a:br>
            <a:endParaRPr lang="en-US"/>
          </a:p>
          <a:p>
            <a:pPr marL="457200" indent="-283210" algn="just">
              <a:buAutoNum type="arabicPeriod"/>
            </a:pPr>
            <a:r>
              <a:rPr lang="pt-BR" dirty="0"/>
              <a:t>Não questionaram-se dos ingredientes utilizados </a:t>
            </a:r>
          </a:p>
          <a:p>
            <a:pPr marL="457200" indent="-283210" algn="just">
              <a:buAutoNum type="arabicPeriod"/>
            </a:pPr>
            <a:r>
              <a:rPr lang="pt-BR" dirty="0"/>
              <a:t>Ninguém se sentiu desconfortável em participar da atividade</a:t>
            </a:r>
          </a:p>
          <a:p>
            <a:pPr marL="457200" indent="-283210" algn="just">
              <a:buAutoNum type="arabicPeriod"/>
            </a:pPr>
            <a:r>
              <a:rPr lang="pt-BR" dirty="0"/>
              <a:t>Poucos sabiam a forma como a matéria-prima era produzida</a:t>
            </a:r>
          </a:p>
          <a:p>
            <a:pPr marL="457200" indent="-283210" algn="just">
              <a:buAutoNum type="arabicPeriod"/>
            </a:pPr>
            <a:r>
              <a:rPr lang="pt-BR" dirty="0"/>
              <a:t>Nenhum dos participantes disse atentar-se aos mesmo sentidos quando realiza uma refeição durante o dia</a:t>
            </a:r>
          </a:p>
          <a:p>
            <a:pPr marL="457200" indent="-283210" algn="just">
              <a:buAutoNum type="arabicPeriod"/>
            </a:pPr>
            <a:r>
              <a:rPr lang="pt-BR" dirty="0"/>
              <a:t>Algumas pessoas pensaram no alimento como algo afetivo outras como nutricional</a:t>
            </a:r>
          </a:p>
          <a:p>
            <a:pPr indent="-28321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334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80E44-930B-478C-9523-8B18A356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541" y="2921479"/>
            <a:ext cx="2743200" cy="1981200"/>
          </a:xfrm>
        </p:spPr>
        <p:txBody>
          <a:bodyPr/>
          <a:lstStyle/>
          <a:p>
            <a:r>
              <a:rPr lang="pt-BR" dirty="0"/>
              <a:t>"confortável"</a:t>
            </a:r>
            <a:br>
              <a:rPr lang="pt-BR" dirty="0"/>
            </a:br>
            <a:r>
              <a:rPr lang="pt-BR" dirty="0"/>
              <a:t>"Doce" </a:t>
            </a:r>
            <a:br>
              <a:rPr lang="pt-BR" dirty="0"/>
            </a:br>
            <a:r>
              <a:rPr lang="pt-BR" dirty="0"/>
              <a:t>"Gostoso"</a:t>
            </a:r>
            <a:br>
              <a:rPr lang="pt-BR" dirty="0"/>
            </a:br>
            <a:r>
              <a:rPr lang="pt-BR" dirty="0"/>
              <a:t>"Pouco saudável"</a:t>
            </a:r>
            <a:br>
              <a:rPr lang="pt-BR" dirty="0"/>
            </a:br>
            <a:r>
              <a:rPr lang="pt-BR" dirty="0"/>
              <a:t>"Carinho"</a:t>
            </a:r>
            <a:br>
              <a:rPr lang="pt-BR" dirty="0"/>
            </a:br>
            <a:r>
              <a:rPr lang="pt-BR" dirty="0"/>
              <a:t>"Saboroso"</a:t>
            </a:r>
            <a:br>
              <a:rPr lang="pt-BR" dirty="0"/>
            </a:br>
            <a:r>
              <a:rPr lang="pt-BR" dirty="0"/>
              <a:t>"Prazeroso"</a:t>
            </a:r>
            <a:br>
              <a:rPr lang="pt-BR" dirty="0"/>
            </a:br>
            <a:r>
              <a:rPr lang="pt-BR" dirty="0"/>
              <a:t>"Consciente"</a:t>
            </a:r>
            <a:br>
              <a:rPr lang="pt-BR" dirty="0"/>
            </a:br>
            <a:r>
              <a:rPr lang="pt-BR" dirty="0"/>
              <a:t>"Natural"</a:t>
            </a:r>
            <a:br>
              <a:rPr lang="pt-BR" dirty="0"/>
            </a:br>
            <a:r>
              <a:rPr lang="pt-BR" dirty="0"/>
              <a:t>"Familiar"</a:t>
            </a:r>
          </a:p>
        </p:txBody>
      </p:sp>
      <p:pic>
        <p:nvPicPr>
          <p:cNvPr id="5" name="Imagem 5" descr="Uma imagem contendo texto, envelope, material de escritório&#10;&#10;Descrição gerada com alta confiança">
            <a:extLst>
              <a:ext uri="{FF2B5EF4-FFF2-40B4-BE49-F238E27FC236}">
                <a16:creationId xmlns:a16="http://schemas.microsoft.com/office/drawing/2014/main" id="{BD14534C-8C09-4D22-A0AC-24F320C47C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7614" b="27614"/>
          <a:stretch/>
        </p:blipFill>
        <p:spPr>
          <a:xfrm>
            <a:off x="895709" y="1186135"/>
            <a:ext cx="4362091" cy="3471399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069F68-E0A2-4BED-B337-32C3ED8D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7742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A3322-C1F9-4B87-A056-4F49CF31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901F1-59E7-4353-91DA-2B13A0C32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62500" lnSpcReduction="20000"/>
          </a:bodyPr>
          <a:lstStyle/>
          <a:p>
            <a:pPr indent="-283210"/>
            <a:r>
              <a:rPr lang="pt-BR" dirty="0"/>
              <a:t>BARZANÒ, Carla; FOSSI, Michele. </a:t>
            </a:r>
            <a:r>
              <a:rPr lang="pt-BR" b="1" dirty="0"/>
              <a:t>Em que sentido?: </a:t>
            </a:r>
            <a:r>
              <a:rPr lang="pt-BR" dirty="0"/>
              <a:t>Pequeno Manual de Educação Sensorial. 2009. Disponível em: &lt;http://slowfoodbrasil.com/documentos/slowfood-pequeno-manual-educacao-sensorial.pdf&gt;. Acesso em: 05 maio 2018.</a:t>
            </a:r>
          </a:p>
          <a:p>
            <a:pPr indent="-283210" algn="just"/>
            <a:r>
              <a:rPr lang="pt-BR" dirty="0"/>
              <a:t>FOOD, </a:t>
            </a:r>
            <a:r>
              <a:rPr lang="pt-BR" dirty="0" err="1"/>
              <a:t>Slow</a:t>
            </a:r>
            <a:r>
              <a:rPr lang="pt-BR" dirty="0"/>
              <a:t>. </a:t>
            </a:r>
            <a:r>
              <a:rPr lang="pt-BR" b="1" dirty="0"/>
              <a:t>O Movimento. </a:t>
            </a:r>
            <a:r>
              <a:rPr lang="pt-BR" dirty="0"/>
              <a:t>2007. Disponível em: &lt;http://www.slowfoodbrasil.com/</a:t>
            </a:r>
            <a:r>
              <a:rPr lang="pt-BR" dirty="0" err="1"/>
              <a:t>slowfood</a:t>
            </a:r>
            <a:r>
              <a:rPr lang="pt-BR" dirty="0"/>
              <a:t>/o-movimento&gt;. Acesso em: 09 maio 2018.</a:t>
            </a:r>
          </a:p>
          <a:p>
            <a:pPr indent="-283210" algn="just"/>
            <a:r>
              <a:rPr lang="pt-BR" dirty="0"/>
              <a:t>HARDING, </a:t>
            </a:r>
            <a:r>
              <a:rPr lang="pt-BR" dirty="0" err="1"/>
              <a:t>Stephan</a:t>
            </a:r>
            <a:r>
              <a:rPr lang="pt-BR" dirty="0"/>
              <a:t>. </a:t>
            </a:r>
            <a:r>
              <a:rPr lang="pt-BR" b="1" dirty="0"/>
              <a:t>Terra viva: ciência, intuição e a evolução de Gaia</a:t>
            </a:r>
            <a:r>
              <a:rPr lang="pt-BR" dirty="0"/>
              <a:t>. São Paulo. Ed. </a:t>
            </a:r>
            <a:r>
              <a:rPr lang="pt-BR" dirty="0" err="1"/>
              <a:t>Cultrix</a:t>
            </a:r>
            <a:r>
              <a:rPr lang="pt-BR" dirty="0"/>
              <a:t>, 2008</a:t>
            </a:r>
          </a:p>
          <a:p>
            <a:pPr indent="-283210"/>
            <a:r>
              <a:rPr lang="pt-BR" dirty="0"/>
              <a:t>LÖWY, Michael. </a:t>
            </a:r>
            <a:r>
              <a:rPr lang="pt-BR" b="1" dirty="0" err="1"/>
              <a:t>Ecossoscialismo</a:t>
            </a:r>
            <a:r>
              <a:rPr lang="pt-BR" b="1" dirty="0"/>
              <a:t> e planejamento democrático</a:t>
            </a:r>
            <a:r>
              <a:rPr lang="pt-BR" dirty="0"/>
              <a:t>. 2007. Disponível em </a:t>
            </a:r>
            <a:r>
              <a:rPr lang="pt-BR" dirty="0">
                <a:hlinkClick r:id="rId2"/>
              </a:rPr>
              <a:t>https://www.ifch.unicamp.br/criticamarxista/arquivos_biblioteca/artigo164Artigo3.pdf</a:t>
            </a:r>
            <a:r>
              <a:rPr lang="pt-BR" dirty="0"/>
              <a:t> Acesso em: 10 maio 2018</a:t>
            </a:r>
          </a:p>
          <a:p>
            <a:pPr indent="-283210" algn="just"/>
            <a:r>
              <a:rPr lang="pt-BR" b="1" dirty="0"/>
              <a:t>Tratado de Educação Ambiental Para Sociedades Sustentáveis e Responsabilidade Social</a:t>
            </a:r>
            <a:r>
              <a:rPr lang="pt-BR" dirty="0"/>
              <a:t>. Disponível em &lt;http://www.mma.gov.br/</a:t>
            </a:r>
            <a:r>
              <a:rPr lang="pt-BR" dirty="0" err="1"/>
              <a:t>port</a:t>
            </a:r>
            <a:r>
              <a:rPr lang="pt-BR" dirty="0"/>
              <a:t>/</a:t>
            </a:r>
            <a:r>
              <a:rPr lang="pt-BR" dirty="0" err="1"/>
              <a:t>sdi</a:t>
            </a:r>
            <a:r>
              <a:rPr lang="pt-BR" dirty="0"/>
              <a:t>/</a:t>
            </a:r>
            <a:r>
              <a:rPr lang="pt-BR" dirty="0" err="1"/>
              <a:t>ea</a:t>
            </a:r>
            <a:r>
              <a:rPr lang="pt-BR" dirty="0"/>
              <a:t>/</a:t>
            </a:r>
            <a:r>
              <a:rPr lang="pt-BR" dirty="0" err="1"/>
              <a:t>deds</a:t>
            </a:r>
            <a:r>
              <a:rPr lang="pt-BR" dirty="0"/>
              <a:t>/</a:t>
            </a:r>
            <a:r>
              <a:rPr lang="pt-BR" dirty="0" err="1"/>
              <a:t>pdfs</a:t>
            </a:r>
            <a:r>
              <a:rPr lang="pt-BR" dirty="0"/>
              <a:t>/trat_ea.pdf&gt; acesso em: 10 maio 2018</a:t>
            </a:r>
          </a:p>
          <a:p>
            <a:pPr indent="-28321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82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C04CA-A0C0-4722-90C4-F71709F4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325" y="2445301"/>
            <a:ext cx="7498080" cy="1143000"/>
          </a:xfrm>
        </p:spPr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0392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CB567-F5C8-4B8A-A938-CA54C7B9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883" y="156174"/>
            <a:ext cx="4761782" cy="503208"/>
          </a:xfrm>
        </p:spPr>
        <p:txBody>
          <a:bodyPr>
            <a:normAutofit fontScale="90000"/>
          </a:bodyPr>
          <a:lstStyle/>
          <a:p>
            <a:r>
              <a:rPr lang="pt-BR" dirty="0"/>
              <a:t>Nosso 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FE4BED-B55A-4324-AB13-9736312D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7111" y="1038046"/>
            <a:ext cx="6544572" cy="2717409"/>
          </a:xfrm>
        </p:spPr>
        <p:txBody>
          <a:bodyPr anchor="t">
            <a:normAutofit fontScale="85000" lnSpcReduction="10000"/>
          </a:bodyPr>
          <a:lstStyle/>
          <a:p>
            <a:pPr indent="-283210" algn="ctr"/>
            <a:r>
              <a:rPr lang="pt-BR" dirty="0"/>
              <a:t>Buscamos estabelecer uma prática educativa que contemplasse a promoção e a construção de saberes socioambientais sobre a origem, a produção e a degustação de determinados alimentos de maneira lúdica e sensorial. A estimulação dos sentidos, principalmente do paladar pela técnica do </a:t>
            </a:r>
            <a:r>
              <a:rPr lang="pt-BR" dirty="0" err="1"/>
              <a:t>Slow</a:t>
            </a:r>
            <a:r>
              <a:rPr lang="pt-BR" dirty="0"/>
              <a:t> </a:t>
            </a:r>
            <a:r>
              <a:rPr lang="pt-BR" dirty="0" err="1"/>
              <a:t>Food</a:t>
            </a:r>
            <a:r>
              <a:rPr lang="pt-BR" dirty="0"/>
              <a:t>, é a base e a metodologia para a construção de novos saberes, novos gostos e novas possibilidades educacionais que sejam capazes de trabalhar de maneira holística e transversal hábitos e elementos do cotidiano.</a:t>
            </a:r>
            <a:br>
              <a:rPr lang="pt-BR" dirty="0">
                <a:ea typeface="+mn-lt"/>
                <a:cs typeface="+mn-lt"/>
              </a:rPr>
            </a:br>
            <a:endParaRPr lang="pt-BR" dirty="0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969D82DE-458C-4902-AB0A-D44428B0D3F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380352" y="3851184"/>
            <a:ext cx="6562364" cy="30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5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52755-E41A-4606-AD6E-61E7A830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Utopia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6B3C86-5F50-4D5F-B264-A94F2285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 indent="-283210" algn="just"/>
            <a:r>
              <a:rPr lang="pt-BR" dirty="0"/>
              <a:t>"</a:t>
            </a:r>
            <a:r>
              <a:rPr lang="pt-BR" i="1" dirty="0"/>
              <a:t>Perceber o mundo é também sentir o mundo nos percebendo"</a:t>
            </a:r>
            <a:r>
              <a:rPr lang="pt-BR" dirty="0"/>
              <a:t> - </a:t>
            </a:r>
            <a:r>
              <a:rPr lang="pt-BR" dirty="0" err="1"/>
              <a:t>Stephan</a:t>
            </a:r>
            <a:r>
              <a:rPr lang="pt-BR" dirty="0"/>
              <a:t> </a:t>
            </a:r>
            <a:r>
              <a:rPr lang="pt-BR" dirty="0" err="1"/>
              <a:t>Harding</a:t>
            </a:r>
          </a:p>
          <a:p>
            <a:pPr indent="-283210" algn="just"/>
            <a:endParaRPr lang="pt-BR" dirty="0"/>
          </a:p>
          <a:p>
            <a:pPr indent="-283210" algn="just"/>
            <a:r>
              <a:rPr lang="pt-BR" dirty="0"/>
              <a:t>O desejo que nos move a propor tal intervenção funda-se na necessidade de criar novos caminhos para uma (</a:t>
            </a:r>
            <a:r>
              <a:rPr lang="pt-BR" dirty="0" err="1"/>
              <a:t>re</a:t>
            </a:r>
            <a:r>
              <a:rPr lang="pt-BR" dirty="0"/>
              <a:t>)conexão entre homem-alimento-natureza em oposição ao senso de separação da natureza na cultura ocidental.</a:t>
            </a:r>
            <a:br>
              <a:rPr lang="pt-BR" dirty="0">
                <a:ea typeface="+mn-lt"/>
                <a:cs typeface="+mn-lt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86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8B615-ACD3-48CC-B42F-EEB6A48A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Educação, EA e Ambientalismos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339E23-4A24-4147-BC4D-A6E78B8CC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indent="-283210" algn="just"/>
            <a:r>
              <a:rPr lang="pt-BR" dirty="0"/>
              <a:t>A educação é um ato político e norteamos nossa ação em acordo com o princípio 16 que diz que a EA deve "promover a compreensão das causas dos hábitos consumistas e agir para transformação dos sistemas que os sustentam, assim como para a transformação de nossas próprias práticas cotidianas."</a:t>
            </a:r>
          </a:p>
        </p:txBody>
      </p:sp>
    </p:spTree>
    <p:extLst>
      <p:ext uri="{BB962C8B-B14F-4D97-AF65-F5344CB8AC3E}">
        <p14:creationId xmlns:p14="http://schemas.microsoft.com/office/powerpoint/2010/main" val="287317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D0D8AE1-ABE2-41C7-AD8D-60619C97FE99}"/>
              </a:ext>
            </a:extLst>
          </p:cNvPr>
          <p:cNvSpPr txBox="1"/>
          <p:nvPr/>
        </p:nvSpPr>
        <p:spPr>
          <a:xfrm>
            <a:off x="1538378" y="569344"/>
            <a:ext cx="452886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dirty="0">
              <a:latin typeface="Gill Sans MT"/>
              <a:cs typeface="Times New Roman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1436886-37CA-46C2-97BE-585993E7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347" y="2173857"/>
            <a:ext cx="3390179" cy="4382217"/>
          </a:xfrm>
        </p:spPr>
        <p:txBody>
          <a:bodyPr/>
          <a:lstStyle/>
          <a:p>
            <a:pPr algn="just"/>
            <a:r>
              <a:rPr lang="pt-BR" sz="1750" b="0" dirty="0"/>
              <a:t>Uma questão se coloca: que garantia temos de que as pessoas farão as escolhas certas, as que protegem o meio ambiente, mesmo que o preço a pagar seja mudar uma parte de seus hábitos de consumo? Tal “garantia” não existe, somente a perspectiva razoável de que a racionalidade das decisões democráticas triunfará uma vez abolido o fetichismo dos bens de consumo. É certo que o povo cometerá erros fazendo más escolhas, mas os próprios especialistas não cometem erros? É impossível conceber a construção de uma nova sociedade sem que a maioria do povo tenha atingido uma grande consciência socialista e ecológica graças às suas lutas, à sua </a:t>
            </a:r>
            <a:r>
              <a:rPr lang="pt-BR" sz="1750" b="0" dirty="0" err="1"/>
              <a:t>auto-educação</a:t>
            </a:r>
            <a:r>
              <a:rPr lang="pt-BR" sz="1750" b="0" dirty="0"/>
              <a:t> e à sua experiência social. (LÖWY, 2007, p.42).</a:t>
            </a:r>
            <a:endParaRPr lang="pt-BR" sz="1750">
              <a:solidFill>
                <a:schemeClr val="tx1"/>
              </a:solidFill>
            </a:endParaRPr>
          </a:p>
        </p:txBody>
      </p:sp>
      <p:pic>
        <p:nvPicPr>
          <p:cNvPr id="6" name="Imagem 6" descr="Uma imagem contendo ao ar livre, chão, céu, edifício&#10;&#10;Descrição gerada com muito alta confiança">
            <a:extLst>
              <a:ext uri="{FF2B5EF4-FFF2-40B4-BE49-F238E27FC236}">
                <a16:creationId xmlns:a16="http://schemas.microsoft.com/office/drawing/2014/main" id="{6530CBA1-2603-4508-8157-08CD250D01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253" r="8253"/>
          <a:stretch/>
        </p:blipFill>
        <p:spPr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2CAE4A4-A06A-4530-A769-0505D5BF2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err="1"/>
              <a:t>Acción</a:t>
            </a:r>
            <a:r>
              <a:rPr lang="pt-BR" dirty="0"/>
              <a:t> poética - México</a:t>
            </a:r>
          </a:p>
        </p:txBody>
      </p:sp>
    </p:spTree>
    <p:extLst>
      <p:ext uri="{BB962C8B-B14F-4D97-AF65-F5344CB8AC3E}">
        <p14:creationId xmlns:p14="http://schemas.microsoft.com/office/powerpoint/2010/main" val="73813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6795A-B6B6-4339-AC44-6B245D52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MIP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EFAA95-8D1D-4AE9-817D-D9465CBA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85000" lnSpcReduction="20000"/>
          </a:bodyPr>
          <a:lstStyle/>
          <a:p>
            <a:pPr indent="-283210"/>
            <a:r>
              <a:rPr lang="pt-BR" b="1" dirty="0"/>
              <a:t>Técnica Aplicada – Descobrindo o lanche</a:t>
            </a:r>
            <a:endParaRPr lang="pt-BR" dirty="0"/>
          </a:p>
          <a:p>
            <a:pPr indent="-283210"/>
            <a:endParaRPr lang="pt-BR" sz="2400" b="1" u="sng" dirty="0"/>
          </a:p>
          <a:p>
            <a:pPr indent="-283210"/>
            <a:r>
              <a:rPr lang="pt-BR" dirty="0"/>
              <a:t>A dinâmica que será aplicada e estímulo central dessa MIP, foi baseada na técnica experimental sugerida na cartilha ilustrativa “Em que sentido?” proposta pela Movimento </a:t>
            </a:r>
            <a:r>
              <a:rPr lang="pt-BR" dirty="0" err="1"/>
              <a:t>Slow</a:t>
            </a:r>
            <a:r>
              <a:rPr lang="pt-BR" dirty="0"/>
              <a:t> </a:t>
            </a:r>
            <a:r>
              <a:rPr lang="pt-BR" dirty="0" err="1"/>
              <a:t>Food</a:t>
            </a:r>
            <a:r>
              <a:rPr lang="pt-BR" dirty="0"/>
              <a:t> (BARZANÒ; FOSSI, 2009) que promove a aproximação sensorial do alimento que ingerimos e conectá-los a experiência, emoções, sensações ou memórias</a:t>
            </a:r>
            <a:br>
              <a:rPr lang="pt-BR" dirty="0">
                <a:ea typeface="+mn-lt"/>
                <a:cs typeface="+mn-lt"/>
              </a:rPr>
            </a:br>
            <a:r>
              <a:rPr lang="pt-BR" dirty="0">
                <a:solidFill>
                  <a:srgbClr val="FFFFFF"/>
                </a:solidFill>
              </a:rPr>
              <a:t>O exercício “Descobrindo o Lanche” tem metodologia que pretende correlacionar gosto, sensações e sugestões emotivas, de maneira espontânea, durante a degustação de um alimento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644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16772C-7652-4F86-AD82-609699EA974D}"/>
              </a:ext>
            </a:extLst>
          </p:cNvPr>
          <p:cNvSpPr txBox="1"/>
          <p:nvPr/>
        </p:nvSpPr>
        <p:spPr>
          <a:xfrm>
            <a:off x="1567132" y="497457"/>
            <a:ext cx="352245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5E0C133-F54A-4C53-AA23-5E503D4E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58978"/>
            <a:ext cx="7498080" cy="1143000"/>
          </a:xfrm>
        </p:spPr>
        <p:txBody>
          <a:bodyPr/>
          <a:lstStyle/>
          <a:p>
            <a:r>
              <a:rPr lang="pt-BR" dirty="0" err="1"/>
              <a:t>Slow</a:t>
            </a:r>
            <a:r>
              <a:rPr lang="pt-BR" dirty="0"/>
              <a:t> </a:t>
            </a:r>
            <a:r>
              <a:rPr lang="pt-BR" dirty="0" err="1"/>
              <a:t>Food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5731EC-E8BA-4FAC-8428-62A3AD790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344" y="1433423"/>
            <a:ext cx="7498080" cy="4800600"/>
          </a:xfrm>
        </p:spPr>
        <p:txBody>
          <a:bodyPr anchor="t">
            <a:normAutofit fontScale="70000" lnSpcReduction="20000"/>
          </a:bodyPr>
          <a:lstStyle/>
          <a:p>
            <a:pPr indent="-283210"/>
            <a:r>
              <a:rPr lang="pt-BR" dirty="0"/>
              <a:t>Movimento </a:t>
            </a:r>
            <a:r>
              <a:rPr lang="pt-BR" dirty="0" err="1"/>
              <a:t>Slow</a:t>
            </a:r>
            <a:r>
              <a:rPr lang="pt-BR" dirty="0"/>
              <a:t> </a:t>
            </a:r>
            <a:r>
              <a:rPr lang="pt-BR" dirty="0" err="1"/>
              <a:t>Food</a:t>
            </a:r>
            <a:r>
              <a:rPr lang="pt-BR" dirty="0"/>
              <a:t>, é uma associação internacional sem fins lucrativos, desde 1989, fundada por Carlo </a:t>
            </a:r>
            <a:r>
              <a:rPr lang="pt-BR" dirty="0" err="1"/>
              <a:t>Petrini</a:t>
            </a:r>
            <a:r>
              <a:rPr lang="pt-BR" dirty="0"/>
              <a:t>, em 1986. </a:t>
            </a:r>
          </a:p>
          <a:p>
            <a:pPr indent="-283210"/>
            <a:r>
              <a:rPr lang="pt-BR" dirty="0"/>
              <a:t>O</a:t>
            </a:r>
            <a:r>
              <a:rPr lang="pt-BR" b="1" dirty="0"/>
              <a:t> princípio</a:t>
            </a:r>
            <a:r>
              <a:rPr lang="pt-BR" dirty="0"/>
              <a:t> básico do movimento é o direito ao prazer da alimentação, através de produtos artesanais de qualidade, produzidos de maneira respeitosa ao meio ambiente, e quanto às pessoas que o produzem, os produtores. </a:t>
            </a:r>
          </a:p>
          <a:p>
            <a:pPr indent="-283210"/>
            <a:r>
              <a:rPr lang="pt-BR" dirty="0"/>
              <a:t>A </a:t>
            </a:r>
            <a:r>
              <a:rPr lang="pt-BR" b="1" dirty="0"/>
              <a:t>filosofia</a:t>
            </a:r>
            <a:r>
              <a:rPr lang="pt-BR" dirty="0"/>
              <a:t> do Movimento segue o conceito da </a:t>
            </a:r>
            <a:r>
              <a:rPr lang="pt-BR" dirty="0" err="1"/>
              <a:t>ecogastronomia</a:t>
            </a:r>
            <a:r>
              <a:rPr lang="pt-BR" dirty="0"/>
              <a:t>, que conecta o planeta ao prato, unindo responsabilidade, ética e prazer da alimentação, favorecendo o gosto e preservando a biodiversidade, apoiando uma agricultura menos intensiva e mais saudável e sustentável, baseada no conhecimento de comunidade locais,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8C80E83E-C433-43D9-9427-220B046C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439" y="5191666"/>
            <a:ext cx="1377353" cy="13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6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D1C15-1A74-4B4D-B010-8850743C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Bolo de fubá e café com leite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136FC5-8F5E-4446-92AD-9F5FE8C3D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33423"/>
            <a:ext cx="6836722" cy="2327695"/>
          </a:xfrm>
        </p:spPr>
        <p:txBody>
          <a:bodyPr anchor="t">
            <a:normAutofit fontScale="70000" lnSpcReduction="20000"/>
          </a:bodyPr>
          <a:lstStyle/>
          <a:p>
            <a:pPr indent="-283210"/>
            <a:r>
              <a:rPr lang="pt-BR" dirty="0"/>
              <a:t>A degustação:</a:t>
            </a:r>
            <a:br>
              <a:rPr lang="pt-BR" dirty="0"/>
            </a:br>
            <a:r>
              <a:rPr lang="pt-BR" dirty="0"/>
              <a:t>Os participantes foram conduzidos a </a:t>
            </a:r>
            <a:r>
              <a:rPr lang="pt-BR" dirty="0" err="1"/>
              <a:t>a</a:t>
            </a:r>
            <a:r>
              <a:rPr lang="pt-BR" dirty="0"/>
              <a:t> partir da degustação de bolo de fubá cremoso e café com leite a uma reflexão a respeito do ato de alimentar-se, comer e correlacionar essa atividade com tantas outras, de maneiras diferentes, até conectarmos com a “origem” deste alimento, como ele foi produzido, de que forma foi obtido e como foi preparado ou elaborado. </a:t>
            </a:r>
          </a:p>
          <a:p>
            <a:pPr indent="-283210"/>
            <a:endParaRPr lang="pt-BR" dirty="0"/>
          </a:p>
        </p:txBody>
      </p:sp>
      <p:pic>
        <p:nvPicPr>
          <p:cNvPr id="4" name="Imagem 4" descr="Uma imagem contendo comida, pedaço, bolo, rosca&#10;&#10;Descrição gerada com muito alta confiança">
            <a:extLst>
              <a:ext uri="{FF2B5EF4-FFF2-40B4-BE49-F238E27FC236}">
                <a16:creationId xmlns:a16="http://schemas.microsoft.com/office/drawing/2014/main" id="{25373D70-B86D-4EC4-BD08-1AF13D49F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3861687"/>
            <a:ext cx="4827916" cy="22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9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9693C-B22D-4349-A435-0D9B8F24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065BAB-499F-4DA8-9AEE-0CB937EC6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pPr indent="-283210"/>
            <a:r>
              <a:rPr lang="pt-BR" i="1" dirty="0"/>
              <a:t>Insights </a:t>
            </a:r>
            <a:r>
              <a:rPr lang="pt-BR" dirty="0"/>
              <a:t>após a ingestão</a:t>
            </a:r>
            <a:br>
              <a:rPr lang="pt-BR" dirty="0">
                <a:ea typeface="+mn-lt"/>
                <a:cs typeface="+mn-lt"/>
              </a:rPr>
            </a:br>
            <a:endParaRPr lang="en-US"/>
          </a:p>
          <a:p>
            <a:pPr marL="457200" indent="-283210" algn="just">
              <a:buAutoNum type="arabicPeriod"/>
            </a:pPr>
            <a:r>
              <a:rPr lang="pt-BR" dirty="0"/>
              <a:t>Sabor foi o mais citado dos sentidos. E o aroma sempre lembrava casa de avó.</a:t>
            </a:r>
          </a:p>
          <a:p>
            <a:pPr marL="457200" indent="-283210" algn="just">
              <a:buAutoNum type="arabicPeriod"/>
            </a:pPr>
            <a:r>
              <a:rPr lang="pt-BR" dirty="0"/>
              <a:t>Situações familiares foram as mais lembradas.</a:t>
            </a:r>
          </a:p>
          <a:p>
            <a:pPr marL="457200" indent="-283210" algn="just">
              <a:buAutoNum type="arabicPeriod"/>
            </a:pPr>
            <a:r>
              <a:rPr lang="pt-BR" dirty="0"/>
              <a:t>Alimentos tidos como caseiros (pamonha, bolo de milho) foram os mais associáveis a experiência.</a:t>
            </a:r>
          </a:p>
          <a:p>
            <a:pPr marL="457200" indent="-283210" algn="just">
              <a:buAutoNum type="arabicPeriod"/>
            </a:pPr>
            <a:r>
              <a:rPr lang="pt-BR" dirty="0"/>
              <a:t>Muitos sentiram prazer em comer.</a:t>
            </a:r>
          </a:p>
          <a:p>
            <a:pPr marL="457200" indent="-283210" algn="just">
              <a:buAutoNum type="arabicPeriod"/>
            </a:pPr>
            <a:r>
              <a:rPr lang="pt-BR" dirty="0"/>
              <a:t>Hábitos foram recordados.</a:t>
            </a:r>
          </a:p>
          <a:p>
            <a:pPr marL="457200" indent="-283210" algn="just">
              <a:buAutoNum type="arabicPeriod"/>
            </a:pPr>
            <a:r>
              <a:rPr lang="pt-BR" dirty="0"/>
              <a:t>Muitos disseram sentir saudades de situações que não ocorrem mais.</a:t>
            </a:r>
          </a:p>
          <a:p>
            <a:pPr marL="457200" indent="-283210" algn="just">
              <a:buAutoNum type="arabicPeriod"/>
            </a:pPr>
            <a:r>
              <a:rPr lang="pt-BR" dirty="0"/>
              <a:t>Quando as cores ou texturas foram citadas, muitos participantes tentaram usar um termo mais técnico para descrever o que estavam vendo ou sentindo.</a:t>
            </a:r>
          </a:p>
          <a:p>
            <a:pPr indent="-28321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7903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0</Words>
  <Application>Microsoft Office PowerPoint</Application>
  <PresentationFormat>Apresentação na tela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Solstice</vt:lpstr>
      <vt:lpstr>Você sente o que você come?</vt:lpstr>
      <vt:lpstr>Nosso objetivo</vt:lpstr>
      <vt:lpstr>Utopia </vt:lpstr>
      <vt:lpstr>Educação, EA e Ambientalismos</vt:lpstr>
      <vt:lpstr>Uma questão se coloca: que garantia temos de que as pessoas farão as escolhas certas, as que protegem o meio ambiente, mesmo que o preço a pagar seja mudar uma parte de seus hábitos de consumo? Tal “garantia” não existe, somente a perspectiva razoável de que a racionalidade das decisões democráticas triunfará uma vez abolido o fetichismo dos bens de consumo. É certo que o povo cometerá erros fazendo más escolhas, mas os próprios especialistas não cometem erros? É impossível conceber a construção de uma nova sociedade sem que a maioria do povo tenha atingido uma grande consciência socialista e ecológica graças às suas lutas, à sua auto-educação e à sua experiência social. (LÖWY, 2007, p.42).</vt:lpstr>
      <vt:lpstr>A MIP</vt:lpstr>
      <vt:lpstr>Slow Food</vt:lpstr>
      <vt:lpstr>Bolo de fubá e café com leite</vt:lpstr>
      <vt:lpstr>Resultados</vt:lpstr>
      <vt:lpstr>Resultados</vt:lpstr>
      <vt:lpstr>"confortável" "Doce"  "Gostoso" "Pouco saudável" "Carinho" "Saboroso" "Prazeroso" "Consciente" "Natural" "Familiar"</vt:lpstr>
      <vt:lpstr>Referências bibliográficas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6</cp:revision>
  <dcterms:created xsi:type="dcterms:W3CDTF">2014-09-16T21:40:01Z</dcterms:created>
  <dcterms:modified xsi:type="dcterms:W3CDTF">2018-05-23T20:32:40Z</dcterms:modified>
</cp:coreProperties>
</file>