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12" Type="http://schemas.openxmlformats.org/officeDocument/2006/relationships/slide" Target="slides/slide8.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pt-BR"/>
              <a:t>Modelos Organizadores do Pensamento</a:t>
            </a:r>
            <a:endParaRPr/>
          </a:p>
        </p:txBody>
      </p:sp>
      <p:sp>
        <p:nvSpPr>
          <p:cNvPr id="55" name="Shape 55"/>
          <p:cNvSpPr txBox="1"/>
          <p:nvPr>
            <p:ph idx="1" type="subTitle"/>
          </p:nvPr>
        </p:nvSpPr>
        <p:spPr>
          <a:xfrm>
            <a:off x="311700" y="2834125"/>
            <a:ext cx="8520600" cy="1958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pt-BR"/>
              <a:t>Aula 4 - Psicologia da Educação, Desenvolvimento e Práticas Escolares</a:t>
            </a:r>
            <a:endParaRPr/>
          </a:p>
          <a:p>
            <a:pPr indent="0" lvl="0" marL="0">
              <a:spcBef>
                <a:spcPts val="0"/>
              </a:spcBef>
              <a:spcAft>
                <a:spcPts val="0"/>
              </a:spcAft>
              <a:buNone/>
            </a:pPr>
            <a:r>
              <a:rPr lang="pt-BR"/>
              <a:t>Profª Viviane Pinheiro</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pic>
        <p:nvPicPr>
          <p:cNvPr id="60" name="Shape 60"/>
          <p:cNvPicPr preferRelativeResize="0"/>
          <p:nvPr/>
        </p:nvPicPr>
        <p:blipFill>
          <a:blip r:embed="rId3">
            <a:alphaModFix/>
          </a:blip>
          <a:stretch>
            <a:fillRect/>
          </a:stretch>
        </p:blipFill>
        <p:spPr>
          <a:xfrm>
            <a:off x="2611825" y="101925"/>
            <a:ext cx="4249325" cy="4947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Shape 65"/>
          <p:cNvSpPr txBox="1"/>
          <p:nvPr>
            <p:ph idx="1" type="body"/>
          </p:nvPr>
        </p:nvSpPr>
        <p:spPr>
          <a:xfrm>
            <a:off x="311700" y="301500"/>
            <a:ext cx="8520600" cy="4540500"/>
          </a:xfrm>
          <a:prstGeom prst="rect">
            <a:avLst/>
          </a:prstGeom>
        </p:spPr>
        <p:txBody>
          <a:bodyPr anchorCtr="0" anchor="t" bIns="91425" lIns="91425" spcFirstLastPara="1" rIns="91425" wrap="square" tIns="91425">
            <a:noAutofit/>
          </a:bodyPr>
          <a:lstStyle/>
          <a:p>
            <a:pPr indent="0" lvl="0" marL="0" algn="just">
              <a:spcBef>
                <a:spcPts val="0"/>
              </a:spcBef>
              <a:spcAft>
                <a:spcPts val="1600"/>
              </a:spcAft>
              <a:buNone/>
            </a:pPr>
            <a:r>
              <a:rPr lang="pt-BR"/>
              <a:t>No dia 24 de março de 1999, aconteceu nos Alpes um trágico acidente. Uma grande quantidade de veículos circulava pelo túnel de Mont Blanc que levava, alguns deles, às pistas de esqui. De repente, aconteceu um incêndio em um dos caminhões que atravessava o túnel e uma imensa onda de fumaça tomou conta dele. A circulação entrou em colapso. Vários passageiros, com o propósito de  escapar a pé, saíram apressadamente de seus veículos e, aterrorizados, se perguntaram o que fazer, como sair daquele inferno. Ao longe, na direção da parte superior do túnel, se vislumbrava uma luz que, na escuridão em que estavam envolvidos, indicava a luz superior. A grande maioria das pessoas que iam a pé se dirigiu precipitadamente ao que considerava sua única possibilidade de salvação. No entanto, um dos passageiros gritou que não se dirigissem para lá, mas para a saída inferior, que estava bem mais distante. Mas apenas algumas pessoas o seguiram e todas essas se salvaram. As que optaram pela saída superior morreram asfixiadas pela fumaça.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idx="1" type="body"/>
          </p:nvPr>
        </p:nvSpPr>
        <p:spPr>
          <a:xfrm>
            <a:off x="311700" y="320050"/>
            <a:ext cx="8520600" cy="44475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Clr>
                <a:schemeClr val="dk1"/>
              </a:buClr>
              <a:buSzPts val="1100"/>
              <a:buFont typeface="Arial"/>
              <a:buNone/>
            </a:pPr>
            <a:r>
              <a:rPr lang="pt-BR"/>
              <a:t>O</a:t>
            </a:r>
            <a:r>
              <a:rPr lang="pt-BR"/>
              <a:t>s modelos organizadores do pensamento não são uma cópia da realidade “objetiva”, mas consistem de uma </a:t>
            </a:r>
            <a:r>
              <a:rPr b="1" lang="pt-BR" u="sng"/>
              <a:t>representação</a:t>
            </a:r>
            <a:r>
              <a:rPr lang="pt-BR"/>
              <a:t> baseada na </a:t>
            </a:r>
            <a:r>
              <a:rPr b="1" lang="pt-BR" u="sng"/>
              <a:t>interpretação e compreensão que o sujeito realiza</a:t>
            </a:r>
            <a:r>
              <a:rPr lang="pt-BR"/>
              <a:t>, articulando-se </a:t>
            </a:r>
            <a:r>
              <a:rPr b="1" lang="pt-BR" u="sng"/>
              <a:t>elementos “externos” e “internos”</a:t>
            </a:r>
            <a:r>
              <a:rPr lang="pt-BR"/>
              <a:t>. Em consonância com os pressupostos construtivistas, destacam que o sujeito desempenha um papel ativo na compreensão da realidade. Os modelos organizadores devem conferir ao sujeito uma </a:t>
            </a:r>
            <a:r>
              <a:rPr b="1" lang="pt-BR" u="sng"/>
              <a:t>“coerência interna”, que configura uma “realidade subjetiva”</a:t>
            </a:r>
            <a:r>
              <a:rPr lang="pt-BR"/>
              <a:t> e que, por sua vez, </a:t>
            </a:r>
            <a:r>
              <a:rPr b="1" lang="pt-BR" u="sng"/>
              <a:t>“produz a ideia de uma coerência externa”</a:t>
            </a:r>
            <a:r>
              <a:rPr lang="pt-BR"/>
              <a:t>, sem que necessariamente o modelo construído corresponda exatamente àquilo que representa. As atividades realizadas pelo sujeito na elaboração de um modelo organizador envolvem </a:t>
            </a:r>
            <a:r>
              <a:rPr b="1" lang="pt-BR" u="sng"/>
              <a:t>atividades perceptivas</a:t>
            </a:r>
            <a:r>
              <a:rPr lang="pt-BR"/>
              <a:t>, mas que são </a:t>
            </a:r>
            <a:r>
              <a:rPr b="1" lang="pt-BR" u="sng"/>
              <a:t>interpretadas e organizadas pelo sujeito do conhecimento, tendo como base estruturas e modelos anteriores já construídos</a:t>
            </a:r>
            <a:r>
              <a:rPr lang="pt-BR"/>
              <a:t>.</a:t>
            </a:r>
            <a:endParaRPr/>
          </a:p>
          <a:p>
            <a:pPr indent="0" lvl="0" marL="0">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Shape 75"/>
          <p:cNvSpPr txBox="1"/>
          <p:nvPr>
            <p:ph idx="1" type="body"/>
          </p:nvPr>
        </p:nvSpPr>
        <p:spPr>
          <a:xfrm>
            <a:off x="311700" y="668450"/>
            <a:ext cx="8520600" cy="39003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Clr>
                <a:schemeClr val="dk1"/>
              </a:buClr>
              <a:buSzPts val="1100"/>
              <a:buFont typeface="Arial"/>
              <a:buNone/>
            </a:pPr>
            <a:r>
              <a:rPr lang="pt-BR" sz="2400"/>
              <a:t>A teoria dos Modelos Organizadores do Pensamento parece-nos abarcar a </a:t>
            </a:r>
            <a:r>
              <a:rPr b="1" lang="pt-BR" sz="2400" u="sng"/>
              <a:t>complexidade do funcionamento psicológico em uma perspectiva de não linearidade do desenvolvimento psíquico</a:t>
            </a:r>
            <a:r>
              <a:rPr lang="pt-BR" sz="2400"/>
              <a:t>, dando espaço para um funcionamento que agregue, ao mesmo tempo, elementos internos e externos ao sujeito, e que </a:t>
            </a:r>
            <a:r>
              <a:rPr b="1" lang="pt-BR" sz="2400" u="sng"/>
              <a:t>abra a possibilidade de compreendermos o papel da afetividade no raciocínio humano</a:t>
            </a:r>
            <a:r>
              <a:rPr lang="pt-BR" sz="2400"/>
              <a:t>, em uma perspectiva que encare de forma inter-relacionada os aspectos cognitivos e afetivos.</a:t>
            </a:r>
            <a:endParaRPr sz="2400"/>
          </a:p>
          <a:p>
            <a:pPr indent="0" lvl="0" marL="0">
              <a:spcBef>
                <a:spcPts val="1600"/>
              </a:spcBef>
              <a:spcAft>
                <a:spcPts val="1600"/>
              </a:spcAft>
              <a:buNone/>
            </a:pPr>
            <a:r>
              <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Shape 80"/>
          <p:cNvSpPr txBox="1"/>
          <p:nvPr>
            <p:ph idx="1" type="body"/>
          </p:nvPr>
        </p:nvSpPr>
        <p:spPr>
          <a:xfrm>
            <a:off x="311700" y="340525"/>
            <a:ext cx="8520600" cy="42285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Clr>
                <a:schemeClr val="dk1"/>
              </a:buClr>
              <a:buSzPts val="1100"/>
              <a:buFont typeface="Arial"/>
              <a:buNone/>
            </a:pPr>
            <a:r>
              <a:rPr lang="pt-BR" sz="2400"/>
              <a:t>Construídos não somente a partir da lógica subjacente às estruturas mentais, </a:t>
            </a:r>
            <a:r>
              <a:rPr b="1" lang="pt-BR" sz="2400" u="sng"/>
              <a:t>os Modelos Organizadores comportam desejos, sentimentos, afetos, representações sociais e valores de quem os constrói</a:t>
            </a:r>
            <a:r>
              <a:rPr lang="pt-BR" sz="2400"/>
              <a:t>. Assim, quando o sujeito abstrai ou seleciona um elemento da realidade, atribui a ele um determinado significado e estabelece relações e/ou implicações com outros elementos e significados, </a:t>
            </a:r>
            <a:r>
              <a:rPr b="1" lang="pt-BR" sz="2400" u="sng"/>
              <a:t>esse processo psicológico está imbuído de sentimentos e emoções</a:t>
            </a:r>
            <a:r>
              <a:rPr lang="pt-BR" sz="2400"/>
              <a:t> que guiam e/ou direcionam a organização do pensamento.</a:t>
            </a:r>
            <a:endParaRPr sz="2400"/>
          </a:p>
          <a:p>
            <a:pPr indent="0" lvl="0" marL="0">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idx="1" type="body"/>
          </p:nvPr>
        </p:nvSpPr>
        <p:spPr>
          <a:xfrm>
            <a:off x="311700" y="327925"/>
            <a:ext cx="8520600" cy="42411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Clr>
                <a:schemeClr val="dk1"/>
              </a:buClr>
              <a:buSzPts val="1100"/>
              <a:buFont typeface="Arial"/>
              <a:buNone/>
            </a:pPr>
            <a:r>
              <a:rPr lang="pt-BR" sz="2400"/>
              <a:t>Trata-se, pois, da </a:t>
            </a:r>
            <a:r>
              <a:rPr b="1" lang="pt-BR" sz="2400" u="sng"/>
              <a:t>construção de um sistema organizado de representações</a:t>
            </a:r>
            <a:r>
              <a:rPr lang="pt-BR" sz="2400"/>
              <a:t> que podemos chegar a conhecer a partir </a:t>
            </a:r>
            <a:r>
              <a:rPr b="1" lang="pt-BR" sz="2400" u="sng"/>
              <a:t>dos elementos que selecionamos</a:t>
            </a:r>
            <a:r>
              <a:rPr lang="pt-BR" sz="2400"/>
              <a:t> de um determinado fenômeno, </a:t>
            </a:r>
            <a:r>
              <a:rPr b="1" lang="pt-BR" sz="2400" u="sng"/>
              <a:t>dos significados que atribuímos</a:t>
            </a:r>
            <a:r>
              <a:rPr lang="pt-BR" sz="2400"/>
              <a:t> a tais elementos, de </a:t>
            </a:r>
            <a:r>
              <a:rPr b="1" lang="pt-BR" sz="2400" u="sng"/>
              <a:t>como os relacionamos ou organizamos e das implicações ou consequências que estabelecemos a partir de todo esse processo</a:t>
            </a:r>
            <a:r>
              <a:rPr lang="pt-BR" sz="2400"/>
              <a:t>.</a:t>
            </a:r>
            <a:endParaRPr sz="2400"/>
          </a:p>
          <a:p>
            <a:pPr indent="0" lvl="0" marL="0">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idx="1" type="body"/>
          </p:nvPr>
        </p:nvSpPr>
        <p:spPr>
          <a:xfrm>
            <a:off x="311700" y="378375"/>
            <a:ext cx="8520600" cy="41904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Clr>
                <a:schemeClr val="dk1"/>
              </a:buClr>
              <a:buSzPts val="1100"/>
              <a:buFont typeface="Arial"/>
              <a:buNone/>
            </a:pPr>
            <a:r>
              <a:rPr lang="pt-BR"/>
              <a:t>Vale ressaltar, uma vez mais, que nem todos os elementos da realidade são abstraídos pelos sujeitos. </a:t>
            </a:r>
            <a:r>
              <a:rPr b="1" lang="pt-BR" u="sng"/>
              <a:t>O processo de abstração de elementos envolve uma seleção daqueles que serão retidos como significativos</a:t>
            </a:r>
            <a:r>
              <a:rPr lang="pt-BR"/>
              <a:t>, e assim, em contrapartida, são desconsiderados aqueles que não são vistos como significativos ou pertinentes. Ao mesmo tempo, a construção dos modelos organizadores </a:t>
            </a:r>
            <a:r>
              <a:rPr b="1" lang="pt-BR" u="sng"/>
              <a:t>permite a imaginação do sujeito, a inferência de novos elementos, pois o modelo organizador pode ser elaborado também com base em elementos que não necessariamente constam da realidade</a:t>
            </a:r>
            <a:r>
              <a:rPr lang="pt-BR"/>
              <a:t>. Os elementos inferidos ou imaginados pelo sujeito passam a integrar o modelo organizador construído, e adquirem tanta importância quanto os demais na constituição do modelo.</a:t>
            </a:r>
            <a:endParaRPr/>
          </a:p>
          <a:p>
            <a:pPr indent="0" lvl="0" marL="0">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