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3" r:id="rId3"/>
    <p:sldId id="258" r:id="rId4"/>
    <p:sldId id="257" r:id="rId5"/>
    <p:sldId id="270" r:id="rId6"/>
    <p:sldId id="267" r:id="rId7"/>
    <p:sldId id="262" r:id="rId8"/>
    <p:sldId id="275" r:id="rId9"/>
    <p:sldId id="294" r:id="rId10"/>
    <p:sldId id="261" r:id="rId11"/>
    <p:sldId id="259" r:id="rId12"/>
    <p:sldId id="287" r:id="rId13"/>
    <p:sldId id="286" r:id="rId14"/>
    <p:sldId id="260" r:id="rId15"/>
    <p:sldId id="264" r:id="rId16"/>
    <p:sldId id="276" r:id="rId17"/>
    <p:sldId id="288" r:id="rId18"/>
    <p:sldId id="278" r:id="rId19"/>
    <p:sldId id="277" r:id="rId20"/>
    <p:sldId id="279" r:id="rId21"/>
    <p:sldId id="265" r:id="rId22"/>
    <p:sldId id="290" r:id="rId23"/>
    <p:sldId id="292" r:id="rId24"/>
    <p:sldId id="283" r:id="rId25"/>
    <p:sldId id="295" r:id="rId26"/>
    <p:sldId id="300" r:id="rId27"/>
    <p:sldId id="296" r:id="rId28"/>
    <p:sldId id="285" r:id="rId29"/>
    <p:sldId id="299" r:id="rId30"/>
    <p:sldId id="298" r:id="rId31"/>
    <p:sldId id="297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>
      <p:cViewPr>
        <p:scale>
          <a:sx n="66" d="100"/>
          <a:sy n="66" d="100"/>
        </p:scale>
        <p:origin x="-155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F08CA-20F5-4B35-AD2F-36C72375DFE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0E73E77-EFE9-4146-ACF7-B79416E7E443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 smtClean="0"/>
            <a:t>Processo Regional</a:t>
          </a:r>
          <a:endParaRPr lang="pt-BR" dirty="0"/>
        </a:p>
      </dgm:t>
    </dgm:pt>
    <dgm:pt modelId="{E0298705-45F2-41CE-A97A-EC2E0D00042E}" type="parTrans" cxnId="{6AA09B83-E4D7-4B56-A212-4614A8669E66}">
      <dgm:prSet/>
      <dgm:spPr/>
      <dgm:t>
        <a:bodyPr/>
        <a:lstStyle/>
        <a:p>
          <a:endParaRPr lang="pt-BR"/>
        </a:p>
      </dgm:t>
    </dgm:pt>
    <dgm:pt modelId="{C71DA569-CCE7-4D47-B722-38EF6FE2DB56}" type="sibTrans" cxnId="{6AA09B83-E4D7-4B56-A212-4614A8669E66}">
      <dgm:prSet/>
      <dgm:spPr/>
      <dgm:t>
        <a:bodyPr/>
        <a:lstStyle/>
        <a:p>
          <a:endParaRPr lang="pt-BR"/>
        </a:p>
      </dgm:t>
    </dgm:pt>
    <dgm:pt modelId="{3649B4F0-FE54-42D0-9620-F04B3B797B2F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dirty="0" smtClean="0"/>
            <a:t>Processo Político</a:t>
          </a:r>
          <a:endParaRPr lang="pt-BR" dirty="0"/>
        </a:p>
      </dgm:t>
    </dgm:pt>
    <dgm:pt modelId="{25ACD381-2189-464F-BEB8-98D0A860FBAA}" type="parTrans" cxnId="{8AB7CCEA-D34F-4D56-8420-7B5488A21A3C}">
      <dgm:prSet/>
      <dgm:spPr/>
      <dgm:t>
        <a:bodyPr/>
        <a:lstStyle/>
        <a:p>
          <a:endParaRPr lang="pt-BR"/>
        </a:p>
      </dgm:t>
    </dgm:pt>
    <dgm:pt modelId="{372F17C3-5176-49D2-8A61-7A6051384BB6}" type="sibTrans" cxnId="{8AB7CCEA-D34F-4D56-8420-7B5488A21A3C}">
      <dgm:prSet/>
      <dgm:spPr/>
      <dgm:t>
        <a:bodyPr/>
        <a:lstStyle/>
        <a:p>
          <a:endParaRPr lang="pt-BR"/>
        </a:p>
      </dgm:t>
    </dgm:pt>
    <dgm:pt modelId="{762E79D8-75A5-4567-B82E-AD0DBB4BB44C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dirty="0" smtClean="0"/>
            <a:t>Grupo Focal de Sustentabilidade </a:t>
          </a:r>
          <a:endParaRPr lang="pt-BR" dirty="0"/>
        </a:p>
      </dgm:t>
    </dgm:pt>
    <dgm:pt modelId="{BA6683E0-82A7-40EC-8F8C-31E7D7F16E82}" type="parTrans" cxnId="{704E26FD-3F51-4681-83C2-F3FD3E2763FB}">
      <dgm:prSet/>
      <dgm:spPr/>
      <dgm:t>
        <a:bodyPr/>
        <a:lstStyle/>
        <a:p>
          <a:endParaRPr lang="pt-BR"/>
        </a:p>
      </dgm:t>
    </dgm:pt>
    <dgm:pt modelId="{D495E355-3A75-4BAE-9C39-1BBFA346A830}" type="sibTrans" cxnId="{704E26FD-3F51-4681-83C2-F3FD3E2763FB}">
      <dgm:prSet/>
      <dgm:spPr/>
      <dgm:t>
        <a:bodyPr/>
        <a:lstStyle/>
        <a:p>
          <a:endParaRPr lang="pt-BR"/>
        </a:p>
      </dgm:t>
    </dgm:pt>
    <dgm:pt modelId="{5C01011A-C243-431B-91EE-156420000C37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dirty="0" smtClean="0"/>
            <a:t>Processo Temático</a:t>
          </a:r>
          <a:endParaRPr lang="pt-BR" dirty="0"/>
        </a:p>
      </dgm:t>
    </dgm:pt>
    <dgm:pt modelId="{399BF3BE-16E6-45C6-8F7E-8DBBD806C9DA}" type="parTrans" cxnId="{5ED1E2E4-964E-42BE-9A4C-AEF1AB696A40}">
      <dgm:prSet/>
      <dgm:spPr/>
      <dgm:t>
        <a:bodyPr/>
        <a:lstStyle/>
        <a:p>
          <a:endParaRPr lang="pt-BR"/>
        </a:p>
      </dgm:t>
    </dgm:pt>
    <dgm:pt modelId="{2DD5C7F6-ECF9-41C1-B354-7B19717F57EE}" type="sibTrans" cxnId="{5ED1E2E4-964E-42BE-9A4C-AEF1AB696A40}">
      <dgm:prSet/>
      <dgm:spPr/>
      <dgm:t>
        <a:bodyPr/>
        <a:lstStyle/>
        <a:p>
          <a:endParaRPr lang="pt-BR"/>
        </a:p>
      </dgm:t>
    </dgm:pt>
    <dgm:pt modelId="{83185A85-0491-4D10-8EBE-EFC1E4F75A50}">
      <dgm:prSet phldrT="[Texto]" custT="1"/>
      <dgm:spPr/>
      <dgm:t>
        <a:bodyPr/>
        <a:lstStyle/>
        <a:p>
          <a:r>
            <a:rPr lang="pt-BR" sz="3200" dirty="0" smtClean="0"/>
            <a:t>Fórum Cidadão             </a:t>
          </a:r>
          <a:r>
            <a:rPr lang="pt-BR" sz="2000" dirty="0" smtClean="0"/>
            <a:t>18 sessões com 7 dos 9 temas (Clima e Financiamento fora) </a:t>
          </a:r>
          <a:endParaRPr lang="pt-BR" sz="2300" dirty="0"/>
        </a:p>
      </dgm:t>
    </dgm:pt>
    <dgm:pt modelId="{D76C4807-F052-4572-B067-5865ABAD18F3}" type="parTrans" cxnId="{6ED45F6E-D922-4F4E-9D1A-0EBD255D5D3F}">
      <dgm:prSet/>
      <dgm:spPr/>
      <dgm:t>
        <a:bodyPr/>
        <a:lstStyle/>
        <a:p>
          <a:endParaRPr lang="pt-BR"/>
        </a:p>
      </dgm:t>
    </dgm:pt>
    <dgm:pt modelId="{59FD4591-D832-4C43-95D6-5651243F6FD9}" type="sibTrans" cxnId="{6ED45F6E-D922-4F4E-9D1A-0EBD255D5D3F}">
      <dgm:prSet/>
      <dgm:spPr/>
      <dgm:t>
        <a:bodyPr/>
        <a:lstStyle/>
        <a:p>
          <a:endParaRPr lang="pt-BR"/>
        </a:p>
      </dgm:t>
    </dgm:pt>
    <dgm:pt modelId="{DC0A81E2-A744-44B5-9D55-599D4A30FF42}" type="pres">
      <dgm:prSet presAssocID="{762F08CA-20F5-4B35-AD2F-36C72375DFE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D0392F9-E1A1-496F-B2BF-A86563E955A0}" type="pres">
      <dgm:prSet presAssocID="{60E73E77-EFE9-4146-ACF7-B79416E7E44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336796-3FBF-4E0A-8AB5-F2A0072AB70A}" type="pres">
      <dgm:prSet presAssocID="{C71DA569-CCE7-4D47-B722-38EF6FE2DB56}" presName="sibTrans" presStyleCnt="0"/>
      <dgm:spPr/>
    </dgm:pt>
    <dgm:pt modelId="{06A09A77-EDEF-4C40-8D7D-ACDD1BD1214A}" type="pres">
      <dgm:prSet presAssocID="{3649B4F0-FE54-42D0-9620-F04B3B797B2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2F2861-333D-421D-A01B-DE3CCF36DDC0}" type="pres">
      <dgm:prSet presAssocID="{372F17C3-5176-49D2-8A61-7A6051384BB6}" presName="sibTrans" presStyleCnt="0"/>
      <dgm:spPr/>
    </dgm:pt>
    <dgm:pt modelId="{7B150280-3888-4DE6-9BB2-554A90A3D9FC}" type="pres">
      <dgm:prSet presAssocID="{762E79D8-75A5-4567-B82E-AD0DBB4BB4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B27E6A-4037-4A57-9895-CC98C8DC6E81}" type="pres">
      <dgm:prSet presAssocID="{D495E355-3A75-4BAE-9C39-1BBFA346A830}" presName="sibTrans" presStyleCnt="0"/>
      <dgm:spPr/>
    </dgm:pt>
    <dgm:pt modelId="{AFB2EFD3-B6C0-443F-86CA-2FDB586CB717}" type="pres">
      <dgm:prSet presAssocID="{5C01011A-C243-431B-91EE-156420000C3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2377B8-0582-41DA-9050-C55D3B695D2A}" type="pres">
      <dgm:prSet presAssocID="{2DD5C7F6-ECF9-41C1-B354-7B19717F57EE}" presName="sibTrans" presStyleCnt="0"/>
      <dgm:spPr/>
    </dgm:pt>
    <dgm:pt modelId="{A474072D-C6B5-4948-A728-F19BD2482289}" type="pres">
      <dgm:prSet presAssocID="{83185A85-0491-4D10-8EBE-EFC1E4F75A5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04E26FD-3F51-4681-83C2-F3FD3E2763FB}" srcId="{762F08CA-20F5-4B35-AD2F-36C72375DFE6}" destId="{762E79D8-75A5-4567-B82E-AD0DBB4BB44C}" srcOrd="2" destOrd="0" parTransId="{BA6683E0-82A7-40EC-8F8C-31E7D7F16E82}" sibTransId="{D495E355-3A75-4BAE-9C39-1BBFA346A830}"/>
    <dgm:cxn modelId="{E0457A7E-3695-4991-ADAA-7156152F7DFB}" type="presOf" srcId="{762F08CA-20F5-4B35-AD2F-36C72375DFE6}" destId="{DC0A81E2-A744-44B5-9D55-599D4A30FF42}" srcOrd="0" destOrd="0" presId="urn:microsoft.com/office/officeart/2005/8/layout/default"/>
    <dgm:cxn modelId="{8AB7CCEA-D34F-4D56-8420-7B5488A21A3C}" srcId="{762F08CA-20F5-4B35-AD2F-36C72375DFE6}" destId="{3649B4F0-FE54-42D0-9620-F04B3B797B2F}" srcOrd="1" destOrd="0" parTransId="{25ACD381-2189-464F-BEB8-98D0A860FBAA}" sibTransId="{372F17C3-5176-49D2-8A61-7A6051384BB6}"/>
    <dgm:cxn modelId="{5ED1E2E4-964E-42BE-9A4C-AEF1AB696A40}" srcId="{762F08CA-20F5-4B35-AD2F-36C72375DFE6}" destId="{5C01011A-C243-431B-91EE-156420000C37}" srcOrd="3" destOrd="0" parTransId="{399BF3BE-16E6-45C6-8F7E-8DBBD806C9DA}" sibTransId="{2DD5C7F6-ECF9-41C1-B354-7B19717F57EE}"/>
    <dgm:cxn modelId="{A7D5250E-A041-4945-AC66-319919DF9E1E}" type="presOf" srcId="{3649B4F0-FE54-42D0-9620-F04B3B797B2F}" destId="{06A09A77-EDEF-4C40-8D7D-ACDD1BD1214A}" srcOrd="0" destOrd="0" presId="urn:microsoft.com/office/officeart/2005/8/layout/default"/>
    <dgm:cxn modelId="{BDFDB999-A860-4A7E-B763-A070ECE7BCF9}" type="presOf" srcId="{5C01011A-C243-431B-91EE-156420000C37}" destId="{AFB2EFD3-B6C0-443F-86CA-2FDB586CB717}" srcOrd="0" destOrd="0" presId="urn:microsoft.com/office/officeart/2005/8/layout/default"/>
    <dgm:cxn modelId="{FAA6B896-6964-4EA2-95A8-FBFABDDD26A2}" type="presOf" srcId="{83185A85-0491-4D10-8EBE-EFC1E4F75A50}" destId="{A474072D-C6B5-4948-A728-F19BD2482289}" srcOrd="0" destOrd="0" presId="urn:microsoft.com/office/officeart/2005/8/layout/default"/>
    <dgm:cxn modelId="{6AA09B83-E4D7-4B56-A212-4614A8669E66}" srcId="{762F08CA-20F5-4B35-AD2F-36C72375DFE6}" destId="{60E73E77-EFE9-4146-ACF7-B79416E7E443}" srcOrd="0" destOrd="0" parTransId="{E0298705-45F2-41CE-A97A-EC2E0D00042E}" sibTransId="{C71DA569-CCE7-4D47-B722-38EF6FE2DB56}"/>
    <dgm:cxn modelId="{278226CE-54FD-4E63-834B-B3FD9073F962}" type="presOf" srcId="{762E79D8-75A5-4567-B82E-AD0DBB4BB44C}" destId="{7B150280-3888-4DE6-9BB2-554A90A3D9FC}" srcOrd="0" destOrd="0" presId="urn:microsoft.com/office/officeart/2005/8/layout/default"/>
    <dgm:cxn modelId="{6ED45F6E-D922-4F4E-9D1A-0EBD255D5D3F}" srcId="{762F08CA-20F5-4B35-AD2F-36C72375DFE6}" destId="{83185A85-0491-4D10-8EBE-EFC1E4F75A50}" srcOrd="4" destOrd="0" parTransId="{D76C4807-F052-4572-B067-5865ABAD18F3}" sibTransId="{59FD4591-D832-4C43-95D6-5651243F6FD9}"/>
    <dgm:cxn modelId="{22A65BB2-68AA-4619-B441-319F8E25C6EB}" type="presOf" srcId="{60E73E77-EFE9-4146-ACF7-B79416E7E443}" destId="{3D0392F9-E1A1-496F-B2BF-A86563E955A0}" srcOrd="0" destOrd="0" presId="urn:microsoft.com/office/officeart/2005/8/layout/default"/>
    <dgm:cxn modelId="{693579FF-CEB4-4747-A1CF-3144FA1A95C0}" type="presParOf" srcId="{DC0A81E2-A744-44B5-9D55-599D4A30FF42}" destId="{3D0392F9-E1A1-496F-B2BF-A86563E955A0}" srcOrd="0" destOrd="0" presId="urn:microsoft.com/office/officeart/2005/8/layout/default"/>
    <dgm:cxn modelId="{F10E5251-E222-42BF-9895-257037A0DF38}" type="presParOf" srcId="{DC0A81E2-A744-44B5-9D55-599D4A30FF42}" destId="{27336796-3FBF-4E0A-8AB5-F2A0072AB70A}" srcOrd="1" destOrd="0" presId="urn:microsoft.com/office/officeart/2005/8/layout/default"/>
    <dgm:cxn modelId="{F0F639D1-3F1A-4F11-A68B-5FB2881BDD22}" type="presParOf" srcId="{DC0A81E2-A744-44B5-9D55-599D4A30FF42}" destId="{06A09A77-EDEF-4C40-8D7D-ACDD1BD1214A}" srcOrd="2" destOrd="0" presId="urn:microsoft.com/office/officeart/2005/8/layout/default"/>
    <dgm:cxn modelId="{DC0CA441-1C55-48BD-AB3D-FC1E233B38DE}" type="presParOf" srcId="{DC0A81E2-A744-44B5-9D55-599D4A30FF42}" destId="{5D2F2861-333D-421D-A01B-DE3CCF36DDC0}" srcOrd="3" destOrd="0" presId="urn:microsoft.com/office/officeart/2005/8/layout/default"/>
    <dgm:cxn modelId="{4A13A173-EA36-49F8-BCB1-3C44F79CC63A}" type="presParOf" srcId="{DC0A81E2-A744-44B5-9D55-599D4A30FF42}" destId="{7B150280-3888-4DE6-9BB2-554A90A3D9FC}" srcOrd="4" destOrd="0" presId="urn:microsoft.com/office/officeart/2005/8/layout/default"/>
    <dgm:cxn modelId="{10B3B764-2DF5-48C9-ACC5-9E6C0D23D5A6}" type="presParOf" srcId="{DC0A81E2-A744-44B5-9D55-599D4A30FF42}" destId="{1FB27E6A-4037-4A57-9895-CC98C8DC6E81}" srcOrd="5" destOrd="0" presId="urn:microsoft.com/office/officeart/2005/8/layout/default"/>
    <dgm:cxn modelId="{BCF29F87-0159-4D1E-90A9-250A5B2B94E8}" type="presParOf" srcId="{DC0A81E2-A744-44B5-9D55-599D4A30FF42}" destId="{AFB2EFD3-B6C0-443F-86CA-2FDB586CB717}" srcOrd="6" destOrd="0" presId="urn:microsoft.com/office/officeart/2005/8/layout/default"/>
    <dgm:cxn modelId="{1C011496-FDB7-4C85-AF21-997D13C7673A}" type="presParOf" srcId="{DC0A81E2-A744-44B5-9D55-599D4A30FF42}" destId="{642377B8-0582-41DA-9050-C55D3B695D2A}" srcOrd="7" destOrd="0" presId="urn:microsoft.com/office/officeart/2005/8/layout/default"/>
    <dgm:cxn modelId="{770D8D02-0D17-4D6A-9E31-CDC04A298A22}" type="presParOf" srcId="{DC0A81E2-A744-44B5-9D55-599D4A30FF42}" destId="{A474072D-C6B5-4948-A728-F19BD24822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392F9-E1A1-496F-B2BF-A86563E955A0}">
      <dsp:nvSpPr>
        <dsp:cNvPr id="0" name=""/>
        <dsp:cNvSpPr/>
      </dsp:nvSpPr>
      <dsp:spPr>
        <a:xfrm>
          <a:off x="714651" y="1687"/>
          <a:ext cx="3022648" cy="1813588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Processo Regional</a:t>
          </a:r>
          <a:endParaRPr lang="pt-BR" sz="3200" kern="1200" dirty="0"/>
        </a:p>
      </dsp:txBody>
      <dsp:txXfrm>
        <a:off x="714651" y="1687"/>
        <a:ext cx="3022648" cy="1813588"/>
      </dsp:txXfrm>
    </dsp:sp>
    <dsp:sp modelId="{06A09A77-EDEF-4C40-8D7D-ACDD1BD1214A}">
      <dsp:nvSpPr>
        <dsp:cNvPr id="0" name=""/>
        <dsp:cNvSpPr/>
      </dsp:nvSpPr>
      <dsp:spPr>
        <a:xfrm>
          <a:off x="4039564" y="1687"/>
          <a:ext cx="3022648" cy="1813588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Processo Político</a:t>
          </a:r>
          <a:endParaRPr lang="pt-BR" sz="3200" kern="1200" dirty="0"/>
        </a:p>
      </dsp:txBody>
      <dsp:txXfrm>
        <a:off x="4039564" y="1687"/>
        <a:ext cx="3022648" cy="1813588"/>
      </dsp:txXfrm>
    </dsp:sp>
    <dsp:sp modelId="{7B150280-3888-4DE6-9BB2-554A90A3D9FC}">
      <dsp:nvSpPr>
        <dsp:cNvPr id="0" name=""/>
        <dsp:cNvSpPr/>
      </dsp:nvSpPr>
      <dsp:spPr>
        <a:xfrm>
          <a:off x="714651" y="2117541"/>
          <a:ext cx="3022648" cy="1813588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Grupo Focal de Sustentabilidade </a:t>
          </a:r>
          <a:endParaRPr lang="pt-BR" sz="3200" kern="1200" dirty="0"/>
        </a:p>
      </dsp:txBody>
      <dsp:txXfrm>
        <a:off x="714651" y="2117541"/>
        <a:ext cx="3022648" cy="1813588"/>
      </dsp:txXfrm>
    </dsp:sp>
    <dsp:sp modelId="{AFB2EFD3-B6C0-443F-86CA-2FDB586CB717}">
      <dsp:nvSpPr>
        <dsp:cNvPr id="0" name=""/>
        <dsp:cNvSpPr/>
      </dsp:nvSpPr>
      <dsp:spPr>
        <a:xfrm>
          <a:off x="4039564" y="2117541"/>
          <a:ext cx="3022648" cy="181358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Processo Temático</a:t>
          </a:r>
          <a:endParaRPr lang="pt-BR" sz="3200" kern="1200" dirty="0"/>
        </a:p>
      </dsp:txBody>
      <dsp:txXfrm>
        <a:off x="4039564" y="2117541"/>
        <a:ext cx="3022648" cy="1813588"/>
      </dsp:txXfrm>
    </dsp:sp>
    <dsp:sp modelId="{A474072D-C6B5-4948-A728-F19BD2482289}">
      <dsp:nvSpPr>
        <dsp:cNvPr id="0" name=""/>
        <dsp:cNvSpPr/>
      </dsp:nvSpPr>
      <dsp:spPr>
        <a:xfrm>
          <a:off x="2377107" y="4233395"/>
          <a:ext cx="3022648" cy="1813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 smtClean="0"/>
            <a:t>Fórum Cidadão             </a:t>
          </a:r>
          <a:r>
            <a:rPr lang="pt-BR" sz="2000" kern="1200" dirty="0" smtClean="0"/>
            <a:t>18 sessões com 7 dos 9 temas (Clima e Financiamento fora) </a:t>
          </a:r>
          <a:endParaRPr lang="pt-BR" sz="2300" kern="1200" dirty="0"/>
        </a:p>
      </dsp:txBody>
      <dsp:txXfrm>
        <a:off x="2377107" y="4233395"/>
        <a:ext cx="3022648" cy="18135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785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72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46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07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33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41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75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97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301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99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19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A5C0C-5BF1-4210-807E-3ADC09C7BFF4}" type="datetimeFigureOut">
              <a:rPr lang="pt-BR" smtClean="0"/>
              <a:t>02/04/2018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DE10A-D042-4294-BD9F-D08AD877AF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36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lanalto.gov.br/ccivil_03/leis/l9433.htm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bit.ly/1UTVnW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1.folha.uol.com.br/cotidiano/2017/04/1872149-presidente-da-sabesp-quer-acordo-social-por-tarifa-de-agua-mais-cara.s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96586" cy="686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7" name="Picture 3" descr="C:\Users\João\Documents\patrocinado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80" y="0"/>
            <a:ext cx="7138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4" name="Picture 4" descr="C:\Users\João\Documents\valor inscri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166"/>
            <a:ext cx="9144000" cy="689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3779912" y="3573016"/>
            <a:ext cx="0" cy="108012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5400092" y="3573016"/>
            <a:ext cx="36004" cy="108012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779912" y="4653136"/>
            <a:ext cx="165618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3743908" y="3573016"/>
            <a:ext cx="165618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6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8942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8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5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0375" y="238428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t-BR" sz="2400" dirty="0">
                <a:solidFill>
                  <a:schemeClr val="tx2"/>
                </a:solidFill>
                <a:latin typeface="+mj-lt"/>
              </a:rPr>
              <a:t>FAMA é um evento internacional e democrático que pretende reunir organizações e movimentos sociais de diversos países que lutam em defesa da água. </a:t>
            </a:r>
            <a:endParaRPr lang="pt-BR" sz="2400" dirty="0" smtClean="0">
              <a:solidFill>
                <a:schemeClr val="tx2"/>
              </a:solidFill>
              <a:latin typeface="+mj-lt"/>
            </a:endParaRPr>
          </a:p>
          <a:p>
            <a:pPr algn="just"/>
            <a:endParaRPr lang="pt-BR" sz="2400" dirty="0" smtClean="0">
              <a:solidFill>
                <a:schemeClr val="tx2"/>
              </a:solidFill>
              <a:latin typeface="+mj-lt"/>
            </a:endParaRPr>
          </a:p>
          <a:p>
            <a:pPr algn="just"/>
            <a:r>
              <a:rPr lang="pt-BR" sz="2400" dirty="0" smtClean="0">
                <a:solidFill>
                  <a:schemeClr val="tx2"/>
                </a:solidFill>
                <a:latin typeface="+mj-lt"/>
              </a:rPr>
              <a:t>Este </a:t>
            </a:r>
            <a:r>
              <a:rPr lang="pt-BR" sz="2400" dirty="0">
                <a:solidFill>
                  <a:schemeClr val="tx2"/>
                </a:solidFill>
                <a:latin typeface="+mj-lt"/>
              </a:rPr>
              <a:t>Fórum se contrapõe ao autodenominado “Fórum Mundial da Água”, que é um encontro promovido pelos grandes grupos econômicos que defendem a privatização das fontes naturais e dos serviços públicos de água</a:t>
            </a:r>
            <a:r>
              <a:rPr lang="pt-BR" dirty="0">
                <a:solidFill>
                  <a:schemeClr val="tx2"/>
                </a:solidFill>
                <a:latin typeface="+mj-lt"/>
              </a:rPr>
              <a:t>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1" y="7937"/>
            <a:ext cx="3541337" cy="22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Resultado de imagem para fórum mundial da ág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475656" y="6021288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tx2"/>
                </a:solidFill>
              </a:rPr>
              <a:t>https://www.youtube.com/watch?v=WI63uf0P6V4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283968" y="404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Atividades auto-gestionadas</a:t>
            </a:r>
          </a:p>
          <a:p>
            <a:pPr algn="ctr"/>
            <a:r>
              <a:rPr lang="pt-BR" sz="1600" dirty="0">
                <a:solidFill>
                  <a:schemeClr val="tx2"/>
                </a:solidFill>
              </a:rPr>
              <a:t>Atividades culturais</a:t>
            </a:r>
          </a:p>
          <a:p>
            <a:pPr algn="ctr"/>
            <a:r>
              <a:rPr lang="pt-BR" sz="1600" dirty="0">
                <a:solidFill>
                  <a:schemeClr val="tx2"/>
                </a:solidFill>
              </a:rPr>
              <a:t>Grandes plenárias</a:t>
            </a:r>
          </a:p>
          <a:p>
            <a:pPr algn="ctr"/>
            <a:r>
              <a:rPr lang="pt-BR" sz="1600" dirty="0">
                <a:solidFill>
                  <a:schemeClr val="tx2"/>
                </a:solidFill>
              </a:rPr>
              <a:t>Dia de luta</a:t>
            </a:r>
          </a:p>
          <a:p>
            <a:pPr algn="ctr"/>
            <a:r>
              <a:rPr lang="pt-BR" sz="1600" dirty="0">
                <a:solidFill>
                  <a:schemeClr val="tx2"/>
                </a:solidFill>
              </a:rPr>
              <a:t>Feira agroecológica</a:t>
            </a:r>
          </a:p>
        </p:txBody>
      </p:sp>
    </p:spTree>
    <p:extLst>
      <p:ext uri="{BB962C8B-B14F-4D97-AF65-F5344CB8AC3E}">
        <p14:creationId xmlns:p14="http://schemas.microsoft.com/office/powerpoint/2010/main" val="10968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2060"/>
                </a:solidFill>
              </a:rPr>
              <a:t>Trecho do manifesto: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861248"/>
          </a:xfrm>
        </p:spPr>
        <p:txBody>
          <a:bodyPr>
            <a:normAutofit fontScale="70000" lnSpcReduction="20000"/>
          </a:bodyPr>
          <a:lstStyle/>
          <a:p>
            <a:pPr marL="0" indent="0" algn="just" fontAlgn="base">
              <a:buNone/>
            </a:pPr>
            <a:r>
              <a:rPr lang="pt-BR" dirty="0" smtClean="0">
                <a:solidFill>
                  <a:srgbClr val="002060"/>
                </a:solidFill>
              </a:rPr>
              <a:t>“A </a:t>
            </a:r>
            <a:r>
              <a:rPr lang="pt-BR" dirty="0">
                <a:solidFill>
                  <a:srgbClr val="002060"/>
                </a:solidFill>
              </a:rPr>
              <a:t>portas fechadas, este </a:t>
            </a:r>
            <a:r>
              <a:rPr lang="pt-BR" dirty="0" smtClean="0">
                <a:solidFill>
                  <a:srgbClr val="002060"/>
                </a:solidFill>
              </a:rPr>
              <a:t>evento (Fórum Mundial da Água) </a:t>
            </a:r>
            <a:r>
              <a:rPr lang="pt-BR" dirty="0">
                <a:solidFill>
                  <a:srgbClr val="002060"/>
                </a:solidFill>
              </a:rPr>
              <a:t>permite que as grandes empresas tenham acesso privilegiado às decisões dos governos e bloqueiam, a base de corruptelas e subornos, o avanço de políticas públicas globais que resolvam a crise de acesso à água</a:t>
            </a:r>
            <a:r>
              <a:rPr lang="pt-BR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 fontAlgn="base">
              <a:buNone/>
            </a:pPr>
            <a:endParaRPr lang="pt-BR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pt-BR" dirty="0" smtClean="0">
                <a:solidFill>
                  <a:srgbClr val="002060"/>
                </a:solidFill>
              </a:rPr>
              <a:t>(...) </a:t>
            </a:r>
            <a:r>
              <a:rPr lang="pt-BR" dirty="0">
                <a:solidFill>
                  <a:srgbClr val="002060"/>
                </a:solidFill>
              </a:rPr>
              <a:t>as políticas públicas de água devem ser debatidas democraticamente com as populações e, em particular, com as comunidades afetadas</a:t>
            </a:r>
            <a:r>
              <a:rPr lang="pt-BR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 fontAlgn="base">
              <a:buNone/>
            </a:pPr>
            <a:endParaRPr lang="pt-BR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pt-BR" dirty="0">
                <a:solidFill>
                  <a:srgbClr val="002060"/>
                </a:solidFill>
              </a:rPr>
              <a:t>No FAMA 2018 serão debatidos os temas centrais de defesa pública e controle social das fontes de  água, o acesso democrático à água, a luta contra as privatizações dos mananciais, as barragens e em defesa dos povos atingidos, serviços  públicos de água e saneamento e as políticas  públicas necessárias para o controle social do uso da água e preservação ambiental, que garanta o ciclo natural da água em todo o </a:t>
            </a:r>
            <a:r>
              <a:rPr lang="pt-BR" dirty="0" smtClean="0">
                <a:solidFill>
                  <a:srgbClr val="002060"/>
                </a:solidFill>
              </a:rPr>
              <a:t>planeta”</a:t>
            </a:r>
            <a:endParaRPr lang="pt-BR" dirty="0">
              <a:solidFill>
                <a:srgbClr val="00206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68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1822" y="404664"/>
            <a:ext cx="8396641" cy="6453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>
                <a:solidFill>
                  <a:srgbClr val="002060"/>
                </a:solidFill>
              </a:rPr>
              <a:t>Brasil: 12% da água doce em </a:t>
            </a:r>
            <a:r>
              <a:rPr lang="pt-BR" b="1" dirty="0">
                <a:solidFill>
                  <a:srgbClr val="002060"/>
                </a:solidFill>
              </a:rPr>
              <a:t>200 mil microbacias espalhadas em 12 regiões </a:t>
            </a:r>
            <a:r>
              <a:rPr lang="pt-BR" b="1" dirty="0" smtClean="0">
                <a:solidFill>
                  <a:srgbClr val="002060"/>
                </a:solidFill>
              </a:rPr>
              <a:t>hidrográficas</a:t>
            </a:r>
          </a:p>
          <a:p>
            <a:pPr marL="0" indent="0" algn="ctr">
              <a:buNone/>
            </a:pPr>
            <a:endParaRPr lang="pt-BR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rgbClr val="002060"/>
                </a:solidFill>
              </a:rPr>
              <a:t>No mundo</a:t>
            </a:r>
            <a:r>
              <a:rPr lang="pt-BR" dirty="0">
                <a:solidFill>
                  <a:srgbClr val="002060"/>
                </a:solidFill>
              </a:rPr>
              <a:t>, mais de </a:t>
            </a:r>
            <a:r>
              <a:rPr lang="pt-BR" b="1" dirty="0">
                <a:solidFill>
                  <a:srgbClr val="002060"/>
                </a:solidFill>
              </a:rPr>
              <a:t>1 bilhão de pessoas </a:t>
            </a:r>
            <a:r>
              <a:rPr lang="pt-BR" dirty="0">
                <a:solidFill>
                  <a:srgbClr val="002060"/>
                </a:solidFill>
              </a:rPr>
              <a:t>não têm acesso à </a:t>
            </a:r>
            <a:r>
              <a:rPr lang="pt-BR" dirty="0" smtClean="0">
                <a:solidFill>
                  <a:srgbClr val="002060"/>
                </a:solidFill>
              </a:rPr>
              <a:t>água</a:t>
            </a:r>
          </a:p>
          <a:p>
            <a:pPr marL="0" indent="0" algn="ctr">
              <a:buNone/>
            </a:pPr>
            <a:r>
              <a:rPr lang="pt-BR" sz="2400" dirty="0" smtClean="0">
                <a:solidFill>
                  <a:srgbClr val="002060"/>
                </a:solidFill>
              </a:rPr>
              <a:t>Volume </a:t>
            </a:r>
            <a:r>
              <a:rPr lang="pt-BR" sz="2400" dirty="0">
                <a:solidFill>
                  <a:srgbClr val="002060"/>
                </a:solidFill>
              </a:rPr>
              <a:t>de água por pessoa no Brasil é 19 vezes superior ao mínimo estabelecido pela </a:t>
            </a:r>
            <a:r>
              <a:rPr lang="pt-BR" sz="2400" dirty="0" smtClean="0">
                <a:solidFill>
                  <a:srgbClr val="002060"/>
                </a:solidFill>
              </a:rPr>
              <a:t>ONU </a:t>
            </a:r>
            <a:r>
              <a:rPr lang="pt-BR" sz="2400" dirty="0">
                <a:solidFill>
                  <a:srgbClr val="002060"/>
                </a:solidFill>
              </a:rPr>
              <a:t>– de 1.700 m3/s por habitante por </a:t>
            </a:r>
            <a:r>
              <a:rPr lang="pt-BR" sz="2400" dirty="0" smtClean="0">
                <a:solidFill>
                  <a:srgbClr val="002060"/>
                </a:solidFill>
              </a:rPr>
              <a:t>ano</a:t>
            </a:r>
          </a:p>
          <a:p>
            <a:pPr marL="0" indent="0" algn="ctr">
              <a:buNone/>
            </a:pPr>
            <a:endParaRPr lang="pt-BR" sz="20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BR" b="1" dirty="0" smtClean="0">
                <a:solidFill>
                  <a:srgbClr val="002060"/>
                </a:solidFill>
              </a:rPr>
              <a:t>MITO DA ÁGUA INFINITA</a:t>
            </a:r>
            <a:endParaRPr lang="pt-BR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pt-BR" sz="2400" dirty="0" smtClean="0">
                <a:solidFill>
                  <a:srgbClr val="002060"/>
                </a:solidFill>
              </a:rPr>
              <a:t>QUANTIDADE x QUALIDADE</a:t>
            </a:r>
          </a:p>
          <a:p>
            <a:pPr marL="0" indent="0" algn="ctr">
              <a:buNone/>
            </a:pPr>
            <a:r>
              <a:rPr lang="pt-BR" sz="2400" dirty="0" smtClean="0">
                <a:solidFill>
                  <a:srgbClr val="002060"/>
                </a:solidFill>
              </a:rPr>
              <a:t>DISTRIBUIÇÃO POR REGIÃO X DEMANDA HÍDRICA</a:t>
            </a:r>
          </a:p>
          <a:p>
            <a:pPr marL="0" indent="0" algn="ctr">
              <a:buNone/>
            </a:pPr>
            <a:endParaRPr lang="pt-BR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8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193800"/>
            <a:ext cx="879792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6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pic>
        <p:nvPicPr>
          <p:cNvPr id="14339" name="Picture 3" descr="C:\Users\João\Documents\disponibilidade ag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774"/>
            <a:ext cx="9144000" cy="57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 descr="Resultado de imagem para uso da água no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rgbClr val="002060"/>
                </a:solidFill>
              </a:rPr>
              <a:t>O que é o Fórum Mundial da Água e o Esquenta da Juventude?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dirty="0" smtClean="0">
                <a:solidFill>
                  <a:srgbClr val="002060"/>
                </a:solidFill>
              </a:rPr>
              <a:t>(vídeos)</a:t>
            </a:r>
            <a:endParaRPr lang="pt-BR" sz="3200" dirty="0">
              <a:solidFill>
                <a:srgbClr val="00206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987824" y="1340768"/>
            <a:ext cx="7715200" cy="61863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algn="ctr">
              <a:lnSpc>
                <a:spcPct val="150000"/>
              </a:lnSpc>
              <a:buNone/>
            </a:pPr>
            <a:r>
              <a:rPr lang="pt-BR" sz="2400" dirty="0">
                <a:solidFill>
                  <a:srgbClr val="002060"/>
                </a:solidFill>
              </a:rPr>
              <a:t>O </a:t>
            </a:r>
            <a:r>
              <a:rPr lang="pt-BR" sz="2400" dirty="0" smtClean="0">
                <a:solidFill>
                  <a:srgbClr val="002060"/>
                </a:solidFill>
              </a:rPr>
              <a:t>Esquenta aconteceu em:</a:t>
            </a:r>
            <a:endParaRPr kumimoji="0" lang="pt-BR" altLang="pt-BR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Belém (PA)</a:t>
            </a:r>
            <a:r>
              <a:rPr kumimoji="0" lang="pt-BR" altLang="pt-BR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/>
            </a:r>
            <a:br>
              <a:rPr kumimoji="0" lang="pt-BR" altLang="pt-BR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Belo Horizonte (MG)</a:t>
            </a:r>
            <a:r>
              <a:rPr kumimoji="0" lang="pt-BR" altLang="pt-BR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/>
            </a:r>
            <a:br>
              <a:rPr kumimoji="0" lang="pt-BR" altLang="pt-BR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Montes Claros (MG)</a:t>
            </a:r>
            <a:r>
              <a:rPr kumimoji="0" lang="pt-BR" altLang="pt-BR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/>
            </a:r>
            <a:br>
              <a:rPr kumimoji="0" lang="pt-BR" altLang="pt-BR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Santa Rita do Sapucaí (MG)</a:t>
            </a:r>
            <a:r>
              <a:rPr kumimoji="0" lang="pt-BR" altLang="pt-BR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/>
            </a:r>
            <a:br>
              <a:rPr kumimoji="0" lang="pt-BR" altLang="pt-BR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São Luiz (MA)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São Paulo (SP)</a:t>
            </a:r>
            <a:r>
              <a:rPr kumimoji="0" lang="pt-BR" altLang="pt-BR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/>
            </a:r>
            <a:br>
              <a:rPr kumimoji="0" lang="pt-BR" altLang="pt-BR" sz="4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pt-BR" altLang="pt-B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Helvetica" panose="020B0604020202020204" pitchFamily="34" charset="0"/>
              </a:rPr>
              <a:t>Campinas (SP)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2400" b="1" dirty="0" smtClean="0">
                <a:solidFill>
                  <a:srgbClr val="002060"/>
                </a:solidFill>
                <a:latin typeface="Helvetica" panose="020B0604020202020204" pitchFamily="34" charset="0"/>
              </a:rPr>
              <a:t>Piracicaba (SP)</a:t>
            </a: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/>
            </a:r>
            <a:b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</a:br>
            <a:endParaRPr kumimoji="0" lang="pt-BR" altLang="pt-BR" sz="4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5" name="Picture 2" descr="A imagem pode conter: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" y="2348880"/>
            <a:ext cx="4671860" cy="352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4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88640"/>
            <a:ext cx="8517632" cy="7056784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pt-BR" dirty="0">
                <a:solidFill>
                  <a:srgbClr val="002060"/>
                </a:solidFill>
              </a:rPr>
              <a:t> </a:t>
            </a:r>
            <a:r>
              <a:rPr lang="pt-BR" dirty="0">
                <a:solidFill>
                  <a:srgbClr val="002060"/>
                </a:solidFill>
                <a:hlinkClick r:id="rId2"/>
              </a:rPr>
              <a:t>Lei nº </a:t>
            </a:r>
            <a:r>
              <a:rPr lang="pt-BR" dirty="0" smtClean="0">
                <a:solidFill>
                  <a:srgbClr val="002060"/>
                </a:solidFill>
                <a:hlinkClick r:id="rId2"/>
              </a:rPr>
              <a:t>9.433</a:t>
            </a:r>
            <a:r>
              <a:rPr lang="pt-BR" dirty="0" smtClean="0">
                <a:solidFill>
                  <a:srgbClr val="002060"/>
                </a:solidFill>
              </a:rPr>
              <a:t>/1997, </a:t>
            </a:r>
            <a:r>
              <a:rPr lang="pt-BR" dirty="0">
                <a:solidFill>
                  <a:srgbClr val="002060"/>
                </a:solidFill>
              </a:rPr>
              <a:t>mais conhecida como </a:t>
            </a:r>
            <a:r>
              <a:rPr lang="pt-BR" b="1" dirty="0">
                <a:solidFill>
                  <a:srgbClr val="002060"/>
                </a:solidFill>
              </a:rPr>
              <a:t>Lei das Águas</a:t>
            </a:r>
            <a:r>
              <a:rPr lang="pt-BR" dirty="0">
                <a:solidFill>
                  <a:srgbClr val="002060"/>
                </a:solidFill>
              </a:rPr>
              <a:t>, que instituiu a Política Nacional de Recursos Hídricos (PNRH) e criou o Sistema Nacional de Gerenciamento de Recursos Hídricos (</a:t>
            </a:r>
            <a:r>
              <a:rPr lang="pt-BR" dirty="0" err="1">
                <a:solidFill>
                  <a:srgbClr val="002060"/>
                </a:solidFill>
              </a:rPr>
              <a:t>Singreh</a:t>
            </a:r>
            <a:r>
              <a:rPr lang="pt-BR" dirty="0" smtClean="0">
                <a:solidFill>
                  <a:srgbClr val="002060"/>
                </a:solidFill>
              </a:rPr>
              <a:t>).</a:t>
            </a:r>
          </a:p>
          <a:p>
            <a:pPr algn="just">
              <a:lnSpc>
                <a:spcPct val="120000"/>
              </a:lnSpc>
            </a:pPr>
            <a:endParaRPr lang="pt-BR" dirty="0">
              <a:solidFill>
                <a:srgbClr val="002060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pt-BR" dirty="0" smtClean="0">
                <a:solidFill>
                  <a:srgbClr val="002060"/>
                </a:solidFill>
              </a:rPr>
              <a:t>Água: </a:t>
            </a:r>
            <a:r>
              <a:rPr lang="pt-BR" dirty="0">
                <a:solidFill>
                  <a:srgbClr val="002060"/>
                </a:solidFill>
              </a:rPr>
              <a:t>bem público </a:t>
            </a:r>
            <a:r>
              <a:rPr lang="pt-BR" dirty="0" smtClean="0">
                <a:solidFill>
                  <a:srgbClr val="002060"/>
                </a:solidFill>
              </a:rPr>
              <a:t>e </a:t>
            </a:r>
            <a:r>
              <a:rPr lang="pt-BR" dirty="0">
                <a:solidFill>
                  <a:srgbClr val="002060"/>
                </a:solidFill>
              </a:rPr>
              <a:t>recurso natural limitado, dotado de valor econômico, 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dirty="0">
                <a:solidFill>
                  <a:srgbClr val="002060"/>
                </a:solidFill>
              </a:rPr>
              <a:t>que deve priorizar o consumo humano e de animais, em especial em situações de escassez</a:t>
            </a:r>
            <a:r>
              <a:rPr lang="pt-BR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20000"/>
              </a:lnSpc>
            </a:pPr>
            <a:endParaRPr lang="pt-BR" dirty="0" smtClean="0">
              <a:solidFill>
                <a:srgbClr val="002060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pt-BR" dirty="0" smtClean="0">
                <a:solidFill>
                  <a:srgbClr val="002060"/>
                </a:solidFill>
              </a:rPr>
              <a:t>Gestão de </a:t>
            </a:r>
            <a:r>
              <a:rPr lang="pt-BR" dirty="0">
                <a:solidFill>
                  <a:srgbClr val="002060"/>
                </a:solidFill>
              </a:rPr>
              <a:t>forma a proporcionar usos múltiplos (abastecimento, energia, irrigação, indústria) e sustentáveis, </a:t>
            </a:r>
            <a:r>
              <a:rPr lang="pt-BR" dirty="0" smtClean="0">
                <a:solidFill>
                  <a:srgbClr val="002060"/>
                </a:solidFill>
              </a:rPr>
              <a:t>de </a:t>
            </a:r>
            <a:r>
              <a:rPr lang="pt-BR" dirty="0">
                <a:solidFill>
                  <a:srgbClr val="002060"/>
                </a:solidFill>
              </a:rPr>
              <a:t>forma descentralizada, com participação de usuários, da sociedade civil e do </a:t>
            </a:r>
            <a:r>
              <a:rPr lang="pt-BR" dirty="0" smtClean="0">
                <a:solidFill>
                  <a:srgbClr val="002060"/>
                </a:solidFill>
              </a:rPr>
              <a:t>governo</a:t>
            </a:r>
          </a:p>
          <a:p>
            <a:pPr algn="just">
              <a:lnSpc>
                <a:spcPct val="120000"/>
              </a:lnSpc>
            </a:pPr>
            <a:endParaRPr lang="pt-BR" dirty="0">
              <a:solidFill>
                <a:srgbClr val="002060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pt-BR" dirty="0" smtClean="0">
                <a:solidFill>
                  <a:srgbClr val="002060"/>
                </a:solidFill>
              </a:rPr>
              <a:t>Bacia hidrográfica como unidade de gerenciamento</a:t>
            </a: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https://lh5.googleusercontent.com/2IANDJtK0P5_Rxc0KR3_VuGJxgyiO_B6qGd2bV7h6ilzPceGM-AxKn2yAPLgO02_Dpnh41uncGODhXtyc-ufrE9nx_XpPhtOZIysM4OV6NcvcOdwISLGlY26PtTrJMkqiH7lKh2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56" y="-1"/>
            <a:ext cx="68216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92688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solidFill>
                  <a:schemeClr val="accent5">
                    <a:lumMod val="50000"/>
                  </a:schemeClr>
                </a:solidFill>
              </a:rPr>
              <a:t>As Bacias PCJ possuem pouco mais de 15.000 km2, com uma população de aproximadamente 5,5 milhões de habitantes e responde por cerca de 5% do PIB brasileiro e 14% do PIB de São Paulo, possuindo um expressivo parque industrial e uma agricultura diversificada com cana-de-açúcar, pastagens e culturas irrigadas como flores e morangos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pt-BR" b="1" dirty="0"/>
          </a:p>
          <a:p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</a:rPr>
              <a:t>Vegetação 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remanescente</a:t>
            </a:r>
            <a:r>
              <a:rPr lang="pt-BR" b="1" baseline="30000" dirty="0">
                <a:solidFill>
                  <a:schemeClr val="accent3">
                    <a:lumMod val="75000"/>
                  </a:schemeClr>
                </a:solidFill>
              </a:rPr>
              <a:t>5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pt-BR" dirty="0">
                <a:solidFill>
                  <a:schemeClr val="accent3">
                    <a:lumMod val="75000"/>
                  </a:schemeClr>
                </a:solidFill>
              </a:rPr>
              <a:t> Apresenta 1.911 km² de vegetação natural remanescente que ocupa, aproximadamente, 13,5% da </a:t>
            </a:r>
            <a:r>
              <a:rPr lang="pt-BR" dirty="0" smtClean="0">
                <a:solidFill>
                  <a:schemeClr val="accent3">
                    <a:lumMod val="75000"/>
                  </a:schemeClr>
                </a:solidFill>
              </a:rPr>
              <a:t>área. </a:t>
            </a:r>
            <a:endParaRPr lang="pt-BR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9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8" y="620688"/>
            <a:ext cx="9138363" cy="559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23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002060"/>
                </a:solidFill>
              </a:rPr>
              <a:t>Crise hídrica e a disputa por narrativas...</a:t>
            </a:r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8" y="1788359"/>
            <a:ext cx="3229045" cy="258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7061"/>
            <a:ext cx="3694606" cy="247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99592" y="4696560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</a:rPr>
              <a:t>A estiagem, que se iniciou em 2013 e que se estendeu até fevereiro de 2015, foi considerada a mais grave dos últimos 71 anos, atingindo mais de 70 municípios.</a:t>
            </a:r>
          </a:p>
          <a:p>
            <a:pPr algn="ctr"/>
            <a:endParaRPr lang="pt-BR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pt-BR" sz="2400" dirty="0" smtClean="0">
                <a:solidFill>
                  <a:schemeClr val="accent5">
                    <a:lumMod val="50000"/>
                  </a:schemeClr>
                </a:solidFill>
              </a:rPr>
              <a:t>Evento climático ou problema de gestão?</a:t>
            </a:r>
            <a:endParaRPr lang="pt-B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70352"/>
            <a:ext cx="1905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>
                <a:solidFill>
                  <a:srgbClr val="002060"/>
                </a:solidFill>
              </a:rPr>
              <a:t>Enquadramento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8153400" cy="4495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pt-BR" dirty="0" smtClean="0">
                <a:solidFill>
                  <a:schemeClr val="accent5">
                    <a:lumMod val="75000"/>
                  </a:schemeClr>
                </a:solidFill>
              </a:rPr>
              <a:t>odo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de </a:t>
            </a:r>
            <a:r>
              <a:rPr lang="pt-BR" dirty="0" smtClean="0">
                <a:solidFill>
                  <a:schemeClr val="accent5">
                    <a:lumMod val="75000"/>
                  </a:schemeClr>
                </a:solidFill>
              </a:rPr>
              <a:t>construção ou representação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social dos problemas ambientais </a:t>
            </a:r>
            <a:r>
              <a:rPr lang="pt-BR" dirty="0" smtClean="0">
                <a:solidFill>
                  <a:schemeClr val="accent5">
                    <a:lumMod val="75000"/>
                  </a:schemeClr>
                </a:solidFill>
              </a:rPr>
              <a:t>condicionam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fortemente a reação dos indivíduos a </a:t>
            </a:r>
            <a:r>
              <a:rPr lang="pt-BR" dirty="0" smtClean="0">
                <a:solidFill>
                  <a:schemeClr val="accent5">
                    <a:lumMod val="75000"/>
                  </a:schemeClr>
                </a:solidFill>
              </a:rPr>
              <a:t>esses problemas</a:t>
            </a:r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endParaRPr lang="pt-BR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pt-BR" dirty="0" smtClean="0">
                <a:solidFill>
                  <a:schemeClr val="accent5">
                    <a:lumMod val="75000"/>
                  </a:schemeClr>
                </a:solidFill>
              </a:rPr>
              <a:t>Se percebemos </a:t>
            </a:r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os problemas ambientais como técnicos ou políticos, naturais ou sociais, públicos ou privados, individuais ou coletivos, tendemos a assumir comportamentos e a orientar nossas ações de acordo com essas percepções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</a:rPr>
              <a:t>(DICKENS, 1996 apud HANNIGAN, 1995, p. 134, 135</a:t>
            </a:r>
            <a:r>
              <a:rPr lang="pt-BR" sz="2000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pt-BR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49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024"/>
            <a:ext cx="7272808" cy="684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5445224"/>
            <a:ext cx="8686800" cy="24768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/>
              <a:t>ATLAS: "Geografia do Uso de Agrotóxicos no Brasil e Conexões com a União Europeia", de Larissa Mies </a:t>
            </a:r>
            <a:r>
              <a:rPr lang="pt-BR" sz="2000" dirty="0" err="1"/>
              <a:t>Bombardi</a:t>
            </a:r>
            <a:r>
              <a:rPr lang="pt-BR" sz="2000" dirty="0"/>
              <a:t>, Laboratório de Geografia Agrária, FFLCH - USP, São Paulo, 2017: </a:t>
            </a:r>
            <a:br>
              <a:rPr lang="pt-BR" sz="2000" dirty="0"/>
            </a:br>
            <a:r>
              <a:rPr lang="pt-BR" sz="2000" dirty="0">
                <a:hlinkClick r:id="rId2"/>
              </a:rPr>
              <a:t>http://bit.ly/1UTVnWM</a:t>
            </a:r>
            <a:endParaRPr lang="pt-B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2143"/>
            <a:ext cx="5796136" cy="487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1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Cenário de privatizações e barragens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b="1" dirty="0" smtClean="0">
                <a:solidFill>
                  <a:srgbClr val="002060"/>
                </a:solidFill>
              </a:rPr>
              <a:t>Privatização da transposição do Rio São Francisco, das hidrelétricas (vinculada a ELETROBRÁS) e venda das companhias estaduais de saneamento para poder abater a dívida</a:t>
            </a:r>
          </a:p>
          <a:p>
            <a:pPr algn="just"/>
            <a:endParaRPr lang="pt-BR" b="1" dirty="0">
              <a:solidFill>
                <a:srgbClr val="002060"/>
              </a:solidFill>
            </a:endParaRPr>
          </a:p>
          <a:p>
            <a:pPr algn="just"/>
            <a:r>
              <a:rPr lang="pt-BR" b="1" dirty="0" smtClean="0">
                <a:solidFill>
                  <a:srgbClr val="002060"/>
                </a:solidFill>
              </a:rPr>
              <a:t>SABESP abril/2017: lucro recorde e proposta de aumento da tarifa para a classe média para arrecadar investimentos para sanar o déficit de saneamento</a:t>
            </a:r>
          </a:p>
          <a:p>
            <a:pPr marL="0" indent="0" algn="r">
              <a:buNone/>
            </a:pPr>
            <a:r>
              <a:rPr lang="pt-BR" sz="2300" b="1" dirty="0" smtClean="0">
                <a:solidFill>
                  <a:srgbClr val="002060"/>
                </a:solidFill>
                <a:hlinkClick r:id="rId2"/>
              </a:rPr>
              <a:t>http://www1.folha.uol.com.br/cotidiano/2017/04/1872149-presidente-da-sabesp-quer-acordo-social-por-tarifa-de-agua-mais-cara.shtml</a:t>
            </a:r>
            <a:endParaRPr lang="pt-BR" sz="2300" b="1" dirty="0" smtClean="0">
              <a:solidFill>
                <a:srgbClr val="002060"/>
              </a:solidFill>
            </a:endParaRPr>
          </a:p>
          <a:p>
            <a:pPr marL="0" indent="0" algn="r">
              <a:buNone/>
            </a:pPr>
            <a:endParaRPr lang="pt-BR" sz="3000" b="1" dirty="0">
              <a:solidFill>
                <a:srgbClr val="002060"/>
              </a:solidFill>
            </a:endParaRPr>
          </a:p>
          <a:p>
            <a:pPr algn="just"/>
            <a:r>
              <a:rPr lang="pt-BR" b="1" dirty="0" smtClean="0">
                <a:solidFill>
                  <a:srgbClr val="002060"/>
                </a:solidFill>
              </a:rPr>
              <a:t>Barragens em Campinas (SP)</a:t>
            </a:r>
          </a:p>
        </p:txBody>
      </p:sp>
    </p:spTree>
    <p:extLst>
      <p:ext uri="{BB962C8B-B14F-4D97-AF65-F5344CB8AC3E}">
        <p14:creationId xmlns:p14="http://schemas.microsoft.com/office/powerpoint/2010/main" val="17222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2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48680"/>
            <a:ext cx="4896543" cy="575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9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João\Documents\OCA\Gestao ag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1031"/>
            <a:ext cx="9144000" cy="40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3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720080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pt-BR" dirty="0">
                <a:solidFill>
                  <a:schemeClr val="tx2"/>
                </a:solidFill>
                <a:latin typeface="+mj-lt"/>
              </a:rPr>
              <a:t>O Fórum Mundial da Água é o </a:t>
            </a:r>
            <a:r>
              <a:rPr lang="pt-BR" b="1" dirty="0">
                <a:solidFill>
                  <a:schemeClr val="tx2"/>
                </a:solidFill>
                <a:latin typeface="+mj-lt"/>
              </a:rPr>
              <a:t>maior evento global sobre o tema água </a:t>
            </a:r>
            <a:r>
              <a:rPr lang="pt-BR" dirty="0">
                <a:solidFill>
                  <a:schemeClr val="tx2"/>
                </a:solidFill>
                <a:latin typeface="+mj-lt"/>
              </a:rPr>
              <a:t>e é </a:t>
            </a:r>
            <a:r>
              <a:rPr lang="pt-BR" b="1" dirty="0">
                <a:solidFill>
                  <a:schemeClr val="tx2"/>
                </a:solidFill>
                <a:latin typeface="+mj-lt"/>
              </a:rPr>
              <a:t>organizado pelo Conselho Mundial da Água</a:t>
            </a:r>
            <a:r>
              <a:rPr lang="pt-BR" dirty="0">
                <a:solidFill>
                  <a:schemeClr val="tx2"/>
                </a:solidFill>
                <a:latin typeface="+mj-lt"/>
              </a:rPr>
              <a:t>, uma organização </a:t>
            </a:r>
            <a:r>
              <a:rPr lang="pt-BR" dirty="0" smtClean="0">
                <a:solidFill>
                  <a:schemeClr val="tx2"/>
                </a:solidFill>
                <a:latin typeface="+mj-lt"/>
              </a:rPr>
              <a:t>internacional com </a:t>
            </a:r>
            <a:r>
              <a:rPr lang="pt-BR" dirty="0">
                <a:solidFill>
                  <a:schemeClr val="tx2"/>
                </a:solidFill>
                <a:latin typeface="+mj-lt"/>
              </a:rPr>
              <a:t>400 </a:t>
            </a:r>
            <a:r>
              <a:rPr lang="pt-BR" dirty="0" smtClean="0">
                <a:solidFill>
                  <a:schemeClr val="tx2"/>
                </a:solidFill>
                <a:latin typeface="+mj-lt"/>
              </a:rPr>
              <a:t>instituições relacionadas à temática de recursos hídricos, com representantes de governos, da academia, sociedade civil, de empresas e organizações não governamentais) de aproximadamente </a:t>
            </a:r>
            <a:r>
              <a:rPr lang="pt-BR" dirty="0">
                <a:solidFill>
                  <a:schemeClr val="tx2"/>
                </a:solidFill>
                <a:latin typeface="+mj-lt"/>
              </a:rPr>
              <a:t>70 países</a:t>
            </a:r>
            <a:r>
              <a:rPr lang="pt-BR" dirty="0" smtClean="0">
                <a:solidFill>
                  <a:schemeClr val="tx2"/>
                </a:solidFill>
                <a:latin typeface="+mj-lt"/>
              </a:rPr>
              <a:t>. </a:t>
            </a:r>
            <a:r>
              <a:rPr lang="pt-BR" dirty="0">
                <a:solidFill>
                  <a:schemeClr val="tx2"/>
                </a:solidFill>
                <a:latin typeface="+mj-lt"/>
              </a:rPr>
              <a:t> </a:t>
            </a:r>
          </a:p>
          <a:p>
            <a:pPr algn="just">
              <a:lnSpc>
                <a:spcPct val="170000"/>
              </a:lnSpc>
            </a:pPr>
            <a:endParaRPr lang="pt-BR" dirty="0" smtClean="0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70000"/>
              </a:lnSpc>
            </a:pPr>
            <a:r>
              <a:rPr lang="pt-BR" b="1" dirty="0" smtClean="0">
                <a:solidFill>
                  <a:schemeClr val="tx2"/>
                </a:solidFill>
                <a:latin typeface="+mj-lt"/>
              </a:rPr>
              <a:t>O primeiro foi realizado em 1996 e ocorre a cada </a:t>
            </a:r>
            <a:r>
              <a:rPr lang="pt-BR" b="1" dirty="0">
                <a:solidFill>
                  <a:schemeClr val="tx2"/>
                </a:solidFill>
                <a:latin typeface="+mj-lt"/>
              </a:rPr>
              <a:t>três </a:t>
            </a:r>
            <a:r>
              <a:rPr lang="pt-BR" b="1" dirty="0" smtClean="0">
                <a:solidFill>
                  <a:schemeClr val="tx2"/>
                </a:solidFill>
                <a:latin typeface="+mj-lt"/>
              </a:rPr>
              <a:t>anos. </a:t>
            </a:r>
            <a:r>
              <a:rPr lang="pt-BR" dirty="0" smtClean="0">
                <a:solidFill>
                  <a:schemeClr val="tx2"/>
                </a:solidFill>
                <a:latin typeface="+mj-lt"/>
              </a:rPr>
              <a:t>Já esteve em </a:t>
            </a:r>
            <a:r>
              <a:rPr lang="pt-BR" dirty="0">
                <a:solidFill>
                  <a:schemeClr val="tx2"/>
                </a:solidFill>
                <a:latin typeface="+mj-lt"/>
              </a:rPr>
              <a:t>sete países de quatro continentes: África, América, Ásia e </a:t>
            </a:r>
            <a:r>
              <a:rPr lang="pt-BR" dirty="0" smtClean="0">
                <a:solidFill>
                  <a:schemeClr val="tx2"/>
                </a:solidFill>
                <a:latin typeface="+mj-lt"/>
              </a:rPr>
              <a:t>Europa </a:t>
            </a:r>
            <a:r>
              <a:rPr lang="pt-BR" sz="2900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pt-BR" sz="2900" dirty="0">
                <a:solidFill>
                  <a:schemeClr val="tx2"/>
                </a:solidFill>
              </a:rPr>
              <a:t>Marrakesh, no Marrocos (1997); Haia, Holanda (2000); Quioto, </a:t>
            </a:r>
            <a:r>
              <a:rPr lang="pt-BR" sz="2900" dirty="0" err="1">
                <a:solidFill>
                  <a:schemeClr val="tx2"/>
                </a:solidFill>
              </a:rPr>
              <a:t>Shiga</a:t>
            </a:r>
            <a:r>
              <a:rPr lang="pt-BR" sz="2900" dirty="0">
                <a:solidFill>
                  <a:schemeClr val="tx2"/>
                </a:solidFill>
              </a:rPr>
              <a:t> e Osaka, Japão (2003); Cidade do México, México (2006); Istambul, Turquia (2009); Marselha, França (2012); e </a:t>
            </a:r>
            <a:r>
              <a:rPr lang="pt-BR" sz="2900" dirty="0" err="1">
                <a:solidFill>
                  <a:schemeClr val="tx2"/>
                </a:solidFill>
              </a:rPr>
              <a:t>Daegu</a:t>
            </a:r>
            <a:r>
              <a:rPr lang="pt-BR" sz="2900" dirty="0">
                <a:solidFill>
                  <a:schemeClr val="tx2"/>
                </a:solidFill>
              </a:rPr>
              <a:t> e </a:t>
            </a:r>
            <a:r>
              <a:rPr lang="pt-BR" sz="2900" dirty="0" err="1">
                <a:solidFill>
                  <a:schemeClr val="tx2"/>
                </a:solidFill>
              </a:rPr>
              <a:t>Gyeongbuk</a:t>
            </a:r>
            <a:r>
              <a:rPr lang="pt-BR" sz="2900" dirty="0">
                <a:solidFill>
                  <a:schemeClr val="tx2"/>
                </a:solidFill>
              </a:rPr>
              <a:t>, Coreia do Sul (2015</a:t>
            </a:r>
            <a:r>
              <a:rPr lang="pt-BR" sz="2900" dirty="0" smtClean="0">
                <a:solidFill>
                  <a:schemeClr val="tx2"/>
                </a:solidFill>
              </a:rPr>
              <a:t>).</a:t>
            </a:r>
            <a:endParaRPr lang="pt-BR" sz="2900" dirty="0" smtClean="0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70000"/>
              </a:lnSpc>
            </a:pPr>
            <a:endParaRPr lang="pt-BR" dirty="0">
              <a:solidFill>
                <a:schemeClr val="tx2"/>
              </a:solidFill>
              <a:latin typeface="+mj-lt"/>
            </a:endParaRPr>
          </a:p>
          <a:p>
            <a:pPr algn="just">
              <a:lnSpc>
                <a:spcPct val="170000"/>
              </a:lnSpc>
            </a:pPr>
            <a:r>
              <a:rPr lang="pt-BR" dirty="0">
                <a:solidFill>
                  <a:schemeClr val="tx2"/>
                </a:solidFill>
                <a:latin typeface="+mj-lt"/>
              </a:rPr>
              <a:t>Em 2014, a candidatura do Brasil foi selecionada, e Brasília foi escolhida como cidade-sede do evento. Desse modo, o Brasil recebe, em 2018, a 8ª edição do Fórum. </a:t>
            </a:r>
            <a:r>
              <a:rPr lang="pt-BR" b="1" dirty="0">
                <a:solidFill>
                  <a:schemeClr val="tx2"/>
                </a:solidFill>
                <a:latin typeface="+mj-lt"/>
              </a:rPr>
              <a:t>Esta é a primeira vez que o evento ocorre no Hemisfério Sul</a:t>
            </a:r>
            <a:r>
              <a:rPr lang="pt-BR" dirty="0">
                <a:latin typeface="+mj-lt"/>
              </a:rPr>
              <a:t>.</a:t>
            </a:r>
            <a:r>
              <a:rPr lang="pt-BR" dirty="0"/>
              <a:t/>
            </a:r>
            <a:br>
              <a:rPr lang="pt-BR" dirty="0"/>
            </a:b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89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588290672"/>
              </p:ext>
            </p:extLst>
          </p:nvPr>
        </p:nvGraphicFramePr>
        <p:xfrm>
          <a:off x="611560" y="404664"/>
          <a:ext cx="777686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5940152" y="6264052"/>
            <a:ext cx="3235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002060"/>
                </a:solidFill>
              </a:rPr>
              <a:t>http://www.worldwaterforum8.org/en/file/2007/download?token=MhQ2VjIm</a:t>
            </a:r>
            <a:endParaRPr lang="pt-BR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30297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tx2"/>
                </a:solidFill>
              </a:rPr>
              <a:t>P</a:t>
            </a:r>
            <a:r>
              <a:rPr lang="pt-BR" sz="4000" b="1" dirty="0" smtClean="0">
                <a:solidFill>
                  <a:schemeClr val="tx2"/>
                </a:solidFill>
              </a:rPr>
              <a:t>lataforma ‘Sua Voz’</a:t>
            </a:r>
            <a:endParaRPr lang="pt-BR" sz="4000" b="1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5976664"/>
          </a:xfrm>
        </p:spPr>
        <p:txBody>
          <a:bodyPr>
            <a:normAutofit fontScale="40000" lnSpcReduction="20000"/>
          </a:bodyPr>
          <a:lstStyle/>
          <a:p>
            <a:r>
              <a:rPr lang="pt-BR" sz="4500" dirty="0" smtClean="0">
                <a:solidFill>
                  <a:schemeClr val="tx2"/>
                </a:solidFill>
              </a:rPr>
              <a:t>Espaço </a:t>
            </a:r>
            <a:r>
              <a:rPr lang="pt-BR" sz="4500" dirty="0">
                <a:solidFill>
                  <a:schemeClr val="tx2"/>
                </a:solidFill>
              </a:rPr>
              <a:t>online de consulta aberta para que pessoas do mundo todo colaborem e influenciem nas discussões do Fórum</a:t>
            </a:r>
            <a:r>
              <a:rPr lang="pt-BR" sz="4500" dirty="0" smtClean="0">
                <a:solidFill>
                  <a:schemeClr val="tx2"/>
                </a:solidFill>
              </a:rPr>
              <a:t>.</a:t>
            </a:r>
          </a:p>
          <a:p>
            <a:endParaRPr lang="pt-BR" sz="4500" dirty="0" smtClean="0">
              <a:solidFill>
                <a:schemeClr val="tx2"/>
              </a:solidFill>
            </a:endParaRPr>
          </a:p>
          <a:p>
            <a:pPr algn="just"/>
            <a:r>
              <a:rPr lang="pt-BR" sz="4500" dirty="0" smtClean="0">
                <a:solidFill>
                  <a:schemeClr val="tx2"/>
                </a:solidFill>
              </a:rPr>
              <a:t>1ª rodada: 13/02 a 23/04 de 2017 com mais de 20 mil acessos e destaque para  Brasil</a:t>
            </a:r>
            <a:r>
              <a:rPr lang="pt-BR" sz="4500" dirty="0">
                <a:solidFill>
                  <a:schemeClr val="tx2"/>
                </a:solidFill>
              </a:rPr>
              <a:t>, dos Estados Unidos, da França, do México e da Índia. </a:t>
            </a:r>
            <a:r>
              <a:rPr lang="pt-BR" sz="4500" dirty="0" smtClean="0">
                <a:solidFill>
                  <a:schemeClr val="tx2"/>
                </a:solidFill>
              </a:rPr>
              <a:t>Cerca </a:t>
            </a:r>
            <a:r>
              <a:rPr lang="pt-BR" sz="4500" dirty="0">
                <a:solidFill>
                  <a:schemeClr val="tx2"/>
                </a:solidFill>
              </a:rPr>
              <a:t>de 550 sugestões de questões para discussão no Fórum. </a:t>
            </a:r>
            <a:endParaRPr lang="pt-BR" sz="4500" dirty="0" smtClean="0">
              <a:solidFill>
                <a:schemeClr val="tx2"/>
              </a:solidFill>
            </a:endParaRPr>
          </a:p>
          <a:p>
            <a:pPr algn="just"/>
            <a:endParaRPr lang="pt-BR" sz="4500" dirty="0" smtClean="0">
              <a:solidFill>
                <a:schemeClr val="tx2"/>
              </a:solidFill>
            </a:endParaRPr>
          </a:p>
          <a:p>
            <a:pPr algn="just"/>
            <a:r>
              <a:rPr lang="pt-BR" sz="4500" dirty="0" smtClean="0">
                <a:solidFill>
                  <a:schemeClr val="tx2"/>
                </a:solidFill>
              </a:rPr>
              <a:t>2ª rodada: abordou </a:t>
            </a:r>
            <a:r>
              <a:rPr lang="pt-BR" sz="4500" dirty="0">
                <a:solidFill>
                  <a:schemeClr val="tx2"/>
                </a:solidFill>
              </a:rPr>
              <a:t>questões específicas sobre capacitação, compartilhamento, governança e sustentabilidade, foi encerrada em </a:t>
            </a:r>
            <a:r>
              <a:rPr lang="pt-BR" sz="4500" dirty="0" smtClean="0">
                <a:solidFill>
                  <a:schemeClr val="tx2"/>
                </a:solidFill>
              </a:rPr>
              <a:t>agosto/2017.</a:t>
            </a:r>
          </a:p>
          <a:p>
            <a:pPr algn="just"/>
            <a:endParaRPr lang="pt-BR" sz="4500" dirty="0" smtClean="0">
              <a:solidFill>
                <a:schemeClr val="tx2"/>
              </a:solidFill>
            </a:endParaRPr>
          </a:p>
          <a:p>
            <a:pPr algn="just"/>
            <a:r>
              <a:rPr lang="pt-BR" sz="4500" dirty="0" smtClean="0">
                <a:solidFill>
                  <a:schemeClr val="tx2"/>
                </a:solidFill>
              </a:rPr>
              <a:t>3ª </a:t>
            </a:r>
            <a:r>
              <a:rPr lang="pt-BR" sz="4500" dirty="0">
                <a:solidFill>
                  <a:schemeClr val="tx2"/>
                </a:solidFill>
              </a:rPr>
              <a:t>rodada </a:t>
            </a:r>
            <a:r>
              <a:rPr lang="pt-BR" sz="4500" dirty="0" smtClean="0">
                <a:solidFill>
                  <a:schemeClr val="tx2"/>
                </a:solidFill>
              </a:rPr>
              <a:t> resultados vão </a:t>
            </a:r>
            <a:r>
              <a:rPr lang="pt-BR" sz="4500" dirty="0">
                <a:solidFill>
                  <a:schemeClr val="tx2"/>
                </a:solidFill>
              </a:rPr>
              <a:t>ser apresentados durante o </a:t>
            </a:r>
            <a:r>
              <a:rPr lang="pt-BR" sz="4500" dirty="0" smtClean="0">
                <a:solidFill>
                  <a:schemeClr val="tx2"/>
                </a:solidFill>
              </a:rPr>
              <a:t>Fórum </a:t>
            </a:r>
            <a:r>
              <a:rPr lang="pt-BR" sz="4500" dirty="0">
                <a:solidFill>
                  <a:schemeClr val="tx2"/>
                </a:solidFill>
              </a:rPr>
              <a:t>Mundial da Água </a:t>
            </a:r>
            <a:r>
              <a:rPr lang="pt-BR" sz="4500" dirty="0" smtClean="0">
                <a:solidFill>
                  <a:schemeClr val="tx2"/>
                </a:solidFill>
              </a:rPr>
              <a:t>na sessão “Contribuições </a:t>
            </a:r>
            <a:r>
              <a:rPr lang="pt-BR" sz="4500" dirty="0">
                <a:solidFill>
                  <a:schemeClr val="tx2"/>
                </a:solidFill>
              </a:rPr>
              <a:t>da plataforma Sua Voz; identificação dos desafios e oportunidades para a implementação dos Objetivos para o Desenvolvimento Sustentável (ODS) para promover a gestão da </a:t>
            </a:r>
            <a:r>
              <a:rPr lang="pt-BR" sz="4500" dirty="0" smtClean="0">
                <a:solidFill>
                  <a:schemeClr val="tx2"/>
                </a:solidFill>
              </a:rPr>
              <a:t>água”, com foco em:</a:t>
            </a:r>
          </a:p>
          <a:p>
            <a:endParaRPr lang="pt-BR" sz="38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Clima 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– segurança hídrica e mudanças climáticas</a:t>
            </a:r>
          </a:p>
          <a:p>
            <a:pPr marL="0" indent="0" algn="ctr">
              <a:buNone/>
            </a:pPr>
            <a:r>
              <a:rPr lang="pt-BR" sz="3800" dirty="0">
                <a:solidFill>
                  <a:schemeClr val="accent3">
                    <a:lumMod val="75000"/>
                  </a:schemeClr>
                </a:solidFill>
              </a:rPr>
              <a:t>Pessoas – água, saneamento e saúde</a:t>
            </a:r>
          </a:p>
          <a:p>
            <a:pPr marL="0" indent="0" algn="ctr">
              <a:buNone/>
            </a:pPr>
            <a:r>
              <a:rPr lang="pt-BR" sz="3800" dirty="0">
                <a:solidFill>
                  <a:schemeClr val="accent2">
                    <a:lumMod val="75000"/>
                  </a:schemeClr>
                </a:solidFill>
              </a:rPr>
              <a:t>Desenvolvimento – água para o desenvolvimento sustentável</a:t>
            </a:r>
          </a:p>
          <a:p>
            <a:pPr marL="0" indent="0" algn="ctr">
              <a:buNone/>
            </a:pPr>
            <a:r>
              <a:rPr lang="pt-BR" sz="3800" dirty="0">
                <a:solidFill>
                  <a:schemeClr val="accent5">
                    <a:lumMod val="75000"/>
                  </a:schemeClr>
                </a:solidFill>
              </a:rPr>
              <a:t>Urbano – gestão integrada de água e resíduos urbanos</a:t>
            </a:r>
          </a:p>
          <a:p>
            <a:pPr marL="0" indent="0" algn="ctr">
              <a:buNone/>
            </a:pPr>
            <a:r>
              <a:rPr lang="pt-BR" sz="3800" dirty="0">
                <a:solidFill>
                  <a:schemeClr val="bg2">
                    <a:lumMod val="25000"/>
                  </a:schemeClr>
                </a:solidFill>
              </a:rPr>
              <a:t>Ecossistemas – qualidade da água, subsistência de ecossistemas e biodiversidade</a:t>
            </a:r>
          </a:p>
          <a:p>
            <a:pPr marL="0" indent="0" algn="ctr">
              <a:buNone/>
            </a:pPr>
            <a:r>
              <a:rPr lang="pt-BR" sz="3800" dirty="0">
                <a:solidFill>
                  <a:schemeClr val="tx2"/>
                </a:solidFill>
              </a:rPr>
              <a:t>Finanças – financiamento para segurança da </a:t>
            </a:r>
            <a:r>
              <a:rPr lang="pt-BR" sz="3800" dirty="0" smtClean="0">
                <a:solidFill>
                  <a:schemeClr val="tx2"/>
                </a:solidFill>
              </a:rPr>
              <a:t>água</a:t>
            </a:r>
          </a:p>
          <a:p>
            <a:pPr marL="0" indent="0" algn="ctr">
              <a:buNone/>
            </a:pPr>
            <a:endParaRPr lang="pt-BR" sz="3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511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607" y="5301208"/>
            <a:ext cx="8496944" cy="1143000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tx2"/>
                </a:solidFill>
              </a:rPr>
              <a:t>Temas transversais: Compartilhamento, Capacitação e Governança</a:t>
            </a:r>
            <a:endParaRPr lang="pt-BR" sz="3600" b="1" dirty="0">
              <a:solidFill>
                <a:schemeClr val="tx2"/>
              </a:solidFill>
            </a:endParaRPr>
          </a:p>
        </p:txBody>
      </p:sp>
      <p:pic>
        <p:nvPicPr>
          <p:cNvPr id="7170" name="Picture 2" descr="https://lh5.googleusercontent.com/DG5g7-5R_8zYje1Ku3KDJhQjmxqHcxppvBGi-eJli9o3efpkmdelkLQcgjlZa4ASFh6Vy_aXOlTItAKQ_5EIa6xg3SawGPcnTafTltc6CLemkMNhzVsjkXxXBXPKkjJ80Tuj-8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79" y="229250"/>
            <a:ext cx="7200800" cy="47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2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" y="-99392"/>
            <a:ext cx="913298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1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Pergunta: o que ficou de fora???</a:t>
            </a:r>
            <a:br>
              <a:rPr lang="pt-BR" b="1" dirty="0">
                <a:solidFill>
                  <a:srgbClr val="002060"/>
                </a:solidFill>
              </a:rPr>
            </a:br>
            <a:endParaRPr lang="pt-B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3"/>
            <a:ext cx="805008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5661248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BIODIVERSIDADE</a:t>
            </a:r>
            <a:r>
              <a:rPr lang="pt-BR" sz="2000" b="1" dirty="0" smtClean="0">
                <a:solidFill>
                  <a:srgbClr val="FF0000"/>
                </a:solidFill>
              </a:rPr>
              <a:t>: Não </a:t>
            </a:r>
            <a:r>
              <a:rPr lang="pt-BR" sz="2000" b="1" dirty="0">
                <a:solidFill>
                  <a:srgbClr val="FF0000"/>
                </a:solidFill>
              </a:rPr>
              <a:t>é considerada na gestão da água</a:t>
            </a:r>
            <a:r>
              <a:rPr lang="pt-BR" sz="2000" b="1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pt-BR" dirty="0" smtClean="0"/>
              <a:t>Exemplo: durante a crise hídrica de 2014/2015 onde foram parar toda a vida aquática? Quais foram os impactos nela? Quais estratégias para sua recuperação?</a:t>
            </a:r>
          </a:p>
        </p:txBody>
      </p:sp>
    </p:spTree>
    <p:extLst>
      <p:ext uri="{BB962C8B-B14F-4D97-AF65-F5344CB8AC3E}">
        <p14:creationId xmlns:p14="http://schemas.microsoft.com/office/powerpoint/2010/main" val="335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800</Words>
  <Application>Microsoft Office PowerPoint</Application>
  <PresentationFormat>Apresentação na tela (4:3)</PresentationFormat>
  <Paragraphs>87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Tema do Office</vt:lpstr>
      <vt:lpstr>Apresentação do PowerPoint</vt:lpstr>
      <vt:lpstr>O que é o Fórum Mundial da Água e o Esquenta da Juventude? (vídeos)</vt:lpstr>
      <vt:lpstr>Apresentação do PowerPoint</vt:lpstr>
      <vt:lpstr>Apresentação do PowerPoint</vt:lpstr>
      <vt:lpstr>Apresentação do PowerPoint</vt:lpstr>
      <vt:lpstr>Plataforma ‘Sua Voz’</vt:lpstr>
      <vt:lpstr>Temas transversais: Compartilhamento, Capacitação e Governança</vt:lpstr>
      <vt:lpstr>Apresentação do PowerPoint</vt:lpstr>
      <vt:lpstr>Pergunta: o que ficou de fora???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Trecho do manifesto:</vt:lpstr>
      <vt:lpstr>Apresentação do PowerPoint</vt:lpstr>
      <vt:lpstr>Apresentação do PowerPoint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Crise hídrica e a disputa por narrativas...</vt:lpstr>
      <vt:lpstr>Enquadramento</vt:lpstr>
      <vt:lpstr>Apresentação do PowerPoint</vt:lpstr>
      <vt:lpstr>Apresentação do PowerPoint</vt:lpstr>
      <vt:lpstr>Cenário de privatizações e barragens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</dc:creator>
  <cp:lastModifiedBy>João</cp:lastModifiedBy>
  <cp:revision>67</cp:revision>
  <dcterms:created xsi:type="dcterms:W3CDTF">2018-03-03T02:32:39Z</dcterms:created>
  <dcterms:modified xsi:type="dcterms:W3CDTF">2018-04-02T03:53:05Z</dcterms:modified>
</cp:coreProperties>
</file>