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067C-D7B9-4868-97D9-926104834ADE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5655-E47C-492E-ACC2-48F8F7352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31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067C-D7B9-4868-97D9-926104834ADE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5655-E47C-492E-ACC2-48F8F7352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99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067C-D7B9-4868-97D9-926104834ADE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5655-E47C-492E-ACC2-48F8F7352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930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067C-D7B9-4868-97D9-926104834ADE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5655-E47C-492E-ACC2-48F8F7352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83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067C-D7B9-4868-97D9-926104834ADE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5655-E47C-492E-ACC2-48F8F7352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23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067C-D7B9-4868-97D9-926104834ADE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5655-E47C-492E-ACC2-48F8F7352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081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067C-D7B9-4868-97D9-926104834ADE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5655-E47C-492E-ACC2-48F8F7352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85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067C-D7B9-4868-97D9-926104834ADE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5655-E47C-492E-ACC2-48F8F7352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71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067C-D7B9-4868-97D9-926104834ADE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5655-E47C-492E-ACC2-48F8F7352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585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067C-D7B9-4868-97D9-926104834ADE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5655-E47C-492E-ACC2-48F8F7352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76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067C-D7B9-4868-97D9-926104834ADE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5655-E47C-492E-ACC2-48F8F7352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46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3067C-D7B9-4868-97D9-926104834ADE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F5655-E47C-492E-ACC2-48F8F7352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41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Documento_do_Microsoft_Word_97_-_20031.doc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505468" y="1446222"/>
            <a:ext cx="7992888" cy="33843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b="1" dirty="0">
                <a:solidFill>
                  <a:schemeClr val="tx1"/>
                </a:solidFill>
              </a:rPr>
              <a:t>Poder, Autoridade, Dominação, Legalidade e </a:t>
            </a:r>
            <a:r>
              <a:rPr lang="pt-BR" b="1" dirty="0" smtClean="0">
                <a:solidFill>
                  <a:schemeClr val="tx1"/>
                </a:solidFill>
              </a:rPr>
              <a:t>Legitimidade II</a:t>
            </a:r>
          </a:p>
          <a:p>
            <a:pPr lvl="0" algn="ctr"/>
            <a:endParaRPr lang="pt-BR" b="1" dirty="0">
              <a:solidFill>
                <a:schemeClr val="tx1"/>
              </a:solidFill>
            </a:endParaRPr>
          </a:p>
          <a:p>
            <a:pPr lvl="0" algn="ctr"/>
            <a:r>
              <a:rPr lang="pt-BR" b="1" i="1" dirty="0" smtClean="0">
                <a:solidFill>
                  <a:srgbClr val="FF0000"/>
                </a:solidFill>
              </a:rPr>
              <a:t>Diferentes concepções de poder e suas implicações</a:t>
            </a:r>
            <a:endParaRPr lang="pt-BR" b="1" i="1" dirty="0">
              <a:solidFill>
                <a:srgbClr val="FF000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279561" y="1674254"/>
            <a:ext cx="628489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smtClean="0"/>
              <a:t>FLS0648 – SOCIOLOGIA POLÍTICA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6040192" y="4005330"/>
            <a:ext cx="3065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i="1" dirty="0" smtClean="0"/>
              <a:t>Prof. Dr. Sérgio Adorno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56922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888642" y="2665927"/>
            <a:ext cx="2588654" cy="110758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SOCIEDADE</a:t>
            </a:r>
            <a:endParaRPr lang="pt-BR" b="1" dirty="0">
              <a:solidFill>
                <a:schemeClr val="tx1"/>
              </a:solidFill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4005330" y="734096"/>
            <a:ext cx="0" cy="56795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4481848" y="631065"/>
            <a:ext cx="4198513" cy="6825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MERCADO, CORPORAÇÕES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572000" y="1648496"/>
            <a:ext cx="4108361" cy="6053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FORÇA DE TRABALHO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572000" y="2665927"/>
            <a:ext cx="4108361" cy="7340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CLASSES SOCIAIS, SINDICATOS, MOVIMENTOS SOCIAIS, SOCIEDADE CIVIL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4629954" y="3786390"/>
            <a:ext cx="3992451" cy="6439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ELITES E BUROCRACIAS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4687910" y="4739425"/>
            <a:ext cx="3992451" cy="6825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CIÊNCIA, TECNOLOGIA, UNIVERSIDADES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687910" y="5731097"/>
            <a:ext cx="3992451" cy="6825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OPINIÃO PÚBLICA, MASS MEDIA, ARTE E CULTURA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9569003" y="2562896"/>
            <a:ext cx="2266682" cy="8371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PODER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9569003" y="4037526"/>
            <a:ext cx="2434108" cy="20863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PARTIDOS, ELEIÇÕES, CULTURA POLÍTICA,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PODERES (LEGISLATIVO, JUDICIÁRIO, EXECUTIVO, MP)</a:t>
            </a:r>
            <a:endParaRPr lang="pt-BR" b="1" dirty="0">
              <a:solidFill>
                <a:schemeClr val="tx1"/>
              </a:solidFill>
            </a:endParaRPr>
          </a:p>
        </p:txBody>
      </p:sp>
      <p:cxnSp>
        <p:nvCxnSpPr>
          <p:cNvPr id="21" name="Conector reto 20"/>
          <p:cNvCxnSpPr/>
          <p:nvPr/>
        </p:nvCxnSpPr>
        <p:spPr>
          <a:xfrm>
            <a:off x="9144000" y="914401"/>
            <a:ext cx="0" cy="55121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360608" y="347730"/>
            <a:ext cx="311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SOCIEDADES COMPLEXAS</a:t>
            </a:r>
            <a:endParaRPr lang="pt-BR" b="1" dirty="0"/>
          </a:p>
        </p:txBody>
      </p:sp>
      <p:cxnSp>
        <p:nvCxnSpPr>
          <p:cNvPr id="26" name="Conector reto 25"/>
          <p:cNvCxnSpPr/>
          <p:nvPr/>
        </p:nvCxnSpPr>
        <p:spPr>
          <a:xfrm flipH="1">
            <a:off x="360608" y="734096"/>
            <a:ext cx="364472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9465972" y="532396"/>
            <a:ext cx="23697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 smtClean="0"/>
              <a:t>LEGITIMIDADE EM SOCIEDADE COMPLEXAS*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679318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1972" y="360608"/>
            <a:ext cx="10547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LEGITIMIDADE EM SOCIEDADES COMPLEXAS</a:t>
            </a:r>
            <a:endParaRPr lang="pt-BR" b="1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772732" y="729940"/>
            <a:ext cx="9942491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>
            <a:off x="585988" y="2730321"/>
            <a:ext cx="5009882" cy="19962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“Reconhecimento de uma autoridade e de seu direito a emitir comandos e o consequente dever de obedecer”. [</a:t>
            </a:r>
            <a:r>
              <a:rPr lang="pt-BR" sz="2400" b="1" dirty="0" err="1" smtClean="0">
                <a:solidFill>
                  <a:schemeClr val="tx1"/>
                </a:solidFill>
              </a:rPr>
              <a:t>Beetham</a:t>
            </a:r>
            <a:r>
              <a:rPr lang="pt-BR" sz="2400" b="1" dirty="0" smtClean="0">
                <a:solidFill>
                  <a:schemeClr val="tx1"/>
                </a:solidFill>
              </a:rPr>
              <a:t>, 1991) </a:t>
            </a:r>
            <a:endParaRPr lang="pt-BR" sz="2400" b="1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 flipH="1">
            <a:off x="6168980" y="1030310"/>
            <a:ext cx="12879" cy="510003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6903076" y="1133341"/>
            <a:ext cx="3812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 smtClean="0"/>
              <a:t>CONDIÇÕES</a:t>
            </a:r>
            <a:endParaRPr lang="pt-BR" b="1" i="1" dirty="0"/>
          </a:p>
        </p:txBody>
      </p:sp>
      <p:sp>
        <p:nvSpPr>
          <p:cNvPr id="10" name="Triângulo isósceles 9"/>
          <p:cNvSpPr/>
          <p:nvPr/>
        </p:nvSpPr>
        <p:spPr>
          <a:xfrm>
            <a:off x="7237927" y="1996225"/>
            <a:ext cx="3747752" cy="3928057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413678" y="3210995"/>
            <a:ext cx="19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CONSENTIMENTO</a:t>
            </a:r>
            <a:endParaRPr lang="pt-BR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0212946" y="3210995"/>
            <a:ext cx="175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LEGALIDADE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7856113" y="6310648"/>
            <a:ext cx="312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VALORES COMPARTILHADOS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511694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540913" y="148106"/>
            <a:ext cx="5447764" cy="330987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/>
              <a:t>Poder, </a:t>
            </a:r>
            <a:r>
              <a:rPr lang="pt-BR" i="1" dirty="0" smtClean="0">
                <a:solidFill>
                  <a:srgbClr val="FF0000"/>
                </a:solidFill>
              </a:rPr>
              <a:t>“probabilidade de impor a própria vontade, dentro de uma relação social, ainda que contra a toda resistência e qualquer que seja o fundamento dessa probabilidade”.</a:t>
            </a:r>
            <a:endParaRPr lang="pt-BR" b="1" dirty="0" smtClean="0">
              <a:solidFill>
                <a:srgbClr val="00B0F0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7212169" y="180304"/>
            <a:ext cx="4636394" cy="18416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rgbClr val="FF0000"/>
                </a:solidFill>
              </a:rPr>
              <a:t>Estado, </a:t>
            </a:r>
            <a:r>
              <a:rPr lang="pt-BR" b="1" i="1" dirty="0" smtClean="0">
                <a:solidFill>
                  <a:schemeClr val="tx1"/>
                </a:solidFill>
              </a:rPr>
              <a:t>“deve entender-se um instituto político de atividade continuada, quando e à medida que seu quadro administrativo mantenha com êxito a pretensão ao monopólio legítimo da coação física para a manutenção da ordem vigente”.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540913" y="4077131"/>
            <a:ext cx="5525037" cy="20219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Dominação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pt-BR" i="1" dirty="0" smtClean="0">
                <a:solidFill>
                  <a:srgbClr val="FF0000"/>
                </a:solidFill>
              </a:rPr>
              <a:t>“capacidade de certos agentes obterem obediência para determinados mandatos”.  </a:t>
            </a:r>
            <a:endParaRPr lang="pt-BR" dirty="0"/>
          </a:p>
        </p:txBody>
      </p:sp>
      <p:sp>
        <p:nvSpPr>
          <p:cNvPr id="12" name="Triângulo isósceles 11"/>
          <p:cNvSpPr/>
          <p:nvPr/>
        </p:nvSpPr>
        <p:spPr>
          <a:xfrm>
            <a:off x="7482625" y="2640169"/>
            <a:ext cx="3721995" cy="3451538"/>
          </a:xfrm>
          <a:prstGeom prst="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FF0000"/>
                </a:solidFill>
              </a:rPr>
              <a:t>TIPOS PUROS DE AUTORIDADE LEGÍTIMA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598536" y="3155324"/>
            <a:ext cx="1094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TRADIÇÃO</a:t>
            </a:r>
            <a:endParaRPr lang="pt-BR" sz="16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0122794" y="3155324"/>
            <a:ext cx="1429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LEGALIDADE</a:t>
            </a:r>
            <a:endParaRPr lang="pt-BR" b="1" dirty="0"/>
          </a:p>
        </p:txBody>
      </p:sp>
      <p:cxnSp>
        <p:nvCxnSpPr>
          <p:cNvPr id="18" name="Conector de seta reta 17"/>
          <p:cNvCxnSpPr/>
          <p:nvPr/>
        </p:nvCxnSpPr>
        <p:spPr>
          <a:xfrm flipV="1">
            <a:off x="6181859" y="1101143"/>
            <a:ext cx="927279" cy="7791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>
            <a:off x="3264795" y="3493878"/>
            <a:ext cx="0" cy="540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>
            <a:off x="5473521" y="3039414"/>
            <a:ext cx="2421228" cy="1326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8693240" y="6289046"/>
            <a:ext cx="1159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CARISMA</a:t>
            </a:r>
            <a:endParaRPr lang="pt-BR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231820" y="6289046"/>
            <a:ext cx="4456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Weber, M. </a:t>
            </a:r>
            <a:r>
              <a:rPr lang="pt-BR" sz="1400" dirty="0" err="1" smtClean="0"/>
              <a:t>Economía</a:t>
            </a:r>
            <a:r>
              <a:rPr lang="pt-BR" sz="1400" dirty="0" smtClean="0"/>
              <a:t> y </a:t>
            </a:r>
            <a:r>
              <a:rPr lang="pt-BR" sz="1400" dirty="0" err="1" smtClean="0"/>
              <a:t>Sociedad</a:t>
            </a:r>
            <a:r>
              <a:rPr lang="pt-BR" sz="1400" dirty="0" smtClean="0"/>
              <a:t>, v. 1. 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94572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62062" y="394283"/>
            <a:ext cx="10008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ARENDT, H.                                                   </a:t>
            </a:r>
            <a:r>
              <a:rPr lang="pt-BR" dirty="0" smtClean="0"/>
              <a:t>ISONOMIA E CIVITAS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562062" y="973123"/>
            <a:ext cx="9731230" cy="1963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tx1"/>
                </a:solidFill>
              </a:rPr>
              <a:t>“Quando a cidade-estado de Atenas chamou sua constituição de isonomia, ou quando os romanos disseram ser a </a:t>
            </a:r>
            <a:r>
              <a:rPr lang="pt-BR" b="1" i="1" dirty="0" err="1" smtClean="0">
                <a:solidFill>
                  <a:schemeClr val="tx1"/>
                </a:solidFill>
              </a:rPr>
              <a:t>civitas</a:t>
            </a:r>
            <a:r>
              <a:rPr lang="pt-BR" b="1" dirty="0" smtClean="0">
                <a:solidFill>
                  <a:schemeClr val="tx1"/>
                </a:solidFill>
              </a:rPr>
              <a:t> sua forma de governo, tinham em mente um conceito de poder e lei cuja essência não se fiava na relação ordem-obediência e não identificava poder com domínio ou lei com ordens.” (Arendt, ‘Da Violência’ in </a:t>
            </a:r>
            <a:r>
              <a:rPr lang="pt-BR" b="1" i="1" dirty="0" smtClean="0">
                <a:solidFill>
                  <a:schemeClr val="tx1"/>
                </a:solidFill>
              </a:rPr>
              <a:t>Crises da República</a:t>
            </a:r>
            <a:r>
              <a:rPr lang="pt-BR" b="1" dirty="0" smtClean="0">
                <a:solidFill>
                  <a:schemeClr val="tx1"/>
                </a:solidFill>
              </a:rPr>
              <a:t> ([1969]1973), p. 120).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2063" y="3179428"/>
            <a:ext cx="537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O POVO E O PODER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29174" y="3816991"/>
            <a:ext cx="9664118" cy="21811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tx1"/>
                </a:solidFill>
              </a:rPr>
              <a:t>“É o apoio do povo que empresta poder às instituições de um país, e este apoio não é mais que a continuação do consentimento que, de início, deu origem às leis. No governo </a:t>
            </a:r>
            <a:r>
              <a:rPr lang="pt-BR" b="1" dirty="0" err="1" smtClean="0">
                <a:solidFill>
                  <a:schemeClr val="tx1"/>
                </a:solidFill>
              </a:rPr>
              <a:t>representantivo</a:t>
            </a:r>
            <a:r>
              <a:rPr lang="pt-BR" b="1" dirty="0" smtClean="0">
                <a:solidFill>
                  <a:schemeClr val="tx1"/>
                </a:solidFill>
              </a:rPr>
              <a:t>, o povo supostamente controle os que governam. Todas as instituições políticas são manifestações e materializações de poder; petrificam e decaem quando o poder vivo do povo cessa de lhes sustentar”. (Arendt, idem, p. 120).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754686" y="838899"/>
            <a:ext cx="1140903" cy="939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FSLO648</a:t>
            </a:r>
          </a:p>
          <a:p>
            <a:pPr algn="ctr"/>
            <a:r>
              <a:rPr lang="pt-BR" dirty="0" smtClean="0"/>
              <a:t>2018</a:t>
            </a:r>
            <a:endParaRPr lang="pt-BR" dirty="0"/>
          </a:p>
        </p:txBody>
      </p:sp>
      <p:cxnSp>
        <p:nvCxnSpPr>
          <p:cNvPr id="9" name="Conector de seta reta 8"/>
          <p:cNvCxnSpPr/>
          <p:nvPr/>
        </p:nvCxnSpPr>
        <p:spPr>
          <a:xfrm>
            <a:off x="1957589" y="605307"/>
            <a:ext cx="2627290" cy="2575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23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hlinkClick r:id="" action="ppaction://noaction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552033"/>
              </p:ext>
            </p:extLst>
          </p:nvPr>
        </p:nvGraphicFramePr>
        <p:xfrm>
          <a:off x="602538" y="1006475"/>
          <a:ext cx="9774644" cy="5729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r:id="rId4" imgW="5506127" imgH="5841476" progId="Word.Document.8">
                  <p:embed/>
                </p:oleObj>
              </mc:Choice>
              <mc:Fallback>
                <p:oleObj name="Document" r:id="rId4" imgW="5506127" imgH="584147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538" y="1006475"/>
                        <a:ext cx="9774644" cy="5729885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ângulo 6"/>
          <p:cNvSpPr/>
          <p:nvPr/>
        </p:nvSpPr>
        <p:spPr>
          <a:xfrm>
            <a:off x="602538" y="141668"/>
            <a:ext cx="9774644" cy="7469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PODER E VIOLÊNCIA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85611" y="5653825"/>
            <a:ext cx="886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Arendt, H. ‘Da violência’ in </a:t>
            </a:r>
            <a:r>
              <a:rPr lang="pt-BR" i="1" dirty="0" smtClean="0"/>
              <a:t>Crises da República, </a:t>
            </a:r>
            <a:r>
              <a:rPr lang="pt-BR" dirty="0" smtClean="0"/>
              <a:t>São Paulo: Perspectiva, 1973, pp. 93-169.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35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99245" y="321972"/>
            <a:ext cx="11487955" cy="1828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“Resumindo: em termos de política, não basta dizer que violência e poder não são a mesma coisa. Poder e violência se opõem; onde um deles domina totalmente o outro está ausente. A violência aparece onde o poder está em perigo, mas se a permitem seguir seus próprios caminhos, resulta no desaparecimento do poder. Isto implica em não ser correto pensar no oposto da violência como sendo a não-violência; falar em poder não-violento é uma redundância. A violência pode destruir o poder, mas é totalmente incapaz de criá-lo”. (Arendt, idem, p. 132).</a:t>
            </a:r>
            <a:endParaRPr lang="pt-BR" sz="2000" b="1" dirty="0"/>
          </a:p>
        </p:txBody>
      </p:sp>
      <p:sp>
        <p:nvSpPr>
          <p:cNvPr id="6" name="Elipse 5"/>
          <p:cNvSpPr/>
          <p:nvPr/>
        </p:nvSpPr>
        <p:spPr>
          <a:xfrm>
            <a:off x="3490175" y="2562897"/>
            <a:ext cx="7662930" cy="394093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“...desejo apenas recordar a perspectiva </a:t>
            </a:r>
            <a:r>
              <a:rPr lang="pt-BR" b="1" i="1" dirty="0" smtClean="0">
                <a:solidFill>
                  <a:schemeClr val="tx1"/>
                </a:solidFill>
              </a:rPr>
              <a:t>sui-generis </a:t>
            </a:r>
            <a:r>
              <a:rPr lang="pt-BR" b="1" dirty="0" smtClean="0">
                <a:solidFill>
                  <a:schemeClr val="tx1"/>
                </a:solidFill>
              </a:rPr>
              <a:t>adotada por H. Arendt: um Estado, exonerado da elaboração administrativa de matérias sociais; uma política, depurada das questões relativas à política social; uma institucionalização da liberdade pública que independe da organização do bem-estar; um processo radical de formação democrática da vontade, que se abstém em face da repressão social – este não é um caminho viável para </a:t>
            </a:r>
            <a:r>
              <a:rPr lang="pt-BR" b="1" i="1" dirty="0" smtClean="0">
                <a:solidFill>
                  <a:schemeClr val="tx1"/>
                </a:solidFill>
              </a:rPr>
              <a:t>nenhuma</a:t>
            </a:r>
            <a:r>
              <a:rPr lang="pt-BR" b="1" dirty="0" smtClean="0">
                <a:solidFill>
                  <a:schemeClr val="tx1"/>
                </a:solidFill>
              </a:rPr>
              <a:t> sociedade moderna”</a:t>
            </a:r>
            <a:endParaRPr lang="pt-BR" b="1" i="1" dirty="0">
              <a:solidFill>
                <a:schemeClr val="tx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9245" y="3541690"/>
            <a:ext cx="27689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Habermas, J. ‘O conceito de poder de Hannah Arendt’. </a:t>
            </a:r>
            <a:r>
              <a:rPr lang="pt-BR" i="1" dirty="0" smtClean="0">
                <a:solidFill>
                  <a:schemeClr val="tx1"/>
                </a:solidFill>
              </a:rPr>
              <a:t>Habermas, </a:t>
            </a:r>
            <a:r>
              <a:rPr lang="pt-BR" dirty="0" err="1" smtClean="0">
                <a:solidFill>
                  <a:schemeClr val="tx1"/>
                </a:solidFill>
              </a:rPr>
              <a:t>orgs</a:t>
            </a:r>
            <a:r>
              <a:rPr lang="pt-BR" dirty="0" smtClean="0">
                <a:solidFill>
                  <a:schemeClr val="tx1"/>
                </a:solidFill>
              </a:rPr>
              <a:t>. Barbara </a:t>
            </a:r>
            <a:r>
              <a:rPr lang="pt-BR" dirty="0" err="1" smtClean="0">
                <a:solidFill>
                  <a:schemeClr val="tx1"/>
                </a:solidFill>
              </a:rPr>
              <a:t>Freitag</a:t>
            </a:r>
            <a:r>
              <a:rPr lang="pt-BR" dirty="0" smtClean="0">
                <a:solidFill>
                  <a:schemeClr val="tx1"/>
                </a:solidFill>
              </a:rPr>
              <a:t> e Sérgio Paulo Rouanet, São Paulo, Ática, 1980, p. 110. </a:t>
            </a:r>
            <a:endParaRPr lang="pt-BR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90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283335" y="553792"/>
            <a:ext cx="11732654" cy="276895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”O poder, para nossos propósitos, pode ser entendido, como a capacidade que a sociedade tem para mobilizar seus recursos no interesse de seus objetivos definidos como algo sancionado de maneira mais positiva do que permissiva pelo sistema como um todo – objetivos que são “afetados pelo interesse público. A quantidade do poder é um atributo  do sistema total e uma função de  muitas variáveis. Estas, segundo minha concepção, são: o </a:t>
            </a:r>
            <a:r>
              <a:rPr lang="pt-BR" b="1" i="1" dirty="0" smtClean="0">
                <a:solidFill>
                  <a:schemeClr val="tx1"/>
                </a:solidFill>
              </a:rPr>
              <a:t>apoio </a:t>
            </a:r>
            <a:r>
              <a:rPr lang="pt-BR" b="1" dirty="0" smtClean="0">
                <a:solidFill>
                  <a:schemeClr val="tx1"/>
                </a:solidFill>
              </a:rPr>
              <a:t>que pode ser mobilizado por aqueles que exercem o poder, os </a:t>
            </a:r>
            <a:r>
              <a:rPr lang="pt-BR" b="1" i="1" dirty="0" smtClean="0">
                <a:solidFill>
                  <a:schemeClr val="tx1"/>
                </a:solidFill>
              </a:rPr>
              <a:t>privilégios</a:t>
            </a:r>
            <a:r>
              <a:rPr lang="pt-BR" b="1" dirty="0" smtClean="0">
                <a:solidFill>
                  <a:schemeClr val="tx1"/>
                </a:solidFill>
              </a:rPr>
              <a:t> a que tem acesso (principalmente o controle da produtividade da economia), a </a:t>
            </a:r>
            <a:r>
              <a:rPr lang="pt-BR" b="1" i="1" dirty="0" smtClean="0">
                <a:solidFill>
                  <a:schemeClr val="tx1"/>
                </a:solidFill>
              </a:rPr>
              <a:t>legitimidade </a:t>
            </a:r>
            <a:r>
              <a:rPr lang="pt-BR" b="1" dirty="0" smtClean="0">
                <a:solidFill>
                  <a:schemeClr val="tx1"/>
                </a:solidFill>
              </a:rPr>
              <a:t>que pode ser conferida às posições dos detentores do poder, e a </a:t>
            </a:r>
            <a:r>
              <a:rPr lang="pt-BR" b="1" i="1" dirty="0" smtClean="0">
                <a:solidFill>
                  <a:schemeClr val="tx1"/>
                </a:solidFill>
              </a:rPr>
              <a:t>lealdade relativamente incondicional </a:t>
            </a:r>
            <a:r>
              <a:rPr lang="pt-BR" b="1" dirty="0" smtClean="0">
                <a:solidFill>
                  <a:schemeClr val="tx1"/>
                </a:solidFill>
              </a:rPr>
              <a:t>da população para com a sociedade em seus aspectos politicamente organizados. O centro de nossas considerações no presente momento será, acima de tudo, o fator </a:t>
            </a:r>
            <a:r>
              <a:rPr lang="pt-BR" b="1" i="1" dirty="0" smtClean="0">
                <a:solidFill>
                  <a:schemeClr val="tx1"/>
                </a:solidFill>
              </a:rPr>
              <a:t>apoio</a:t>
            </a:r>
            <a:r>
              <a:rPr lang="pt-BR" b="1" dirty="0" smtClean="0">
                <a:solidFill>
                  <a:schemeClr val="tx1"/>
                </a:solidFill>
              </a:rPr>
              <a:t>. [</a:t>
            </a:r>
            <a:r>
              <a:rPr lang="pt-BR" b="1" dirty="0" err="1" smtClean="0">
                <a:solidFill>
                  <a:schemeClr val="tx1"/>
                </a:solidFill>
              </a:rPr>
              <a:t>Parsons</a:t>
            </a:r>
            <a:r>
              <a:rPr lang="pt-BR" b="1" dirty="0" smtClean="0">
                <a:solidFill>
                  <a:schemeClr val="tx1"/>
                </a:solidFill>
              </a:rPr>
              <a:t>, T. ‘Poder, Partido e Sistema’ in </a:t>
            </a:r>
            <a:r>
              <a:rPr lang="pt-BR" b="1" i="1" dirty="0" smtClean="0">
                <a:solidFill>
                  <a:schemeClr val="tx1"/>
                </a:solidFill>
              </a:rPr>
              <a:t>Sociologia Política II</a:t>
            </a:r>
            <a:r>
              <a:rPr lang="pt-BR" b="1" dirty="0" smtClean="0">
                <a:solidFill>
                  <a:schemeClr val="tx1"/>
                </a:solidFill>
              </a:rPr>
              <a:t>, Rio de Janeiro: Zahar, 1970, pp. 9-10.</a:t>
            </a:r>
            <a:endParaRPr lang="pt-BR" b="1" i="1" dirty="0"/>
          </a:p>
        </p:txBody>
      </p:sp>
      <p:sp>
        <p:nvSpPr>
          <p:cNvPr id="3" name="Retângulo 2"/>
          <p:cNvSpPr/>
          <p:nvPr/>
        </p:nvSpPr>
        <p:spPr>
          <a:xfrm>
            <a:off x="714777" y="3895859"/>
            <a:ext cx="10869769" cy="29621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“</a:t>
            </a:r>
            <a:r>
              <a:rPr lang="pt-BR" b="1" dirty="0" smtClean="0">
                <a:solidFill>
                  <a:schemeClr val="tx1"/>
                </a:solidFill>
              </a:rPr>
              <a:t>”Os sistemas simbólicos devem sua força ao fato de as relações de força que ne se exprimem só se manifestarem neles como forma irreconhecível de relações de sentido (deslocação). [...] O poder simbólico como poder de constituir o dado pela enunciação, de fazer ver e crer, de confirmar ou transformar a visão de mundo... Só se exerce se for </a:t>
            </a:r>
            <a:r>
              <a:rPr lang="pt-BR" b="1" i="1" dirty="0" smtClean="0">
                <a:solidFill>
                  <a:schemeClr val="tx1"/>
                </a:solidFill>
              </a:rPr>
              <a:t>reconhecido, </a:t>
            </a:r>
            <a:r>
              <a:rPr lang="pt-BR" b="1" dirty="0" smtClean="0">
                <a:solidFill>
                  <a:schemeClr val="tx1"/>
                </a:solidFill>
              </a:rPr>
              <a:t>quer dizer ignorado como arbitrário. [...] O poder simbólico, poder subordinado, é uma forma transformada, quer dizer, irreconhecível, transfigurada e legitimada, das outras formas de poder.”</a:t>
            </a:r>
          </a:p>
          <a:p>
            <a:pPr algn="ctr"/>
            <a:r>
              <a:rPr lang="pt-BR" b="1" dirty="0" err="1" smtClean="0">
                <a:solidFill>
                  <a:schemeClr val="tx1"/>
                </a:solidFill>
              </a:rPr>
              <a:t>Bourdieu</a:t>
            </a:r>
            <a:r>
              <a:rPr lang="pt-BR" b="1" dirty="0" smtClean="0">
                <a:solidFill>
                  <a:schemeClr val="tx1"/>
                </a:solidFill>
              </a:rPr>
              <a:t>, P. ‘Sobre o poder simbólico’ in </a:t>
            </a:r>
            <a:r>
              <a:rPr lang="pt-BR" b="1" i="1" dirty="0" smtClean="0">
                <a:solidFill>
                  <a:schemeClr val="tx1"/>
                </a:solidFill>
              </a:rPr>
              <a:t>O poder simbólico</a:t>
            </a:r>
            <a:r>
              <a:rPr lang="pt-BR" b="1" dirty="0" smtClean="0">
                <a:solidFill>
                  <a:schemeClr val="tx1"/>
                </a:solidFill>
              </a:rPr>
              <a:t>. Rio de Janeiro: Bertrand Brasil, 1998, cap. 1, pp. 7-15.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798490" y="193183"/>
            <a:ext cx="6104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 smtClean="0">
                <a:solidFill>
                  <a:schemeClr val="accent2">
                    <a:lumMod val="75000"/>
                  </a:schemeClr>
                </a:solidFill>
              </a:rPr>
              <a:t>PODER E SISTEMA SOCIAL</a:t>
            </a:r>
            <a:endParaRPr lang="pt-BR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98490" y="3528811"/>
            <a:ext cx="4997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 smtClean="0">
                <a:solidFill>
                  <a:schemeClr val="accent2">
                    <a:lumMod val="75000"/>
                  </a:schemeClr>
                </a:solidFill>
              </a:rPr>
              <a:t>PODER SIMBÓLICO</a:t>
            </a:r>
            <a:endParaRPr lang="pt-BR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6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3639" y="206062"/>
            <a:ext cx="11397803" cy="64394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FOUCAULT E O PODER</a:t>
            </a:r>
          </a:p>
          <a:p>
            <a:pPr algn="ctr"/>
            <a:endParaRPr lang="pt-BR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“O que é o poder? (...) O que está em jogo é determinar quais são, em seus mecanismos, em seus efeitos, em suas relações, esses diferentes dispositivos de poder que se exercem, em níveis diferentes da sociedade, em campos e com extensões variadas. </a:t>
            </a:r>
            <a:r>
              <a:rPr lang="pt-BR" b="1" i="1" dirty="0" smtClean="0">
                <a:solidFill>
                  <a:schemeClr val="accent5">
                    <a:lumMod val="75000"/>
                  </a:schemeClr>
                </a:solidFill>
              </a:rPr>
              <a:t>Grosso modo</a:t>
            </a: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, acho que o que está em jogo em tudo isso é o seguinte: a análise do poder, ou a análise dos poderes, pode, de uma maneira ou de outra, ser deduzida da economia? </a:t>
            </a:r>
          </a:p>
          <a:p>
            <a:pPr algn="ctr"/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...] “...há um certo ponto em comum entre a concepção jurídica e, digamos, liberal do poder político – a que encontramos nos filósofos do século XVIII – e também a concepção marxista ou, em todo caso, uma certa concepção coerente que vale como sendo a concepção do marxismo. Esse ponto em comum seria aquilo que eu chamaria de ‘</a:t>
            </a:r>
            <a:r>
              <a:rPr lang="pt-BR" b="1" dirty="0" err="1" smtClean="0">
                <a:solidFill>
                  <a:schemeClr val="accent5">
                    <a:lumMod val="75000"/>
                  </a:schemeClr>
                </a:solidFill>
              </a:rPr>
              <a:t>economicismo</a:t>
            </a: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’ na teoria do poder. (...) no caso da teoria jurídica clássica do poder, o poder é considerado um direito do qual se seria possuidor como um bem (...) que seria da ordem da cessão ou do contrato. [...] ... Na concepção marxista geral do poder; nada disso, é evidente. Mas, vocês tem nessa concepção marxista algo diferente, que se poderia chamar de ‘funcionalidade econômica’ do poder. (...) Neste caso, o poder político encontra na economia sua razão de ser histórica.”</a:t>
            </a:r>
          </a:p>
          <a:p>
            <a:pPr algn="ctr"/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[...] O poder não se dá, nem se troca, nem se retoma, mas ele se exerce e só existe em ato. (...) o poder não é primeiramente manutenção e recondução das relações econômicas, mas, em si mesmo, primariamente uma relação de força”. </a:t>
            </a:r>
          </a:p>
          <a:p>
            <a:pPr algn="ctr"/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Foucault, M. </a:t>
            </a:r>
            <a:r>
              <a:rPr lang="pt-BR" b="1" i="1" dirty="0" smtClean="0">
                <a:solidFill>
                  <a:schemeClr val="accent5">
                    <a:lumMod val="75000"/>
                  </a:schemeClr>
                </a:solidFill>
              </a:rPr>
              <a:t>Em defesa da sociedade</a:t>
            </a:r>
            <a:r>
              <a:rPr lang="pt-BR" i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Curso no </a:t>
            </a:r>
            <a:r>
              <a:rPr lang="pt-BR" b="1" dirty="0" err="1" smtClean="0">
                <a:solidFill>
                  <a:schemeClr val="accent5">
                    <a:lumMod val="75000"/>
                  </a:schemeClr>
                </a:solidFill>
              </a:rPr>
              <a:t>Collège</a:t>
            </a: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 de France, anos 1975-76. São Paulo, Martins Fontes, 1999, aula de 07/01/76, pp. 19-21. </a:t>
            </a:r>
            <a:endParaRPr lang="pt-BR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91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80321" y="753228"/>
            <a:ext cx="9613861" cy="1080938"/>
          </a:xfrm>
          <a:prstGeom prst="rect">
            <a:avLst/>
          </a:prstGeom>
          <a:ln>
            <a:solidFill>
              <a:srgbClr val="5AA6C0">
                <a:lumMod val="20000"/>
                <a:lumOff val="80000"/>
              </a:srgb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DUAS TRADIÇÕES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855354" y="855677"/>
            <a:ext cx="998290" cy="914400"/>
          </a:xfrm>
          <a:prstGeom prst="rect">
            <a:avLst/>
          </a:prstGeom>
          <a:solidFill>
            <a:srgbClr val="F09415"/>
          </a:solidFill>
          <a:ln w="12700" cap="flat" cmpd="sng" algn="ctr">
            <a:solidFill>
              <a:srgbClr val="F0941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FLS0648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2018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58535" y="2332139"/>
            <a:ext cx="10695964" cy="4009938"/>
          </a:xfrm>
          <a:prstGeom prst="rect">
            <a:avLst/>
          </a:prstGeom>
          <a:solidFill>
            <a:srgbClr val="F09415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 – VIOLÊNCIA COMO RECURSO DE PODER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II – VIOLÊNCIA </a:t>
            </a:r>
            <a:r>
              <a:rPr kumimoji="0" lang="pt-BR" sz="1800" b="0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VERSUS 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PODER</a:t>
            </a: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(Arendt e a crítica da violência como categoria do pensamento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Político). Poder</a:t>
            </a:r>
            <a:r>
              <a:rPr kumimoji="0" lang="pt-BR" sz="18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no contexto da ação comunicativa (Habermas)</a:t>
            </a: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19743" y="2859780"/>
            <a:ext cx="2256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buFont typeface="Wingdings" panose="05000000000000000000" pitchFamily="2" charset="2"/>
              <a:buChar char="§"/>
            </a:pPr>
            <a:r>
              <a:rPr lang="pt-BR" dirty="0">
                <a:solidFill>
                  <a:prstClr val="white"/>
                </a:solidFill>
                <a:latin typeface="Trebuchet MS" panose="020B0603020202020204"/>
              </a:rPr>
              <a:t>Comando</a:t>
            </a:r>
          </a:p>
          <a:p>
            <a:pPr marL="285750" indent="-285750" defTabSz="457200">
              <a:buFont typeface="Wingdings" panose="05000000000000000000" pitchFamily="2" charset="2"/>
              <a:buChar char="§"/>
            </a:pPr>
            <a:r>
              <a:rPr lang="pt-BR" dirty="0" smtClean="0">
                <a:solidFill>
                  <a:prstClr val="white"/>
                </a:solidFill>
                <a:latin typeface="Trebuchet MS" panose="020B0603020202020204"/>
              </a:rPr>
              <a:t>Ordem</a:t>
            </a:r>
            <a:endParaRPr lang="pt-BR" dirty="0">
              <a:solidFill>
                <a:prstClr val="white"/>
              </a:solidFill>
              <a:latin typeface="Trebuchet MS" panose="020B0603020202020204"/>
            </a:endParaRPr>
          </a:p>
          <a:p>
            <a:pPr marL="285750" indent="-285750" defTabSz="457200">
              <a:buFont typeface="Wingdings" panose="05000000000000000000" pitchFamily="2" charset="2"/>
              <a:buChar char="§"/>
            </a:pPr>
            <a:r>
              <a:rPr lang="pt-BR" dirty="0" smtClean="0">
                <a:solidFill>
                  <a:prstClr val="white"/>
                </a:solidFill>
                <a:latin typeface="Trebuchet MS" panose="020B0603020202020204"/>
              </a:rPr>
              <a:t>Obediência</a:t>
            </a:r>
          </a:p>
          <a:p>
            <a:pPr marL="285750" indent="-285750" defTabSz="457200">
              <a:buFont typeface="Wingdings" panose="05000000000000000000" pitchFamily="2" charset="2"/>
              <a:buChar char="§"/>
            </a:pPr>
            <a:r>
              <a:rPr lang="pt-BR" dirty="0" smtClean="0">
                <a:solidFill>
                  <a:prstClr val="white"/>
                </a:solidFill>
                <a:latin typeface="Trebuchet MS" panose="020B0603020202020204"/>
              </a:rPr>
              <a:t>Sujeição</a:t>
            </a:r>
            <a:endParaRPr lang="pt-BR" dirty="0">
              <a:solidFill>
                <a:prstClr val="white"/>
              </a:solidFill>
              <a:latin typeface="Trebuchet MS" panose="020B0603020202020204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239699" y="2550253"/>
            <a:ext cx="3993160" cy="3624044"/>
          </a:xfrm>
          <a:prstGeom prst="rect">
            <a:avLst/>
          </a:prstGeom>
          <a:solidFill>
            <a:srgbClr val="F09415"/>
          </a:solidFill>
          <a:ln w="12700" cap="flat" cmpd="sng" algn="ctr">
            <a:solidFill>
              <a:srgbClr val="F0941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Weber, Elias (monopólio estatal da violência)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Clausewitz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(Política como violência por meios pacíficos)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Marx (Violência, parteira da história)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Sorel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Nietzsche, </a:t>
            </a:r>
            <a:r>
              <a:rPr kumimoji="0" lang="pt-B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Fanon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Sartre (violência como força vital)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Lorens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(Violência como instinto natural)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kern="0" dirty="0" smtClean="0">
                <a:solidFill>
                  <a:prstClr val="white"/>
                </a:solidFill>
                <a:latin typeface="Trebuchet MS" panose="020B0603020202020204"/>
              </a:rPr>
              <a:t>Foucault (poder, força e disciplina)</a:t>
            </a: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7" name="Conector reto 6"/>
          <p:cNvCxnSpPr/>
          <p:nvPr/>
        </p:nvCxnSpPr>
        <p:spPr>
          <a:xfrm flipV="1">
            <a:off x="771787" y="4446165"/>
            <a:ext cx="5922628" cy="4194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8" name="Retângulo 7"/>
          <p:cNvSpPr/>
          <p:nvPr/>
        </p:nvSpPr>
        <p:spPr>
          <a:xfrm>
            <a:off x="4476377" y="2988607"/>
            <a:ext cx="2021747" cy="620786"/>
          </a:xfrm>
          <a:prstGeom prst="rect">
            <a:avLst/>
          </a:prstGeom>
          <a:solidFill>
            <a:srgbClr val="5AA6C0"/>
          </a:solidFill>
          <a:ln w="12700" cap="flat" cmpd="sng" algn="ctr">
            <a:solidFill>
              <a:srgbClr val="F0941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DOMINAÇÃO</a:t>
            </a: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71787" y="753228"/>
            <a:ext cx="9522395" cy="10168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accent5">
                    <a:lumMod val="75000"/>
                  </a:schemeClr>
                </a:solidFill>
              </a:rPr>
              <a:t>TRADIÇÕES</a:t>
            </a:r>
            <a:endParaRPr lang="pt-B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521666" y="3824045"/>
            <a:ext cx="1926124" cy="434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LEGITIMIDADE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705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139" y="150388"/>
            <a:ext cx="11011437" cy="61818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526147" y="1227852"/>
            <a:ext cx="3953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PODER COMO EXERCÍCIO CONCRETO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5679584" y="1227852"/>
            <a:ext cx="4365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CAPACIDADE DE FAZER OU FACILITAR ALGO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75786" y="422718"/>
            <a:ext cx="2627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ABORDAGENS DO PODER</a:t>
            </a:r>
            <a:endParaRPr lang="pt-BR" b="1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142445" y="792050"/>
            <a:ext cx="46299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3142445" y="792050"/>
            <a:ext cx="0" cy="43580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7772401" y="792050"/>
            <a:ext cx="0" cy="43580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V="1">
            <a:off x="1171977" y="1867437"/>
            <a:ext cx="9710671" cy="515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1171977" y="3241318"/>
            <a:ext cx="1275009" cy="1090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/>
              <a:t>FORMAS ELEMENTARES</a:t>
            </a:r>
            <a:endParaRPr lang="pt-BR" sz="1400" b="1" dirty="0"/>
          </a:p>
        </p:txBody>
      </p:sp>
      <p:sp>
        <p:nvSpPr>
          <p:cNvPr id="16" name="Retângulo 15"/>
          <p:cNvSpPr/>
          <p:nvPr/>
        </p:nvSpPr>
        <p:spPr>
          <a:xfrm>
            <a:off x="3142445" y="2455704"/>
            <a:ext cx="3078051" cy="635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CORRETIVA/REPRESSIVA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3181081" y="4632233"/>
            <a:ext cx="3039415" cy="759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PERSUASIVA</a:t>
            </a:r>
            <a:endParaRPr lang="pt-BR" dirty="0"/>
          </a:p>
        </p:txBody>
      </p:sp>
      <p:cxnSp>
        <p:nvCxnSpPr>
          <p:cNvPr id="19" name="Conector reto 18"/>
          <p:cNvCxnSpPr/>
          <p:nvPr/>
        </p:nvCxnSpPr>
        <p:spPr>
          <a:xfrm>
            <a:off x="6220496" y="2773316"/>
            <a:ext cx="103031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H="1">
            <a:off x="2839790" y="2930983"/>
            <a:ext cx="38637" cy="223884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2446986" y="3786388"/>
            <a:ext cx="3928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2839791" y="2930983"/>
            <a:ext cx="3026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2839791" y="5142410"/>
            <a:ext cx="3412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2878427" y="3786388"/>
            <a:ext cx="80042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7250806" y="2125014"/>
            <a:ext cx="0" cy="1275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7514824" y="2228045"/>
            <a:ext cx="3747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b="1" dirty="0" smtClean="0"/>
              <a:t>Força/coerção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b="1" dirty="0" smtClean="0"/>
              <a:t>Restrição/limitação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b="1" dirty="0" smtClean="0"/>
              <a:t>Manipulação/indução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b="1" dirty="0" smtClean="0"/>
              <a:t>Resistência, oposição, protestos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dirty="0"/>
          </a:p>
        </p:txBody>
      </p:sp>
      <p:cxnSp>
        <p:nvCxnSpPr>
          <p:cNvPr id="36" name="Conector reto 35"/>
          <p:cNvCxnSpPr/>
          <p:nvPr/>
        </p:nvCxnSpPr>
        <p:spPr>
          <a:xfrm>
            <a:off x="6220496" y="5012160"/>
            <a:ext cx="1030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7250806" y="4050405"/>
            <a:ext cx="0" cy="16420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7527704" y="4050405"/>
            <a:ext cx="35352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b="1" dirty="0" smtClean="0"/>
              <a:t>Significação/simbolização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b="1" dirty="0" smtClean="0"/>
              <a:t>Comunicação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b="1" dirty="0" smtClean="0"/>
              <a:t>Consenso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b="1" dirty="0" smtClean="0"/>
              <a:t>Perícia/saber especializado/autoridade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b="1" dirty="0" smtClean="0"/>
              <a:t>Resistência, pressão, heterogeneidade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b="1" dirty="0" smtClean="0"/>
              <a:t>Legitimidade</a:t>
            </a:r>
            <a:endParaRPr lang="pt-BR" b="1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386366" y="6529589"/>
            <a:ext cx="2257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Scott (2010).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150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1439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Trebuchet MS</vt:lpstr>
      <vt:lpstr>Wingdings</vt:lpstr>
      <vt:lpstr>Tema do Office</vt:lpstr>
      <vt:lpstr>Document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SANOTE</dc:creator>
  <cp:lastModifiedBy>SANOTE</cp:lastModifiedBy>
  <cp:revision>35</cp:revision>
  <dcterms:created xsi:type="dcterms:W3CDTF">2018-03-21T00:54:44Z</dcterms:created>
  <dcterms:modified xsi:type="dcterms:W3CDTF">2018-03-23T13:41:22Z</dcterms:modified>
</cp:coreProperties>
</file>