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9" r:id="rId6"/>
    <p:sldId id="261" r:id="rId7"/>
    <p:sldId id="276" r:id="rId8"/>
    <p:sldId id="278" r:id="rId9"/>
    <p:sldId id="263" r:id="rId10"/>
    <p:sldId id="264" r:id="rId11"/>
    <p:sldId id="265" r:id="rId12"/>
    <p:sldId id="284" r:id="rId13"/>
    <p:sldId id="267" r:id="rId14"/>
    <p:sldId id="268" r:id="rId15"/>
    <p:sldId id="272" r:id="rId16"/>
    <p:sldId id="273" r:id="rId17"/>
    <p:sldId id="274" r:id="rId18"/>
    <p:sldId id="280" r:id="rId19"/>
    <p:sldId id="281" r:id="rId20"/>
    <p:sldId id="282" r:id="rId21"/>
    <p:sldId id="283" r:id="rId22"/>
    <p:sldId id="279" r:id="rId23"/>
    <p:sldId id="285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4A66C8A-0EDA-4AEB-A112-51DE81A6813E}" type="datetimeFigureOut">
              <a:rPr lang="pt-BR" smtClean="0"/>
              <a:pPr/>
              <a:t>03/04/2017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61B078-41C7-4721-BF2B-4E8A1DC2F4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6C8A-0EDA-4AEB-A112-51DE81A6813E}" type="datetimeFigureOut">
              <a:rPr lang="pt-BR" smtClean="0"/>
              <a:pPr/>
              <a:t>03/04/2017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B078-41C7-4721-BF2B-4E8A1DC2F4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6C8A-0EDA-4AEB-A112-51DE81A6813E}" type="datetimeFigureOut">
              <a:rPr lang="pt-BR" smtClean="0"/>
              <a:pPr/>
              <a:t>03/04/2017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B078-41C7-4721-BF2B-4E8A1DC2F4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6C8A-0EDA-4AEB-A112-51DE81A6813E}" type="datetimeFigureOut">
              <a:rPr lang="pt-BR" smtClean="0"/>
              <a:pPr/>
              <a:t>03/04/2017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B078-41C7-4721-BF2B-4E8A1DC2F4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6C8A-0EDA-4AEB-A112-51DE81A6813E}" type="datetimeFigureOut">
              <a:rPr lang="pt-BR" smtClean="0"/>
              <a:pPr/>
              <a:t>03/04/2017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B078-41C7-4721-BF2B-4E8A1DC2F4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6C8A-0EDA-4AEB-A112-51DE81A6813E}" type="datetimeFigureOut">
              <a:rPr lang="pt-BR" smtClean="0"/>
              <a:pPr/>
              <a:t>03/04/2017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B078-41C7-4721-BF2B-4E8A1DC2F4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A66C8A-0EDA-4AEB-A112-51DE81A6813E}" type="datetimeFigureOut">
              <a:rPr lang="pt-BR" smtClean="0"/>
              <a:pPr/>
              <a:t>03/04/2017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61B078-41C7-4721-BF2B-4E8A1DC2F4A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4A66C8A-0EDA-4AEB-A112-51DE81A6813E}" type="datetimeFigureOut">
              <a:rPr lang="pt-BR" smtClean="0"/>
              <a:pPr/>
              <a:t>03/04/2017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61B078-41C7-4721-BF2B-4E8A1DC2F4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6C8A-0EDA-4AEB-A112-51DE81A6813E}" type="datetimeFigureOut">
              <a:rPr lang="pt-BR" smtClean="0"/>
              <a:pPr/>
              <a:t>03/04/2017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B078-41C7-4721-BF2B-4E8A1DC2F4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6C8A-0EDA-4AEB-A112-51DE81A6813E}" type="datetimeFigureOut">
              <a:rPr lang="pt-BR" smtClean="0"/>
              <a:pPr/>
              <a:t>03/04/2017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B078-41C7-4721-BF2B-4E8A1DC2F4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6C8A-0EDA-4AEB-A112-51DE81A6813E}" type="datetimeFigureOut">
              <a:rPr lang="pt-BR" smtClean="0"/>
              <a:pPr/>
              <a:t>03/04/2017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B078-41C7-4721-BF2B-4E8A1DC2F4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4A66C8A-0EDA-4AEB-A112-51DE81A6813E}" type="datetimeFigureOut">
              <a:rPr lang="pt-BR" smtClean="0"/>
              <a:pPr/>
              <a:t>03/04/2017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61B078-41C7-4721-BF2B-4E8A1DC2F4A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SEL0364 – Controle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linear aplicado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4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Ciclos – Limite </a:t>
            </a:r>
            <a:endParaRPr lang="pt-BR" sz="48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Aluno: Rafael Augusto Mariano</a:t>
            </a:r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Professora: Vilma Alves Oliveira</a:t>
            </a:r>
            <a:endParaRPr lang="pt-BR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57250" indent="-857250">
              <a:buFont typeface="+mj-lt"/>
              <a:buAutoNum type="romanUcPeriod"/>
            </a:pPr>
            <a:r>
              <a:rPr lang="pt-BR" dirty="0" smtClean="0"/>
              <a:t> Um único ponto de equilíbrio na origem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2420888"/>
                <a:ext cx="7211144" cy="1584176"/>
              </a:xfrm>
            </p:spPr>
            <p:txBody>
              <a:bodyPr/>
              <a:lstStyle/>
              <a:p>
                <a:endParaRPr lang="pt-B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2420888"/>
                <a:ext cx="7211144" cy="158417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marL="857250" indent="-857250" algn="ctr">
              <a:buFont typeface="+mj-lt"/>
              <a:buAutoNum type="romanUcPeriod" startAt="2"/>
            </a:pPr>
            <a:r>
              <a:rPr lang="pt-BR" dirty="0" smtClean="0"/>
              <a:t>Linearização e autovalores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132856"/>
            <a:ext cx="8229600" cy="4325112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en-US" dirty="0" err="1" smtClean="0"/>
              <a:t>Matriz</a:t>
            </a:r>
            <a:r>
              <a:rPr lang="en-US" dirty="0" smtClean="0"/>
              <a:t> </a:t>
            </a:r>
            <a:r>
              <a:rPr lang="pt-BR" dirty="0" err="1" smtClean="0"/>
              <a:t>jacobiana</a:t>
            </a:r>
            <a:r>
              <a:rPr lang="en-US" dirty="0" smtClean="0"/>
              <a:t> do </a:t>
            </a:r>
            <a:r>
              <a:rPr lang="en-US" dirty="0" err="1" smtClean="0"/>
              <a:t>sistema</a:t>
            </a:r>
            <a:r>
              <a:rPr lang="en-US" dirty="0" smtClean="0"/>
              <a:t> no </a:t>
            </a:r>
            <a:r>
              <a:rPr lang="en-US" dirty="0" err="1" smtClean="0"/>
              <a:t>ponto</a:t>
            </a:r>
            <a:r>
              <a:rPr lang="en-US" dirty="0" smtClean="0"/>
              <a:t> (0,0):</a:t>
            </a:r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1295400"/>
            <a:ext cx="8229600" cy="10668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996951"/>
            <a:ext cx="6624736" cy="146264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085184"/>
            <a:ext cx="7468915" cy="10801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47838"/>
            <a:ext cx="89058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953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Autovalores: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 algn="ctr">
              <a:buFont typeface="+mj-lt"/>
              <a:buAutoNum type="romanUcPeriod" startAt="2"/>
            </a:pPr>
            <a:r>
              <a:rPr lang="pt-BR" dirty="0" smtClean="0"/>
              <a:t>Linearização e autovalores</a:t>
            </a:r>
            <a:endParaRPr lang="pt-B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7950200" cy="2082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Análise </a:t>
            </a:r>
            <a:r>
              <a:rPr lang="pt-BR" dirty="0" err="1" smtClean="0"/>
              <a:t>Auto-Valores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2400" b="1" dirty="0" smtClean="0"/>
              <a:t>µ≥ 2</a:t>
            </a:r>
            <a:r>
              <a:rPr lang="pt-BR" sz="2400" dirty="0" smtClean="0"/>
              <a:t>: Dois autovalores reais e positivos (</a:t>
            </a:r>
            <a:r>
              <a:rPr lang="pt-BR" sz="2400" b="1" dirty="0" smtClean="0"/>
              <a:t>nó instável</a:t>
            </a:r>
            <a:r>
              <a:rPr lang="pt-BR" sz="2400" dirty="0" smtClean="0"/>
              <a:t>).</a:t>
            </a:r>
          </a:p>
          <a:p>
            <a:endParaRPr lang="pt-BR" sz="2400" dirty="0" smtClean="0"/>
          </a:p>
          <a:p>
            <a:r>
              <a:rPr lang="pt-BR" sz="2400" b="1" dirty="0" smtClean="0"/>
              <a:t>0&lt;µ&lt;2 </a:t>
            </a:r>
            <a:r>
              <a:rPr lang="pt-BR" sz="2400" dirty="0" smtClean="0"/>
              <a:t>: Dois autovalores com parte real positiva e </a:t>
            </a:r>
            <a:r>
              <a:rPr lang="pt-BR" sz="2400" dirty="0" err="1" smtClean="0"/>
              <a:t>e</a:t>
            </a:r>
            <a:r>
              <a:rPr lang="pt-BR" sz="2400" dirty="0" smtClean="0"/>
              <a:t> parte imaginaria (</a:t>
            </a:r>
            <a:r>
              <a:rPr lang="pt-BR" sz="2400" b="1" dirty="0" smtClean="0"/>
              <a:t>foco instável</a:t>
            </a:r>
            <a:r>
              <a:rPr lang="pt-BR" sz="2400" dirty="0" smtClean="0"/>
              <a:t>)</a:t>
            </a:r>
          </a:p>
          <a:p>
            <a:endParaRPr lang="pt-BR" sz="2400" dirty="0" smtClean="0"/>
          </a:p>
          <a:p>
            <a:r>
              <a:rPr lang="pt-BR" sz="2400" b="1" dirty="0" smtClean="0"/>
              <a:t>µ =0</a:t>
            </a:r>
            <a:r>
              <a:rPr lang="pt-BR" sz="2400" dirty="0" smtClean="0"/>
              <a:t>: Dois autovalores puramente imaginários (</a:t>
            </a:r>
            <a:r>
              <a:rPr lang="pt-BR" sz="2400" b="1" dirty="0" smtClean="0"/>
              <a:t>centro</a:t>
            </a:r>
            <a:r>
              <a:rPr lang="pt-BR" sz="2400" dirty="0" smtClean="0"/>
              <a:t>).</a:t>
            </a:r>
          </a:p>
          <a:p>
            <a:endParaRPr lang="pt-BR" sz="2400" dirty="0" smtClean="0"/>
          </a:p>
          <a:p>
            <a:r>
              <a:rPr lang="pt-BR" sz="2400" b="1" dirty="0" smtClean="0"/>
              <a:t>-2&lt;µ&lt;0</a:t>
            </a:r>
            <a:r>
              <a:rPr lang="pt-BR" sz="2400" dirty="0" smtClean="0"/>
              <a:t>: Dois auto valores com real negativa e parte imaginaria (</a:t>
            </a:r>
            <a:r>
              <a:rPr lang="pt-BR" sz="2400" b="1" dirty="0" smtClean="0"/>
              <a:t>foco estável</a:t>
            </a:r>
            <a:r>
              <a:rPr lang="pt-BR" sz="2400" dirty="0" smtClean="0"/>
              <a:t>).</a:t>
            </a:r>
          </a:p>
          <a:p>
            <a:endParaRPr lang="pt-BR" sz="2400" dirty="0" smtClean="0"/>
          </a:p>
          <a:p>
            <a:r>
              <a:rPr lang="pt-BR" sz="2400" b="1" dirty="0" smtClean="0"/>
              <a:t>µ≤-2</a:t>
            </a:r>
            <a:r>
              <a:rPr lang="pt-BR" sz="2400" dirty="0" smtClean="0"/>
              <a:t>: Dois autovalores reais e negativo (</a:t>
            </a:r>
            <a:r>
              <a:rPr lang="pt-BR" sz="2400" b="1" dirty="0" smtClean="0"/>
              <a:t>nó estável</a:t>
            </a:r>
            <a:r>
              <a:rPr lang="pt-BR" sz="2400" dirty="0" smtClean="0"/>
              <a:t>). </a:t>
            </a:r>
            <a:endParaRPr lang="pt-B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pPr algn="ctr"/>
            <a:r>
              <a:rPr lang="pt-BR" b="1" dirty="0" smtClean="0"/>
              <a:t>µ = 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729712"/>
          </a:xfrm>
        </p:spPr>
        <p:txBody>
          <a:bodyPr/>
          <a:lstStyle/>
          <a:p>
            <a:pPr algn="ctr"/>
            <a:r>
              <a:rPr lang="pt-BR" dirty="0" smtClean="0"/>
              <a:t>Autovalores puramente imaginários</a:t>
            </a:r>
          </a:p>
          <a:p>
            <a:pPr algn="ctr"/>
            <a:r>
              <a:rPr lang="pt-BR" dirty="0" smtClean="0"/>
              <a:t>Centro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936" y="2924944"/>
            <a:ext cx="4547320" cy="34104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pPr algn="ctr"/>
            <a:r>
              <a:rPr lang="pt-BR" b="1" dirty="0" smtClean="0"/>
              <a:t>µ ≤0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729712"/>
          </a:xfrm>
        </p:spPr>
        <p:txBody>
          <a:bodyPr/>
          <a:lstStyle/>
          <a:p>
            <a:pPr algn="ctr"/>
            <a:r>
              <a:rPr lang="pt-BR" dirty="0" smtClean="0"/>
              <a:t>Origem estável e ciclo limite instável</a:t>
            </a:r>
          </a:p>
          <a:p>
            <a:pPr algn="ctr"/>
            <a:r>
              <a:rPr lang="pt-BR" b="1" dirty="0" smtClean="0"/>
              <a:t>µ &lt;0:</a:t>
            </a:r>
            <a:r>
              <a:rPr lang="pt-BR" dirty="0" smtClean="0"/>
              <a:t> parte real negativa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3338951" cy="25047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6792" y="3212976"/>
            <a:ext cx="3435648" cy="25767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6300192" y="5877272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µ  = -1.5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619672" y="587727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µ  = -0.5</a:t>
            </a: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>
                <a:latin typeface="Bodoni SvtyTwo ITC TT-BookIta" pitchFamily="-101" charset="0"/>
                <a:sym typeface="Bodoni SvtyTwo ITC TT-BookIta" pitchFamily="-101" charset="0"/>
              </a:rPr>
              <a:t>μ</a:t>
            </a:r>
            <a:r>
              <a:rPr lang="en-US" dirty="0" smtClean="0"/>
              <a:t> &gt; 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5112"/>
          </a:xfrm>
        </p:spPr>
        <p:txBody>
          <a:bodyPr/>
          <a:lstStyle/>
          <a:p>
            <a:r>
              <a:rPr lang="en-US" sz="2400" dirty="0" err="1" smtClean="0"/>
              <a:t>Ciclo</a:t>
            </a:r>
            <a:r>
              <a:rPr lang="en-US" sz="2400" dirty="0" smtClean="0"/>
              <a:t> </a:t>
            </a:r>
            <a:r>
              <a:rPr lang="pt-BR" sz="2400" dirty="0" smtClean="0"/>
              <a:t>limite</a:t>
            </a:r>
            <a:r>
              <a:rPr lang="en-US" sz="2400" dirty="0" smtClean="0"/>
              <a:t> </a:t>
            </a:r>
            <a:r>
              <a:rPr lang="en-US" sz="2400" dirty="0" err="1" smtClean="0"/>
              <a:t>estável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μ &gt; 2 - </a:t>
            </a:r>
            <a:r>
              <a:rPr lang="en-US" sz="2400" dirty="0" err="1" smtClean="0"/>
              <a:t>Puramente</a:t>
            </a:r>
            <a:r>
              <a:rPr lang="en-US" sz="2400" dirty="0" smtClean="0"/>
              <a:t> real e </a:t>
            </a:r>
            <a:r>
              <a:rPr lang="en-US" sz="2400" dirty="0" err="1" smtClean="0"/>
              <a:t>positivo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0&lt;μ&lt;2 -  Parte real </a:t>
            </a:r>
            <a:r>
              <a:rPr lang="en-US" sz="2400" dirty="0" err="1" smtClean="0"/>
              <a:t>positiva</a:t>
            </a:r>
            <a:r>
              <a:rPr lang="en-US" sz="2400" dirty="0" smtClean="0"/>
              <a:t> e parte </a:t>
            </a:r>
          </a:p>
          <a:p>
            <a:pPr>
              <a:buNone/>
            </a:pPr>
            <a:r>
              <a:rPr lang="en-US" sz="2400" dirty="0" err="1" smtClean="0"/>
              <a:t>imaginária</a:t>
            </a:r>
            <a:r>
              <a:rPr lang="en-US" sz="2400" dirty="0" smtClean="0"/>
              <a:t>.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9018" y="188640"/>
            <a:ext cx="2955908" cy="68947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861048"/>
            <a:ext cx="2986212" cy="24435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Método direto de </a:t>
            </a:r>
            <a:r>
              <a:rPr lang="pt-BR" dirty="0" err="1" smtClean="0"/>
              <a:t>Lyapunov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71464"/>
                <a:ext cx="8229600" cy="5103072"/>
              </a:xfrm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 marL="624078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𝑙𝑜𝑐𝑎𝑙𝑚𝑒𝑛𝑡𝑒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𝑝𝑜𝑠𝑖𝑡𝑖𝑣𝑎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𝑑𝑒𝑓𝑖𝑛𝑖𝑑𝑎</m:t>
                    </m:r>
                  </m:oMath>
                </a14:m>
                <a:endParaRPr lang="pt-BR" sz="2000" b="0" dirty="0" smtClean="0"/>
              </a:p>
              <a:p>
                <a:pPr marL="624078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2000" b="0" i="1" smtClean="0">
                        <a:latin typeface="Cambria Math"/>
                      </a:rPr>
                      <m:t>&lt;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0 </m:t>
                    </m:r>
                    <m:d>
                      <m:dPr>
                        <m:ctrlPr>
                          <a:rPr lang="pt-B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𝑙𝑜𝑐𝑎𝑙𝑚𝑒𝑛𝑡𝑒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000" b="0" i="1" smtClean="0">
                            <a:latin typeface="Cambria Math"/>
                          </a:rPr>
                          <m:t>𝑑𝑒𝑓𝑖𝑛𝑖𝑑𝑎</m:t>
                        </m:r>
                        <m:r>
                          <a:rPr lang="pt-BR" sz="20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𝑛𝑒𝑔𝑎𝑡𝑖𝑣𝑎</m:t>
                        </m:r>
                      </m:e>
                    </m:d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𝑝𝑎𝑟𝑎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000" dirty="0" smtClean="0"/>
                  <a:t>(</a:t>
                </a:r>
                <a14:m>
                  <m:oMath xmlns:m="http://schemas.openxmlformats.org/officeDocument/2006/math">
                    <m:r>
                      <a:rPr lang="pt-BR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pt-BR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BR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000" dirty="0" smtClean="0"/>
                  <a:t>)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BR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(0,0)</m:t>
                    </m:r>
                  </m:oMath>
                </a14:m>
                <a:endParaRPr lang="pt-BR" sz="2000" dirty="0" smtClean="0"/>
              </a:p>
              <a:p>
                <a:pPr marL="624078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pt-BR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pt-BR" sz="2000" dirty="0" smtClean="0"/>
              </a:p>
              <a:p>
                <a:pPr marL="624078" indent="-514350">
                  <a:buFont typeface="+mj-lt"/>
                  <a:buAutoNum type="arabicPeriod"/>
                </a:pPr>
                <a:endParaRPr lang="pt-BR" sz="2000" dirty="0"/>
              </a:p>
              <a:p>
                <a:pPr marL="624078" indent="-514350">
                  <a:buFont typeface="+mj-lt"/>
                  <a:buAutoNum type="arabicPeriod"/>
                </a:pPr>
                <a:r>
                  <a:rPr lang="pt-BR" sz="2000" dirty="0" smtClean="0"/>
                  <a:t>Sistema de equações do Oscilador de van der </a:t>
                </a:r>
                <a:r>
                  <a:rPr lang="pt-BR" sz="2000" dirty="0" err="1" smtClean="0"/>
                  <a:t>Pol</a:t>
                </a:r>
                <a:endParaRPr lang="pt-BR" sz="2000" dirty="0" smtClean="0"/>
              </a:p>
              <a:p>
                <a:pPr marL="109728" indent="0">
                  <a:buNone/>
                </a:pPr>
                <a:endParaRPr lang="pt-BR" sz="2000" dirty="0" smtClean="0"/>
              </a:p>
              <a:p>
                <a:pPr marL="109728" indent="0">
                  <a:buNone/>
                </a:pPr>
                <a:endParaRPr lang="pt-BR" sz="2000" dirty="0"/>
              </a:p>
              <a:p>
                <a:pPr marL="109728" indent="0">
                  <a:buNone/>
                </a:pPr>
                <a:endParaRPr lang="pt-BR" sz="2000" dirty="0" smtClean="0"/>
              </a:p>
              <a:p>
                <a:pPr marL="109728" indent="0">
                  <a:buNone/>
                </a:pPr>
                <a:endParaRPr lang="pt-BR" sz="2000" dirty="0"/>
              </a:p>
              <a:p>
                <a:pPr marL="109728" indent="0">
                  <a:buNone/>
                </a:pPr>
                <a:endParaRPr lang="pt-BR" sz="20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000" dirty="0"/>
              </a:p>
              <a:p>
                <a:pPr marL="109728" indent="0">
                  <a:buNone/>
                </a:pPr>
                <a:endParaRPr lang="pt-BR" sz="2000" dirty="0" smtClean="0"/>
              </a:p>
              <a:p>
                <a:pPr marL="109728" indent="0">
                  <a:buNone/>
                </a:pPr>
                <a:endParaRPr lang="pt-B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1464"/>
                <a:ext cx="8229600" cy="5103072"/>
              </a:xfrm>
              <a:blipFill rotWithShape="1">
                <a:blip r:embed="rId2"/>
                <a:stretch>
                  <a:fillRect t="-47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55576" y="3717032"/>
                <a:ext cx="3225755" cy="1183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nor/>
                                </m:rPr>
                                <a:rPr lang="pt-BR" dirty="0"/>
                                <m:t> 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pt-BR" dirty="0"/>
                                <m:t> =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pt-BR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717032"/>
                <a:ext cx="3225755" cy="11839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354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5521800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endParaRPr lang="pt-B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pt-B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pt-BR" sz="20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000" dirty="0"/>
              </a:p>
              <a:p>
                <a:pPr marL="109728" indent="0">
                  <a:buNone/>
                </a:pPr>
                <a:endParaRPr lang="pt-BR" sz="2000" dirty="0" smtClean="0"/>
              </a:p>
              <a:p>
                <a:pPr marL="109728" indent="0">
                  <a:buNone/>
                </a:pPr>
                <a:endParaRPr lang="pt-BR" sz="2000" dirty="0"/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m:rPr>
                        <m:nor/>
                      </m:rPr>
                      <a:rPr lang="pt-BR" sz="2400" dirty="0"/>
                      <m:t> + 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24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i="1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sSubSup>
                          <m:sSubSupPr>
                            <m:ctrlPr>
                              <a:rPr lang="pt-B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/>
                        </m:sSubSup>
                      </m:e>
                      <m:sup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dirty="0"/>
                  <a:t> </a:t>
                </a:r>
              </a:p>
              <a:p>
                <a:pPr marL="109728" indent="0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109728" indent="0" algn="ctr">
                  <a:buNone/>
                </a:pPr>
                <a:endParaRPr lang="pt-BR" dirty="0" smtClean="0"/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pt-BR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pt-BR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pt-BR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r>
                            <a:rPr lang="pt-BR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  <m:sSub>
                            <m:sSubPr>
                              <m:ctrlPr>
                                <a:rPr lang="pt-BR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4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4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  <m:sup>
                          <m:r>
                            <a:rPr lang="pt-BR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pt-BR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4400" b="1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sz="4400" b="1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pt-BR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pt-BR" b="1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55218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/>
              <p:cNvSpPr/>
              <p:nvPr/>
            </p:nvSpPr>
            <p:spPr>
              <a:xfrm>
                <a:off x="3330707" y="1164902"/>
                <a:ext cx="3215111" cy="1183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nor/>
                                </m:rPr>
                                <a:rPr lang="pt-BR" dirty="0"/>
                                <m:t> 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pt-BR" dirty="0"/>
                                <m:t> =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pt-BR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pt-BR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707" y="1164902"/>
                <a:ext cx="3215111" cy="11839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53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que é Ciclo – limite 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1683632"/>
          </a:xfrm>
        </p:spPr>
        <p:txBody>
          <a:bodyPr/>
          <a:lstStyle/>
          <a:p>
            <a:r>
              <a:rPr lang="pt-BR" dirty="0" smtClean="0"/>
              <a:t>Um Ciclo – limite é uma trajetória fechada </a:t>
            </a:r>
            <a:r>
              <a:rPr lang="pt-BR" smtClean="0"/>
              <a:t>e isolada </a:t>
            </a:r>
            <a:r>
              <a:rPr lang="pt-BR" dirty="0" smtClean="0"/>
              <a:t>que pode aparecer no retrato de fase dos sistemas não lineares.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8"/>
                <a:ext cx="7931224" cy="2232248"/>
              </a:xfrm>
              <a:ln>
                <a:solidFill>
                  <a:schemeClr val="tx1"/>
                </a:solidFill>
              </a:ln>
            </p:spPr>
            <p:txBody>
              <a:bodyPr>
                <a:normAutofit fontScale="77500" lnSpcReduction="20000"/>
              </a:bodyPr>
              <a:lstStyle/>
              <a:p>
                <a:pPr marL="109728" indent="0" algn="ctr">
                  <a:buNone/>
                </a:pPr>
                <a:r>
                  <a:rPr lang="pt-BR" sz="4000" b="1" dirty="0" smtClean="0">
                    <a:ea typeface="Cambria Math" panose="02040503050406030204" pitchFamily="18" charset="0"/>
                  </a:rPr>
                  <a:t>   </a:t>
                </a:r>
                <a:endParaRPr lang="pt-BR" sz="4000" dirty="0" smtClean="0"/>
              </a:p>
              <a:p>
                <a:pPr marL="109728" indent="0" algn="ctr">
                  <a:buNone/>
                </a:pPr>
                <a:endParaRPr lang="pt-BR" sz="4000" dirty="0" smtClean="0"/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7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7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pt-BR" sz="7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pt-BR" sz="7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</m:oMath>
                </a14:m>
                <a:r>
                  <a:rPr lang="pt-BR" sz="7000" dirty="0" smtClean="0"/>
                  <a:t>  </a:t>
                </a:r>
                <a:r>
                  <a:rPr lang="pt-BR" sz="4000" dirty="0" smtClean="0"/>
                  <a:t>é localmente </a:t>
                </a:r>
                <a:r>
                  <a:rPr lang="pt-BR" sz="4000" dirty="0" err="1" smtClean="0"/>
                  <a:t>semi-definida</a:t>
                </a:r>
                <a:r>
                  <a:rPr lang="pt-BR" sz="4000" dirty="0" smtClean="0"/>
                  <a:t> positiva.</a:t>
                </a:r>
                <a:endParaRPr lang="pt-BR" sz="7000" dirty="0" smtClean="0"/>
              </a:p>
              <a:p>
                <a:pPr marL="109728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8"/>
                <a:ext cx="7931224" cy="2232248"/>
              </a:xfr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4365104"/>
                <a:ext cx="7931224" cy="22322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>
                <a:normAutofit fontScale="77500" lnSpcReduction="20000"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 algn="ctr">
                  <a:buNone/>
                </a:pPr>
                <a:endParaRPr lang="pt-BR" sz="4000" dirty="0" smtClean="0"/>
              </a:p>
              <a:p>
                <a:pPr marL="109728" indent="0" algn="ctr">
                  <a:buFont typeface="Georgia"/>
                  <a:buNone/>
                </a:pPr>
                <a:endParaRPr lang="pt-BR" sz="4000" dirty="0" smtClean="0"/>
              </a:p>
              <a:p>
                <a:pPr marL="109728" indent="0" algn="ctr">
                  <a:buFont typeface="Georgia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7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7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pt-BR" sz="7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pt-BR" sz="7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</m:oMath>
                </a14:m>
                <a:r>
                  <a:rPr lang="pt-BR" sz="7000" dirty="0" smtClean="0"/>
                  <a:t>  </a:t>
                </a:r>
                <a:r>
                  <a:rPr lang="pt-BR" sz="4000" dirty="0" smtClean="0"/>
                  <a:t>é localmente </a:t>
                </a:r>
                <a:r>
                  <a:rPr lang="pt-BR" sz="4000" dirty="0" err="1" smtClean="0"/>
                  <a:t>semi-definida</a:t>
                </a:r>
                <a:r>
                  <a:rPr lang="pt-BR" sz="4000" dirty="0" smtClean="0"/>
                  <a:t> negativa.</a:t>
                </a:r>
                <a:endParaRPr lang="pt-BR" sz="7000" dirty="0" smtClean="0"/>
              </a:p>
              <a:p>
                <a:pPr marL="109728" indent="0">
                  <a:buFont typeface="Georgia"/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65104"/>
                <a:ext cx="7931224" cy="22322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419658" y="978022"/>
                <a:ext cx="28459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09728" indent="0" algn="ctr">
                  <a:buFont typeface="Georgia"/>
                  <a:buNone/>
                </a:pPr>
                <a:r>
                  <a:rPr lang="pt-BR" sz="2400" dirty="0" smtClean="0">
                    <a:ea typeface="Cambria Math" panose="02040503050406030204" pitchFamily="18" charset="0"/>
                  </a:rPr>
                  <a:t>Análise para </a:t>
                </a:r>
                <a14:m>
                  <m:oMath xmlns:m="http://schemas.openxmlformats.org/officeDocument/2006/math">
                    <m:r>
                      <a:rPr lang="pt-BR" sz="2400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pt-BR" sz="2400" b="1" u="sng" dirty="0">
                    <a:solidFill>
                      <a:srgbClr val="FF0000"/>
                    </a:solidFill>
                  </a:rPr>
                  <a:t> </a:t>
                </a:r>
                <a:r>
                  <a:rPr lang="pt-BR" sz="2400" b="1" u="sng" dirty="0" smtClean="0">
                    <a:solidFill>
                      <a:srgbClr val="FF0000"/>
                    </a:solidFill>
                  </a:rPr>
                  <a:t>&gt; </a:t>
                </a:r>
                <a:r>
                  <a:rPr lang="pt-BR" sz="2400" b="1" u="sng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58" y="978022"/>
                <a:ext cx="2845972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257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725954" y="1772816"/>
                <a:ext cx="13937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pt-BR" sz="2800" b="1" i="1" smtClean="0">
                          <a:latin typeface="Cambria Math"/>
                        </a:rPr>
                        <m:t>&lt;</m:t>
                      </m:r>
                      <m:r>
                        <a:rPr lang="pt-BR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954" y="1772816"/>
                <a:ext cx="139371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725953" y="4509120"/>
                <a:ext cx="13937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pt-BR" sz="2800" b="1" i="1" smtClean="0">
                          <a:latin typeface="Cambria Math"/>
                        </a:rPr>
                        <m:t>&gt;</m:t>
                      </m:r>
                      <m:r>
                        <a:rPr lang="pt-BR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953" y="4509120"/>
                <a:ext cx="139371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941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8"/>
                <a:ext cx="7931224" cy="2232248"/>
              </a:xfrm>
              <a:ln>
                <a:solidFill>
                  <a:schemeClr val="tx1"/>
                </a:solidFill>
              </a:ln>
            </p:spPr>
            <p:txBody>
              <a:bodyPr>
                <a:normAutofit fontScale="77500" lnSpcReduction="20000"/>
              </a:bodyPr>
              <a:lstStyle/>
              <a:p>
                <a:pPr marL="109728" indent="0" algn="ctr">
                  <a:buNone/>
                </a:pPr>
                <a:r>
                  <a:rPr lang="pt-BR" sz="4000" b="1" dirty="0" smtClean="0">
                    <a:ea typeface="Cambria Math" panose="02040503050406030204" pitchFamily="18" charset="0"/>
                  </a:rPr>
                  <a:t>   </a:t>
                </a:r>
                <a:endParaRPr lang="pt-BR" sz="4000" dirty="0" smtClean="0"/>
              </a:p>
              <a:p>
                <a:pPr marL="109728" indent="0" algn="ctr">
                  <a:buNone/>
                </a:pPr>
                <a:endParaRPr lang="pt-BR" sz="4000" dirty="0" smtClean="0"/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7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7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pt-BR" sz="7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pt-BR" sz="7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</m:oMath>
                </a14:m>
                <a:r>
                  <a:rPr lang="pt-BR" sz="7000" dirty="0" smtClean="0"/>
                  <a:t>  </a:t>
                </a:r>
                <a:r>
                  <a:rPr lang="pt-BR" sz="4000" dirty="0" smtClean="0"/>
                  <a:t>é localmente </a:t>
                </a:r>
                <a:r>
                  <a:rPr lang="pt-BR" sz="4000" dirty="0" err="1" smtClean="0"/>
                  <a:t>semi-definida</a:t>
                </a:r>
                <a:r>
                  <a:rPr lang="pt-BR" sz="4000" dirty="0" smtClean="0"/>
                  <a:t> negativa.</a:t>
                </a:r>
                <a:endParaRPr lang="pt-BR" sz="7000" dirty="0" smtClean="0"/>
              </a:p>
              <a:p>
                <a:pPr marL="109728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8"/>
                <a:ext cx="7931224" cy="2232248"/>
              </a:xfr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4365104"/>
                <a:ext cx="7931224" cy="22322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>
                <a:normAutofit fontScale="77500" lnSpcReduction="20000"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 algn="ctr">
                  <a:buNone/>
                </a:pPr>
                <a:r>
                  <a:rPr lang="pt-BR" sz="4000" b="1" dirty="0" smtClean="0">
                    <a:ea typeface="Cambria Math" panose="02040503050406030204" pitchFamily="18" charset="0"/>
                  </a:rPr>
                  <a:t>   </a:t>
                </a:r>
                <a:endParaRPr lang="pt-BR" sz="4000" dirty="0" smtClean="0"/>
              </a:p>
              <a:p>
                <a:pPr marL="109728" indent="0" algn="ctr">
                  <a:buFont typeface="Georgia"/>
                  <a:buNone/>
                </a:pPr>
                <a:endParaRPr lang="pt-BR" sz="4000" dirty="0" smtClean="0"/>
              </a:p>
              <a:p>
                <a:pPr marL="109728" indent="0" algn="ctr">
                  <a:buFont typeface="Georgia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7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7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pt-BR" sz="7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pt-BR" sz="7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𝒅𝒕</m:t>
                        </m:r>
                      </m:den>
                    </m:f>
                  </m:oMath>
                </a14:m>
                <a:r>
                  <a:rPr lang="pt-BR" sz="7000" dirty="0" smtClean="0"/>
                  <a:t>  </a:t>
                </a:r>
                <a:r>
                  <a:rPr lang="pt-BR" sz="4000" dirty="0" smtClean="0"/>
                  <a:t>é localmente </a:t>
                </a:r>
                <a:r>
                  <a:rPr lang="pt-BR" sz="4000" dirty="0" err="1" smtClean="0"/>
                  <a:t>semi-definida</a:t>
                </a:r>
                <a:r>
                  <a:rPr lang="pt-BR" sz="4000" dirty="0" smtClean="0"/>
                  <a:t> positiva.</a:t>
                </a:r>
                <a:endParaRPr lang="pt-BR" sz="7000" dirty="0" smtClean="0"/>
              </a:p>
              <a:p>
                <a:pPr marL="109728" indent="0">
                  <a:buFont typeface="Georgia"/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65104"/>
                <a:ext cx="7931224" cy="22322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419658" y="978022"/>
                <a:ext cx="28459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09728" indent="0" algn="ctr">
                  <a:buFont typeface="Georgia"/>
                  <a:buNone/>
                </a:pPr>
                <a:r>
                  <a:rPr lang="pt-BR" sz="2400" dirty="0" smtClean="0">
                    <a:ea typeface="Cambria Math" panose="02040503050406030204" pitchFamily="18" charset="0"/>
                  </a:rPr>
                  <a:t>Análise para </a:t>
                </a:r>
                <a14:m>
                  <m:oMath xmlns:m="http://schemas.openxmlformats.org/officeDocument/2006/math">
                    <m:r>
                      <a:rPr lang="pt-BR" sz="2400" b="1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pt-BR" sz="2400" b="1" u="sng" dirty="0">
                    <a:solidFill>
                      <a:srgbClr val="FF0000"/>
                    </a:solidFill>
                  </a:rPr>
                  <a:t> </a:t>
                </a:r>
                <a:r>
                  <a:rPr lang="pt-BR" sz="2400" b="1" u="sng" dirty="0" smtClean="0">
                    <a:solidFill>
                      <a:srgbClr val="FF0000"/>
                    </a:solidFill>
                  </a:rPr>
                  <a:t>&lt; </a:t>
                </a:r>
                <a:r>
                  <a:rPr lang="pt-BR" sz="2400" b="1" u="sng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58" y="978022"/>
                <a:ext cx="2845972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257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725954" y="1772816"/>
                <a:ext cx="13937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pt-BR" sz="2800" b="1" i="1" smtClean="0">
                          <a:latin typeface="Cambria Math"/>
                        </a:rPr>
                        <m:t>&lt;</m:t>
                      </m:r>
                      <m:r>
                        <a:rPr lang="pt-BR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954" y="1772816"/>
                <a:ext cx="139371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725953" y="4509120"/>
                <a:ext cx="13937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pt-BR" sz="2800" b="1" i="1" smtClean="0">
                          <a:latin typeface="Cambria Math"/>
                        </a:rPr>
                        <m:t>&gt;</m:t>
                      </m:r>
                      <m:r>
                        <a:rPr lang="pt-BR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953" y="4509120"/>
                <a:ext cx="139371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4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62981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Segundo </a:t>
            </a:r>
            <a:r>
              <a:rPr lang="en-US" dirty="0" err="1" smtClean="0"/>
              <a:t>método</a:t>
            </a:r>
            <a:r>
              <a:rPr lang="en-US" dirty="0" smtClean="0"/>
              <a:t> de </a:t>
            </a:r>
            <a:r>
              <a:rPr lang="en-US" dirty="0" err="1" smtClean="0"/>
              <a:t>Lyapunov</a:t>
            </a:r>
            <a:endParaRPr lang="en-US" dirty="0" smtClean="0"/>
          </a:p>
        </p:txBody>
      </p:sp>
      <p:sp>
        <p:nvSpPr>
          <p:cNvPr id="7" name="Retângulo 6"/>
          <p:cNvSpPr/>
          <p:nvPr/>
        </p:nvSpPr>
        <p:spPr>
          <a:xfrm>
            <a:off x="467544" y="19888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Utilizando</a:t>
            </a:r>
            <a:r>
              <a:rPr lang="en-US" dirty="0" smtClean="0"/>
              <a:t> as </a:t>
            </a:r>
            <a:r>
              <a:rPr lang="en-US" dirty="0" err="1" smtClean="0"/>
              <a:t>equações</a:t>
            </a:r>
            <a:r>
              <a:rPr lang="en-US" dirty="0" smtClean="0"/>
              <a:t> de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mostrar</a:t>
            </a:r>
            <a:r>
              <a:rPr lang="en-US" dirty="0" smtClean="0"/>
              <a:t> o valor de μ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sistema</a:t>
            </a:r>
            <a:r>
              <a:rPr lang="en-US" dirty="0" smtClean="0"/>
              <a:t> tem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assumir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exista</a:t>
            </a:r>
            <a:r>
              <a:rPr lang="en-US" dirty="0" smtClean="0"/>
              <a:t> um </a:t>
            </a:r>
            <a:r>
              <a:rPr lang="en-US" dirty="0" err="1" smtClean="0"/>
              <a:t>ciclo</a:t>
            </a:r>
            <a:r>
              <a:rPr lang="en-US" dirty="0" smtClean="0"/>
              <a:t> </a:t>
            </a:r>
            <a:r>
              <a:rPr lang="en-US" dirty="0" err="1" smtClean="0"/>
              <a:t>limite</a:t>
            </a:r>
            <a:r>
              <a:rPr lang="en-US" dirty="0" smtClean="0"/>
              <a:t> </a:t>
            </a:r>
            <a:r>
              <a:rPr lang="en-US" dirty="0" err="1" smtClean="0"/>
              <a:t>estável</a:t>
            </a:r>
            <a:r>
              <a:rPr lang="en-US" dirty="0" smtClean="0"/>
              <a:t>: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9000"/>
            <a:ext cx="3435416" cy="258943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12" y="2745172"/>
            <a:ext cx="4656187" cy="349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5259851" y="1941819"/>
                <a:ext cx="337784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A </a:t>
                </a:r>
                <a:r>
                  <a:rPr lang="en-US" dirty="0" err="1" smtClean="0"/>
                  <a:t>solução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periódica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intercepta</a:t>
                </a:r>
                <a:r>
                  <a:rPr lang="en-US" dirty="0" smtClean="0"/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=1 </a:t>
                </a:r>
                <a:r>
                  <a:rPr lang="en-US" dirty="0" err="1" smtClean="0"/>
                  <a:t>ou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 smtClean="0"/>
                  <a:t>=-1</a:t>
                </a:r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851" y="1941819"/>
                <a:ext cx="3377848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625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5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435280" cy="5521800"/>
              </a:xfrm>
            </p:spPr>
            <p:txBody>
              <a:bodyPr>
                <a:normAutofit fontScale="92500" lnSpcReduction="20000"/>
              </a:bodyPr>
              <a:lstStyle/>
              <a:p>
                <a:pPr marL="109728" indent="0">
                  <a:buNone/>
                </a:pPr>
                <a:r>
                  <a:rPr lang="pt-BR" dirty="0" smtClean="0">
                    <a:latin typeface="Cambria Math" panose="02040503050406030204" pitchFamily="18" charset="0"/>
                  </a:rPr>
                  <a:t>Tarefa</a:t>
                </a:r>
              </a:p>
              <a:p>
                <a:pPr marL="109728" indent="0">
                  <a:buNone/>
                </a:pPr>
                <a:r>
                  <a:rPr lang="pt-BR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109728" indent="0">
                  <a:buNone/>
                </a:pPr>
                <a:r>
                  <a:rPr lang="pt-BR" i="1" dirty="0" smtClean="0">
                    <a:latin typeface="Cambria Math" panose="02040503050406030204" pitchFamily="18" charset="0"/>
                  </a:rPr>
                  <a:t>   </a:t>
                </a:r>
                <a:endParaRPr lang="pt-BR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pt-B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pt-BR" sz="20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000" dirty="0"/>
              </a:p>
              <a:p>
                <a:pPr marL="109728" indent="0">
                  <a:buNone/>
                </a:pPr>
                <a:endParaRPr lang="pt-BR" sz="2000" dirty="0" smtClean="0"/>
              </a:p>
              <a:p>
                <a:pPr marL="109728" indent="0">
                  <a:buNone/>
                </a:pPr>
                <a:r>
                  <a:rPr lang="pt-BR" sz="2000" dirty="0" smtClean="0"/>
                  <a:t>1) Verificar que</a:t>
                </a:r>
                <a:endParaRPr lang="pt-BR" sz="2000" dirty="0"/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m:rPr>
                          <m:nor/>
                        </m:rPr>
                        <a:rPr lang="pt-BR" sz="2400" dirty="0"/>
                        <m:t> + 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pt-B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400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b="0" i="1" smtClean="0">
                          <a:latin typeface="Cambria Math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b="0" i="1" smtClean="0">
                          <a:latin typeface="Cambria Math"/>
                          <a:ea typeface="Cambria Math" panose="02040503050406030204" pitchFamily="18" charset="0"/>
                        </a:rPr>
                        <m:t>)[1</m:t>
                      </m:r>
                      <m:r>
                        <a:rPr lang="pt-B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2400" b="0" i="1" smtClean="0">
                          <a:latin typeface="Cambria Math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pt-B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 smtClean="0"/>
              </a:p>
              <a:p>
                <a:pPr marL="109728" indent="0">
                  <a:buNone/>
                </a:pPr>
                <a:r>
                  <a:rPr lang="pt-BR" sz="2400" dirty="0" smtClean="0"/>
                  <a:t>2) </a:t>
                </a:r>
                <a:r>
                  <a:rPr lang="pt-BR" sz="2400" dirty="0"/>
                  <a:t>V</a:t>
                </a:r>
                <a:r>
                  <a:rPr lang="pt-BR" sz="2400" dirty="0" smtClean="0"/>
                  <a:t>erificar que o conjunto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/>
                        <a:ea typeface="Cambria Math"/>
                      </a:rPr>
                      <m:t>ℳ</m:t>
                    </m:r>
                    <m:r>
                      <a:rPr lang="pt-BR" sz="2400" b="0" i="1" smtClean="0">
                        <a:latin typeface="Cambria Math"/>
                        <a:ea typeface="Cambria Math"/>
                      </a:rPr>
                      <m:t>={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BR" sz="2400" i="1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i="1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 smtClean="0"/>
                  <a:t>)</a:t>
                </a:r>
                <a14:m>
                  <m:oMath xmlns:m="http://schemas.openxmlformats.org/officeDocument/2006/math">
                    <m:r>
                      <a:rPr lang="pt-BR" sz="2400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 dirty="0" smtClean="0">
                        <a:latin typeface="Cambria Math"/>
                        <a:ea typeface="Cambria Math"/>
                      </a:rPr>
                      <m:t>ϵ</m:t>
                    </m:r>
                    <m:r>
                      <a:rPr lang="pt-BR" sz="24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2400" i="1" dirty="0" smtClean="0">
                        <a:latin typeface="Cambria Math"/>
                        <a:ea typeface="Cambria Math"/>
                      </a:rPr>
                      <m:t>ℜ</m:t>
                    </m:r>
                    <m:r>
                      <a:rPr lang="pt-BR" sz="2400" b="0" i="1" dirty="0" smtClean="0">
                        <a:latin typeface="Cambria Math"/>
                        <a:ea typeface="Cambria Math"/>
                      </a:rPr>
                      <m:t>: </m:t>
                    </m:r>
                    <m:r>
                      <a:rPr lang="pt-BR" sz="2400" b="0" i="1" dirty="0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pt-BR" sz="2400" b="0" i="1" dirty="0" smtClean="0">
                        <a:latin typeface="Cambria Math"/>
                        <a:ea typeface="Cambria Math"/>
                      </a:rPr>
                      <m:t> ≤</m:t>
                    </m:r>
                    <m:r>
                      <a:rPr lang="pt-BR" sz="2400" b="0" i="1" dirty="0" smtClean="0">
                        <a:latin typeface="Cambria Math"/>
                        <a:ea typeface="Cambria Math"/>
                      </a:rPr>
                      <m:t>𝑉</m:t>
                    </m:r>
                    <m:r>
                      <a:rPr lang="pt-BR" sz="2400" b="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pt-BR" sz="2400" b="0" i="1" dirty="0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sz="2400" b="0" i="1" dirty="0" smtClean="0">
                        <a:latin typeface="Cambria Math"/>
                        <a:ea typeface="Cambria Math"/>
                      </a:rPr>
                      <m:t>)≤</m:t>
                    </m:r>
                    <m:r>
                      <a:rPr lang="pt-BR" sz="2400" b="0" i="1" dirty="0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pt-BR" sz="2400" b="0" i="1" dirty="0" smtClean="0">
                        <a:latin typeface="Cambria Math"/>
                        <a:ea typeface="Cambria Math"/>
                      </a:rPr>
                      <m:t>}, </m:t>
                    </m:r>
                    <m:r>
                      <a:rPr lang="pt-BR" sz="2400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BR" sz="2400" b="0" i="0" dirty="0" smtClean="0">
                        <a:latin typeface="Cambria Math"/>
                        <a:ea typeface="Cambria Math"/>
                      </a:rPr>
                      <m:t>para</m:t>
                    </m:r>
                    <m:r>
                      <a:rPr lang="pt-BR" sz="2400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2400" b="0" i="1" dirty="0" smtClean="0">
                        <a:latin typeface="Cambria Math"/>
                        <a:ea typeface="Cambria Math"/>
                      </a:rPr>
                      <m:t>0&lt;</m:t>
                    </m:r>
                    <m:r>
                      <a:rPr lang="pt-BR" sz="2400" i="1" dirty="0">
                        <a:latin typeface="Cambria Math"/>
                        <a:ea typeface="Cambria Math"/>
                      </a:rPr>
                      <m:t>𝛼</m:t>
                    </m:r>
                    <m:r>
                      <a:rPr lang="pt-BR" sz="2400" b="0" i="1" dirty="0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sz="2400" b="0" i="0" dirty="0" smtClean="0">
                        <a:latin typeface="Cambria Math"/>
                        <a:ea typeface="Cambria Math"/>
                      </a:rPr>
                      <m:t>1 </m:t>
                    </m:r>
                    <m:r>
                      <m:rPr>
                        <m:sty m:val="p"/>
                      </m:rPr>
                      <a:rPr lang="pt-BR" sz="2400" b="0" i="0" dirty="0" smtClean="0">
                        <a:latin typeface="Cambria Math"/>
                        <a:ea typeface="Cambria Math"/>
                      </a:rPr>
                      <m:t>e</m:t>
                    </m:r>
                    <m:r>
                      <a:rPr lang="pt-BR" sz="2400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2400" i="1" dirty="0">
                        <a:latin typeface="Cambria Math"/>
                        <a:ea typeface="Cambria Math"/>
                      </a:rPr>
                      <m:t>𝛽</m:t>
                    </m:r>
                    <m:r>
                      <a:rPr lang="pt-BR" sz="2400" b="0" i="0" dirty="0" smtClean="0">
                        <a:latin typeface="Cambria Math"/>
                        <a:ea typeface="Cambria Math"/>
                      </a:rPr>
                      <m:t>&gt;1 </m:t>
                    </m:r>
                    <m:r>
                      <m:rPr>
                        <m:sty m:val="p"/>
                      </m:rPr>
                      <a:rPr lang="pt-BR" sz="2400" dirty="0">
                        <a:latin typeface="Cambria Math"/>
                        <a:ea typeface="Cambria Math"/>
                      </a:rPr>
                      <m:t>cont</m:t>
                    </m:r>
                    <m:r>
                      <a:rPr lang="pt-BR" sz="2400" dirty="0">
                        <a:latin typeface="Cambria Math"/>
                        <a:ea typeface="Cambria Math"/>
                      </a:rPr>
                      <m:t>é</m:t>
                    </m:r>
                    <m:r>
                      <m:rPr>
                        <m:sty m:val="p"/>
                      </m:rPr>
                      <a:rPr lang="pt-BR" sz="2400" dirty="0">
                        <a:latin typeface="Cambria Math"/>
                        <a:ea typeface="Cambria Math"/>
                      </a:rPr>
                      <m:t>m</m:t>
                    </m:r>
                    <m:r>
                      <a:rPr lang="pt-BR" sz="2400" dirty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BR" sz="2400" b="0" i="0" dirty="0" smtClean="0">
                        <a:latin typeface="Cambria Math"/>
                        <a:ea typeface="Cambria Math"/>
                      </a:rPr>
                      <m:t>a</m:t>
                    </m:r>
                    <m:r>
                      <a:rPr lang="pt-BR" sz="2400" b="0" i="0" dirty="0" smtClean="0">
                        <a:latin typeface="Cambria Math"/>
                        <a:ea typeface="Cambria Math"/>
                      </a:rPr>
                      <m:t> ó</m:t>
                    </m:r>
                    <m:r>
                      <m:rPr>
                        <m:sty m:val="p"/>
                      </m:rPr>
                      <a:rPr lang="pt-BR" sz="2400" b="0" i="0" dirty="0" smtClean="0">
                        <a:latin typeface="Cambria Math"/>
                        <a:ea typeface="Cambria Math"/>
                      </a:rPr>
                      <m:t>rbita</m:t>
                    </m:r>
                    <m:r>
                      <a:rPr lang="pt-BR" sz="2400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BR" sz="2400" b="0" i="0" dirty="0" smtClean="0">
                        <a:latin typeface="Cambria Math"/>
                        <a:ea typeface="Cambria Math"/>
                      </a:rPr>
                      <m:t>peri</m:t>
                    </m:r>
                    <m:r>
                      <a:rPr lang="pt-BR" sz="2400" b="0" i="0" dirty="0" smtClean="0">
                        <a:latin typeface="Cambria Math"/>
                        <a:ea typeface="Cambria Math"/>
                      </a:rPr>
                      <m:t>ó</m:t>
                    </m:r>
                    <m:r>
                      <m:rPr>
                        <m:sty m:val="p"/>
                      </m:rPr>
                      <a:rPr lang="pt-BR" sz="2400" b="0" i="0" dirty="0" smtClean="0">
                        <a:latin typeface="Cambria Math"/>
                        <a:ea typeface="Cambria Math"/>
                      </a:rPr>
                      <m:t>dica</m:t>
                    </m:r>
                    <m:r>
                      <a:rPr lang="pt-BR" sz="2400" b="0" i="0" dirty="0" smtClean="0">
                        <a:latin typeface="Cambria Math"/>
                        <a:ea typeface="Cambria Math"/>
                      </a:rPr>
                      <m:t>: </m:t>
                    </m:r>
                  </m:oMath>
                </a14:m>
                <a:endParaRPr lang="pt-BR" sz="2400" b="0" i="0" dirty="0" smtClean="0">
                  <a:latin typeface="Cambria Math"/>
                  <a:ea typeface="Cambria Math"/>
                </a:endParaRP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400" b="0" i="0" smtClean="0">
                        <a:latin typeface="Cambria Math"/>
                        <a:ea typeface="Cambria Math"/>
                      </a:rPr>
                      <m:t>C</m:t>
                    </m:r>
                    <m:r>
                      <a:rPr lang="pt-BR" sz="2400" i="1">
                        <a:latin typeface="Cambria Math"/>
                        <a:ea typeface="Cambria Math"/>
                      </a:rPr>
                      <m:t>={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BR" sz="2400" i="1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i="1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latin typeface="Cambria Math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4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/>
                  <a:t>)</a:t>
                </a:r>
                <a14:m>
                  <m:oMath xmlns:m="http://schemas.openxmlformats.org/officeDocument/2006/math">
                    <m:r>
                      <a:rPr lang="pt-BR" sz="3200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3200" b="0" i="1" dirty="0" smtClean="0"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400" b="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pt-B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400" b="0" i="1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=1.</m:t>
                    </m:r>
                  </m:oMath>
                </a14:m>
                <a:endParaRPr lang="pt-BR" sz="2400" dirty="0" smtClean="0"/>
              </a:p>
              <a:p>
                <a:pPr marL="109728" indent="0">
                  <a:buNone/>
                </a:pPr>
                <a:r>
                  <a:rPr lang="pt-BR" sz="2400" dirty="0" smtClean="0"/>
                  <a:t>3) Plotar o plano de fase </a:t>
                </a:r>
              </a:p>
              <a:p>
                <a:pPr marL="109728" indent="0">
                  <a:buNone/>
                </a:pPr>
                <a:r>
                  <a:rPr lang="pt-BR" sz="2400" dirty="0" smtClean="0"/>
                  <a:t>4)  Aplicar os teoremas 2,3 e 4 e concluir que pode existir um ciclo limite</a:t>
                </a:r>
                <a:endParaRPr lang="pt-BR" sz="2400" dirty="0"/>
              </a:p>
              <a:p>
                <a:pPr marL="109728" indent="0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109728" indent="0" algn="ctr">
                  <a:buNone/>
                </a:pPr>
                <a:endParaRPr lang="pt-BR" dirty="0" smtClean="0"/>
              </a:p>
              <a:p>
                <a:pPr marL="109728" indent="0" algn="ctr">
                  <a:buNone/>
                </a:pPr>
                <a:endParaRPr lang="pt-BR" b="1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435280" cy="5521800"/>
              </a:xfrm>
              <a:blipFill rotWithShape="1">
                <a:blip r:embed="rId2"/>
                <a:stretch>
                  <a:fillRect t="-2428" r="-14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4"/>
              <p:cNvSpPr/>
              <p:nvPr/>
            </p:nvSpPr>
            <p:spPr>
              <a:xfrm>
                <a:off x="2123728" y="1484783"/>
                <a:ext cx="5646226" cy="1202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pt-B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pt-BR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≥0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pt-BR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pt-BR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pt-B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pt-B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484783"/>
                <a:ext cx="5646226" cy="1202317"/>
              </a:xfrm>
              <a:prstGeom prst="rect">
                <a:avLst/>
              </a:prstGeom>
              <a:blipFill rotWithShape="1">
                <a:blip r:embed="rId3"/>
                <a:stretch>
                  <a:fillRect r="-22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0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Trajetória fechada não isolada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872"/>
            <a:ext cx="5184576" cy="388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Ciclo-Limite   x   Trajetória Fechada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 smtClean="0"/>
              <a:t>Pêndulo sem atrito</a:t>
            </a:r>
          </a:p>
          <a:p>
            <a:pPr>
              <a:buNone/>
            </a:pPr>
            <a:endParaRPr lang="pt-BR" dirty="0" smtClean="0"/>
          </a:p>
          <a:p>
            <a:pPr lvl="3"/>
            <a:r>
              <a:rPr lang="pt-BR" dirty="0" smtClean="0"/>
              <a:t>Amplitude depende das condições iniciais.</a:t>
            </a:r>
          </a:p>
          <a:p>
            <a:pPr lvl="3"/>
            <a:r>
              <a:rPr lang="pt-BR" dirty="0" smtClean="0"/>
              <a:t>Condições iniciais infinitesimalmente próximas geram trajetórias infinitesimalmente próximas.</a:t>
            </a:r>
          </a:p>
          <a:p>
            <a:pPr lvl="3"/>
            <a:endParaRPr lang="pt-BR" dirty="0" smtClean="0"/>
          </a:p>
          <a:p>
            <a:pPr algn="ctr"/>
            <a:r>
              <a:rPr lang="pt-BR" dirty="0" smtClean="0"/>
              <a:t>Trajetórias vizinhas ao ciclo-limite se afastam ou se aproximam do ciclo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Tipos de ciclo-limite</a:t>
            </a:r>
            <a:endParaRPr lang="pt-BR" dirty="0"/>
          </a:p>
        </p:txBody>
      </p:sp>
      <p:pic>
        <p:nvPicPr>
          <p:cNvPr id="4" name="Espaço Reservado para Conteúdo 3" descr="Sem títul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514706"/>
            <a:ext cx="7225142" cy="365059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Oscilador de Van der </a:t>
            </a:r>
            <a:r>
              <a:rPr lang="pt-BR" dirty="0" err="1" smtClean="0"/>
              <a:t>Pol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 smtClean="0"/>
              <a:t>Caso particular da equação de </a:t>
            </a:r>
            <a:r>
              <a:rPr lang="pt-BR" dirty="0" err="1" smtClean="0"/>
              <a:t>Liénard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n-US" dirty="0" smtClean="0"/>
          </a:p>
          <a:p>
            <a:r>
              <a:rPr lang="en-US" dirty="0" err="1" smtClean="0"/>
              <a:t>Equação</a:t>
            </a:r>
            <a:r>
              <a:rPr lang="en-US" dirty="0" smtClean="0"/>
              <a:t> </a:t>
            </a:r>
            <a:r>
              <a:rPr lang="en-US" dirty="0" err="1" smtClean="0"/>
              <a:t>diferencial</a:t>
            </a:r>
            <a:r>
              <a:rPr lang="en-US" dirty="0" smtClean="0"/>
              <a:t> do </a:t>
            </a:r>
            <a:r>
              <a:rPr lang="en-US" dirty="0" err="1" smtClean="0"/>
              <a:t>Oscilador</a:t>
            </a:r>
            <a:r>
              <a:rPr lang="en-US" dirty="0" smtClean="0"/>
              <a:t> de Van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Pol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80928"/>
            <a:ext cx="2736304" cy="1281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744" y="5221312"/>
            <a:ext cx="5435600" cy="1016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Oscilador de Van der </a:t>
            </a:r>
            <a:r>
              <a:rPr lang="pt-BR" dirty="0" err="1"/>
              <a:t>Pol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Passando o sistema                                        para espaço de estado temos:</a:t>
                </a:r>
              </a:p>
              <a:p>
                <a:pPr marL="109728" indent="0">
                  <a:buNone/>
                </a:pPr>
                <a:endParaRPr lang="pt-BR" b="0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e>
                        <m:e>
                          <m:eqArr>
                            <m:eqArr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pt-BR" dirty="0"/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pt-BR" dirty="0"/>
                                <m:t> </m:t>
                              </m:r>
                            </m:e>
                          </m:eqArr>
                        </m:e>
                      </m:eqAr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04864"/>
            <a:ext cx="3081943" cy="5760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266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Oscilador de Van der </a:t>
            </a:r>
            <a:r>
              <a:rPr lang="pt-BR" dirty="0" err="1" smtClean="0"/>
              <a:t>Pol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Passando o sistema                                        para espaço de estados temos: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204864"/>
            <a:ext cx="3081943" cy="5760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204" y="3645024"/>
            <a:ext cx="7318204" cy="1800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256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47838"/>
            <a:ext cx="89058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724</TotalTime>
  <Words>347</Words>
  <Application>Microsoft Office PowerPoint</Application>
  <PresentationFormat>Apresentação na tela (4:3)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2" baseType="lpstr">
      <vt:lpstr>Arial</vt:lpstr>
      <vt:lpstr>Bodoni SvtyTwo ITC TT-BookIta</vt:lpstr>
      <vt:lpstr>Cambria Math</vt:lpstr>
      <vt:lpstr>Georgia</vt:lpstr>
      <vt:lpstr>Tahoma</vt:lpstr>
      <vt:lpstr>Times New Roman</vt:lpstr>
      <vt:lpstr>Trebuchet MS</vt:lpstr>
      <vt:lpstr>Wingdings 2</vt:lpstr>
      <vt:lpstr>Urbano</vt:lpstr>
      <vt:lpstr>SEL0364 – Controle não linear aplicado</vt:lpstr>
      <vt:lpstr>O que é Ciclo – limite ?</vt:lpstr>
      <vt:lpstr>Trajetória fechada não isolada</vt:lpstr>
      <vt:lpstr>Ciclo-Limite   x   Trajetória Fechada</vt:lpstr>
      <vt:lpstr>Tipos de ciclo-limite</vt:lpstr>
      <vt:lpstr>Oscilador de Van der Pol</vt:lpstr>
      <vt:lpstr>Oscilador de Van der Pol</vt:lpstr>
      <vt:lpstr>Oscilador de Van der Pol</vt:lpstr>
      <vt:lpstr>Apresentação do PowerPoint</vt:lpstr>
      <vt:lpstr> Um único ponto de equilíbrio na origem</vt:lpstr>
      <vt:lpstr>Linearização e autovalores</vt:lpstr>
      <vt:lpstr>Apresentação do PowerPoint</vt:lpstr>
      <vt:lpstr>Linearização e autovalores</vt:lpstr>
      <vt:lpstr>Análise Auto-Valores</vt:lpstr>
      <vt:lpstr>µ = 0</vt:lpstr>
      <vt:lpstr>µ ≤0</vt:lpstr>
      <vt:lpstr>μ &gt; 0</vt:lpstr>
      <vt:lpstr>Método direto de Lyapunov</vt:lpstr>
      <vt:lpstr>Apresentação do PowerPoint</vt:lpstr>
      <vt:lpstr>Apresentação do PowerPoint</vt:lpstr>
      <vt:lpstr>Apresentação do PowerPoint</vt:lpstr>
      <vt:lpstr>Segundo método de Lyapunov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SEL0364 – Controle não linear aplicado</dc:title>
  <dc:creator>Rafael Mariano</dc:creator>
  <cp:lastModifiedBy>Sel</cp:lastModifiedBy>
  <cp:revision>45</cp:revision>
  <dcterms:created xsi:type="dcterms:W3CDTF">2014-03-16T17:09:25Z</dcterms:created>
  <dcterms:modified xsi:type="dcterms:W3CDTF">2017-04-03T13:23:00Z</dcterms:modified>
</cp:coreProperties>
</file>