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94" r:id="rId7"/>
    <p:sldId id="262" r:id="rId8"/>
    <p:sldId id="264" r:id="rId9"/>
    <p:sldId id="287" r:id="rId10"/>
    <p:sldId id="263" r:id="rId11"/>
    <p:sldId id="261" r:id="rId12"/>
    <p:sldId id="265" r:id="rId13"/>
    <p:sldId id="266" r:id="rId14"/>
    <p:sldId id="267" r:id="rId15"/>
    <p:sldId id="269" r:id="rId16"/>
    <p:sldId id="270" r:id="rId17"/>
    <p:sldId id="268" r:id="rId18"/>
    <p:sldId id="276" r:id="rId19"/>
    <p:sldId id="277" r:id="rId20"/>
    <p:sldId id="278" r:id="rId21"/>
    <p:sldId id="273" r:id="rId22"/>
    <p:sldId id="279" r:id="rId23"/>
    <p:sldId id="280" r:id="rId24"/>
    <p:sldId id="281" r:id="rId25"/>
    <p:sldId id="282" r:id="rId26"/>
    <p:sldId id="283" r:id="rId27"/>
    <p:sldId id="272" r:id="rId28"/>
    <p:sldId id="274" r:id="rId29"/>
    <p:sldId id="275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E1DA3-0FBF-430B-A3A5-792E9F297C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D46DD27-BA54-44AA-9FFA-67ACC5677CF2}">
      <dgm:prSet phldrT="[Texto]"/>
      <dgm:spPr/>
      <dgm:t>
        <a:bodyPr/>
        <a:lstStyle/>
        <a:p>
          <a:r>
            <a:rPr lang="pt-BR" dirty="0" smtClean="0"/>
            <a:t>Tamanho do Mercado</a:t>
          </a:r>
          <a:endParaRPr lang="pt-BR" dirty="0"/>
        </a:p>
      </dgm:t>
    </dgm:pt>
    <dgm:pt modelId="{07094F6E-5518-43A1-BA1B-1E367A587EDE}" type="parTrans" cxnId="{20E4416F-F976-4F8A-8D70-DF7C0EECD0D5}">
      <dgm:prSet/>
      <dgm:spPr/>
      <dgm:t>
        <a:bodyPr/>
        <a:lstStyle/>
        <a:p>
          <a:endParaRPr lang="pt-BR"/>
        </a:p>
      </dgm:t>
    </dgm:pt>
    <dgm:pt modelId="{AB2FA8AD-B3BD-4AE5-98F2-8FB3901397CA}" type="sibTrans" cxnId="{20E4416F-F976-4F8A-8D70-DF7C0EECD0D5}">
      <dgm:prSet/>
      <dgm:spPr/>
      <dgm:t>
        <a:bodyPr/>
        <a:lstStyle/>
        <a:p>
          <a:endParaRPr lang="pt-BR"/>
        </a:p>
      </dgm:t>
    </dgm:pt>
    <dgm:pt modelId="{48303B43-1849-4A3C-983F-09A256467215}">
      <dgm:prSet phldrT="[Texto]"/>
      <dgm:spPr/>
      <dgm:t>
        <a:bodyPr/>
        <a:lstStyle/>
        <a:p>
          <a:r>
            <a:rPr lang="pt-BR" dirty="0" smtClean="0"/>
            <a:t>Divisão do Trabalho</a:t>
          </a:r>
          <a:endParaRPr lang="pt-BR" dirty="0"/>
        </a:p>
      </dgm:t>
    </dgm:pt>
    <dgm:pt modelId="{11EB62C3-7D39-4FE3-A3D5-F87613576C13}" type="parTrans" cxnId="{6BAB270A-1400-4F98-90B7-1E59E6806EA8}">
      <dgm:prSet/>
      <dgm:spPr/>
      <dgm:t>
        <a:bodyPr/>
        <a:lstStyle/>
        <a:p>
          <a:endParaRPr lang="pt-BR"/>
        </a:p>
      </dgm:t>
    </dgm:pt>
    <dgm:pt modelId="{C243B7BE-1AEC-4BB9-B43C-280F75C820DA}" type="sibTrans" cxnId="{6BAB270A-1400-4F98-90B7-1E59E6806EA8}">
      <dgm:prSet/>
      <dgm:spPr/>
      <dgm:t>
        <a:bodyPr/>
        <a:lstStyle/>
        <a:p>
          <a:endParaRPr lang="pt-BR"/>
        </a:p>
      </dgm:t>
    </dgm:pt>
    <dgm:pt modelId="{2A510625-741A-4E95-8463-8A294AACC5A9}">
      <dgm:prSet phldrT="[Texto]"/>
      <dgm:spPr/>
      <dgm:t>
        <a:bodyPr/>
        <a:lstStyle/>
        <a:p>
          <a:r>
            <a:rPr lang="pt-BR" dirty="0" smtClean="0"/>
            <a:t>Aumento do Excedente</a:t>
          </a:r>
          <a:endParaRPr lang="pt-BR" dirty="0"/>
        </a:p>
      </dgm:t>
    </dgm:pt>
    <dgm:pt modelId="{9D160996-3FF7-4B84-8B74-24E5D1848508}" type="parTrans" cxnId="{02B87EF8-797C-44EB-821B-D81E7B590DB1}">
      <dgm:prSet/>
      <dgm:spPr/>
      <dgm:t>
        <a:bodyPr/>
        <a:lstStyle/>
        <a:p>
          <a:endParaRPr lang="pt-BR"/>
        </a:p>
      </dgm:t>
    </dgm:pt>
    <dgm:pt modelId="{54C25C95-6E48-420B-9AC3-CC9CE824A1F1}" type="sibTrans" cxnId="{02B87EF8-797C-44EB-821B-D81E7B590DB1}">
      <dgm:prSet/>
      <dgm:spPr/>
      <dgm:t>
        <a:bodyPr/>
        <a:lstStyle/>
        <a:p>
          <a:endParaRPr lang="pt-BR"/>
        </a:p>
      </dgm:t>
    </dgm:pt>
    <dgm:pt modelId="{C6E0B4DB-548E-4188-A759-34E4AC761DDA}">
      <dgm:prSet phldrT="[Texto]"/>
      <dgm:spPr/>
      <dgm:t>
        <a:bodyPr/>
        <a:lstStyle/>
        <a:p>
          <a:r>
            <a:rPr lang="pt-BR" dirty="0" smtClean="0"/>
            <a:t>Aumento do Consumo</a:t>
          </a:r>
          <a:endParaRPr lang="pt-BR" dirty="0"/>
        </a:p>
      </dgm:t>
    </dgm:pt>
    <dgm:pt modelId="{F04F489E-973C-4D97-9CF2-3D10BA1C0631}" type="parTrans" cxnId="{84ACFCDB-732D-4F8C-B914-B0E5D5C1FE8D}">
      <dgm:prSet/>
      <dgm:spPr/>
      <dgm:t>
        <a:bodyPr/>
        <a:lstStyle/>
        <a:p>
          <a:endParaRPr lang="pt-BR"/>
        </a:p>
      </dgm:t>
    </dgm:pt>
    <dgm:pt modelId="{6EDC85C4-52E0-4B06-B6E2-08246E04723F}" type="sibTrans" cxnId="{84ACFCDB-732D-4F8C-B914-B0E5D5C1FE8D}">
      <dgm:prSet/>
      <dgm:spPr/>
      <dgm:t>
        <a:bodyPr/>
        <a:lstStyle/>
        <a:p>
          <a:endParaRPr lang="pt-BR"/>
        </a:p>
      </dgm:t>
    </dgm:pt>
    <dgm:pt modelId="{94CF486A-6B80-4048-99AB-E781AACEE71C}" type="pres">
      <dgm:prSet presAssocID="{58EE1DA3-0FBF-430B-A3A5-792E9F297C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7A85A8-BD2C-43A5-9012-8FD9A1325BFB}" type="pres">
      <dgm:prSet presAssocID="{1D46DD27-BA54-44AA-9FFA-67ACC5677C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16566A-0121-47B3-96CB-1FB48AF86E6F}" type="pres">
      <dgm:prSet presAssocID="{AB2FA8AD-B3BD-4AE5-98F2-8FB3901397CA}" presName="sibTrans" presStyleLbl="sibTrans2D1" presStyleIdx="0" presStyleCnt="4"/>
      <dgm:spPr/>
      <dgm:t>
        <a:bodyPr/>
        <a:lstStyle/>
        <a:p>
          <a:endParaRPr lang="pt-BR"/>
        </a:p>
      </dgm:t>
    </dgm:pt>
    <dgm:pt modelId="{6D15966E-CDF2-45F8-85D3-043145DF847A}" type="pres">
      <dgm:prSet presAssocID="{AB2FA8AD-B3BD-4AE5-98F2-8FB3901397CA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9C5D4D0B-E0D5-4103-AAE1-134BF8B41646}" type="pres">
      <dgm:prSet presAssocID="{48303B43-1849-4A3C-983F-09A2564672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2B9D06-1E2F-4984-889C-63539DAC9B06}" type="pres">
      <dgm:prSet presAssocID="{C243B7BE-1AEC-4BB9-B43C-280F75C820DA}" presName="sibTrans" presStyleLbl="sibTrans2D1" presStyleIdx="1" presStyleCnt="4"/>
      <dgm:spPr/>
      <dgm:t>
        <a:bodyPr/>
        <a:lstStyle/>
        <a:p>
          <a:endParaRPr lang="pt-BR"/>
        </a:p>
      </dgm:t>
    </dgm:pt>
    <dgm:pt modelId="{FF24F46A-A705-47C0-824F-D25A3C18F0CC}" type="pres">
      <dgm:prSet presAssocID="{C243B7BE-1AEC-4BB9-B43C-280F75C820DA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221F64D7-4C90-427A-930E-5C6CAA82FD54}" type="pres">
      <dgm:prSet presAssocID="{2A510625-741A-4E95-8463-8A294AACC5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06667F-1D5E-45FD-841E-8F96EB7197A2}" type="pres">
      <dgm:prSet presAssocID="{54C25C95-6E48-420B-9AC3-CC9CE824A1F1}" presName="sibTrans" presStyleLbl="sibTrans2D1" presStyleIdx="2" presStyleCnt="4"/>
      <dgm:spPr/>
      <dgm:t>
        <a:bodyPr/>
        <a:lstStyle/>
        <a:p>
          <a:endParaRPr lang="pt-BR"/>
        </a:p>
      </dgm:t>
    </dgm:pt>
    <dgm:pt modelId="{18F024C2-1F50-416D-AD23-A101C96BCD90}" type="pres">
      <dgm:prSet presAssocID="{54C25C95-6E48-420B-9AC3-CC9CE824A1F1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01C14816-8DDC-4A6D-B90C-21AFFE112241}" type="pres">
      <dgm:prSet presAssocID="{C6E0B4DB-548E-4188-A759-34E4AC761D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7434FE-F324-4442-84DD-E9AB1B2C2D99}" type="pres">
      <dgm:prSet presAssocID="{6EDC85C4-52E0-4B06-B6E2-08246E04723F}" presName="sibTrans" presStyleLbl="sibTrans2D1" presStyleIdx="3" presStyleCnt="4"/>
      <dgm:spPr/>
      <dgm:t>
        <a:bodyPr/>
        <a:lstStyle/>
        <a:p>
          <a:endParaRPr lang="pt-BR"/>
        </a:p>
      </dgm:t>
    </dgm:pt>
    <dgm:pt modelId="{6E2D2E7D-CB38-4243-BB74-AA1C41B4404A}" type="pres">
      <dgm:prSet presAssocID="{6EDC85C4-52E0-4B06-B6E2-08246E04723F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D3732A2C-463F-4E7A-8A95-BD2CDE4ED2BB}" type="presOf" srcId="{C243B7BE-1AEC-4BB9-B43C-280F75C820DA}" destId="{752B9D06-1E2F-4984-889C-63539DAC9B06}" srcOrd="0" destOrd="0" presId="urn:microsoft.com/office/officeart/2005/8/layout/cycle2"/>
    <dgm:cxn modelId="{20E4416F-F976-4F8A-8D70-DF7C0EECD0D5}" srcId="{58EE1DA3-0FBF-430B-A3A5-792E9F297C8B}" destId="{1D46DD27-BA54-44AA-9FFA-67ACC5677CF2}" srcOrd="0" destOrd="0" parTransId="{07094F6E-5518-43A1-BA1B-1E367A587EDE}" sibTransId="{AB2FA8AD-B3BD-4AE5-98F2-8FB3901397CA}"/>
    <dgm:cxn modelId="{2B0EC6A3-EE60-4783-95BA-7BBDE17A6505}" type="presOf" srcId="{6EDC85C4-52E0-4B06-B6E2-08246E04723F}" destId="{6E2D2E7D-CB38-4243-BB74-AA1C41B4404A}" srcOrd="1" destOrd="0" presId="urn:microsoft.com/office/officeart/2005/8/layout/cycle2"/>
    <dgm:cxn modelId="{6CB7A7D0-D03E-42E6-80BC-D70B06D18794}" type="presOf" srcId="{48303B43-1849-4A3C-983F-09A256467215}" destId="{9C5D4D0B-E0D5-4103-AAE1-134BF8B41646}" srcOrd="0" destOrd="0" presId="urn:microsoft.com/office/officeart/2005/8/layout/cycle2"/>
    <dgm:cxn modelId="{02B87EF8-797C-44EB-821B-D81E7B590DB1}" srcId="{58EE1DA3-0FBF-430B-A3A5-792E9F297C8B}" destId="{2A510625-741A-4E95-8463-8A294AACC5A9}" srcOrd="2" destOrd="0" parTransId="{9D160996-3FF7-4B84-8B74-24E5D1848508}" sibTransId="{54C25C95-6E48-420B-9AC3-CC9CE824A1F1}"/>
    <dgm:cxn modelId="{73B897F2-BF63-42D3-9301-26BF14CC7891}" type="presOf" srcId="{2A510625-741A-4E95-8463-8A294AACC5A9}" destId="{221F64D7-4C90-427A-930E-5C6CAA82FD54}" srcOrd="0" destOrd="0" presId="urn:microsoft.com/office/officeart/2005/8/layout/cycle2"/>
    <dgm:cxn modelId="{8C716C24-BF14-4828-821A-36A1C16C52B9}" type="presOf" srcId="{6EDC85C4-52E0-4B06-B6E2-08246E04723F}" destId="{A47434FE-F324-4442-84DD-E9AB1B2C2D99}" srcOrd="0" destOrd="0" presId="urn:microsoft.com/office/officeart/2005/8/layout/cycle2"/>
    <dgm:cxn modelId="{1C77651B-E6C0-4104-948A-BC04150F4A80}" type="presOf" srcId="{54C25C95-6E48-420B-9AC3-CC9CE824A1F1}" destId="{18F024C2-1F50-416D-AD23-A101C96BCD90}" srcOrd="1" destOrd="0" presId="urn:microsoft.com/office/officeart/2005/8/layout/cycle2"/>
    <dgm:cxn modelId="{64629DFE-4B4E-4E32-91DA-9605D8F081D3}" type="presOf" srcId="{1D46DD27-BA54-44AA-9FFA-67ACC5677CF2}" destId="{C77A85A8-BD2C-43A5-9012-8FD9A1325BFB}" srcOrd="0" destOrd="0" presId="urn:microsoft.com/office/officeart/2005/8/layout/cycle2"/>
    <dgm:cxn modelId="{6BAB270A-1400-4F98-90B7-1E59E6806EA8}" srcId="{58EE1DA3-0FBF-430B-A3A5-792E9F297C8B}" destId="{48303B43-1849-4A3C-983F-09A256467215}" srcOrd="1" destOrd="0" parTransId="{11EB62C3-7D39-4FE3-A3D5-F87613576C13}" sibTransId="{C243B7BE-1AEC-4BB9-B43C-280F75C820DA}"/>
    <dgm:cxn modelId="{96C7B940-999A-48D5-B634-E3AD84FF5595}" type="presOf" srcId="{AB2FA8AD-B3BD-4AE5-98F2-8FB3901397CA}" destId="{4616566A-0121-47B3-96CB-1FB48AF86E6F}" srcOrd="0" destOrd="0" presId="urn:microsoft.com/office/officeart/2005/8/layout/cycle2"/>
    <dgm:cxn modelId="{A147001A-54CD-44D2-80C9-91E937166133}" type="presOf" srcId="{C243B7BE-1AEC-4BB9-B43C-280F75C820DA}" destId="{FF24F46A-A705-47C0-824F-D25A3C18F0CC}" srcOrd="1" destOrd="0" presId="urn:microsoft.com/office/officeart/2005/8/layout/cycle2"/>
    <dgm:cxn modelId="{CEC73554-747E-4F5F-B926-FC2891C9C666}" type="presOf" srcId="{AB2FA8AD-B3BD-4AE5-98F2-8FB3901397CA}" destId="{6D15966E-CDF2-45F8-85D3-043145DF847A}" srcOrd="1" destOrd="0" presId="urn:microsoft.com/office/officeart/2005/8/layout/cycle2"/>
    <dgm:cxn modelId="{3073F30B-93AA-484C-892F-22AB504CB651}" type="presOf" srcId="{C6E0B4DB-548E-4188-A759-34E4AC761DDA}" destId="{01C14816-8DDC-4A6D-B90C-21AFFE112241}" srcOrd="0" destOrd="0" presId="urn:microsoft.com/office/officeart/2005/8/layout/cycle2"/>
    <dgm:cxn modelId="{84ACFCDB-732D-4F8C-B914-B0E5D5C1FE8D}" srcId="{58EE1DA3-0FBF-430B-A3A5-792E9F297C8B}" destId="{C6E0B4DB-548E-4188-A759-34E4AC761DDA}" srcOrd="3" destOrd="0" parTransId="{F04F489E-973C-4D97-9CF2-3D10BA1C0631}" sibTransId="{6EDC85C4-52E0-4B06-B6E2-08246E04723F}"/>
    <dgm:cxn modelId="{9B75CA21-E0AF-48BE-B1D0-AC1CBBFF6A99}" type="presOf" srcId="{58EE1DA3-0FBF-430B-A3A5-792E9F297C8B}" destId="{94CF486A-6B80-4048-99AB-E781AACEE71C}" srcOrd="0" destOrd="0" presId="urn:microsoft.com/office/officeart/2005/8/layout/cycle2"/>
    <dgm:cxn modelId="{B6121005-4B17-402D-8D5A-A0DF7EEF1488}" type="presOf" srcId="{54C25C95-6E48-420B-9AC3-CC9CE824A1F1}" destId="{8606667F-1D5E-45FD-841E-8F96EB7197A2}" srcOrd="0" destOrd="0" presId="urn:microsoft.com/office/officeart/2005/8/layout/cycle2"/>
    <dgm:cxn modelId="{3A3E8CB0-30A5-4180-8D05-3C43EA4F89CD}" type="presParOf" srcId="{94CF486A-6B80-4048-99AB-E781AACEE71C}" destId="{C77A85A8-BD2C-43A5-9012-8FD9A1325BFB}" srcOrd="0" destOrd="0" presId="urn:microsoft.com/office/officeart/2005/8/layout/cycle2"/>
    <dgm:cxn modelId="{47D5C691-C517-49E9-A1DE-F23A3A023766}" type="presParOf" srcId="{94CF486A-6B80-4048-99AB-E781AACEE71C}" destId="{4616566A-0121-47B3-96CB-1FB48AF86E6F}" srcOrd="1" destOrd="0" presId="urn:microsoft.com/office/officeart/2005/8/layout/cycle2"/>
    <dgm:cxn modelId="{D658EB35-F295-4518-A8E9-E20E81D403A2}" type="presParOf" srcId="{4616566A-0121-47B3-96CB-1FB48AF86E6F}" destId="{6D15966E-CDF2-45F8-85D3-043145DF847A}" srcOrd="0" destOrd="0" presId="urn:microsoft.com/office/officeart/2005/8/layout/cycle2"/>
    <dgm:cxn modelId="{57FC4DD8-7003-4C1A-BDE5-CB79895E4100}" type="presParOf" srcId="{94CF486A-6B80-4048-99AB-E781AACEE71C}" destId="{9C5D4D0B-E0D5-4103-AAE1-134BF8B41646}" srcOrd="2" destOrd="0" presId="urn:microsoft.com/office/officeart/2005/8/layout/cycle2"/>
    <dgm:cxn modelId="{76CFD899-D249-4B5F-8F9D-E4B70B522456}" type="presParOf" srcId="{94CF486A-6B80-4048-99AB-E781AACEE71C}" destId="{752B9D06-1E2F-4984-889C-63539DAC9B06}" srcOrd="3" destOrd="0" presId="urn:microsoft.com/office/officeart/2005/8/layout/cycle2"/>
    <dgm:cxn modelId="{5C34DDCA-48A3-470D-B095-5AC70D2EC2E5}" type="presParOf" srcId="{752B9D06-1E2F-4984-889C-63539DAC9B06}" destId="{FF24F46A-A705-47C0-824F-D25A3C18F0CC}" srcOrd="0" destOrd="0" presId="urn:microsoft.com/office/officeart/2005/8/layout/cycle2"/>
    <dgm:cxn modelId="{43964A6F-11C5-4309-969D-1C7F7D56A358}" type="presParOf" srcId="{94CF486A-6B80-4048-99AB-E781AACEE71C}" destId="{221F64D7-4C90-427A-930E-5C6CAA82FD54}" srcOrd="4" destOrd="0" presId="urn:microsoft.com/office/officeart/2005/8/layout/cycle2"/>
    <dgm:cxn modelId="{699B81D6-BB9B-4A18-A6E3-B0B7BD2B508D}" type="presParOf" srcId="{94CF486A-6B80-4048-99AB-E781AACEE71C}" destId="{8606667F-1D5E-45FD-841E-8F96EB7197A2}" srcOrd="5" destOrd="0" presId="urn:microsoft.com/office/officeart/2005/8/layout/cycle2"/>
    <dgm:cxn modelId="{70FF1AE6-70CF-443D-9D63-683105AB5943}" type="presParOf" srcId="{8606667F-1D5E-45FD-841E-8F96EB7197A2}" destId="{18F024C2-1F50-416D-AD23-A101C96BCD90}" srcOrd="0" destOrd="0" presId="urn:microsoft.com/office/officeart/2005/8/layout/cycle2"/>
    <dgm:cxn modelId="{1B24949E-E7C9-4BCF-A67D-81DAB9BD7347}" type="presParOf" srcId="{94CF486A-6B80-4048-99AB-E781AACEE71C}" destId="{01C14816-8DDC-4A6D-B90C-21AFFE112241}" srcOrd="6" destOrd="0" presId="urn:microsoft.com/office/officeart/2005/8/layout/cycle2"/>
    <dgm:cxn modelId="{A23BE8EE-50BD-4E35-B2AE-C9B3A4562155}" type="presParOf" srcId="{94CF486A-6B80-4048-99AB-E781AACEE71C}" destId="{A47434FE-F324-4442-84DD-E9AB1B2C2D99}" srcOrd="7" destOrd="0" presId="urn:microsoft.com/office/officeart/2005/8/layout/cycle2"/>
    <dgm:cxn modelId="{080E13E7-9E87-4917-909D-E5A7DA50AF3E}" type="presParOf" srcId="{A47434FE-F324-4442-84DD-E9AB1B2C2D99}" destId="{6E2D2E7D-CB38-4243-BB74-AA1C41B4404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7A85A8-BD2C-43A5-9012-8FD9A1325BFB}">
      <dsp:nvSpPr>
        <dsp:cNvPr id="0" name=""/>
        <dsp:cNvSpPr/>
      </dsp:nvSpPr>
      <dsp:spPr>
        <a:xfrm>
          <a:off x="3247294" y="1518"/>
          <a:ext cx="1392110" cy="1392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Tamanho do Mercado</a:t>
          </a:r>
          <a:endParaRPr lang="pt-BR" sz="1700" kern="1200" dirty="0"/>
        </a:p>
      </dsp:txBody>
      <dsp:txXfrm>
        <a:off x="3247294" y="1518"/>
        <a:ext cx="1392110" cy="1392110"/>
      </dsp:txXfrm>
    </dsp:sp>
    <dsp:sp modelId="{4616566A-0121-47B3-96CB-1FB48AF86E6F}">
      <dsp:nvSpPr>
        <dsp:cNvPr id="0" name=""/>
        <dsp:cNvSpPr/>
      </dsp:nvSpPr>
      <dsp:spPr>
        <a:xfrm rot="2700000">
          <a:off x="4489960" y="1194296"/>
          <a:ext cx="370063" cy="469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2700000">
        <a:off x="4489960" y="1194296"/>
        <a:ext cx="370063" cy="469837"/>
      </dsp:txXfrm>
    </dsp:sp>
    <dsp:sp modelId="{9C5D4D0B-E0D5-4103-AAE1-134BF8B41646}">
      <dsp:nvSpPr>
        <dsp:cNvPr id="0" name=""/>
        <dsp:cNvSpPr/>
      </dsp:nvSpPr>
      <dsp:spPr>
        <a:xfrm>
          <a:off x="4725390" y="1479613"/>
          <a:ext cx="1392110" cy="1392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Divisão do Trabalho</a:t>
          </a:r>
          <a:endParaRPr lang="pt-BR" sz="1700" kern="1200" dirty="0"/>
        </a:p>
      </dsp:txBody>
      <dsp:txXfrm>
        <a:off x="4725390" y="1479613"/>
        <a:ext cx="1392110" cy="1392110"/>
      </dsp:txXfrm>
    </dsp:sp>
    <dsp:sp modelId="{752B9D06-1E2F-4984-889C-63539DAC9B06}">
      <dsp:nvSpPr>
        <dsp:cNvPr id="0" name=""/>
        <dsp:cNvSpPr/>
      </dsp:nvSpPr>
      <dsp:spPr>
        <a:xfrm rot="8100000">
          <a:off x="4504772" y="2672392"/>
          <a:ext cx="370063" cy="469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8100000">
        <a:off x="4504772" y="2672392"/>
        <a:ext cx="370063" cy="469837"/>
      </dsp:txXfrm>
    </dsp:sp>
    <dsp:sp modelId="{221F64D7-4C90-427A-930E-5C6CAA82FD54}">
      <dsp:nvSpPr>
        <dsp:cNvPr id="0" name=""/>
        <dsp:cNvSpPr/>
      </dsp:nvSpPr>
      <dsp:spPr>
        <a:xfrm>
          <a:off x="3247294" y="2957709"/>
          <a:ext cx="1392110" cy="1392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Aumento do Excedente</a:t>
          </a:r>
          <a:endParaRPr lang="pt-BR" sz="1700" kern="1200" dirty="0"/>
        </a:p>
      </dsp:txBody>
      <dsp:txXfrm>
        <a:off x="3247294" y="2957709"/>
        <a:ext cx="1392110" cy="1392110"/>
      </dsp:txXfrm>
    </dsp:sp>
    <dsp:sp modelId="{8606667F-1D5E-45FD-841E-8F96EB7197A2}">
      <dsp:nvSpPr>
        <dsp:cNvPr id="0" name=""/>
        <dsp:cNvSpPr/>
      </dsp:nvSpPr>
      <dsp:spPr>
        <a:xfrm rot="13500000">
          <a:off x="3026676" y="2687203"/>
          <a:ext cx="370063" cy="469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3500000">
        <a:off x="3026676" y="2687203"/>
        <a:ext cx="370063" cy="469837"/>
      </dsp:txXfrm>
    </dsp:sp>
    <dsp:sp modelId="{01C14816-8DDC-4A6D-B90C-21AFFE112241}">
      <dsp:nvSpPr>
        <dsp:cNvPr id="0" name=""/>
        <dsp:cNvSpPr/>
      </dsp:nvSpPr>
      <dsp:spPr>
        <a:xfrm>
          <a:off x="1769199" y="1479613"/>
          <a:ext cx="1392110" cy="1392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Aumento do Consumo</a:t>
          </a:r>
          <a:endParaRPr lang="pt-BR" sz="1700" kern="1200" dirty="0"/>
        </a:p>
      </dsp:txBody>
      <dsp:txXfrm>
        <a:off x="1769199" y="1479613"/>
        <a:ext cx="1392110" cy="1392110"/>
      </dsp:txXfrm>
    </dsp:sp>
    <dsp:sp modelId="{A47434FE-F324-4442-84DD-E9AB1B2C2D99}">
      <dsp:nvSpPr>
        <dsp:cNvPr id="0" name=""/>
        <dsp:cNvSpPr/>
      </dsp:nvSpPr>
      <dsp:spPr>
        <a:xfrm rot="18900000">
          <a:off x="3011864" y="1209108"/>
          <a:ext cx="370063" cy="469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8900000">
        <a:off x="3011864" y="1209108"/>
        <a:ext cx="370063" cy="469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CC76-DD93-422C-8E5C-6FC8908D4232}" type="datetimeFigureOut">
              <a:rPr lang="pt-BR" smtClean="0"/>
              <a:pPr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989C-EE71-4EE9-9349-2969211369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CC76-DD93-422C-8E5C-6FC8908D4232}" type="datetimeFigureOut">
              <a:rPr lang="pt-BR" smtClean="0"/>
              <a:pPr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989C-EE71-4EE9-9349-2969211369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CC76-DD93-422C-8E5C-6FC8908D4232}" type="datetimeFigureOut">
              <a:rPr lang="pt-BR" smtClean="0"/>
              <a:pPr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989C-EE71-4EE9-9349-2969211369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CC76-DD93-422C-8E5C-6FC8908D4232}" type="datetimeFigureOut">
              <a:rPr lang="pt-BR" smtClean="0"/>
              <a:pPr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989C-EE71-4EE9-9349-2969211369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CC76-DD93-422C-8E5C-6FC8908D4232}" type="datetimeFigureOut">
              <a:rPr lang="pt-BR" smtClean="0"/>
              <a:pPr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989C-EE71-4EE9-9349-2969211369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CC76-DD93-422C-8E5C-6FC8908D4232}" type="datetimeFigureOut">
              <a:rPr lang="pt-BR" smtClean="0"/>
              <a:pPr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989C-EE71-4EE9-9349-2969211369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CC76-DD93-422C-8E5C-6FC8908D4232}" type="datetimeFigureOut">
              <a:rPr lang="pt-BR" smtClean="0"/>
              <a:pPr/>
              <a:t>20/03/2018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989C-EE71-4EE9-9349-2969211369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CC76-DD93-422C-8E5C-6FC8908D4232}" type="datetimeFigureOut">
              <a:rPr lang="pt-BR" smtClean="0"/>
              <a:pPr/>
              <a:t>20/03/2018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989C-EE71-4EE9-9349-2969211369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CC76-DD93-422C-8E5C-6FC8908D4232}" type="datetimeFigureOut">
              <a:rPr lang="pt-BR" smtClean="0"/>
              <a:pPr/>
              <a:t>20/03/2018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989C-EE71-4EE9-9349-2969211369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CC76-DD93-422C-8E5C-6FC8908D4232}" type="datetimeFigureOut">
              <a:rPr lang="pt-BR" smtClean="0"/>
              <a:pPr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989C-EE71-4EE9-9349-2969211369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CC76-DD93-422C-8E5C-6FC8908D4232}" type="datetimeFigureOut">
              <a:rPr lang="pt-BR" smtClean="0"/>
              <a:pPr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989C-EE71-4EE9-9349-2969211369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7CC76-DD93-422C-8E5C-6FC8908D4232}" type="datetimeFigureOut">
              <a:rPr lang="pt-BR" smtClean="0"/>
              <a:pPr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6989C-EE71-4EE9-9349-2969211369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</a:t>
            </a:r>
            <a:r>
              <a:rPr lang="pt-BR" dirty="0" smtClean="0"/>
              <a:t>objeto e 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método da </a:t>
            </a:r>
            <a:r>
              <a:rPr lang="pt-BR" dirty="0" smtClean="0"/>
              <a:t>Economia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ZEB1036 - Economia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2043113"/>
            <a:ext cx="75533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72" y="5857892"/>
            <a:ext cx="6896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Entropia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5684"/>
          <a:stretch>
            <a:fillRect/>
          </a:stretch>
        </p:blipFill>
        <p:spPr bwMode="auto">
          <a:xfrm>
            <a:off x="1071538" y="2357430"/>
            <a:ext cx="119482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571736" y="857232"/>
            <a:ext cx="47863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Produtos do trabalho fornecem energia para: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 a manutenção do indivíduo (metabolismo basal + atividade física)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a reprodução simples dos indivíduos (população constante)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a manutenção dos recursos produtivos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crescimento da população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produção de artefatos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modificação do meio ambiente</a:t>
            </a:r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7000892" y="2000240"/>
            <a:ext cx="1500198" cy="2357454"/>
            <a:chOff x="7000892" y="2000240"/>
            <a:chExt cx="1500198" cy="2357454"/>
          </a:xfrm>
        </p:grpSpPr>
        <p:sp>
          <p:nvSpPr>
            <p:cNvPr id="4" name="Chave direita 3"/>
            <p:cNvSpPr/>
            <p:nvPr/>
          </p:nvSpPr>
          <p:spPr>
            <a:xfrm>
              <a:off x="7000892" y="2000240"/>
              <a:ext cx="214314" cy="235745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286644" y="2857496"/>
              <a:ext cx="1214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Trabalho necessário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000892" y="5000636"/>
            <a:ext cx="1500198" cy="1000132"/>
            <a:chOff x="7000892" y="5000636"/>
            <a:chExt cx="1500198" cy="1000132"/>
          </a:xfrm>
        </p:grpSpPr>
        <p:sp>
          <p:nvSpPr>
            <p:cNvPr id="5" name="Chave direita 4"/>
            <p:cNvSpPr/>
            <p:nvPr/>
          </p:nvSpPr>
          <p:spPr>
            <a:xfrm>
              <a:off x="7000892" y="5000636"/>
              <a:ext cx="214314" cy="1000132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286644" y="527424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Excedente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874" y="545421"/>
            <a:ext cx="8657844" cy="56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5/53/Malthus_-_Essay_on_the_principle_of_population%2C_1826_-_5884843.tif/lossy-page1-800px-Malthus_-_Essay_on_the_principle_of_population%2C_1826_-_5884843.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1847088" cy="3282779"/>
          </a:xfrm>
          <a:prstGeom prst="rect">
            <a:avLst/>
          </a:prstGeom>
          <a:noFill/>
        </p:spPr>
      </p:pic>
      <p:pic>
        <p:nvPicPr>
          <p:cNvPr id="23556" name="Picture 4" descr="https://upload.wikimedia.org/wikipedia/commons/e/e6/Thomas_Malth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1878787" cy="2475098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143240" y="4286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Thomas </a:t>
            </a:r>
            <a:r>
              <a:rPr lang="pt-BR" dirty="0" err="1"/>
              <a:t>Malthus</a:t>
            </a:r>
            <a:r>
              <a:rPr lang="pt-BR" dirty="0"/>
              <a:t> </a:t>
            </a:r>
            <a:r>
              <a:rPr lang="pt-BR" dirty="0" smtClean="0"/>
              <a:t>(1766 -1834)</a:t>
            </a:r>
            <a:endParaRPr lang="pt-BR" dirty="0"/>
          </a:p>
        </p:txBody>
      </p:sp>
      <p:grpSp>
        <p:nvGrpSpPr>
          <p:cNvPr id="28" name="Grupo 27"/>
          <p:cNvGrpSpPr/>
          <p:nvPr/>
        </p:nvGrpSpPr>
        <p:grpSpPr>
          <a:xfrm>
            <a:off x="2643174" y="785794"/>
            <a:ext cx="5572164" cy="5012802"/>
            <a:chOff x="2643174" y="785794"/>
            <a:chExt cx="5572164" cy="5012802"/>
          </a:xfrm>
        </p:grpSpPr>
        <p:grpSp>
          <p:nvGrpSpPr>
            <p:cNvPr id="9" name="Grupo 8"/>
            <p:cNvGrpSpPr/>
            <p:nvPr/>
          </p:nvGrpSpPr>
          <p:grpSpPr>
            <a:xfrm>
              <a:off x="3142446" y="1286654"/>
              <a:ext cx="4635534" cy="4152928"/>
              <a:chOff x="3142446" y="1286654"/>
              <a:chExt cx="4635534" cy="4152928"/>
            </a:xfrm>
          </p:grpSpPr>
          <p:cxnSp>
            <p:nvCxnSpPr>
              <p:cNvPr id="6" name="Conector de seta reta 5"/>
              <p:cNvCxnSpPr/>
              <p:nvPr/>
            </p:nvCxnSpPr>
            <p:spPr>
              <a:xfrm rot="5400000" flipH="1" flipV="1">
                <a:off x="1071538" y="3357562"/>
                <a:ext cx="414340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de seta reta 6"/>
              <p:cNvCxnSpPr/>
              <p:nvPr/>
            </p:nvCxnSpPr>
            <p:spPr>
              <a:xfrm flipV="1">
                <a:off x="3143240" y="5429264"/>
                <a:ext cx="4634740" cy="103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aixaDeTexto 9"/>
            <p:cNvSpPr txBox="1"/>
            <p:nvPr/>
          </p:nvSpPr>
          <p:spPr>
            <a:xfrm>
              <a:off x="7143768" y="5429264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tempo</a:t>
              </a:r>
              <a:endParaRPr lang="pt-BR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643174" y="785794"/>
              <a:ext cx="171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rgbClr val="FF0000"/>
                  </a:solidFill>
                </a:rPr>
                <a:t>População</a:t>
              </a:r>
              <a:r>
                <a:rPr lang="pt-BR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</a:p>
            <a:p>
              <a:r>
                <a:rPr lang="pt-BR" sz="1400" dirty="0" smtClean="0">
                  <a:solidFill>
                    <a:schemeClr val="accent3">
                      <a:lumMod val="75000"/>
                    </a:schemeClr>
                  </a:solidFill>
                </a:rPr>
                <a:t>Oferta de alimentos</a:t>
              </a:r>
              <a:endParaRPr lang="pt-BR" sz="1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cxnSp>
        <p:nvCxnSpPr>
          <p:cNvPr id="13" name="Conector reto 12"/>
          <p:cNvCxnSpPr/>
          <p:nvPr/>
        </p:nvCxnSpPr>
        <p:spPr>
          <a:xfrm flipV="1">
            <a:off x="3143240" y="2071678"/>
            <a:ext cx="3714776" cy="3357586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a livre 14"/>
          <p:cNvSpPr/>
          <p:nvPr/>
        </p:nvSpPr>
        <p:spPr>
          <a:xfrm>
            <a:off x="3158836" y="2928934"/>
            <a:ext cx="2269375" cy="2507590"/>
          </a:xfrm>
          <a:custGeom>
            <a:avLst/>
            <a:gdLst>
              <a:gd name="connsiteX0" fmla="*/ 0 w 2269375"/>
              <a:gd name="connsiteY0" fmla="*/ 2793077 h 2793077"/>
              <a:gd name="connsiteX1" fmla="*/ 1338349 w 2269375"/>
              <a:gd name="connsiteY1" fmla="*/ 2219498 h 2793077"/>
              <a:gd name="connsiteX2" fmla="*/ 2269375 w 2269375"/>
              <a:gd name="connsiteY2" fmla="*/ 0 h 2793077"/>
              <a:gd name="connsiteX3" fmla="*/ 2269375 w 2269375"/>
              <a:gd name="connsiteY3" fmla="*/ 0 h 279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9375" h="2793077">
                <a:moveTo>
                  <a:pt x="0" y="2793077"/>
                </a:moveTo>
                <a:cubicBezTo>
                  <a:pt x="480060" y="2739044"/>
                  <a:pt x="960120" y="2685011"/>
                  <a:pt x="1338349" y="2219498"/>
                </a:cubicBezTo>
                <a:cubicBezTo>
                  <a:pt x="1716578" y="1753985"/>
                  <a:pt x="2269375" y="0"/>
                  <a:pt x="2269375" y="0"/>
                </a:cubicBezTo>
                <a:lnTo>
                  <a:pt x="2269375" y="0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 rot="5400000" flipH="1" flipV="1">
            <a:off x="5107785" y="2250273"/>
            <a:ext cx="928694" cy="285752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o 28"/>
          <p:cNvGrpSpPr/>
          <p:nvPr/>
        </p:nvGrpSpPr>
        <p:grpSpPr>
          <a:xfrm>
            <a:off x="3714744" y="2143116"/>
            <a:ext cx="1428760" cy="3643338"/>
            <a:chOff x="3714744" y="2143116"/>
            <a:chExt cx="1428760" cy="3643338"/>
          </a:xfrm>
        </p:grpSpPr>
        <p:cxnSp>
          <p:nvCxnSpPr>
            <p:cNvPr id="19" name="Conector reto 18"/>
            <p:cNvCxnSpPr/>
            <p:nvPr/>
          </p:nvCxnSpPr>
          <p:spPr>
            <a:xfrm rot="5400000">
              <a:off x="3500430" y="3786190"/>
              <a:ext cx="328614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3714744" y="5417122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abundância</a:t>
              </a:r>
              <a:endParaRPr lang="pt-BR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5286380" y="2143116"/>
            <a:ext cx="928694" cy="3655480"/>
            <a:chOff x="5286380" y="2143116"/>
            <a:chExt cx="928694" cy="3655480"/>
          </a:xfrm>
        </p:grpSpPr>
        <p:sp>
          <p:nvSpPr>
            <p:cNvPr id="21" name="CaixaDeTexto 20"/>
            <p:cNvSpPr txBox="1"/>
            <p:nvPr/>
          </p:nvSpPr>
          <p:spPr>
            <a:xfrm>
              <a:off x="5286380" y="542926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fome</a:t>
              </a:r>
              <a:endParaRPr lang="pt-BR" dirty="0"/>
            </a:p>
          </p:txBody>
        </p:sp>
        <p:cxnSp>
          <p:nvCxnSpPr>
            <p:cNvPr id="22" name="Conector reto 21"/>
            <p:cNvCxnSpPr/>
            <p:nvPr/>
          </p:nvCxnSpPr>
          <p:spPr>
            <a:xfrm rot="5400000">
              <a:off x="4500562" y="3786190"/>
              <a:ext cx="328614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/>
          <p:cNvGrpSpPr/>
          <p:nvPr/>
        </p:nvGrpSpPr>
        <p:grpSpPr>
          <a:xfrm>
            <a:off x="5372112" y="2357430"/>
            <a:ext cx="1670336" cy="840559"/>
            <a:chOff x="5372112" y="2357430"/>
            <a:chExt cx="1670336" cy="840559"/>
          </a:xfrm>
        </p:grpSpPr>
        <p:sp>
          <p:nvSpPr>
            <p:cNvPr id="24" name="Forma livre 23"/>
            <p:cNvSpPr/>
            <p:nvPr/>
          </p:nvSpPr>
          <p:spPr>
            <a:xfrm>
              <a:off x="5372112" y="2357430"/>
              <a:ext cx="914400" cy="714279"/>
            </a:xfrm>
            <a:custGeom>
              <a:avLst/>
              <a:gdLst>
                <a:gd name="connsiteX0" fmla="*/ 0 w 914400"/>
                <a:gd name="connsiteY0" fmla="*/ 714279 h 714279"/>
                <a:gd name="connsiteX1" fmla="*/ 175491 w 914400"/>
                <a:gd name="connsiteY1" fmla="*/ 252461 h 714279"/>
                <a:gd name="connsiteX2" fmla="*/ 434109 w 914400"/>
                <a:gd name="connsiteY2" fmla="*/ 58497 h 714279"/>
                <a:gd name="connsiteX3" fmla="*/ 914400 w 914400"/>
                <a:gd name="connsiteY3" fmla="*/ 603443 h 71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714279">
                  <a:moveTo>
                    <a:pt x="0" y="714279"/>
                  </a:moveTo>
                  <a:cubicBezTo>
                    <a:pt x="51569" y="538018"/>
                    <a:pt x="103139" y="361758"/>
                    <a:pt x="175491" y="252461"/>
                  </a:cubicBezTo>
                  <a:cubicBezTo>
                    <a:pt x="247843" y="143164"/>
                    <a:pt x="310957" y="0"/>
                    <a:pt x="434109" y="58497"/>
                  </a:cubicBezTo>
                  <a:cubicBezTo>
                    <a:pt x="557261" y="116994"/>
                    <a:pt x="735830" y="360218"/>
                    <a:pt x="914400" y="603443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Forma livre 25"/>
            <p:cNvSpPr/>
            <p:nvPr/>
          </p:nvSpPr>
          <p:spPr>
            <a:xfrm rot="21118703">
              <a:off x="6256630" y="2714620"/>
              <a:ext cx="785818" cy="483369"/>
            </a:xfrm>
            <a:custGeom>
              <a:avLst/>
              <a:gdLst>
                <a:gd name="connsiteX0" fmla="*/ 0 w 988291"/>
                <a:gd name="connsiteY0" fmla="*/ 129309 h 483369"/>
                <a:gd name="connsiteX1" fmla="*/ 415637 w 988291"/>
                <a:gd name="connsiteY1" fmla="*/ 461818 h 483369"/>
                <a:gd name="connsiteX2" fmla="*/ 988291 w 988291"/>
                <a:gd name="connsiteY2" fmla="*/ 0 h 48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8291" h="483369">
                  <a:moveTo>
                    <a:pt x="0" y="129309"/>
                  </a:moveTo>
                  <a:cubicBezTo>
                    <a:pt x="125461" y="306339"/>
                    <a:pt x="250922" y="483369"/>
                    <a:pt x="415637" y="461818"/>
                  </a:cubicBezTo>
                  <a:cubicBezTo>
                    <a:pt x="580352" y="440267"/>
                    <a:pt x="784321" y="220133"/>
                    <a:pt x="988291" y="0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pload.wikimedia.org/wikipedia/commons/thumb/d/dc/Portrait_of_David_Ricardo_by_Thomas_Phillips.jpg/200px-Portrait_of_David_Ricardo_by_Thomas_Phill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905000" cy="2457451"/>
          </a:xfrm>
          <a:prstGeom prst="rect">
            <a:avLst/>
          </a:prstGeom>
          <a:noFill/>
        </p:spPr>
      </p:pic>
      <p:pic>
        <p:nvPicPr>
          <p:cNvPr id="24580" name="Picture 4" descr="https://archive.org/services/img/onprinciplesofpo00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3" y="3286122"/>
            <a:ext cx="1834515" cy="3159443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428736"/>
            <a:ext cx="6671596" cy="519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357454" y="3571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David Ricardo (1772 </a:t>
            </a:r>
            <a:r>
              <a:rPr lang="pt-BR" dirty="0" smtClean="0"/>
              <a:t>- 1823</a:t>
            </a:r>
            <a:r>
              <a:rPr lang="pt-BR" dirty="0"/>
              <a:t>)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5429256" y="2928934"/>
            <a:ext cx="3214710" cy="1285884"/>
            <a:chOff x="5429256" y="2928934"/>
            <a:chExt cx="3214710" cy="1285884"/>
          </a:xfrm>
        </p:grpSpPr>
        <p:sp>
          <p:nvSpPr>
            <p:cNvPr id="6" name="CaixaDeTexto 5"/>
            <p:cNvSpPr txBox="1"/>
            <p:nvPr/>
          </p:nvSpPr>
          <p:spPr>
            <a:xfrm>
              <a:off x="5429256" y="2928934"/>
              <a:ext cx="32147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</a:rPr>
                <a:t>Estado estacionário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>
                  <a:solidFill>
                    <a:srgbClr val="FF0000"/>
                  </a:solidFill>
                </a:rPr>
                <a:t> População – crescimento zero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>
                  <a:solidFill>
                    <a:srgbClr val="FF0000"/>
                  </a:solidFill>
                </a:rPr>
                <a:t> Salário de subsistência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Conector de seta reta 7"/>
            <p:cNvCxnSpPr/>
            <p:nvPr/>
          </p:nvCxnSpPr>
          <p:spPr>
            <a:xfrm rot="5400000">
              <a:off x="4929190" y="3643314"/>
              <a:ext cx="1071570" cy="7143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585788"/>
            <a:ext cx="79343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Dust</a:t>
            </a:r>
            <a:r>
              <a:rPr lang="pt-BR" dirty="0" smtClean="0"/>
              <a:t> </a:t>
            </a:r>
            <a:r>
              <a:rPr lang="pt-BR" dirty="0" err="1" smtClean="0"/>
              <a:t>Bowl</a:t>
            </a:r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262063"/>
            <a:ext cx="76009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857892"/>
            <a:ext cx="476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1143000"/>
            <a:ext cx="5705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00100" y="428604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Fenômeno natural? Ou </a:t>
            </a:r>
            <a:r>
              <a:rPr lang="pt-BR" sz="4000" dirty="0" err="1" smtClean="0"/>
              <a:t>antrópico</a:t>
            </a:r>
            <a:r>
              <a:rPr lang="pt-BR" sz="4000" dirty="0" smtClean="0"/>
              <a:t>?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Contexto do Problema Econômico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417638"/>
            <a:ext cx="8001000" cy="4754562"/>
          </a:xfrm>
          <a:prstGeom prst="rect">
            <a:avLst/>
          </a:prstGeom>
          <a:solidFill>
            <a:srgbClr val="89A9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latin typeface="Calibri" pitchFamily="-110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800" y="2971800"/>
            <a:ext cx="5334000" cy="2362200"/>
          </a:xfrm>
          <a:prstGeom prst="rect">
            <a:avLst/>
          </a:prstGeom>
          <a:solidFill>
            <a:srgbClr val="FFD77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latin typeface="Calibri" pitchFamily="-110" charset="0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1295400" y="571023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-110" charset="0"/>
              </a:rPr>
              <a:t>Ecossistema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1981200" y="4795838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-110" charset="0"/>
              </a:rPr>
              <a:t>Sistema Econômico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1295400" y="1600201"/>
            <a:ext cx="27432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-110" charset="0"/>
              </a:rPr>
              <a:t>Recursos Naturais</a:t>
            </a:r>
          </a:p>
          <a:p>
            <a:pPr algn="ctr"/>
            <a:r>
              <a:rPr lang="pt-BR" sz="2400" b="1">
                <a:latin typeface="Calibri" pitchFamily="-110" charset="0"/>
              </a:rPr>
              <a:t>(insumos)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676400" y="3124200"/>
            <a:ext cx="1828800" cy="1295400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latin typeface="Calibri" pitchFamily="-110" charset="0"/>
              </a:rPr>
              <a:t>Produção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876800" y="3124200"/>
            <a:ext cx="1828800" cy="1295400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latin typeface="Calibri" pitchFamily="-110" charset="0"/>
              </a:rPr>
              <a:t>Consumo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95400" y="2671765"/>
            <a:ext cx="6781800" cy="3119437"/>
          </a:xfrm>
          <a:prstGeom prst="rect">
            <a:avLst/>
          </a:prstGeom>
          <a:solidFill>
            <a:srgbClr val="77933C">
              <a:alpha val="2588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latin typeface="Calibri" pitchFamily="-110" charset="0"/>
            </a:endParaRPr>
          </a:p>
        </p:txBody>
      </p: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1676400" y="5329238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-110" charset="0"/>
              </a:rPr>
              <a:t>Sistema Social</a:t>
            </a:r>
          </a:p>
        </p:txBody>
      </p: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5257800" y="1600201"/>
            <a:ext cx="27432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Calibri" pitchFamily="-110" charset="0"/>
              </a:rPr>
              <a:t>Resíduos</a:t>
            </a:r>
          </a:p>
          <a:p>
            <a:pPr algn="ctr"/>
            <a:r>
              <a:rPr lang="pt-BR" sz="2400" b="1">
                <a:latin typeface="Calibri" pitchFamily="-110" charset="0"/>
              </a:rPr>
              <a:t>(poluentes)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3505200" y="3810000"/>
            <a:ext cx="1371600" cy="1588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276600" y="4038600"/>
            <a:ext cx="1600200" cy="762000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600">
                <a:solidFill>
                  <a:srgbClr val="FFFFFF"/>
                </a:solidFill>
                <a:latin typeface="Calibri" pitchFamily="-110" charset="0"/>
              </a:rPr>
              <a:t>Reciclagem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4876800" y="4419600"/>
            <a:ext cx="839788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2819400" y="4419600"/>
            <a:ext cx="457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2245519" y="2777332"/>
            <a:ext cx="692150" cy="1588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6200000" flipV="1">
            <a:off x="5488782" y="2745582"/>
            <a:ext cx="755650" cy="1587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V="1">
            <a:off x="3276600" y="2362200"/>
            <a:ext cx="2286000" cy="11430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40" name="TextBox 29"/>
          <p:cNvSpPr txBox="1">
            <a:spLocks noChangeArrowheads="1"/>
          </p:cNvSpPr>
          <p:nvPr/>
        </p:nvSpPr>
        <p:spPr bwMode="auto">
          <a:xfrm>
            <a:off x="5029200" y="4808538"/>
            <a:ext cx="2743200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Calibri" pitchFamily="-110" charset="0"/>
              </a:rPr>
              <a:t>Instituições </a:t>
            </a:r>
          </a:p>
          <a:p>
            <a:pPr algn="ctr"/>
            <a:r>
              <a:rPr lang="pt-BR" sz="2400" b="1">
                <a:latin typeface="Calibri" pitchFamily="-110" charset="0"/>
              </a:rPr>
              <a:t>Organizações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>
            <a:off x="4495007" y="5333207"/>
            <a:ext cx="457200" cy="1587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(</a:t>
            </a:r>
            <a:r>
              <a:rPr lang="pt-BR" dirty="0" err="1" smtClean="0"/>
              <a:t>Economics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/>
              <a:t>“Economics is the science which studies human behavior as a relationship between given ends and scarce means which have alternative uses</a:t>
            </a:r>
            <a:r>
              <a:rPr lang="en-US" sz="4400" smtClean="0"/>
              <a:t>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pt-BR" b="1"/>
              <a:t>Lionel </a:t>
            </a:r>
            <a:r>
              <a:rPr lang="pt-BR" b="1" smtClean="0"/>
              <a:t>Robbins (1898-1984 </a:t>
            </a:r>
            <a:r>
              <a:rPr lang="pt-BR" b="1"/>
              <a:t>)</a:t>
            </a:r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175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6796088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14620"/>
            <a:ext cx="2786634" cy="37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ta para a direita 3"/>
          <p:cNvSpPr/>
          <p:nvPr/>
        </p:nvSpPr>
        <p:spPr>
          <a:xfrm>
            <a:off x="1857356" y="3929066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(</a:t>
            </a:r>
            <a:r>
              <a:rPr lang="pt-BR" dirty="0" err="1" smtClean="0"/>
              <a:t>Economics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smtClean="0"/>
              <a:t>“</a:t>
            </a:r>
            <a:r>
              <a:rPr lang="en-US" sz="4400" b="1"/>
              <a:t>Economics</a:t>
            </a:r>
            <a:r>
              <a:rPr lang="en-US" sz="4400"/>
              <a:t> is a social science that examines how people choose among the alternatives available to them. It is social because it involves people and their behavior. It is a science because it uses, as much as possible, a scientific approach in its investigation of choices</a:t>
            </a:r>
            <a:r>
              <a:rPr lang="en-US" sz="4400" smtClean="0"/>
              <a:t>.”</a:t>
            </a:r>
            <a:r>
              <a:rPr lang="en-US" smtClean="0"/>
              <a:t> </a:t>
            </a:r>
            <a:r>
              <a:rPr lang="pt-BR" sz="3600" b="1"/>
              <a:t>Libby </a:t>
            </a:r>
            <a:r>
              <a:rPr lang="pt-BR" sz="3600" b="1" smtClean="0"/>
              <a:t>Rittenberg</a:t>
            </a:r>
            <a:r>
              <a:rPr lang="en-US" sz="3600"/>
              <a:t> </a:t>
            </a:r>
            <a:r>
              <a:rPr lang="en-US" sz="3600" smtClean="0"/>
              <a:t>&amp; </a:t>
            </a:r>
            <a:r>
              <a:rPr lang="pt-BR" sz="3600" b="1"/>
              <a:t>Tim </a:t>
            </a:r>
            <a:r>
              <a:rPr lang="pt-BR" sz="3600" b="1" smtClean="0"/>
              <a:t>Tregarthen</a:t>
            </a:r>
            <a:endParaRPr lang="pt-BR" sz="4400" b="1"/>
          </a:p>
        </p:txBody>
      </p:sp>
    </p:spTree>
    <p:extLst>
      <p:ext uri="{BB962C8B-B14F-4D97-AF65-F5344CB8AC3E}">
        <p14:creationId xmlns:p14="http://schemas.microsoft.com/office/powerpoint/2010/main" xmlns="" val="34726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(</a:t>
            </a:r>
            <a:r>
              <a:rPr lang="pt-BR" dirty="0" err="1" smtClean="0"/>
              <a:t>Economics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59912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85439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1.mundodastribos.com/84028-Consulta-Bolsa-Fam%C3%ADlia-Pelo-Nome-NIS-CPF-Online-9000000000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631" y="330026"/>
            <a:ext cx="8029956" cy="62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02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23DO2Dm7Wr0/TbiZ5U92zGI/AAAAAAAAAYE/-xTnKktrFrA/s1600/Metro_Lotado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114" y="189180"/>
            <a:ext cx="7648687" cy="65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64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478" y="159026"/>
            <a:ext cx="8641080" cy="64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6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Escolhas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3600" b="1" dirty="0" smtClean="0"/>
              <a:t>Pobreza</a:t>
            </a:r>
            <a:r>
              <a:rPr lang="pt-BR" sz="3600" dirty="0" smtClean="0"/>
              <a:t> - Bolsa Família? Subsídio a alimentos básicos e produtos essenciais? Cada um por si?</a:t>
            </a:r>
            <a:endParaRPr lang="pt-BR" sz="3600" b="1" dirty="0" smtClean="0"/>
          </a:p>
          <a:p>
            <a:r>
              <a:rPr lang="pt-BR" sz="3600" b="1" dirty="0" smtClean="0"/>
              <a:t>Congestionamento</a:t>
            </a:r>
            <a:r>
              <a:rPr lang="pt-BR" sz="3600" dirty="0" smtClean="0"/>
              <a:t> - Restrição ao uso nos horários de pico? Tarifas diferenciadas? Deixar como está?</a:t>
            </a:r>
          </a:p>
          <a:p>
            <a:r>
              <a:rPr lang="pt-BR" sz="3600" b="1" dirty="0" smtClean="0"/>
              <a:t>Previdência Social</a:t>
            </a:r>
            <a:r>
              <a:rPr lang="pt-BR" sz="3600" dirty="0" smtClean="0"/>
              <a:t> - Manter benefícios e aumentar as contribuições? Reduzir benefícios e manter contribuições?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32958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avaliar as diferentes soluções?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92889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Cada solução cria custos e benefícios</a:t>
            </a:r>
          </a:p>
          <a:p>
            <a:r>
              <a:rPr lang="pt-BR" dirty="0" smtClean="0"/>
              <a:t>As regras do jogo (instituições) criam incentivos para os agentes se comportarem de determinada maneira</a:t>
            </a:r>
          </a:p>
          <a:p>
            <a:r>
              <a:rPr lang="pt-BR" dirty="0" smtClean="0"/>
              <a:t>Nem sempre os incentivos estão alinhados com os objetivos do tomador de decisão</a:t>
            </a:r>
          </a:p>
          <a:p>
            <a:r>
              <a:rPr lang="pt-BR" dirty="0" smtClean="0"/>
              <a:t>As “soluções” podem eventualmente gerar efeitos perversos</a:t>
            </a:r>
          </a:p>
          <a:p>
            <a:pPr lvl="1"/>
            <a:r>
              <a:rPr lang="pt-BR" dirty="0" smtClean="0"/>
              <a:t>Rodízio de veículos na Cidade do México</a:t>
            </a:r>
          </a:p>
          <a:p>
            <a:pPr lvl="1"/>
            <a:r>
              <a:rPr lang="pt-BR" dirty="0" smtClean="0"/>
              <a:t>Cobras em Nova </a:t>
            </a:r>
            <a:r>
              <a:rPr lang="pt-BR" dirty="0" err="1" smtClean="0"/>
              <a:t>Delhi</a:t>
            </a:r>
            <a:endParaRPr lang="pt-BR" dirty="0" smtClean="0"/>
          </a:p>
          <a:p>
            <a:r>
              <a:rPr lang="pt-BR" dirty="0" smtClean="0"/>
              <a:t>Para encontrar soluções eficazes, é preciso entender como as pessoas afetadas fazem suas escolhas 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747855"/>
            <a:ext cx="89439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Instituições e o Problema Econômico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3596"/>
            <a:ext cx="8876919" cy="292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5943620"/>
            <a:ext cx="8705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Tradição, Hierarquia e Mercado</a:t>
            </a:r>
            <a:br>
              <a:rPr lang="pt-BR" dirty="0" smtClean="0"/>
            </a:br>
            <a:r>
              <a:rPr lang="pt-BR" sz="3600" dirty="0" smtClean="0"/>
              <a:t>Vantagens e desvantagens</a:t>
            </a:r>
            <a:endParaRPr lang="pt-BR" dirty="0" smtClean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8313" y="2060575"/>
          <a:ext cx="82296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Vantagens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Desvantagens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Tradição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Obediência espontânea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Dificuldade de adaptação a mudanças no ambiente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Hierarquia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Mudanças rápidas e alinhamento dos indivíduos aos objetivos da coletividade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Dificuldade de satisfazer as preferências de consumo dos indivíduos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Mercado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Decisões independentes, com pouca informação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Resultados ineficientes quando as ações de alguns afetam outros que não participam da decisão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283958" cy="11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143512"/>
            <a:ext cx="8478203" cy="54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71744"/>
            <a:ext cx="8855393" cy="66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785786" y="3429000"/>
            <a:ext cx="6334125" cy="1076325"/>
            <a:chOff x="785786" y="3429000"/>
            <a:chExt cx="6334125" cy="10763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3429000"/>
              <a:ext cx="6334125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4000496" y="4071942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(</a:t>
              </a:r>
              <a:r>
                <a:rPr lang="pt-BR" dirty="0" err="1" smtClean="0">
                  <a:solidFill>
                    <a:srgbClr val="FF0000"/>
                  </a:solidFill>
                </a:rPr>
                <a:t>Economics</a:t>
              </a:r>
              <a:r>
                <a:rPr lang="pt-BR" dirty="0" smtClean="0">
                  <a:solidFill>
                    <a:srgbClr val="FF0000"/>
                  </a:solidFill>
                </a:rPr>
                <a:t>)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3" y="5857892"/>
            <a:ext cx="8829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Formas de resolver o problema econômico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Mesmo nas sociedades modernas,  a hierarquia está presente na gestão interna de diversas organizações: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Famílias;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Igrejas, clubes, grupos de interesse;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Firmas;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Estado.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O exercício do poder hierárquico é limitado por leis / tradições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Porque dizemos que vivemos em uma sociedade de mercado 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... Se há muitas decisões sobre alocação de recursos que são tomadas por organizações hierárquicas e por organizações tradicionais? </a:t>
            </a:r>
          </a:p>
          <a:p>
            <a:r>
              <a:rPr lang="pt-BR" dirty="0" smtClean="0"/>
              <a:t>... Se, mesmo nas sociedades primitivas, praticam-se trocas de produtos?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Porque dizemos que vivemos em uma sociedade de mercado 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Nas SOCIEDADES MODERNAS</a:t>
            </a:r>
          </a:p>
          <a:p>
            <a:r>
              <a:rPr lang="pt-BR" dirty="0" smtClean="0"/>
              <a:t>Os recursos das organizações (Estado, firmas, famílias), dependem de mercados</a:t>
            </a:r>
          </a:p>
          <a:p>
            <a:r>
              <a:rPr lang="pt-BR" dirty="0" smtClean="0"/>
              <a:t>Para produzir, é preciso recorrer a mercados (trabalho, terra, capitais), o que não ocorre nas sociedades primitivas, impérios da antiguidade, feudalismo, ...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Método: construção de modelos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Modelos: simplificações da realidade</a:t>
            </a:r>
          </a:p>
          <a:p>
            <a:r>
              <a:rPr lang="pt-BR" dirty="0" smtClean="0"/>
              <a:t>Tomam as variáveis essenciais para o problema / contexto e estabelecem relações entre tais variáveis</a:t>
            </a:r>
          </a:p>
          <a:p>
            <a:r>
              <a:rPr lang="pt-BR" dirty="0" smtClean="0"/>
              <a:t>Permitem extrair conclusões rigorosas (condicionadas às premissas do modelo)</a:t>
            </a:r>
          </a:p>
          <a:p>
            <a:r>
              <a:rPr lang="pt-BR" dirty="0" smtClean="0"/>
              <a:t>Teste empírico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3862"/>
            <a:ext cx="7886700" cy="1325563"/>
          </a:xfrm>
        </p:spPr>
        <p:txBody>
          <a:bodyPr/>
          <a:lstStyle/>
          <a:p>
            <a:r>
              <a:rPr lang="pt-BR" dirty="0" smtClean="0"/>
              <a:t>Fundação</a:t>
            </a:r>
            <a:endParaRPr lang="pt-BR" dirty="0"/>
          </a:p>
        </p:txBody>
      </p:sp>
      <p:pic>
        <p:nvPicPr>
          <p:cNvPr id="3074" name="Picture 2" descr="402px adamsmi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7" y="1425458"/>
            <a:ext cx="1975790" cy="3931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eralismoeconomico.org/wp-content/uploads/2015/10/riqueza-das-naco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28" y="82206"/>
            <a:ext cx="3405911" cy="6618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3361" y="4487784"/>
            <a:ext cx="6016181" cy="2212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1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A. Smith: a divisão do trabalho</a:t>
            </a: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28650" y="2010661"/>
            <a:ext cx="7782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smtClean="0">
                <a:solidFill>
                  <a:srgbClr val="4D4D4D"/>
                </a:solidFill>
                <a:effectLst/>
                <a:latin typeface="Georgia" panose="02040502050405020303" pitchFamily="18" charset="0"/>
              </a:rPr>
              <a:t>When labour is thus divided, and so much done by one man in proportion, the surplus above their maintenance is considerable, which each man can exchange for a fourth of what he could have done if he had finished it alone. By this means the commodity becomes far cheaper, and the labour dearer. </a:t>
            </a:r>
            <a:endParaRPr lang="pt-BR" sz="2400"/>
          </a:p>
        </p:txBody>
      </p:sp>
      <p:sp>
        <p:nvSpPr>
          <p:cNvPr id="4" name="Retângulo 3"/>
          <p:cNvSpPr/>
          <p:nvPr/>
        </p:nvSpPr>
        <p:spPr>
          <a:xfrm>
            <a:off x="628650" y="4147372"/>
            <a:ext cx="7782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smtClean="0">
                <a:solidFill>
                  <a:srgbClr val="4D4D4D"/>
                </a:solidFill>
                <a:effectLst/>
                <a:latin typeface="Georgia" panose="02040502050405020303" pitchFamily="18" charset="0"/>
              </a:rPr>
              <a:t>the quantity of work which is done by the division of labour is much increased by the three following articles: first, increase of dexterity; secondly, the saving of time lost in passing from one species of labour to another; and thirdly, the invention of machinery.</a:t>
            </a:r>
            <a:endParaRPr lang="pt-BR" sz="2400"/>
          </a:p>
        </p:txBody>
      </p:sp>
    </p:spTree>
    <p:extLst>
      <p:ext uri="{BB962C8B-B14F-4D97-AF65-F5344CB8AC3E}">
        <p14:creationId xmlns="" xmlns:p14="http://schemas.microsoft.com/office/powerpoint/2010/main" val="42286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A. Smith: a causa da riqueza das nações</a:t>
            </a:r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9192083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292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Smith: porque algumas sociedades são mais ricas que outras?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 renda gerada em uma economia (Y) é função do nível de emprego (N) e do estoque de capital por trabalhador (K)</a:t>
            </a:r>
          </a:p>
          <a:p>
            <a:r>
              <a:rPr lang="pt-BR" dirty="0" smtClean="0"/>
              <a:t>O nível de emprego é determinado pela população e pelo tamanho do mercado (consumo doméstico e exportações)</a:t>
            </a:r>
          </a:p>
          <a:p>
            <a:r>
              <a:rPr lang="pt-BR" dirty="0" smtClean="0"/>
              <a:t>O tamanho do mercado define o nível da divisão do trabalho</a:t>
            </a:r>
          </a:p>
          <a:p>
            <a:r>
              <a:rPr lang="pt-BR" dirty="0" smtClean="0"/>
              <a:t>A divisão do trabalho eleva a produtividade do trabalho</a:t>
            </a:r>
          </a:p>
          <a:p>
            <a:r>
              <a:rPr lang="pt-BR" dirty="0" smtClean="0"/>
              <a:t>Quanto maior a produtividade do trabalho, maior o excedente da economia, maior o consumo e o investimento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28650" y="190954"/>
            <a:ext cx="7886700" cy="1325563"/>
          </a:xfrm>
        </p:spPr>
        <p:txBody>
          <a:bodyPr/>
          <a:lstStyle/>
          <a:p>
            <a:r>
              <a:rPr lang="pt-BR" sz="3200" dirty="0" smtClean="0"/>
              <a:t>Smith: porque algumas sociedades são mais ricas que outras?</a:t>
            </a:r>
            <a:endParaRPr lang="pt-BR" dirty="0" smtClean="0"/>
          </a:p>
        </p:txBody>
      </p:sp>
      <p:cxnSp>
        <p:nvCxnSpPr>
          <p:cNvPr id="6" name="Conector de seta reta 5"/>
          <p:cNvCxnSpPr/>
          <p:nvPr/>
        </p:nvCxnSpPr>
        <p:spPr>
          <a:xfrm rot="5400000" flipH="1" flipV="1">
            <a:off x="-251618" y="3464720"/>
            <a:ext cx="36449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571626" y="5286375"/>
            <a:ext cx="55006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3" name="CaixaDeTexto 8"/>
          <p:cNvSpPr txBox="1">
            <a:spLocks noChangeArrowheads="1"/>
          </p:cNvSpPr>
          <p:nvPr/>
        </p:nvSpPr>
        <p:spPr bwMode="auto">
          <a:xfrm>
            <a:off x="6500814" y="5357815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N (variável exógena)</a:t>
            </a:r>
          </a:p>
        </p:txBody>
      </p:sp>
      <p:sp>
        <p:nvSpPr>
          <p:cNvPr id="22534" name="CaixaDeTexto 9"/>
          <p:cNvSpPr txBox="1">
            <a:spLocks noChangeArrowheads="1"/>
          </p:cNvSpPr>
          <p:nvPr/>
        </p:nvSpPr>
        <p:spPr bwMode="auto">
          <a:xfrm>
            <a:off x="571500" y="1285875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Y (variável endógena)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1571625" y="2579690"/>
            <a:ext cx="5075238" cy="2695575"/>
          </a:xfrm>
          <a:custGeom>
            <a:avLst/>
            <a:gdLst>
              <a:gd name="connsiteX0" fmla="*/ 0 w 5076093"/>
              <a:gd name="connsiteY0" fmla="*/ 2696308 h 2696308"/>
              <a:gd name="connsiteX1" fmla="*/ 1043354 w 5076093"/>
              <a:gd name="connsiteY1" fmla="*/ 2543908 h 2696308"/>
              <a:gd name="connsiteX2" fmla="*/ 2696308 w 5076093"/>
              <a:gd name="connsiteY2" fmla="*/ 2004646 h 2696308"/>
              <a:gd name="connsiteX3" fmla="*/ 4208585 w 5076093"/>
              <a:gd name="connsiteY3" fmla="*/ 926123 h 2696308"/>
              <a:gd name="connsiteX4" fmla="*/ 5076093 w 5076093"/>
              <a:gd name="connsiteY4" fmla="*/ 0 h 26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6093" h="2696308">
                <a:moveTo>
                  <a:pt x="0" y="2696308"/>
                </a:moveTo>
                <a:cubicBezTo>
                  <a:pt x="296985" y="2677746"/>
                  <a:pt x="593970" y="2659185"/>
                  <a:pt x="1043354" y="2543908"/>
                </a:cubicBezTo>
                <a:cubicBezTo>
                  <a:pt x="1492738" y="2428631"/>
                  <a:pt x="2168770" y="2274277"/>
                  <a:pt x="2696308" y="2004646"/>
                </a:cubicBezTo>
                <a:cubicBezTo>
                  <a:pt x="3223846" y="1735015"/>
                  <a:pt x="3811954" y="1260231"/>
                  <a:pt x="4208585" y="926123"/>
                </a:cubicBezTo>
                <a:cubicBezTo>
                  <a:pt x="4605216" y="592015"/>
                  <a:pt x="4840654" y="296007"/>
                  <a:pt x="5076093" y="0"/>
                </a:cubicBezTo>
              </a:path>
            </a:pathLst>
          </a:cu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536" name="CaixaDeTexto 11"/>
          <p:cNvSpPr txBox="1">
            <a:spLocks noChangeArrowheads="1"/>
          </p:cNvSpPr>
          <p:nvPr/>
        </p:nvSpPr>
        <p:spPr bwMode="auto">
          <a:xfrm>
            <a:off x="6653214" y="2416175"/>
            <a:ext cx="163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Y=f(N , K</a:t>
            </a:r>
            <a:r>
              <a:rPr lang="pt-BR" baseline="-25000"/>
              <a:t>0</a:t>
            </a:r>
            <a:r>
              <a:rPr lang="pt-BR"/>
              <a:t>)</a:t>
            </a:r>
          </a:p>
        </p:txBody>
      </p:sp>
      <p:sp>
        <p:nvSpPr>
          <p:cNvPr id="22537" name="CaixaDeTexto 12"/>
          <p:cNvSpPr txBox="1">
            <a:spLocks noChangeArrowheads="1"/>
          </p:cNvSpPr>
          <p:nvPr/>
        </p:nvSpPr>
        <p:spPr bwMode="auto">
          <a:xfrm>
            <a:off x="6653213" y="3857625"/>
            <a:ext cx="1419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C00000"/>
                </a:solidFill>
              </a:rPr>
              <a:t>Y=f(N , K</a:t>
            </a:r>
            <a:r>
              <a:rPr lang="pt-BR" baseline="-25000">
                <a:solidFill>
                  <a:srgbClr val="C00000"/>
                </a:solidFill>
              </a:rPr>
              <a:t>1</a:t>
            </a:r>
            <a:r>
              <a:rPr lang="pt-BR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1566863" y="4071940"/>
            <a:ext cx="5076825" cy="1195387"/>
          </a:xfrm>
          <a:custGeom>
            <a:avLst/>
            <a:gdLst>
              <a:gd name="connsiteX0" fmla="*/ 0 w 5076093"/>
              <a:gd name="connsiteY0" fmla="*/ 2696308 h 2696308"/>
              <a:gd name="connsiteX1" fmla="*/ 1043354 w 5076093"/>
              <a:gd name="connsiteY1" fmla="*/ 2543908 h 2696308"/>
              <a:gd name="connsiteX2" fmla="*/ 2696308 w 5076093"/>
              <a:gd name="connsiteY2" fmla="*/ 2004646 h 2696308"/>
              <a:gd name="connsiteX3" fmla="*/ 4208585 w 5076093"/>
              <a:gd name="connsiteY3" fmla="*/ 926123 h 2696308"/>
              <a:gd name="connsiteX4" fmla="*/ 5076093 w 5076093"/>
              <a:gd name="connsiteY4" fmla="*/ 0 h 26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6093" h="2696308">
                <a:moveTo>
                  <a:pt x="0" y="2696308"/>
                </a:moveTo>
                <a:cubicBezTo>
                  <a:pt x="296985" y="2677746"/>
                  <a:pt x="593970" y="2659185"/>
                  <a:pt x="1043354" y="2543908"/>
                </a:cubicBezTo>
                <a:cubicBezTo>
                  <a:pt x="1492738" y="2428631"/>
                  <a:pt x="2168770" y="2274277"/>
                  <a:pt x="2696308" y="2004646"/>
                </a:cubicBezTo>
                <a:cubicBezTo>
                  <a:pt x="3223846" y="1735015"/>
                  <a:pt x="3811954" y="1260231"/>
                  <a:pt x="4208585" y="926123"/>
                </a:cubicBezTo>
                <a:cubicBezTo>
                  <a:pt x="4605216" y="592015"/>
                  <a:pt x="4840654" y="296007"/>
                  <a:pt x="5076093" y="0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 rot="5400000" flipH="1" flipV="1">
            <a:off x="4642644" y="4572794"/>
            <a:ext cx="1430338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571626" y="3857625"/>
            <a:ext cx="3786188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1" name="CaixaDeTexto 20"/>
          <p:cNvSpPr txBox="1">
            <a:spLocks noChangeArrowheads="1"/>
          </p:cNvSpPr>
          <p:nvPr/>
        </p:nvSpPr>
        <p:spPr bwMode="auto">
          <a:xfrm>
            <a:off x="500064" y="3692527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Y Inglaterra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571625" y="4929188"/>
            <a:ext cx="285750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rot="5400000" flipH="1" flipV="1">
            <a:off x="4178301" y="5108576"/>
            <a:ext cx="35877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4" name="CaixaDeTexto 27"/>
          <p:cNvSpPr txBox="1">
            <a:spLocks noChangeArrowheads="1"/>
          </p:cNvSpPr>
          <p:nvPr/>
        </p:nvSpPr>
        <p:spPr bwMode="auto">
          <a:xfrm>
            <a:off x="7215189" y="4559300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(K</a:t>
            </a:r>
            <a:r>
              <a:rPr lang="pt-BR" baseline="-25000"/>
              <a:t>0</a:t>
            </a:r>
            <a:r>
              <a:rPr lang="pt-BR"/>
              <a:t> &gt; K</a:t>
            </a:r>
            <a:r>
              <a:rPr lang="pt-BR" baseline="-25000"/>
              <a:t>1</a:t>
            </a:r>
            <a:r>
              <a:rPr lang="pt-BR"/>
              <a:t>)</a:t>
            </a:r>
          </a:p>
        </p:txBody>
      </p:sp>
      <p:sp>
        <p:nvSpPr>
          <p:cNvPr id="22545" name="CaixaDeTexto 28"/>
          <p:cNvSpPr txBox="1">
            <a:spLocks noChangeArrowheads="1"/>
          </p:cNvSpPr>
          <p:nvPr/>
        </p:nvSpPr>
        <p:spPr bwMode="auto">
          <a:xfrm>
            <a:off x="500064" y="4764090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Y Escócia</a:t>
            </a:r>
          </a:p>
        </p:txBody>
      </p:sp>
      <p:sp>
        <p:nvSpPr>
          <p:cNvPr id="22546" name="CaixaDeTexto 29"/>
          <p:cNvSpPr txBox="1">
            <a:spLocks noChangeArrowheads="1"/>
          </p:cNvSpPr>
          <p:nvPr/>
        </p:nvSpPr>
        <p:spPr bwMode="auto">
          <a:xfrm>
            <a:off x="3714751" y="5357815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N Escócia</a:t>
            </a:r>
          </a:p>
        </p:txBody>
      </p:sp>
      <p:sp>
        <p:nvSpPr>
          <p:cNvPr id="22547" name="CaixaDeTexto 30"/>
          <p:cNvSpPr txBox="1">
            <a:spLocks noChangeArrowheads="1"/>
          </p:cNvSpPr>
          <p:nvPr/>
        </p:nvSpPr>
        <p:spPr bwMode="auto">
          <a:xfrm>
            <a:off x="5000626" y="5335590"/>
            <a:ext cx="135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N Inglaterra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(</a:t>
            </a:r>
            <a:r>
              <a:rPr lang="pt-BR" i="1" dirty="0" err="1" smtClean="0"/>
              <a:t>Economy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195513"/>
            <a:ext cx="80200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86454"/>
            <a:ext cx="4029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86130"/>
            <a:ext cx="6191250" cy="2886076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/>
        </p:nvGrpSpPr>
        <p:grpSpPr>
          <a:xfrm>
            <a:off x="4000496" y="1142984"/>
            <a:ext cx="4214842" cy="2286016"/>
            <a:chOff x="4000496" y="1142984"/>
            <a:chExt cx="4214842" cy="2286016"/>
          </a:xfrm>
        </p:grpSpPr>
        <p:sp>
          <p:nvSpPr>
            <p:cNvPr id="3" name="Seta para baixo 2"/>
            <p:cNvSpPr/>
            <p:nvPr/>
          </p:nvSpPr>
          <p:spPr>
            <a:xfrm>
              <a:off x="5572132" y="2500306"/>
              <a:ext cx="785818" cy="9286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4000496" y="1142984"/>
              <a:ext cx="42148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Metabolismo basal (médio): 6 MJ / dia</a:t>
              </a:r>
            </a:p>
            <a:p>
              <a:r>
                <a:rPr lang="pt-BR" dirty="0" smtClean="0"/>
                <a:t>Trabalho físico: + 30% = 8 MJ / dia</a:t>
              </a:r>
            </a:p>
            <a:p>
              <a:r>
                <a:rPr lang="pt-BR" dirty="0" smtClean="0"/>
                <a:t>Eficiência da atividade aeróbica: 20%</a:t>
              </a:r>
            </a:p>
            <a:p>
              <a:r>
                <a:rPr lang="pt-BR" dirty="0" smtClean="0"/>
                <a:t>Trabalho útil:  400 kJ / dia</a:t>
              </a:r>
              <a:endParaRPr lang="pt-BR" dirty="0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857224" y="243423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produtos de 400 kJ  de trabalho útil precisam disponibilizar ao menos 8 MJ para o indivíduo sobreviver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357958"/>
            <a:ext cx="6943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357422" y="57148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Μεταβολή</a:t>
            </a:r>
            <a:r>
              <a:rPr lang="pt-BR" dirty="0" smtClean="0"/>
              <a:t> = meta (além; depois) + </a:t>
            </a:r>
            <a:r>
              <a:rPr lang="pt-BR" dirty="0" err="1" smtClean="0"/>
              <a:t>bolé</a:t>
            </a:r>
            <a:r>
              <a:rPr lang="pt-BR" dirty="0" smtClean="0"/>
              <a:t> (lançar; arremessar)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Fluxos e Estoques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84"/>
          <a:stretch>
            <a:fillRect/>
          </a:stretch>
        </p:blipFill>
        <p:spPr bwMode="auto">
          <a:xfrm>
            <a:off x="3714744" y="2357430"/>
            <a:ext cx="119482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143240" y="4817946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Estoques – na data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smtClean="0"/>
              <a:t>Massa corporal: 70 kg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smtClean="0"/>
              <a:t>1 arco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smtClean="0"/>
              <a:t>10 </a:t>
            </a:r>
            <a:r>
              <a:rPr lang="pt-BR" dirty="0" err="1" smtClean="0"/>
              <a:t>flexas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smtClean="0"/>
              <a:t>2 vasos de cerâmica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smtClean="0"/>
              <a:t>5 kg de grãos</a:t>
            </a:r>
            <a:endParaRPr lang="pt-BR" dirty="0"/>
          </a:p>
        </p:txBody>
      </p:sp>
      <p:grpSp>
        <p:nvGrpSpPr>
          <p:cNvPr id="18" name="Grupo 17"/>
          <p:cNvGrpSpPr/>
          <p:nvPr/>
        </p:nvGrpSpPr>
        <p:grpSpPr>
          <a:xfrm>
            <a:off x="4786314" y="2631040"/>
            <a:ext cx="2714644" cy="369332"/>
            <a:chOff x="4714876" y="2428868"/>
            <a:chExt cx="2714644" cy="369332"/>
          </a:xfrm>
        </p:grpSpPr>
        <p:sp>
          <p:nvSpPr>
            <p:cNvPr id="7" name="Seta para a esquerda 6"/>
            <p:cNvSpPr/>
            <p:nvPr/>
          </p:nvSpPr>
          <p:spPr>
            <a:xfrm>
              <a:off x="4714876" y="2500306"/>
              <a:ext cx="642942" cy="28575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429256" y="2428868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Alimentos  kg/dia</a:t>
              </a:r>
              <a:endParaRPr lang="pt-BR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786314" y="3273982"/>
            <a:ext cx="2071702" cy="369332"/>
            <a:chOff x="4714876" y="2857496"/>
            <a:chExt cx="2071702" cy="369332"/>
          </a:xfrm>
        </p:grpSpPr>
        <p:sp>
          <p:nvSpPr>
            <p:cNvPr id="9" name="CaixaDeTexto 8"/>
            <p:cNvSpPr txBox="1"/>
            <p:nvPr/>
          </p:nvSpPr>
          <p:spPr>
            <a:xfrm>
              <a:off x="5500694" y="2857496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Água  l/dia</a:t>
              </a:r>
              <a:endParaRPr lang="pt-BR" dirty="0"/>
            </a:p>
          </p:txBody>
        </p:sp>
        <p:sp>
          <p:nvSpPr>
            <p:cNvPr id="10" name="Seta para a esquerda 9"/>
            <p:cNvSpPr/>
            <p:nvPr/>
          </p:nvSpPr>
          <p:spPr>
            <a:xfrm>
              <a:off x="4714876" y="2928934"/>
              <a:ext cx="642942" cy="28575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786314" y="3845486"/>
            <a:ext cx="2071702" cy="369332"/>
            <a:chOff x="4786314" y="3345420"/>
            <a:chExt cx="2071702" cy="369332"/>
          </a:xfrm>
        </p:grpSpPr>
        <p:sp>
          <p:nvSpPr>
            <p:cNvPr id="11" name="Seta para a esquerda 10"/>
            <p:cNvSpPr/>
            <p:nvPr/>
          </p:nvSpPr>
          <p:spPr>
            <a:xfrm>
              <a:off x="4786314" y="3357562"/>
              <a:ext cx="642942" cy="28575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572132" y="3345420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Calor   J/dia</a:t>
              </a:r>
              <a:endParaRPr lang="pt-BR" dirty="0"/>
            </a:p>
          </p:txBody>
        </p:sp>
      </p:grpSp>
      <p:sp>
        <p:nvSpPr>
          <p:cNvPr id="13" name="Seta para a esquerda 12"/>
          <p:cNvSpPr/>
          <p:nvPr/>
        </p:nvSpPr>
        <p:spPr>
          <a:xfrm>
            <a:off x="2857488" y="3857628"/>
            <a:ext cx="642942" cy="28575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500166" y="384548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Calor   J/dia</a:t>
            </a:r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714348" y="3345420"/>
            <a:ext cx="2786082" cy="369332"/>
            <a:chOff x="714348" y="3345420"/>
            <a:chExt cx="2786082" cy="369332"/>
          </a:xfrm>
        </p:grpSpPr>
        <p:sp>
          <p:nvSpPr>
            <p:cNvPr id="15" name="Seta para a esquerda 14"/>
            <p:cNvSpPr/>
            <p:nvPr/>
          </p:nvSpPr>
          <p:spPr>
            <a:xfrm>
              <a:off x="2857488" y="3357562"/>
              <a:ext cx="642942" cy="285752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14348" y="3345420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Transpiração   ml/dia</a:t>
              </a:r>
              <a:endParaRPr lang="pt-BR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14348" y="2857496"/>
            <a:ext cx="2786082" cy="369332"/>
            <a:chOff x="714348" y="3345420"/>
            <a:chExt cx="2786082" cy="369332"/>
          </a:xfrm>
        </p:grpSpPr>
        <p:sp>
          <p:nvSpPr>
            <p:cNvPr id="22" name="Seta para a esquerda 21"/>
            <p:cNvSpPr/>
            <p:nvPr/>
          </p:nvSpPr>
          <p:spPr>
            <a:xfrm>
              <a:off x="2857488" y="3357562"/>
              <a:ext cx="642942" cy="285752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714348" y="3345420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Urina   ml/dia</a:t>
              </a:r>
              <a:endParaRPr lang="pt-BR" dirty="0"/>
            </a:p>
          </p:txBody>
        </p:sp>
      </p:grpSp>
      <p:sp>
        <p:nvSpPr>
          <p:cNvPr id="24" name="Seta para a esquerda 23"/>
          <p:cNvSpPr/>
          <p:nvPr/>
        </p:nvSpPr>
        <p:spPr>
          <a:xfrm>
            <a:off x="2857488" y="2357430"/>
            <a:ext cx="642942" cy="28575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214414" y="2345288"/>
            <a:ext cx="1393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Fezes  </a:t>
            </a:r>
            <a:r>
              <a:rPr lang="pt-BR" dirty="0" smtClean="0"/>
              <a:t>kg/dia</a:t>
            </a:r>
            <a:endParaRPr lang="pt-BR" dirty="0"/>
          </a:p>
        </p:txBody>
      </p:sp>
      <p:sp>
        <p:nvSpPr>
          <p:cNvPr id="26" name="Seta para a esquerda 25"/>
          <p:cNvSpPr/>
          <p:nvPr/>
        </p:nvSpPr>
        <p:spPr>
          <a:xfrm>
            <a:off x="2857488" y="4357694"/>
            <a:ext cx="642942" cy="28575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1461961" y="4345552"/>
            <a:ext cx="1252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Lixo  kg/dia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Resultado de imagem para criança adul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38" y="2119332"/>
            <a:ext cx="7620000" cy="4238626"/>
          </a:xfrm>
          <a:prstGeom prst="rect">
            <a:avLst/>
          </a:prstGeom>
          <a:noFill/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Organismos: estruturas </a:t>
            </a:r>
            <a:r>
              <a:rPr lang="pt-BR" dirty="0" err="1" smtClean="0"/>
              <a:t>dissipativas</a:t>
            </a:r>
            <a:r>
              <a:rPr lang="pt-BR" dirty="0" smtClean="0"/>
              <a:t> </a:t>
            </a:r>
            <a:r>
              <a:rPr lang="pt-BR" dirty="0" err="1" smtClean="0"/>
              <a:t>autopoiéticas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Organismos: estruturas </a:t>
            </a:r>
            <a:r>
              <a:rPr lang="pt-BR" dirty="0" err="1" smtClean="0"/>
              <a:t>dissipativas</a:t>
            </a:r>
            <a:r>
              <a:rPr lang="pt-BR" dirty="0" smtClean="0"/>
              <a:t> </a:t>
            </a:r>
            <a:r>
              <a:rPr lang="pt-BR" dirty="0" err="1" smtClean="0"/>
              <a:t>autopoiéticas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00240"/>
            <a:ext cx="9715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71612"/>
            <a:ext cx="15144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upo 22"/>
          <p:cNvGrpSpPr/>
          <p:nvPr/>
        </p:nvGrpSpPr>
        <p:grpSpPr>
          <a:xfrm>
            <a:off x="3571868" y="3286124"/>
            <a:ext cx="2000264" cy="500066"/>
            <a:chOff x="3571868" y="3286124"/>
            <a:chExt cx="2000264" cy="500066"/>
          </a:xfrm>
        </p:grpSpPr>
        <p:sp>
          <p:nvSpPr>
            <p:cNvPr id="22" name="CaixaDeTexto 21"/>
            <p:cNvSpPr txBox="1"/>
            <p:nvPr/>
          </p:nvSpPr>
          <p:spPr>
            <a:xfrm>
              <a:off x="3571868" y="3345420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Auto construção</a:t>
              </a:r>
              <a:endParaRPr lang="pt-BR" dirty="0"/>
            </a:p>
          </p:txBody>
        </p:sp>
        <p:sp>
          <p:nvSpPr>
            <p:cNvPr id="7" name="Seta para a direita 6"/>
            <p:cNvSpPr/>
            <p:nvPr/>
          </p:nvSpPr>
          <p:spPr>
            <a:xfrm>
              <a:off x="3571868" y="3286124"/>
              <a:ext cx="2000264" cy="500066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9" name="Conector de seta reta 8"/>
          <p:cNvCxnSpPr/>
          <p:nvPr/>
        </p:nvCxnSpPr>
        <p:spPr>
          <a:xfrm rot="16200000" flipH="1">
            <a:off x="928662" y="1714488"/>
            <a:ext cx="1000132" cy="100013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6200000" flipH="1">
            <a:off x="1000099" y="2500306"/>
            <a:ext cx="1000132" cy="100013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16200000" flipH="1">
            <a:off x="3428992" y="3857628"/>
            <a:ext cx="1000132" cy="100013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16200000" flipH="1">
            <a:off x="3357554" y="4572009"/>
            <a:ext cx="1000132" cy="100013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928662" y="2000240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Matéria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57224" y="2773916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Energia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500430" y="4071942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Matéria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357554" y="4857760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Energia</a:t>
            </a:r>
            <a:endParaRPr lang="pt-BR" dirty="0"/>
          </a:p>
        </p:txBody>
      </p:sp>
      <p:cxnSp>
        <p:nvCxnSpPr>
          <p:cNvPr id="20" name="Conector de seta reta 19"/>
          <p:cNvCxnSpPr/>
          <p:nvPr/>
        </p:nvCxnSpPr>
        <p:spPr>
          <a:xfrm>
            <a:off x="928662" y="6215082"/>
            <a:ext cx="6715172" cy="1588"/>
          </a:xfrm>
          <a:prstGeom prst="straightConnector1">
            <a:avLst/>
          </a:prstGeom>
          <a:ln w="349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7072330" y="62029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tempo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000232" y="571501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Dissipação / aumento da entropia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6575331" y="3146315"/>
            <a:ext cx="291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Organização / crescimento / diferenciação</a:t>
            </a:r>
            <a:endParaRPr lang="pt-B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  <p:bldP spid="2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Organização social: </a:t>
            </a:r>
            <a:r>
              <a:rPr lang="pt-BR" dirty="0" err="1" smtClean="0"/>
              <a:t>dissipativa</a:t>
            </a:r>
            <a:r>
              <a:rPr lang="pt-BR" dirty="0" smtClean="0"/>
              <a:t> e </a:t>
            </a:r>
            <a:r>
              <a:rPr lang="pt-BR" dirty="0" err="1" smtClean="0"/>
              <a:t>autopoiética</a:t>
            </a:r>
            <a:endParaRPr lang="pt-BR" dirty="0"/>
          </a:p>
        </p:txBody>
      </p:sp>
      <p:pic>
        <p:nvPicPr>
          <p:cNvPr id="32770" name="Picture 2" descr="Resultado de imagem para pol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14375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914</Words>
  <Application>Microsoft Office PowerPoint</Application>
  <PresentationFormat>Apresentação na tela (4:3)</PresentationFormat>
  <Paragraphs>149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O objeto e o método da Economia</vt:lpstr>
      <vt:lpstr>Slide 2</vt:lpstr>
      <vt:lpstr>Slide 3</vt:lpstr>
      <vt:lpstr>Economia (Economy)</vt:lpstr>
      <vt:lpstr>Slide 5</vt:lpstr>
      <vt:lpstr>Fluxos e Estoques</vt:lpstr>
      <vt:lpstr>Organismos: estruturas dissipativas autopoiéticas </vt:lpstr>
      <vt:lpstr>Organismos: estruturas dissipativas autopoiéticas </vt:lpstr>
      <vt:lpstr>Organização social: dissipativa e autopoiética</vt:lpstr>
      <vt:lpstr>Entropia</vt:lpstr>
      <vt:lpstr>Slide 11</vt:lpstr>
      <vt:lpstr>Slide 12</vt:lpstr>
      <vt:lpstr>Slide 13</vt:lpstr>
      <vt:lpstr>Slide 14</vt:lpstr>
      <vt:lpstr>Slide 15</vt:lpstr>
      <vt:lpstr>Dust Bowl</vt:lpstr>
      <vt:lpstr>Slide 17</vt:lpstr>
      <vt:lpstr>Contexto do Problema Econômico</vt:lpstr>
      <vt:lpstr>Economia (Economics)</vt:lpstr>
      <vt:lpstr>Economia (Economics)</vt:lpstr>
      <vt:lpstr>Economia (Economics)</vt:lpstr>
      <vt:lpstr>Slide 22</vt:lpstr>
      <vt:lpstr>Slide 23</vt:lpstr>
      <vt:lpstr>Slide 24</vt:lpstr>
      <vt:lpstr>Escolhas</vt:lpstr>
      <vt:lpstr>Como avaliar as diferentes soluções?</vt:lpstr>
      <vt:lpstr>Instituições e o Problema Econômico</vt:lpstr>
      <vt:lpstr>Slide 28</vt:lpstr>
      <vt:lpstr>Tradição, Hierarquia e Mercado Vantagens e desvantagens</vt:lpstr>
      <vt:lpstr>Formas de resolver o problema econômico</vt:lpstr>
      <vt:lpstr>Porque dizemos que vivemos em uma sociedade de mercado ...</vt:lpstr>
      <vt:lpstr>Porque dizemos que vivemos em uma sociedade de mercado ...</vt:lpstr>
      <vt:lpstr>Método: construção de modelos</vt:lpstr>
      <vt:lpstr>Fundação</vt:lpstr>
      <vt:lpstr>A. Smith: a divisão do trabalho</vt:lpstr>
      <vt:lpstr>A. Smith: a causa da riqueza das nações</vt:lpstr>
      <vt:lpstr>Smith: porque algumas sociedades são mais ricas que outras?</vt:lpstr>
      <vt:lpstr>Smith: porque algumas sociedades são mais ricas que outras?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objeto e o método da Economia</dc:title>
  <dc:creator>User</dc:creator>
  <cp:lastModifiedBy>User</cp:lastModifiedBy>
  <cp:revision>47</cp:revision>
  <dcterms:created xsi:type="dcterms:W3CDTF">2018-03-20T11:11:23Z</dcterms:created>
  <dcterms:modified xsi:type="dcterms:W3CDTF">2018-03-20T17:34:21Z</dcterms:modified>
</cp:coreProperties>
</file>