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6"/>
  </p:notesMasterIdLst>
  <p:sldIdLst>
    <p:sldId id="585" r:id="rId2"/>
    <p:sldId id="586" r:id="rId3"/>
    <p:sldId id="587" r:id="rId4"/>
    <p:sldId id="588" r:id="rId5"/>
    <p:sldId id="589" r:id="rId6"/>
    <p:sldId id="590" r:id="rId7"/>
    <p:sldId id="591" r:id="rId8"/>
    <p:sldId id="592" r:id="rId9"/>
    <p:sldId id="593" r:id="rId10"/>
    <p:sldId id="594" r:id="rId11"/>
    <p:sldId id="595" r:id="rId12"/>
    <p:sldId id="596" r:id="rId13"/>
    <p:sldId id="597" r:id="rId14"/>
    <p:sldId id="598" r:id="rId15"/>
    <p:sldId id="599" r:id="rId16"/>
    <p:sldId id="600" r:id="rId17"/>
    <p:sldId id="256" r:id="rId18"/>
    <p:sldId id="257" r:id="rId19"/>
    <p:sldId id="299" r:id="rId20"/>
    <p:sldId id="300" r:id="rId21"/>
    <p:sldId id="301" r:id="rId22"/>
    <p:sldId id="302" r:id="rId23"/>
    <p:sldId id="303" r:id="rId24"/>
    <p:sldId id="304" r:id="rId25"/>
    <p:sldId id="305" r:id="rId26"/>
    <p:sldId id="306" r:id="rId27"/>
    <p:sldId id="307" r:id="rId28"/>
    <p:sldId id="309" r:id="rId29"/>
    <p:sldId id="350" r:id="rId30"/>
    <p:sldId id="351" r:id="rId31"/>
    <p:sldId id="352" r:id="rId32"/>
    <p:sldId id="353" r:id="rId33"/>
    <p:sldId id="354" r:id="rId34"/>
    <p:sldId id="355" r:id="rId35"/>
    <p:sldId id="356" r:id="rId36"/>
    <p:sldId id="357" r:id="rId37"/>
    <p:sldId id="358" r:id="rId38"/>
    <p:sldId id="359" r:id="rId39"/>
    <p:sldId id="360" r:id="rId40"/>
    <p:sldId id="361" r:id="rId41"/>
    <p:sldId id="362" r:id="rId42"/>
    <p:sldId id="363" r:id="rId43"/>
    <p:sldId id="364" r:id="rId44"/>
    <p:sldId id="365" r:id="rId45"/>
    <p:sldId id="366" r:id="rId46"/>
    <p:sldId id="367" r:id="rId47"/>
    <p:sldId id="368" r:id="rId48"/>
    <p:sldId id="369" r:id="rId49"/>
    <p:sldId id="370" r:id="rId50"/>
    <p:sldId id="371" r:id="rId51"/>
    <p:sldId id="372" r:id="rId52"/>
    <p:sldId id="373" r:id="rId53"/>
    <p:sldId id="374" r:id="rId54"/>
    <p:sldId id="375" r:id="rId55"/>
    <p:sldId id="376" r:id="rId56"/>
    <p:sldId id="377" r:id="rId57"/>
    <p:sldId id="378" r:id="rId58"/>
    <p:sldId id="379" r:id="rId59"/>
    <p:sldId id="380" r:id="rId60"/>
    <p:sldId id="381" r:id="rId61"/>
    <p:sldId id="382" r:id="rId62"/>
    <p:sldId id="383" r:id="rId63"/>
    <p:sldId id="384" r:id="rId64"/>
    <p:sldId id="385" r:id="rId65"/>
    <p:sldId id="386" r:id="rId66"/>
    <p:sldId id="387" r:id="rId67"/>
    <p:sldId id="388" r:id="rId68"/>
    <p:sldId id="389" r:id="rId69"/>
    <p:sldId id="390" r:id="rId70"/>
    <p:sldId id="391" r:id="rId71"/>
    <p:sldId id="392" r:id="rId72"/>
    <p:sldId id="393" r:id="rId73"/>
    <p:sldId id="394" r:id="rId74"/>
    <p:sldId id="395" r:id="rId75"/>
    <p:sldId id="396" r:id="rId76"/>
    <p:sldId id="397" r:id="rId77"/>
    <p:sldId id="398" r:id="rId78"/>
    <p:sldId id="399" r:id="rId79"/>
    <p:sldId id="400" r:id="rId80"/>
    <p:sldId id="401" r:id="rId81"/>
    <p:sldId id="402" r:id="rId82"/>
    <p:sldId id="403" r:id="rId83"/>
    <p:sldId id="404" r:id="rId84"/>
    <p:sldId id="405" r:id="rId85"/>
    <p:sldId id="406" r:id="rId86"/>
    <p:sldId id="407" r:id="rId87"/>
    <p:sldId id="408" r:id="rId88"/>
    <p:sldId id="409" r:id="rId89"/>
    <p:sldId id="410" r:id="rId90"/>
    <p:sldId id="411" r:id="rId91"/>
    <p:sldId id="412" r:id="rId92"/>
    <p:sldId id="413" r:id="rId93"/>
    <p:sldId id="414" r:id="rId94"/>
    <p:sldId id="415" r:id="rId95"/>
    <p:sldId id="416" r:id="rId96"/>
    <p:sldId id="417" r:id="rId97"/>
    <p:sldId id="418" r:id="rId98"/>
    <p:sldId id="419" r:id="rId99"/>
    <p:sldId id="420" r:id="rId100"/>
    <p:sldId id="421" r:id="rId101"/>
    <p:sldId id="422" r:id="rId102"/>
    <p:sldId id="423" r:id="rId103"/>
    <p:sldId id="424" r:id="rId104"/>
    <p:sldId id="425" r:id="rId105"/>
    <p:sldId id="426" r:id="rId106"/>
    <p:sldId id="427" r:id="rId107"/>
    <p:sldId id="428" r:id="rId108"/>
    <p:sldId id="429" r:id="rId109"/>
    <p:sldId id="430" r:id="rId110"/>
    <p:sldId id="431" r:id="rId111"/>
    <p:sldId id="432" r:id="rId112"/>
    <p:sldId id="433" r:id="rId113"/>
    <p:sldId id="434" r:id="rId114"/>
    <p:sldId id="435" r:id="rId115"/>
    <p:sldId id="436" r:id="rId116"/>
    <p:sldId id="437" r:id="rId117"/>
    <p:sldId id="438" r:id="rId118"/>
    <p:sldId id="439" r:id="rId119"/>
    <p:sldId id="440" r:id="rId120"/>
    <p:sldId id="490" r:id="rId121"/>
    <p:sldId id="451" r:id="rId122"/>
    <p:sldId id="452" r:id="rId123"/>
    <p:sldId id="503" r:id="rId124"/>
    <p:sldId id="500" r:id="rId125"/>
    <p:sldId id="501" r:id="rId126"/>
    <p:sldId id="502" r:id="rId127"/>
    <p:sldId id="504" r:id="rId128"/>
    <p:sldId id="505" r:id="rId129"/>
    <p:sldId id="506" r:id="rId130"/>
    <p:sldId id="453" r:id="rId131"/>
    <p:sldId id="454" r:id="rId132"/>
    <p:sldId id="455" r:id="rId133"/>
    <p:sldId id="456" r:id="rId134"/>
    <p:sldId id="457" r:id="rId135"/>
    <p:sldId id="458" r:id="rId136"/>
    <p:sldId id="459" r:id="rId137"/>
    <p:sldId id="460" r:id="rId138"/>
    <p:sldId id="461" r:id="rId139"/>
    <p:sldId id="462" r:id="rId140"/>
    <p:sldId id="497" r:id="rId141"/>
    <p:sldId id="489" r:id="rId142"/>
    <p:sldId id="509" r:id="rId143"/>
    <p:sldId id="463" r:id="rId144"/>
    <p:sldId id="464" r:id="rId145"/>
    <p:sldId id="465" r:id="rId146"/>
    <p:sldId id="466" r:id="rId147"/>
    <p:sldId id="467" r:id="rId148"/>
    <p:sldId id="468" r:id="rId149"/>
    <p:sldId id="469" r:id="rId150"/>
    <p:sldId id="470" r:id="rId151"/>
    <p:sldId id="471" r:id="rId152"/>
    <p:sldId id="472" r:id="rId153"/>
    <p:sldId id="507" r:id="rId154"/>
    <p:sldId id="473" r:id="rId155"/>
    <p:sldId id="474" r:id="rId156"/>
    <p:sldId id="475" r:id="rId157"/>
    <p:sldId id="476" r:id="rId158"/>
    <p:sldId id="477" r:id="rId159"/>
    <p:sldId id="478" r:id="rId160"/>
    <p:sldId id="479" r:id="rId161"/>
    <p:sldId id="480" r:id="rId162"/>
    <p:sldId id="481" r:id="rId163"/>
    <p:sldId id="482" r:id="rId164"/>
    <p:sldId id="508" r:id="rId165"/>
    <p:sldId id="483" r:id="rId166"/>
    <p:sldId id="484" r:id="rId167"/>
    <p:sldId id="485" r:id="rId168"/>
    <p:sldId id="486" r:id="rId169"/>
    <p:sldId id="487" r:id="rId170"/>
    <p:sldId id="510" r:id="rId171"/>
    <p:sldId id="511" r:id="rId172"/>
    <p:sldId id="512" r:id="rId173"/>
    <p:sldId id="513" r:id="rId174"/>
    <p:sldId id="514" r:id="rId175"/>
    <p:sldId id="515" r:id="rId176"/>
    <p:sldId id="516" r:id="rId177"/>
    <p:sldId id="517" r:id="rId178"/>
    <p:sldId id="518" r:id="rId179"/>
    <p:sldId id="519" r:id="rId180"/>
    <p:sldId id="520" r:id="rId181"/>
    <p:sldId id="521" r:id="rId182"/>
    <p:sldId id="522" r:id="rId183"/>
    <p:sldId id="523" r:id="rId184"/>
    <p:sldId id="524" r:id="rId185"/>
    <p:sldId id="525" r:id="rId186"/>
    <p:sldId id="526" r:id="rId187"/>
    <p:sldId id="527" r:id="rId188"/>
    <p:sldId id="528" r:id="rId189"/>
    <p:sldId id="529" r:id="rId190"/>
    <p:sldId id="530" r:id="rId191"/>
    <p:sldId id="531" r:id="rId192"/>
    <p:sldId id="532" r:id="rId193"/>
    <p:sldId id="533" r:id="rId194"/>
    <p:sldId id="534" r:id="rId195"/>
    <p:sldId id="535" r:id="rId196"/>
    <p:sldId id="536" r:id="rId197"/>
    <p:sldId id="537" r:id="rId198"/>
    <p:sldId id="538" r:id="rId199"/>
    <p:sldId id="539" r:id="rId200"/>
    <p:sldId id="540" r:id="rId201"/>
    <p:sldId id="541" r:id="rId202"/>
    <p:sldId id="542" r:id="rId203"/>
    <p:sldId id="543" r:id="rId204"/>
    <p:sldId id="544" r:id="rId205"/>
    <p:sldId id="545" r:id="rId206"/>
    <p:sldId id="546" r:id="rId207"/>
    <p:sldId id="547" r:id="rId208"/>
    <p:sldId id="548" r:id="rId209"/>
    <p:sldId id="549" r:id="rId210"/>
    <p:sldId id="550" r:id="rId211"/>
    <p:sldId id="551" r:id="rId212"/>
    <p:sldId id="552" r:id="rId213"/>
    <p:sldId id="553" r:id="rId214"/>
    <p:sldId id="554" r:id="rId215"/>
    <p:sldId id="555" r:id="rId216"/>
    <p:sldId id="556" r:id="rId217"/>
    <p:sldId id="557" r:id="rId218"/>
    <p:sldId id="558" r:id="rId219"/>
    <p:sldId id="559" r:id="rId220"/>
    <p:sldId id="560" r:id="rId221"/>
    <p:sldId id="561" r:id="rId222"/>
    <p:sldId id="562" r:id="rId223"/>
    <p:sldId id="563" r:id="rId224"/>
    <p:sldId id="564" r:id="rId225"/>
    <p:sldId id="565" r:id="rId226"/>
    <p:sldId id="566" r:id="rId227"/>
    <p:sldId id="567" r:id="rId228"/>
    <p:sldId id="568" r:id="rId229"/>
    <p:sldId id="569" r:id="rId230"/>
    <p:sldId id="570" r:id="rId231"/>
    <p:sldId id="571" r:id="rId232"/>
    <p:sldId id="572" r:id="rId233"/>
    <p:sldId id="573" r:id="rId234"/>
    <p:sldId id="574" r:id="rId235"/>
    <p:sldId id="575" r:id="rId236"/>
    <p:sldId id="576" r:id="rId237"/>
    <p:sldId id="577" r:id="rId238"/>
    <p:sldId id="578" r:id="rId239"/>
    <p:sldId id="579" r:id="rId240"/>
    <p:sldId id="580" r:id="rId241"/>
    <p:sldId id="581" r:id="rId242"/>
    <p:sldId id="582" r:id="rId243"/>
    <p:sldId id="583" r:id="rId244"/>
    <p:sldId id="584" r:id="rId245"/>
  </p:sldIdLst>
  <p:sldSz cx="9144000" cy="6858000" type="screen4x3"/>
  <p:notesSz cx="7104063" cy="10234613"/>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dro Vidinha" initials="PV" lastIdx="1" clrIdx="0">
    <p:extLst>
      <p:ext uri="{19B8F6BF-5375-455C-9EA6-DF929625EA0E}">
        <p15:presenceInfo xmlns:p15="http://schemas.microsoft.com/office/powerpoint/2012/main" userId="Pedro Vidin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Estilo com Tema 2 - Destaqu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4C1A8A3-306A-4EB7-A6B1-4F7E0EB9C5D6}" styleName="Estilo Médio 3 - Destaqu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Estilo Médio 3 - Destaqu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25E5076-3810-47DD-B79F-674D7AD40C01}" styleName="Estilo Escuro 1 - Destaqu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Estilo Médio 3 - Destaqu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Estilo Médio 2 - Destaqu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60" autoAdjust="0"/>
    <p:restoredTop sz="93783" autoAdjust="0"/>
  </p:normalViewPr>
  <p:slideViewPr>
    <p:cSldViewPr>
      <p:cViewPr varScale="1">
        <p:scale>
          <a:sx n="110" d="100"/>
          <a:sy n="110" d="100"/>
        </p:scale>
        <p:origin x="702" y="-49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B2FF1-6A9C-431C-B753-D373574AB8F8}" type="doc">
      <dgm:prSet loTypeId="urn:microsoft.com/office/officeart/2005/8/layout/radial3" loCatId="cycle" qsTypeId="urn:microsoft.com/office/officeart/2005/8/quickstyle/3d4" qsCatId="3D" csTypeId="urn:microsoft.com/office/officeart/2005/8/colors/colorful5" csCatId="colorful" phldr="1"/>
      <dgm:spPr/>
      <dgm:t>
        <a:bodyPr/>
        <a:lstStyle/>
        <a:p>
          <a:endParaRPr lang="pt-PT"/>
        </a:p>
      </dgm:t>
    </dgm:pt>
    <dgm:pt modelId="{CB982FEE-42A8-4A79-BE20-97A61B5A3C5E}">
      <dgm:prSet phldrT="[Texto]"/>
      <dgm:spPr/>
      <dgm:t>
        <a:bodyPr/>
        <a:lstStyle/>
        <a:p>
          <a:r>
            <a:rPr lang="pt-PT" b="1" dirty="0"/>
            <a:t>Química verde</a:t>
          </a:r>
        </a:p>
      </dgm:t>
    </dgm:pt>
    <dgm:pt modelId="{1D2E95CF-C28F-4FA6-B7CC-98877194BF01}" type="parTrans" cxnId="{9128C4AB-CCC1-4FEF-9B2A-11F5B9219B4B}">
      <dgm:prSet/>
      <dgm:spPr/>
      <dgm:t>
        <a:bodyPr/>
        <a:lstStyle/>
        <a:p>
          <a:endParaRPr lang="pt-PT" b="1"/>
        </a:p>
      </dgm:t>
    </dgm:pt>
    <dgm:pt modelId="{DD853B08-C55F-4B4C-ABC6-F9DD32CBACBE}" type="sibTrans" cxnId="{9128C4AB-CCC1-4FEF-9B2A-11F5B9219B4B}">
      <dgm:prSet/>
      <dgm:spPr/>
      <dgm:t>
        <a:bodyPr/>
        <a:lstStyle/>
        <a:p>
          <a:endParaRPr lang="pt-PT" b="1"/>
        </a:p>
      </dgm:t>
    </dgm:pt>
    <dgm:pt modelId="{08F26808-3C22-4E82-9B8C-4CA29626EB4E}">
      <dgm:prSet phldrT="[Texto]"/>
      <dgm:spPr/>
      <dgm:t>
        <a:bodyPr/>
        <a:lstStyle/>
        <a:p>
          <a:r>
            <a:rPr lang="pt-PT" b="1" dirty="0"/>
            <a:t>Prevenção</a:t>
          </a:r>
        </a:p>
      </dgm:t>
    </dgm:pt>
    <dgm:pt modelId="{8F2952AD-B347-4A77-9C21-AF637A362C81}" type="parTrans" cxnId="{E411EEB2-C33C-406D-B5EC-145E3A842D2E}">
      <dgm:prSet/>
      <dgm:spPr/>
      <dgm:t>
        <a:bodyPr/>
        <a:lstStyle/>
        <a:p>
          <a:endParaRPr lang="pt-PT" b="1"/>
        </a:p>
      </dgm:t>
    </dgm:pt>
    <dgm:pt modelId="{3FAEC562-B4CD-4C2B-8323-4292669DD338}" type="sibTrans" cxnId="{E411EEB2-C33C-406D-B5EC-145E3A842D2E}">
      <dgm:prSet/>
      <dgm:spPr/>
      <dgm:t>
        <a:bodyPr/>
        <a:lstStyle/>
        <a:p>
          <a:endParaRPr lang="pt-PT" b="1"/>
        </a:p>
      </dgm:t>
    </dgm:pt>
    <dgm:pt modelId="{26419C57-2269-44F3-A5C1-8E50536F8582}">
      <dgm:prSet phldrT="[Texto]"/>
      <dgm:spPr/>
      <dgm:t>
        <a:bodyPr/>
        <a:lstStyle/>
        <a:p>
          <a:r>
            <a:rPr lang="pt-PT" b="1" dirty="0"/>
            <a:t>Economia de átomos </a:t>
          </a:r>
        </a:p>
      </dgm:t>
    </dgm:pt>
    <dgm:pt modelId="{F3BF4764-CE46-4E3A-86B1-D5992684FBF1}" type="parTrans" cxnId="{60A59E4E-30B7-40A4-A7CF-94646BCFD7FE}">
      <dgm:prSet/>
      <dgm:spPr/>
      <dgm:t>
        <a:bodyPr/>
        <a:lstStyle/>
        <a:p>
          <a:endParaRPr lang="pt-PT" b="1"/>
        </a:p>
      </dgm:t>
    </dgm:pt>
    <dgm:pt modelId="{FF36FF17-C011-4AC7-B2E9-5AEBA73A0404}" type="sibTrans" cxnId="{60A59E4E-30B7-40A4-A7CF-94646BCFD7FE}">
      <dgm:prSet/>
      <dgm:spPr/>
      <dgm:t>
        <a:bodyPr/>
        <a:lstStyle/>
        <a:p>
          <a:endParaRPr lang="pt-PT" b="1"/>
        </a:p>
      </dgm:t>
    </dgm:pt>
    <dgm:pt modelId="{0D2FC7E4-B659-4AE0-A9B0-7C1FF2BDADAA}">
      <dgm:prSet phldrT="[Texto]"/>
      <dgm:spPr/>
      <dgm:t>
        <a:bodyPr/>
        <a:lstStyle/>
        <a:p>
          <a:r>
            <a:rPr lang="pt-PT" b="1" dirty="0"/>
            <a:t>Controlo de segurança</a:t>
          </a:r>
        </a:p>
      </dgm:t>
    </dgm:pt>
    <dgm:pt modelId="{43AE6134-9CAD-4BF5-94E8-0A967F3956AE}" type="parTrans" cxnId="{342407C2-8E09-4EB5-9174-CDEBFF7C335E}">
      <dgm:prSet/>
      <dgm:spPr/>
      <dgm:t>
        <a:bodyPr/>
        <a:lstStyle/>
        <a:p>
          <a:endParaRPr lang="pt-PT" b="1"/>
        </a:p>
      </dgm:t>
    </dgm:pt>
    <dgm:pt modelId="{87AE83BF-7A14-4D04-9910-1CE1A83C2B8F}" type="sibTrans" cxnId="{342407C2-8E09-4EB5-9174-CDEBFF7C335E}">
      <dgm:prSet/>
      <dgm:spPr/>
      <dgm:t>
        <a:bodyPr/>
        <a:lstStyle/>
        <a:p>
          <a:endParaRPr lang="pt-PT" b="1"/>
        </a:p>
      </dgm:t>
    </dgm:pt>
    <dgm:pt modelId="{4FBC0AA0-825F-4399-AD2D-A5807392871F}">
      <dgm:prSet phldrT="[Texto]"/>
      <dgm:spPr/>
      <dgm:t>
        <a:bodyPr/>
        <a:lstStyle/>
        <a:p>
          <a:r>
            <a:rPr lang="pt-PT" b="1" dirty="0"/>
            <a:t>Síntese de produtos menos perigosos</a:t>
          </a:r>
        </a:p>
      </dgm:t>
    </dgm:pt>
    <dgm:pt modelId="{7E8646AD-0E62-4D54-A2D0-D58A6DF3FDC6}" type="parTrans" cxnId="{E7B7E0DD-484F-4B93-99E8-5DF816CACADC}">
      <dgm:prSet/>
      <dgm:spPr/>
      <dgm:t>
        <a:bodyPr/>
        <a:lstStyle/>
        <a:p>
          <a:endParaRPr lang="pt-PT" b="1"/>
        </a:p>
      </dgm:t>
    </dgm:pt>
    <dgm:pt modelId="{B1BB3585-715F-4A7E-9550-4726515C5F83}" type="sibTrans" cxnId="{E7B7E0DD-484F-4B93-99E8-5DF816CACADC}">
      <dgm:prSet/>
      <dgm:spPr/>
      <dgm:t>
        <a:bodyPr/>
        <a:lstStyle/>
        <a:p>
          <a:endParaRPr lang="pt-PT" b="1"/>
        </a:p>
      </dgm:t>
    </dgm:pt>
    <dgm:pt modelId="{E3107EB6-D0BC-4042-B7D8-8EEBF8D8A115}">
      <dgm:prSet phldrT="[Texto]"/>
      <dgm:spPr/>
      <dgm:t>
        <a:bodyPr/>
        <a:lstStyle/>
        <a:p>
          <a:r>
            <a:rPr lang="pt-PT" b="1" dirty="0"/>
            <a:t>Redução de toxicidade </a:t>
          </a:r>
        </a:p>
      </dgm:t>
    </dgm:pt>
    <dgm:pt modelId="{DC76906F-796B-47E5-BA87-188D8BC6EF3B}" type="parTrans" cxnId="{008729C3-C5DF-4E0F-9B43-EB3AF5CC59CD}">
      <dgm:prSet/>
      <dgm:spPr/>
      <dgm:t>
        <a:bodyPr/>
        <a:lstStyle/>
        <a:p>
          <a:endParaRPr lang="pt-PT" b="1"/>
        </a:p>
      </dgm:t>
    </dgm:pt>
    <dgm:pt modelId="{9FA3EA0A-01BD-4EC2-9697-2BFAD3AEA22D}" type="sibTrans" cxnId="{008729C3-C5DF-4E0F-9B43-EB3AF5CC59CD}">
      <dgm:prSet/>
      <dgm:spPr/>
      <dgm:t>
        <a:bodyPr/>
        <a:lstStyle/>
        <a:p>
          <a:endParaRPr lang="pt-PT" b="1"/>
        </a:p>
      </dgm:t>
    </dgm:pt>
    <dgm:pt modelId="{2FE30330-352B-41F6-A9BB-38B8EB0AD05A}">
      <dgm:prSet phldrT="[Texto]"/>
      <dgm:spPr/>
      <dgm:t>
        <a:bodyPr/>
        <a:lstStyle/>
        <a:p>
          <a:r>
            <a:rPr lang="pt-PT" b="1" dirty="0"/>
            <a:t>Solventes e auxiliares  seguros </a:t>
          </a:r>
        </a:p>
      </dgm:t>
    </dgm:pt>
    <dgm:pt modelId="{387D2BC4-DBAC-4E0D-B281-2D860C9B5882}" type="parTrans" cxnId="{335FB981-D0ED-483B-8A52-A3B4EA61185B}">
      <dgm:prSet/>
      <dgm:spPr/>
      <dgm:t>
        <a:bodyPr/>
        <a:lstStyle/>
        <a:p>
          <a:endParaRPr lang="pt-PT" b="1"/>
        </a:p>
      </dgm:t>
    </dgm:pt>
    <dgm:pt modelId="{F04C9E73-B23B-4054-A93C-0CC7A040975D}" type="sibTrans" cxnId="{335FB981-D0ED-483B-8A52-A3B4EA61185B}">
      <dgm:prSet/>
      <dgm:spPr/>
      <dgm:t>
        <a:bodyPr/>
        <a:lstStyle/>
        <a:p>
          <a:endParaRPr lang="pt-PT" b="1"/>
        </a:p>
      </dgm:t>
    </dgm:pt>
    <dgm:pt modelId="{414038B0-BFA7-4A45-A2A8-97DCA00CE1D7}">
      <dgm:prSet phldrT="[Texto]"/>
      <dgm:spPr/>
      <dgm:t>
        <a:bodyPr/>
        <a:lstStyle/>
        <a:p>
          <a:r>
            <a:rPr lang="pt-PT" b="1" dirty="0"/>
            <a:t>Eficiência energética </a:t>
          </a:r>
        </a:p>
      </dgm:t>
    </dgm:pt>
    <dgm:pt modelId="{2D52901D-26EA-45DA-B724-912BF3DB6687}" type="parTrans" cxnId="{948E7A61-5203-410F-A2A1-5575034AB9F0}">
      <dgm:prSet/>
      <dgm:spPr/>
      <dgm:t>
        <a:bodyPr/>
        <a:lstStyle/>
        <a:p>
          <a:endParaRPr lang="pt-PT" b="1"/>
        </a:p>
      </dgm:t>
    </dgm:pt>
    <dgm:pt modelId="{21F63361-53D6-4890-8B4F-97AC20BB444D}" type="sibTrans" cxnId="{948E7A61-5203-410F-A2A1-5575034AB9F0}">
      <dgm:prSet/>
      <dgm:spPr/>
      <dgm:t>
        <a:bodyPr/>
        <a:lstStyle/>
        <a:p>
          <a:endParaRPr lang="pt-PT" b="1"/>
        </a:p>
      </dgm:t>
    </dgm:pt>
    <dgm:pt modelId="{488130BB-3DBA-400E-8D2F-3F329AB15CAC}">
      <dgm:prSet phldrT="[Texto]"/>
      <dgm:spPr/>
      <dgm:t>
        <a:bodyPr/>
        <a:lstStyle/>
        <a:p>
          <a:r>
            <a:rPr lang="pt-PT" b="1" dirty="0"/>
            <a:t>Matérias –primas renováveis</a:t>
          </a:r>
        </a:p>
      </dgm:t>
    </dgm:pt>
    <dgm:pt modelId="{9F8E94C4-3951-415E-8C84-1A327E7AF7B2}" type="parTrans" cxnId="{B4C84468-9701-473C-8898-F1ABE9EFEFEE}">
      <dgm:prSet/>
      <dgm:spPr/>
      <dgm:t>
        <a:bodyPr/>
        <a:lstStyle/>
        <a:p>
          <a:endParaRPr lang="pt-PT" b="1"/>
        </a:p>
      </dgm:t>
    </dgm:pt>
    <dgm:pt modelId="{2EFDB379-3D03-43DA-AD56-1CED7CB1CBE3}" type="sibTrans" cxnId="{B4C84468-9701-473C-8898-F1ABE9EFEFEE}">
      <dgm:prSet/>
      <dgm:spPr/>
      <dgm:t>
        <a:bodyPr/>
        <a:lstStyle/>
        <a:p>
          <a:endParaRPr lang="pt-PT" b="1"/>
        </a:p>
      </dgm:t>
    </dgm:pt>
    <dgm:pt modelId="{696BDCFA-5FEA-47A6-9FCF-B5E339CBAAFE}">
      <dgm:prSet phldrT="[Texto]"/>
      <dgm:spPr/>
      <dgm:t>
        <a:bodyPr/>
        <a:lstStyle/>
        <a:p>
          <a:r>
            <a:rPr lang="pt-PT" b="1" dirty="0"/>
            <a:t>Evitar formação de produtos secundários</a:t>
          </a:r>
        </a:p>
      </dgm:t>
    </dgm:pt>
    <dgm:pt modelId="{00320854-483B-4A21-8D45-8469B3E7BFD8}" type="parTrans" cxnId="{2724E2CA-12F2-4985-8A1B-96BD49554992}">
      <dgm:prSet/>
      <dgm:spPr/>
      <dgm:t>
        <a:bodyPr/>
        <a:lstStyle/>
        <a:p>
          <a:endParaRPr lang="pt-PT" b="1"/>
        </a:p>
      </dgm:t>
    </dgm:pt>
    <dgm:pt modelId="{355354EC-6CFF-4A88-AE32-530509D0EDB8}" type="sibTrans" cxnId="{2724E2CA-12F2-4985-8A1B-96BD49554992}">
      <dgm:prSet/>
      <dgm:spPr/>
      <dgm:t>
        <a:bodyPr/>
        <a:lstStyle/>
        <a:p>
          <a:endParaRPr lang="pt-PT" b="1"/>
        </a:p>
      </dgm:t>
    </dgm:pt>
    <dgm:pt modelId="{443BE6FA-D601-4D44-A1CD-992FCC871453}">
      <dgm:prSet phldrT="[Texto]"/>
      <dgm:spPr/>
      <dgm:t>
        <a:bodyPr/>
        <a:lstStyle/>
        <a:p>
          <a:r>
            <a:rPr lang="pt-PT" b="1" dirty="0"/>
            <a:t>Uso de catalisadores</a:t>
          </a:r>
        </a:p>
      </dgm:t>
    </dgm:pt>
    <dgm:pt modelId="{0FAE3CF6-746D-4382-A2A8-3B8F52F1AA99}" type="parTrans" cxnId="{05C4F0E4-7180-47C5-AFFA-3E124EE70684}">
      <dgm:prSet/>
      <dgm:spPr/>
      <dgm:t>
        <a:bodyPr/>
        <a:lstStyle/>
        <a:p>
          <a:endParaRPr lang="pt-PT" b="1"/>
        </a:p>
      </dgm:t>
    </dgm:pt>
    <dgm:pt modelId="{0D92CCB3-CDDA-41B3-9657-7AAC2E5CA1EC}" type="sibTrans" cxnId="{05C4F0E4-7180-47C5-AFFA-3E124EE70684}">
      <dgm:prSet/>
      <dgm:spPr/>
      <dgm:t>
        <a:bodyPr/>
        <a:lstStyle/>
        <a:p>
          <a:endParaRPr lang="pt-PT" b="1"/>
        </a:p>
      </dgm:t>
    </dgm:pt>
    <dgm:pt modelId="{0FDD473F-47A5-41AB-A07E-710AFE98ABD0}">
      <dgm:prSet phldrT="[Texto]"/>
      <dgm:spPr/>
      <dgm:t>
        <a:bodyPr/>
        <a:lstStyle/>
        <a:p>
          <a:r>
            <a:rPr lang="pt-PT" b="1" dirty="0"/>
            <a:t>Controlo de qualidade</a:t>
          </a:r>
        </a:p>
      </dgm:t>
    </dgm:pt>
    <dgm:pt modelId="{55410B8E-BE7E-43C6-AE3A-FCB6F8A65659}" type="parTrans" cxnId="{49A8CCC0-59A1-4197-BE74-AE0CE96CCFEE}">
      <dgm:prSet/>
      <dgm:spPr/>
      <dgm:t>
        <a:bodyPr/>
        <a:lstStyle/>
        <a:p>
          <a:endParaRPr lang="pt-PT" b="1"/>
        </a:p>
      </dgm:t>
    </dgm:pt>
    <dgm:pt modelId="{5ED4BC8C-083A-4150-B1B9-D65D8DD9CBAA}" type="sibTrans" cxnId="{49A8CCC0-59A1-4197-BE74-AE0CE96CCFEE}">
      <dgm:prSet/>
      <dgm:spPr/>
      <dgm:t>
        <a:bodyPr/>
        <a:lstStyle/>
        <a:p>
          <a:endParaRPr lang="pt-PT" b="1"/>
        </a:p>
      </dgm:t>
    </dgm:pt>
    <dgm:pt modelId="{6CBAAC8F-5DA4-4D73-BBD1-72276EF696B6}">
      <dgm:prSet phldrT="[Texto]"/>
      <dgm:spPr/>
      <dgm:t>
        <a:bodyPr/>
        <a:lstStyle/>
        <a:p>
          <a:r>
            <a:rPr lang="pt-PT" b="1" dirty="0"/>
            <a:t>Seguro no design</a:t>
          </a:r>
        </a:p>
      </dgm:t>
    </dgm:pt>
    <dgm:pt modelId="{189150B1-37EB-46ED-8A9A-BCA1DF537E98}" type="parTrans" cxnId="{86E3C717-3863-4C08-9A16-133E0493B602}">
      <dgm:prSet/>
      <dgm:spPr/>
      <dgm:t>
        <a:bodyPr/>
        <a:lstStyle/>
        <a:p>
          <a:endParaRPr lang="pt-PT" b="1"/>
        </a:p>
      </dgm:t>
    </dgm:pt>
    <dgm:pt modelId="{3F517765-06C2-4238-A18D-AE38BCFB3D09}" type="sibTrans" cxnId="{86E3C717-3863-4C08-9A16-133E0493B602}">
      <dgm:prSet/>
      <dgm:spPr/>
      <dgm:t>
        <a:bodyPr/>
        <a:lstStyle/>
        <a:p>
          <a:endParaRPr lang="pt-PT" b="1"/>
        </a:p>
      </dgm:t>
    </dgm:pt>
    <dgm:pt modelId="{6DFC7079-F855-4027-9B47-5BCA44DA2D3F}" type="pres">
      <dgm:prSet presAssocID="{4A2B2FF1-6A9C-431C-B753-D373574AB8F8}" presName="composite" presStyleCnt="0">
        <dgm:presLayoutVars>
          <dgm:chMax val="1"/>
          <dgm:dir/>
          <dgm:resizeHandles val="exact"/>
        </dgm:presLayoutVars>
      </dgm:prSet>
      <dgm:spPr/>
    </dgm:pt>
    <dgm:pt modelId="{A805D459-247B-4493-B3D4-1A80CF1C5FD5}" type="pres">
      <dgm:prSet presAssocID="{4A2B2FF1-6A9C-431C-B753-D373574AB8F8}" presName="radial" presStyleCnt="0">
        <dgm:presLayoutVars>
          <dgm:animLvl val="ctr"/>
        </dgm:presLayoutVars>
      </dgm:prSet>
      <dgm:spPr/>
    </dgm:pt>
    <dgm:pt modelId="{84B2698A-26C3-4196-AF20-CF68A9A57178}" type="pres">
      <dgm:prSet presAssocID="{CB982FEE-42A8-4A79-BE20-97A61B5A3C5E}" presName="centerShape" presStyleLbl="vennNode1" presStyleIdx="0" presStyleCnt="13"/>
      <dgm:spPr/>
    </dgm:pt>
    <dgm:pt modelId="{D6EE2C3B-B1F4-4042-A4A6-3DBB1E4A4759}" type="pres">
      <dgm:prSet presAssocID="{08F26808-3C22-4E82-9B8C-4CA29626EB4E}" presName="node" presStyleLbl="vennNode1" presStyleIdx="1" presStyleCnt="13">
        <dgm:presLayoutVars>
          <dgm:bulletEnabled val="1"/>
        </dgm:presLayoutVars>
      </dgm:prSet>
      <dgm:spPr/>
    </dgm:pt>
    <dgm:pt modelId="{52355541-21C0-4AE9-9855-B9A54194A693}" type="pres">
      <dgm:prSet presAssocID="{26419C57-2269-44F3-A5C1-8E50536F8582}" presName="node" presStyleLbl="vennNode1" presStyleIdx="2" presStyleCnt="13">
        <dgm:presLayoutVars>
          <dgm:bulletEnabled val="1"/>
        </dgm:presLayoutVars>
      </dgm:prSet>
      <dgm:spPr/>
    </dgm:pt>
    <dgm:pt modelId="{52E5EC5D-CEAF-471F-BD02-42367443477D}" type="pres">
      <dgm:prSet presAssocID="{4FBC0AA0-825F-4399-AD2D-A5807392871F}" presName="node" presStyleLbl="vennNode1" presStyleIdx="3" presStyleCnt="13">
        <dgm:presLayoutVars>
          <dgm:bulletEnabled val="1"/>
        </dgm:presLayoutVars>
      </dgm:prSet>
      <dgm:spPr/>
    </dgm:pt>
    <dgm:pt modelId="{466B1D0E-255A-445C-A712-387F0D6700AE}" type="pres">
      <dgm:prSet presAssocID="{6CBAAC8F-5DA4-4D73-BBD1-72276EF696B6}" presName="node" presStyleLbl="vennNode1" presStyleIdx="4" presStyleCnt="13">
        <dgm:presLayoutVars>
          <dgm:bulletEnabled val="1"/>
        </dgm:presLayoutVars>
      </dgm:prSet>
      <dgm:spPr/>
    </dgm:pt>
    <dgm:pt modelId="{DE174FF8-D149-46B1-A3F0-6D2CE1084D3F}" type="pres">
      <dgm:prSet presAssocID="{E3107EB6-D0BC-4042-B7D8-8EEBF8D8A115}" presName="node" presStyleLbl="vennNode1" presStyleIdx="5" presStyleCnt="13">
        <dgm:presLayoutVars>
          <dgm:bulletEnabled val="1"/>
        </dgm:presLayoutVars>
      </dgm:prSet>
      <dgm:spPr/>
    </dgm:pt>
    <dgm:pt modelId="{CFFB6B36-F0AC-43A9-B3AA-D580BC7B890F}" type="pres">
      <dgm:prSet presAssocID="{2FE30330-352B-41F6-A9BB-38B8EB0AD05A}" presName="node" presStyleLbl="vennNode1" presStyleIdx="6" presStyleCnt="13">
        <dgm:presLayoutVars>
          <dgm:bulletEnabled val="1"/>
        </dgm:presLayoutVars>
      </dgm:prSet>
      <dgm:spPr/>
    </dgm:pt>
    <dgm:pt modelId="{25C0F2D9-1C95-4812-BA9C-319EDFBC31C4}" type="pres">
      <dgm:prSet presAssocID="{414038B0-BFA7-4A45-A2A8-97DCA00CE1D7}" presName="node" presStyleLbl="vennNode1" presStyleIdx="7" presStyleCnt="13">
        <dgm:presLayoutVars>
          <dgm:bulletEnabled val="1"/>
        </dgm:presLayoutVars>
      </dgm:prSet>
      <dgm:spPr/>
    </dgm:pt>
    <dgm:pt modelId="{2C09C416-1019-4DB2-9471-019FD9445772}" type="pres">
      <dgm:prSet presAssocID="{488130BB-3DBA-400E-8D2F-3F329AB15CAC}" presName="node" presStyleLbl="vennNode1" presStyleIdx="8" presStyleCnt="13">
        <dgm:presLayoutVars>
          <dgm:bulletEnabled val="1"/>
        </dgm:presLayoutVars>
      </dgm:prSet>
      <dgm:spPr/>
    </dgm:pt>
    <dgm:pt modelId="{918EC65B-0C4D-4DE1-9400-8F82FF7019F5}" type="pres">
      <dgm:prSet presAssocID="{696BDCFA-5FEA-47A6-9FCF-B5E339CBAAFE}" presName="node" presStyleLbl="vennNode1" presStyleIdx="9" presStyleCnt="13">
        <dgm:presLayoutVars>
          <dgm:bulletEnabled val="1"/>
        </dgm:presLayoutVars>
      </dgm:prSet>
      <dgm:spPr/>
    </dgm:pt>
    <dgm:pt modelId="{505771A5-3468-4FA2-9247-4666A6EC388B}" type="pres">
      <dgm:prSet presAssocID="{443BE6FA-D601-4D44-A1CD-992FCC871453}" presName="node" presStyleLbl="vennNode1" presStyleIdx="10" presStyleCnt="13">
        <dgm:presLayoutVars>
          <dgm:bulletEnabled val="1"/>
        </dgm:presLayoutVars>
      </dgm:prSet>
      <dgm:spPr/>
    </dgm:pt>
    <dgm:pt modelId="{C03A6C9F-9ED8-4415-8243-51F30DD78A0B}" type="pres">
      <dgm:prSet presAssocID="{0FDD473F-47A5-41AB-A07E-710AFE98ABD0}" presName="node" presStyleLbl="vennNode1" presStyleIdx="11" presStyleCnt="13">
        <dgm:presLayoutVars>
          <dgm:bulletEnabled val="1"/>
        </dgm:presLayoutVars>
      </dgm:prSet>
      <dgm:spPr/>
    </dgm:pt>
    <dgm:pt modelId="{B6C8F549-78C6-42A6-9DF0-926032A2CE11}" type="pres">
      <dgm:prSet presAssocID="{0D2FC7E4-B659-4AE0-A9B0-7C1FF2BDADAA}" presName="node" presStyleLbl="vennNode1" presStyleIdx="12" presStyleCnt="13">
        <dgm:presLayoutVars>
          <dgm:bulletEnabled val="1"/>
        </dgm:presLayoutVars>
      </dgm:prSet>
      <dgm:spPr/>
    </dgm:pt>
  </dgm:ptLst>
  <dgm:cxnLst>
    <dgm:cxn modelId="{8AE63406-0015-41CF-9592-17CFD52D2753}" type="presOf" srcId="{2FE30330-352B-41F6-A9BB-38B8EB0AD05A}" destId="{CFFB6B36-F0AC-43A9-B3AA-D580BC7B890F}" srcOrd="0" destOrd="0" presId="urn:microsoft.com/office/officeart/2005/8/layout/radial3"/>
    <dgm:cxn modelId="{BA3C4316-D439-45C9-817F-20E8153A9E42}" type="presOf" srcId="{6CBAAC8F-5DA4-4D73-BBD1-72276EF696B6}" destId="{466B1D0E-255A-445C-A712-387F0D6700AE}" srcOrd="0" destOrd="0" presId="urn:microsoft.com/office/officeart/2005/8/layout/radial3"/>
    <dgm:cxn modelId="{86E3C717-3863-4C08-9A16-133E0493B602}" srcId="{CB982FEE-42A8-4A79-BE20-97A61B5A3C5E}" destId="{6CBAAC8F-5DA4-4D73-BBD1-72276EF696B6}" srcOrd="3" destOrd="0" parTransId="{189150B1-37EB-46ED-8A9A-BCA1DF537E98}" sibTransId="{3F517765-06C2-4238-A18D-AE38BCFB3D09}"/>
    <dgm:cxn modelId="{F9D2C721-4333-43CD-989A-4B7B8311A92F}" type="presOf" srcId="{696BDCFA-5FEA-47A6-9FCF-B5E339CBAAFE}" destId="{918EC65B-0C4D-4DE1-9400-8F82FF7019F5}" srcOrd="0" destOrd="0" presId="urn:microsoft.com/office/officeart/2005/8/layout/radial3"/>
    <dgm:cxn modelId="{40BEC932-8DFF-4E67-BF99-3823E6EA88A2}" type="presOf" srcId="{443BE6FA-D601-4D44-A1CD-992FCC871453}" destId="{505771A5-3468-4FA2-9247-4666A6EC388B}" srcOrd="0" destOrd="0" presId="urn:microsoft.com/office/officeart/2005/8/layout/radial3"/>
    <dgm:cxn modelId="{03CDC534-5991-40F9-B87F-AD53DB558F89}" type="presOf" srcId="{488130BB-3DBA-400E-8D2F-3F329AB15CAC}" destId="{2C09C416-1019-4DB2-9471-019FD9445772}" srcOrd="0" destOrd="0" presId="urn:microsoft.com/office/officeart/2005/8/layout/radial3"/>
    <dgm:cxn modelId="{948E7A61-5203-410F-A2A1-5575034AB9F0}" srcId="{CB982FEE-42A8-4A79-BE20-97A61B5A3C5E}" destId="{414038B0-BFA7-4A45-A2A8-97DCA00CE1D7}" srcOrd="6" destOrd="0" parTransId="{2D52901D-26EA-45DA-B724-912BF3DB6687}" sibTransId="{21F63361-53D6-4890-8B4F-97AC20BB444D}"/>
    <dgm:cxn modelId="{74B52A63-696D-4C0D-8525-CA35D09989EE}" type="presOf" srcId="{E3107EB6-D0BC-4042-B7D8-8EEBF8D8A115}" destId="{DE174FF8-D149-46B1-A3F0-6D2CE1084D3F}" srcOrd="0" destOrd="0" presId="urn:microsoft.com/office/officeart/2005/8/layout/radial3"/>
    <dgm:cxn modelId="{B4C84468-9701-473C-8898-F1ABE9EFEFEE}" srcId="{CB982FEE-42A8-4A79-BE20-97A61B5A3C5E}" destId="{488130BB-3DBA-400E-8D2F-3F329AB15CAC}" srcOrd="7" destOrd="0" parTransId="{9F8E94C4-3951-415E-8C84-1A327E7AF7B2}" sibTransId="{2EFDB379-3D03-43DA-AD56-1CED7CB1CBE3}"/>
    <dgm:cxn modelId="{60A59E4E-30B7-40A4-A7CF-94646BCFD7FE}" srcId="{CB982FEE-42A8-4A79-BE20-97A61B5A3C5E}" destId="{26419C57-2269-44F3-A5C1-8E50536F8582}" srcOrd="1" destOrd="0" parTransId="{F3BF4764-CE46-4E3A-86B1-D5992684FBF1}" sibTransId="{FF36FF17-C011-4AC7-B2E9-5AEBA73A0404}"/>
    <dgm:cxn modelId="{14D8A974-9C61-4AA1-AE7E-2C0FB4AB513E}" type="presOf" srcId="{26419C57-2269-44F3-A5C1-8E50536F8582}" destId="{52355541-21C0-4AE9-9855-B9A54194A693}" srcOrd="0" destOrd="0" presId="urn:microsoft.com/office/officeart/2005/8/layout/radial3"/>
    <dgm:cxn modelId="{488DAF81-F1F3-4842-9041-6E07C553D4C3}" type="presOf" srcId="{0D2FC7E4-B659-4AE0-A9B0-7C1FF2BDADAA}" destId="{B6C8F549-78C6-42A6-9DF0-926032A2CE11}" srcOrd="0" destOrd="0" presId="urn:microsoft.com/office/officeart/2005/8/layout/radial3"/>
    <dgm:cxn modelId="{335FB981-D0ED-483B-8A52-A3B4EA61185B}" srcId="{CB982FEE-42A8-4A79-BE20-97A61B5A3C5E}" destId="{2FE30330-352B-41F6-A9BB-38B8EB0AD05A}" srcOrd="5" destOrd="0" parTransId="{387D2BC4-DBAC-4E0D-B281-2D860C9B5882}" sibTransId="{F04C9E73-B23B-4054-A93C-0CC7A040975D}"/>
    <dgm:cxn modelId="{D9007A9C-1932-492D-A413-1F4E6239DE59}" type="presOf" srcId="{414038B0-BFA7-4A45-A2A8-97DCA00CE1D7}" destId="{25C0F2D9-1C95-4812-BA9C-319EDFBC31C4}" srcOrd="0" destOrd="0" presId="urn:microsoft.com/office/officeart/2005/8/layout/radial3"/>
    <dgm:cxn modelId="{0EA870A0-114E-4F62-84BB-F2DF2D2B4F43}" type="presOf" srcId="{08F26808-3C22-4E82-9B8C-4CA29626EB4E}" destId="{D6EE2C3B-B1F4-4042-A4A6-3DBB1E4A4759}" srcOrd="0" destOrd="0" presId="urn:microsoft.com/office/officeart/2005/8/layout/radial3"/>
    <dgm:cxn modelId="{9128C4AB-CCC1-4FEF-9B2A-11F5B9219B4B}" srcId="{4A2B2FF1-6A9C-431C-B753-D373574AB8F8}" destId="{CB982FEE-42A8-4A79-BE20-97A61B5A3C5E}" srcOrd="0" destOrd="0" parTransId="{1D2E95CF-C28F-4FA6-B7CC-98877194BF01}" sibTransId="{DD853B08-C55F-4B4C-ABC6-F9DD32CBACBE}"/>
    <dgm:cxn modelId="{D49959AE-0D07-428B-8630-F3CB5A47564C}" type="presOf" srcId="{4FBC0AA0-825F-4399-AD2D-A5807392871F}" destId="{52E5EC5D-CEAF-471F-BD02-42367443477D}" srcOrd="0" destOrd="0" presId="urn:microsoft.com/office/officeart/2005/8/layout/radial3"/>
    <dgm:cxn modelId="{E411EEB2-C33C-406D-B5EC-145E3A842D2E}" srcId="{CB982FEE-42A8-4A79-BE20-97A61B5A3C5E}" destId="{08F26808-3C22-4E82-9B8C-4CA29626EB4E}" srcOrd="0" destOrd="0" parTransId="{8F2952AD-B347-4A77-9C21-AF637A362C81}" sibTransId="{3FAEC562-B4CD-4C2B-8323-4292669DD338}"/>
    <dgm:cxn modelId="{49A8CCC0-59A1-4197-BE74-AE0CE96CCFEE}" srcId="{CB982FEE-42A8-4A79-BE20-97A61B5A3C5E}" destId="{0FDD473F-47A5-41AB-A07E-710AFE98ABD0}" srcOrd="10" destOrd="0" parTransId="{55410B8E-BE7E-43C6-AE3A-FCB6F8A65659}" sibTransId="{5ED4BC8C-083A-4150-B1B9-D65D8DD9CBAA}"/>
    <dgm:cxn modelId="{342407C2-8E09-4EB5-9174-CDEBFF7C335E}" srcId="{CB982FEE-42A8-4A79-BE20-97A61B5A3C5E}" destId="{0D2FC7E4-B659-4AE0-A9B0-7C1FF2BDADAA}" srcOrd="11" destOrd="0" parTransId="{43AE6134-9CAD-4BF5-94E8-0A967F3956AE}" sibTransId="{87AE83BF-7A14-4D04-9910-1CE1A83C2B8F}"/>
    <dgm:cxn modelId="{008729C3-C5DF-4E0F-9B43-EB3AF5CC59CD}" srcId="{CB982FEE-42A8-4A79-BE20-97A61B5A3C5E}" destId="{E3107EB6-D0BC-4042-B7D8-8EEBF8D8A115}" srcOrd="4" destOrd="0" parTransId="{DC76906F-796B-47E5-BA87-188D8BC6EF3B}" sibTransId="{9FA3EA0A-01BD-4EC2-9697-2BFAD3AEA22D}"/>
    <dgm:cxn modelId="{2724E2CA-12F2-4985-8A1B-96BD49554992}" srcId="{CB982FEE-42A8-4A79-BE20-97A61B5A3C5E}" destId="{696BDCFA-5FEA-47A6-9FCF-B5E339CBAAFE}" srcOrd="8" destOrd="0" parTransId="{00320854-483B-4A21-8D45-8469B3E7BFD8}" sibTransId="{355354EC-6CFF-4A88-AE32-530509D0EDB8}"/>
    <dgm:cxn modelId="{01758CD8-D97F-4AA4-8C97-0E14DEE8D7C5}" type="presOf" srcId="{4A2B2FF1-6A9C-431C-B753-D373574AB8F8}" destId="{6DFC7079-F855-4027-9B47-5BCA44DA2D3F}" srcOrd="0" destOrd="0" presId="urn:microsoft.com/office/officeart/2005/8/layout/radial3"/>
    <dgm:cxn modelId="{E7B7E0DD-484F-4B93-99E8-5DF816CACADC}" srcId="{CB982FEE-42A8-4A79-BE20-97A61B5A3C5E}" destId="{4FBC0AA0-825F-4399-AD2D-A5807392871F}" srcOrd="2" destOrd="0" parTransId="{7E8646AD-0E62-4D54-A2D0-D58A6DF3FDC6}" sibTransId="{B1BB3585-715F-4A7E-9550-4726515C5F83}"/>
    <dgm:cxn modelId="{05C4F0E4-7180-47C5-AFFA-3E124EE70684}" srcId="{CB982FEE-42A8-4A79-BE20-97A61B5A3C5E}" destId="{443BE6FA-D601-4D44-A1CD-992FCC871453}" srcOrd="9" destOrd="0" parTransId="{0FAE3CF6-746D-4382-A2A8-3B8F52F1AA99}" sibTransId="{0D92CCB3-CDDA-41B3-9657-7AAC2E5CA1EC}"/>
    <dgm:cxn modelId="{C12092F2-5C3D-4492-A993-57F4DCBCD8E0}" type="presOf" srcId="{CB982FEE-42A8-4A79-BE20-97A61B5A3C5E}" destId="{84B2698A-26C3-4196-AF20-CF68A9A57178}" srcOrd="0" destOrd="0" presId="urn:microsoft.com/office/officeart/2005/8/layout/radial3"/>
    <dgm:cxn modelId="{2A2EAAFB-3FB6-4AF4-91C8-4E908B4CB14D}" type="presOf" srcId="{0FDD473F-47A5-41AB-A07E-710AFE98ABD0}" destId="{C03A6C9F-9ED8-4415-8243-51F30DD78A0B}" srcOrd="0" destOrd="0" presId="urn:microsoft.com/office/officeart/2005/8/layout/radial3"/>
    <dgm:cxn modelId="{5BB19F4C-4138-4FDC-BCC9-72657BA8DDE3}" type="presParOf" srcId="{6DFC7079-F855-4027-9B47-5BCA44DA2D3F}" destId="{A805D459-247B-4493-B3D4-1A80CF1C5FD5}" srcOrd="0" destOrd="0" presId="urn:microsoft.com/office/officeart/2005/8/layout/radial3"/>
    <dgm:cxn modelId="{396D4E0C-A34E-416A-AA63-81D7B2BB35A1}" type="presParOf" srcId="{A805D459-247B-4493-B3D4-1A80CF1C5FD5}" destId="{84B2698A-26C3-4196-AF20-CF68A9A57178}" srcOrd="0" destOrd="0" presId="urn:microsoft.com/office/officeart/2005/8/layout/radial3"/>
    <dgm:cxn modelId="{FB846428-94E7-487F-9AD9-FA2ABC40E37C}" type="presParOf" srcId="{A805D459-247B-4493-B3D4-1A80CF1C5FD5}" destId="{D6EE2C3B-B1F4-4042-A4A6-3DBB1E4A4759}" srcOrd="1" destOrd="0" presId="urn:microsoft.com/office/officeart/2005/8/layout/radial3"/>
    <dgm:cxn modelId="{8F6BB4E0-1B34-4F85-B346-FDDE44AB2DDD}" type="presParOf" srcId="{A805D459-247B-4493-B3D4-1A80CF1C5FD5}" destId="{52355541-21C0-4AE9-9855-B9A54194A693}" srcOrd="2" destOrd="0" presId="urn:microsoft.com/office/officeart/2005/8/layout/radial3"/>
    <dgm:cxn modelId="{ABA4E0C3-DE80-45C6-8916-F17FF9396883}" type="presParOf" srcId="{A805D459-247B-4493-B3D4-1A80CF1C5FD5}" destId="{52E5EC5D-CEAF-471F-BD02-42367443477D}" srcOrd="3" destOrd="0" presId="urn:microsoft.com/office/officeart/2005/8/layout/radial3"/>
    <dgm:cxn modelId="{BB10BB48-5E9E-41F9-967F-D62C5B1BDA69}" type="presParOf" srcId="{A805D459-247B-4493-B3D4-1A80CF1C5FD5}" destId="{466B1D0E-255A-445C-A712-387F0D6700AE}" srcOrd="4" destOrd="0" presId="urn:microsoft.com/office/officeart/2005/8/layout/radial3"/>
    <dgm:cxn modelId="{6E62536F-7C98-4B6F-BA9A-F79A517E982F}" type="presParOf" srcId="{A805D459-247B-4493-B3D4-1A80CF1C5FD5}" destId="{DE174FF8-D149-46B1-A3F0-6D2CE1084D3F}" srcOrd="5" destOrd="0" presId="urn:microsoft.com/office/officeart/2005/8/layout/radial3"/>
    <dgm:cxn modelId="{803C8A8C-220B-484E-A82D-F5CA849A3653}" type="presParOf" srcId="{A805D459-247B-4493-B3D4-1A80CF1C5FD5}" destId="{CFFB6B36-F0AC-43A9-B3AA-D580BC7B890F}" srcOrd="6" destOrd="0" presId="urn:microsoft.com/office/officeart/2005/8/layout/radial3"/>
    <dgm:cxn modelId="{687260AE-6ED1-4403-B071-D0CAF1AC445C}" type="presParOf" srcId="{A805D459-247B-4493-B3D4-1A80CF1C5FD5}" destId="{25C0F2D9-1C95-4812-BA9C-319EDFBC31C4}" srcOrd="7" destOrd="0" presId="urn:microsoft.com/office/officeart/2005/8/layout/radial3"/>
    <dgm:cxn modelId="{ABC90D9D-31AF-4915-811E-177B841A66FE}" type="presParOf" srcId="{A805D459-247B-4493-B3D4-1A80CF1C5FD5}" destId="{2C09C416-1019-4DB2-9471-019FD9445772}" srcOrd="8" destOrd="0" presId="urn:microsoft.com/office/officeart/2005/8/layout/radial3"/>
    <dgm:cxn modelId="{948C3B0C-1C27-48DF-8F60-0B672AB823F8}" type="presParOf" srcId="{A805D459-247B-4493-B3D4-1A80CF1C5FD5}" destId="{918EC65B-0C4D-4DE1-9400-8F82FF7019F5}" srcOrd="9" destOrd="0" presId="urn:microsoft.com/office/officeart/2005/8/layout/radial3"/>
    <dgm:cxn modelId="{14BDAA59-FB8F-4F42-9836-667828AF9AD5}" type="presParOf" srcId="{A805D459-247B-4493-B3D4-1A80CF1C5FD5}" destId="{505771A5-3468-4FA2-9247-4666A6EC388B}" srcOrd="10" destOrd="0" presId="urn:microsoft.com/office/officeart/2005/8/layout/radial3"/>
    <dgm:cxn modelId="{4E06BC21-F8D7-4EC4-B450-A9B396F3E9AF}" type="presParOf" srcId="{A805D459-247B-4493-B3D4-1A80CF1C5FD5}" destId="{C03A6C9F-9ED8-4415-8243-51F30DD78A0B}" srcOrd="11" destOrd="0" presId="urn:microsoft.com/office/officeart/2005/8/layout/radial3"/>
    <dgm:cxn modelId="{8780B0D6-9D7C-4E13-8FF0-B449290A057B}" type="presParOf" srcId="{A805D459-247B-4493-B3D4-1A80CF1C5FD5}" destId="{B6C8F549-78C6-42A6-9DF0-926032A2CE11}" srcOrd="12"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2698A-26C3-4196-AF20-CF68A9A57178}">
      <dsp:nvSpPr>
        <dsp:cNvPr id="0" name=""/>
        <dsp:cNvSpPr/>
      </dsp:nvSpPr>
      <dsp:spPr>
        <a:xfrm>
          <a:off x="3292537" y="1492337"/>
          <a:ext cx="2847972" cy="2847972"/>
        </a:xfrm>
        <a:prstGeom prst="ellipse">
          <a:avLst/>
        </a:prstGeom>
        <a:solidFill>
          <a:schemeClr val="accent5">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pt-PT" sz="4300" b="1" kern="1200" dirty="0"/>
            <a:t>Química verde</a:t>
          </a:r>
        </a:p>
      </dsp:txBody>
      <dsp:txXfrm>
        <a:off x="3709613" y="1909413"/>
        <a:ext cx="2013820" cy="2013820"/>
      </dsp:txXfrm>
    </dsp:sp>
    <dsp:sp modelId="{D6EE2C3B-B1F4-4042-A4A6-3DBB1E4A4759}">
      <dsp:nvSpPr>
        <dsp:cNvPr id="0" name=""/>
        <dsp:cNvSpPr/>
      </dsp:nvSpPr>
      <dsp:spPr>
        <a:xfrm>
          <a:off x="4004530" y="2049"/>
          <a:ext cx="1423986" cy="1423986"/>
        </a:xfrm>
        <a:prstGeom prst="ellipse">
          <a:avLst/>
        </a:prstGeom>
        <a:solidFill>
          <a:schemeClr val="accent5">
            <a:alpha val="50000"/>
            <a:hueOff val="-827823"/>
            <a:satOff val="3318"/>
            <a:lumOff val="71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Prevenção</a:t>
          </a:r>
        </a:p>
      </dsp:txBody>
      <dsp:txXfrm>
        <a:off x="4213068" y="210587"/>
        <a:ext cx="1006910" cy="1006910"/>
      </dsp:txXfrm>
    </dsp:sp>
    <dsp:sp modelId="{52355541-21C0-4AE9-9855-B9A54194A693}">
      <dsp:nvSpPr>
        <dsp:cNvPr id="0" name=""/>
        <dsp:cNvSpPr/>
      </dsp:nvSpPr>
      <dsp:spPr>
        <a:xfrm>
          <a:off x="5105671" y="297099"/>
          <a:ext cx="1423986" cy="1423986"/>
        </a:xfrm>
        <a:prstGeom prst="ellipse">
          <a:avLst/>
        </a:prstGeom>
        <a:solidFill>
          <a:schemeClr val="accent5">
            <a:alpha val="50000"/>
            <a:hueOff val="-1655646"/>
            <a:satOff val="6635"/>
            <a:lumOff val="143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Economia de átomos </a:t>
          </a:r>
        </a:p>
      </dsp:txBody>
      <dsp:txXfrm>
        <a:off x="5314209" y="505637"/>
        <a:ext cx="1006910" cy="1006910"/>
      </dsp:txXfrm>
    </dsp:sp>
    <dsp:sp modelId="{52E5EC5D-CEAF-471F-BD02-42367443477D}">
      <dsp:nvSpPr>
        <dsp:cNvPr id="0" name=""/>
        <dsp:cNvSpPr/>
      </dsp:nvSpPr>
      <dsp:spPr>
        <a:xfrm>
          <a:off x="5911762" y="1103190"/>
          <a:ext cx="1423986" cy="1423986"/>
        </a:xfrm>
        <a:prstGeom prst="ellipse">
          <a:avLst/>
        </a:prstGeom>
        <a:solidFill>
          <a:schemeClr val="accent5">
            <a:alpha val="50000"/>
            <a:hueOff val="-2483469"/>
            <a:satOff val="9953"/>
            <a:lumOff val="215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Síntese de produtos menos perigosos</a:t>
          </a:r>
        </a:p>
      </dsp:txBody>
      <dsp:txXfrm>
        <a:off x="6120300" y="1311728"/>
        <a:ext cx="1006910" cy="1006910"/>
      </dsp:txXfrm>
    </dsp:sp>
    <dsp:sp modelId="{466B1D0E-255A-445C-A712-387F0D6700AE}">
      <dsp:nvSpPr>
        <dsp:cNvPr id="0" name=""/>
        <dsp:cNvSpPr/>
      </dsp:nvSpPr>
      <dsp:spPr>
        <a:xfrm>
          <a:off x="6206812" y="2204330"/>
          <a:ext cx="1423986" cy="1423986"/>
        </a:xfrm>
        <a:prstGeom prst="ellipse">
          <a:avLst/>
        </a:prstGeom>
        <a:solidFill>
          <a:schemeClr val="accent5">
            <a:alpha val="50000"/>
            <a:hueOff val="-3311292"/>
            <a:satOff val="13270"/>
            <a:lumOff val="287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Seguro no design</a:t>
          </a:r>
        </a:p>
      </dsp:txBody>
      <dsp:txXfrm>
        <a:off x="6415350" y="2412868"/>
        <a:ext cx="1006910" cy="1006910"/>
      </dsp:txXfrm>
    </dsp:sp>
    <dsp:sp modelId="{DE174FF8-D149-46B1-A3F0-6D2CE1084D3F}">
      <dsp:nvSpPr>
        <dsp:cNvPr id="0" name=""/>
        <dsp:cNvSpPr/>
      </dsp:nvSpPr>
      <dsp:spPr>
        <a:xfrm>
          <a:off x="5911762" y="3305471"/>
          <a:ext cx="1423986" cy="1423986"/>
        </a:xfrm>
        <a:prstGeom prst="ellipse">
          <a:avLst/>
        </a:prstGeom>
        <a:solidFill>
          <a:schemeClr val="accent5">
            <a:alpha val="50000"/>
            <a:hueOff val="-4139115"/>
            <a:satOff val="16588"/>
            <a:lumOff val="359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Redução de toxicidade </a:t>
          </a:r>
        </a:p>
      </dsp:txBody>
      <dsp:txXfrm>
        <a:off x="6120300" y="3514009"/>
        <a:ext cx="1006910" cy="1006910"/>
      </dsp:txXfrm>
    </dsp:sp>
    <dsp:sp modelId="{CFFB6B36-F0AC-43A9-B3AA-D580BC7B890F}">
      <dsp:nvSpPr>
        <dsp:cNvPr id="0" name=""/>
        <dsp:cNvSpPr/>
      </dsp:nvSpPr>
      <dsp:spPr>
        <a:xfrm>
          <a:off x="5105671" y="4111562"/>
          <a:ext cx="1423986" cy="1423986"/>
        </a:xfrm>
        <a:prstGeom prst="ellipse">
          <a:avLst/>
        </a:prstGeom>
        <a:solidFill>
          <a:schemeClr val="accent5">
            <a:alpha val="50000"/>
            <a:hueOff val="-4966938"/>
            <a:satOff val="19906"/>
            <a:lumOff val="431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Solventes e auxiliares  seguros </a:t>
          </a:r>
        </a:p>
      </dsp:txBody>
      <dsp:txXfrm>
        <a:off x="5314209" y="4320100"/>
        <a:ext cx="1006910" cy="1006910"/>
      </dsp:txXfrm>
    </dsp:sp>
    <dsp:sp modelId="{25C0F2D9-1C95-4812-BA9C-319EDFBC31C4}">
      <dsp:nvSpPr>
        <dsp:cNvPr id="0" name=""/>
        <dsp:cNvSpPr/>
      </dsp:nvSpPr>
      <dsp:spPr>
        <a:xfrm>
          <a:off x="4004530" y="4406612"/>
          <a:ext cx="1423986" cy="1423986"/>
        </a:xfrm>
        <a:prstGeom prst="ellipse">
          <a:avLst/>
        </a:prstGeom>
        <a:solidFill>
          <a:schemeClr val="accent5">
            <a:alpha val="50000"/>
            <a:hueOff val="-5794761"/>
            <a:satOff val="23223"/>
            <a:lumOff val="503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Eficiência energética </a:t>
          </a:r>
        </a:p>
      </dsp:txBody>
      <dsp:txXfrm>
        <a:off x="4213068" y="4615150"/>
        <a:ext cx="1006910" cy="1006910"/>
      </dsp:txXfrm>
    </dsp:sp>
    <dsp:sp modelId="{2C09C416-1019-4DB2-9471-019FD9445772}">
      <dsp:nvSpPr>
        <dsp:cNvPr id="0" name=""/>
        <dsp:cNvSpPr/>
      </dsp:nvSpPr>
      <dsp:spPr>
        <a:xfrm>
          <a:off x="2903390" y="4111562"/>
          <a:ext cx="1423986" cy="1423986"/>
        </a:xfrm>
        <a:prstGeom prst="ellipse">
          <a:avLst/>
        </a:prstGeom>
        <a:solidFill>
          <a:schemeClr val="accent5">
            <a:alpha val="50000"/>
            <a:hueOff val="-6622584"/>
            <a:satOff val="26541"/>
            <a:lumOff val="57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Matérias –primas renováveis</a:t>
          </a:r>
        </a:p>
      </dsp:txBody>
      <dsp:txXfrm>
        <a:off x="3111928" y="4320100"/>
        <a:ext cx="1006910" cy="1006910"/>
      </dsp:txXfrm>
    </dsp:sp>
    <dsp:sp modelId="{918EC65B-0C4D-4DE1-9400-8F82FF7019F5}">
      <dsp:nvSpPr>
        <dsp:cNvPr id="0" name=""/>
        <dsp:cNvSpPr/>
      </dsp:nvSpPr>
      <dsp:spPr>
        <a:xfrm>
          <a:off x="2097299" y="3305471"/>
          <a:ext cx="1423986" cy="1423986"/>
        </a:xfrm>
        <a:prstGeom prst="ellipse">
          <a:avLst/>
        </a:prstGeom>
        <a:solidFill>
          <a:schemeClr val="accent5">
            <a:alpha val="50000"/>
            <a:hueOff val="-7450407"/>
            <a:satOff val="29858"/>
            <a:lumOff val="647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Evitar formação de produtos secundários</a:t>
          </a:r>
        </a:p>
      </dsp:txBody>
      <dsp:txXfrm>
        <a:off x="2305837" y="3514009"/>
        <a:ext cx="1006910" cy="1006910"/>
      </dsp:txXfrm>
    </dsp:sp>
    <dsp:sp modelId="{505771A5-3468-4FA2-9247-4666A6EC388B}">
      <dsp:nvSpPr>
        <dsp:cNvPr id="0" name=""/>
        <dsp:cNvSpPr/>
      </dsp:nvSpPr>
      <dsp:spPr>
        <a:xfrm>
          <a:off x="1802249" y="2204330"/>
          <a:ext cx="1423986" cy="1423986"/>
        </a:xfrm>
        <a:prstGeom prst="ellipse">
          <a:avLst/>
        </a:prstGeom>
        <a:solidFill>
          <a:schemeClr val="accent5">
            <a:alpha val="50000"/>
            <a:hueOff val="-8278230"/>
            <a:satOff val="33176"/>
            <a:lumOff val="719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Uso de catalisadores</a:t>
          </a:r>
        </a:p>
      </dsp:txBody>
      <dsp:txXfrm>
        <a:off x="2010787" y="2412868"/>
        <a:ext cx="1006910" cy="1006910"/>
      </dsp:txXfrm>
    </dsp:sp>
    <dsp:sp modelId="{C03A6C9F-9ED8-4415-8243-51F30DD78A0B}">
      <dsp:nvSpPr>
        <dsp:cNvPr id="0" name=""/>
        <dsp:cNvSpPr/>
      </dsp:nvSpPr>
      <dsp:spPr>
        <a:xfrm>
          <a:off x="2097299" y="1103190"/>
          <a:ext cx="1423986" cy="1423986"/>
        </a:xfrm>
        <a:prstGeom prst="ellipse">
          <a:avLst/>
        </a:prstGeom>
        <a:solidFill>
          <a:schemeClr val="accent5">
            <a:alpha val="50000"/>
            <a:hueOff val="-9106054"/>
            <a:satOff val="36493"/>
            <a:lumOff val="790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Controlo de qualidade</a:t>
          </a:r>
        </a:p>
      </dsp:txBody>
      <dsp:txXfrm>
        <a:off x="2305837" y="1311728"/>
        <a:ext cx="1006910" cy="1006910"/>
      </dsp:txXfrm>
    </dsp:sp>
    <dsp:sp modelId="{B6C8F549-78C6-42A6-9DF0-926032A2CE11}">
      <dsp:nvSpPr>
        <dsp:cNvPr id="0" name=""/>
        <dsp:cNvSpPr/>
      </dsp:nvSpPr>
      <dsp:spPr>
        <a:xfrm>
          <a:off x="2903390" y="297099"/>
          <a:ext cx="1423986" cy="1423986"/>
        </a:xfrm>
        <a:prstGeom prst="ellipse">
          <a:avLst/>
        </a:prstGeom>
        <a:solidFill>
          <a:schemeClr val="accent5">
            <a:alpha val="50000"/>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PT" sz="1400" b="1" kern="1200" dirty="0"/>
            <a:t>Controlo de segurança</a:t>
          </a:r>
        </a:p>
      </dsp:txBody>
      <dsp:txXfrm>
        <a:off x="3111928" y="505637"/>
        <a:ext cx="1006910" cy="100691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pt-PT"/>
          </a:p>
        </p:txBody>
      </p:sp>
      <p:sp>
        <p:nvSpPr>
          <p:cNvPr id="3" name="Marcador de Posição da Data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9DCBDE5-A403-4D68-A1DD-EB9E4103C464}" type="datetimeFigureOut">
              <a:rPr lang="pt-PT" smtClean="0"/>
              <a:t>01/03/2018</a:t>
            </a:fld>
            <a:endParaRPr lang="pt-PT"/>
          </a:p>
        </p:txBody>
      </p:sp>
      <p:sp>
        <p:nvSpPr>
          <p:cNvPr id="4" name="Marcador de Posição da Imagem do Diapositivo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pt-PT"/>
          </a:p>
        </p:txBody>
      </p:sp>
      <p:sp>
        <p:nvSpPr>
          <p:cNvPr id="5" name="Marcador de Posição de Notas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pt-PT"/>
          </a:p>
        </p:txBody>
      </p:sp>
      <p:sp>
        <p:nvSpPr>
          <p:cNvPr id="7" name="Marcador de Posição do Número do Diapositivo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708980A9-1D3C-4F4F-A2EB-C16CD989D9BF}" type="slidenum">
              <a:rPr lang="pt-PT" smtClean="0"/>
              <a:t>‹nº›</a:t>
            </a:fld>
            <a:endParaRPr lang="pt-PT"/>
          </a:p>
        </p:txBody>
      </p:sp>
    </p:spTree>
    <p:extLst>
      <p:ext uri="{BB962C8B-B14F-4D97-AF65-F5344CB8AC3E}">
        <p14:creationId xmlns:p14="http://schemas.microsoft.com/office/powerpoint/2010/main" val="250346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B8D333E-B08D-4DB3-80CD-11EF9B4FAAAE}" type="slidenum">
              <a:rPr lang="pt-BR" smtClean="0"/>
              <a:t>10</a:t>
            </a:fld>
            <a:endParaRPr lang="pt-BR"/>
          </a:p>
        </p:txBody>
      </p:sp>
    </p:spTree>
    <p:extLst>
      <p:ext uri="{BB962C8B-B14F-4D97-AF65-F5344CB8AC3E}">
        <p14:creationId xmlns:p14="http://schemas.microsoft.com/office/powerpoint/2010/main" val="1320380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D3E571D1-9399-4E25-A5B7-4F3D145AC88B}" type="slidenum">
              <a:rPr lang="pt-PT" smtClean="0"/>
              <a:t>114</a:t>
            </a:fld>
            <a:endParaRPr lang="pt-PT"/>
          </a:p>
        </p:txBody>
      </p:sp>
    </p:spTree>
    <p:extLst>
      <p:ext uri="{BB962C8B-B14F-4D97-AF65-F5344CB8AC3E}">
        <p14:creationId xmlns:p14="http://schemas.microsoft.com/office/powerpoint/2010/main" val="2330249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D3E571D1-9399-4E25-A5B7-4F3D145AC88B}" type="slidenum">
              <a:rPr lang="pt-PT" smtClean="0"/>
              <a:t>115</a:t>
            </a:fld>
            <a:endParaRPr lang="pt-PT"/>
          </a:p>
        </p:txBody>
      </p:sp>
    </p:spTree>
    <p:extLst>
      <p:ext uri="{BB962C8B-B14F-4D97-AF65-F5344CB8AC3E}">
        <p14:creationId xmlns:p14="http://schemas.microsoft.com/office/powerpoint/2010/main" val="3265315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a:p>
        </p:txBody>
      </p:sp>
      <p:sp>
        <p:nvSpPr>
          <p:cNvPr id="4" name="Marcador de Posição do Número do Diapositivo 3"/>
          <p:cNvSpPr>
            <a:spLocks noGrp="1"/>
          </p:cNvSpPr>
          <p:nvPr>
            <p:ph type="sldNum" sz="quarter" idx="10"/>
          </p:nvPr>
        </p:nvSpPr>
        <p:spPr/>
        <p:txBody>
          <a:bodyPr/>
          <a:lstStyle/>
          <a:p>
            <a:fld id="{78D9CA1E-43A0-40BD-801B-B3261F19535F}" type="slidenum">
              <a:rPr lang="pt-PT" smtClean="0"/>
              <a:t>29</a:t>
            </a:fld>
            <a:endParaRPr lang="pt-PT"/>
          </a:p>
        </p:txBody>
      </p:sp>
    </p:spTree>
    <p:extLst>
      <p:ext uri="{BB962C8B-B14F-4D97-AF65-F5344CB8AC3E}">
        <p14:creationId xmlns:p14="http://schemas.microsoft.com/office/powerpoint/2010/main" val="1036399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D9CA1E-43A0-40BD-801B-B3261F19535F}" type="slidenum">
              <a:rPr lang="pt-PT" smtClean="0"/>
              <a:t>37</a:t>
            </a:fld>
            <a:endParaRPr lang="pt-PT"/>
          </a:p>
        </p:txBody>
      </p:sp>
    </p:spTree>
    <p:extLst>
      <p:ext uri="{BB962C8B-B14F-4D97-AF65-F5344CB8AC3E}">
        <p14:creationId xmlns:p14="http://schemas.microsoft.com/office/powerpoint/2010/main" val="3352390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8D9CA1E-43A0-40BD-801B-B3261F19535F}" type="slidenum">
              <a:rPr lang="pt-PT" smtClean="0"/>
              <a:t>40</a:t>
            </a:fld>
            <a:endParaRPr lang="pt-PT"/>
          </a:p>
        </p:txBody>
      </p:sp>
    </p:spTree>
    <p:extLst>
      <p:ext uri="{BB962C8B-B14F-4D97-AF65-F5344CB8AC3E}">
        <p14:creationId xmlns:p14="http://schemas.microsoft.com/office/powerpoint/2010/main" val="1725951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74</a:t>
            </a:fld>
            <a:endParaRPr lang="en-US"/>
          </a:p>
        </p:txBody>
      </p:sp>
    </p:spTree>
    <p:extLst>
      <p:ext uri="{BB962C8B-B14F-4D97-AF65-F5344CB8AC3E}">
        <p14:creationId xmlns:p14="http://schemas.microsoft.com/office/powerpoint/2010/main" val="3288501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76</a:t>
            </a:fld>
            <a:endParaRPr lang="en-US"/>
          </a:p>
        </p:txBody>
      </p:sp>
    </p:spTree>
    <p:extLst>
      <p:ext uri="{BB962C8B-B14F-4D97-AF65-F5344CB8AC3E}">
        <p14:creationId xmlns:p14="http://schemas.microsoft.com/office/powerpoint/2010/main" val="2121784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77</a:t>
            </a:fld>
            <a:endParaRPr lang="en-US"/>
          </a:p>
        </p:txBody>
      </p:sp>
    </p:spTree>
    <p:extLst>
      <p:ext uri="{BB962C8B-B14F-4D97-AF65-F5344CB8AC3E}">
        <p14:creationId xmlns:p14="http://schemas.microsoft.com/office/powerpoint/2010/main" val="1704377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30DA43-7E6D-4703-B6EA-42029298AB16}" type="slidenum">
              <a:rPr lang="en-US" smtClean="0"/>
              <a:pPr/>
              <a:t>80</a:t>
            </a:fld>
            <a:endParaRPr lang="en-US"/>
          </a:p>
        </p:txBody>
      </p:sp>
    </p:spTree>
    <p:extLst>
      <p:ext uri="{BB962C8B-B14F-4D97-AF65-F5344CB8AC3E}">
        <p14:creationId xmlns:p14="http://schemas.microsoft.com/office/powerpoint/2010/main" val="717131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3E571D1-9399-4E25-A5B7-4F3D145AC88B}" type="slidenum">
              <a:rPr lang="pt-PT" smtClean="0"/>
              <a:t>89</a:t>
            </a:fld>
            <a:endParaRPr lang="pt-PT"/>
          </a:p>
        </p:txBody>
      </p:sp>
    </p:spTree>
    <p:extLst>
      <p:ext uri="{BB962C8B-B14F-4D97-AF65-F5344CB8AC3E}">
        <p14:creationId xmlns:p14="http://schemas.microsoft.com/office/powerpoint/2010/main" val="1408077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a:t>Clique para editar o estilo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01/03/2018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937632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01/03/2018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692521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01/03/2018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47209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01/03/2018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2424299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A73AB0D7-2506-492D-A9F7-885FCA6C916D}" type="datetimeFigureOut">
              <a:rPr lang="pt-PT" smtClean="0"/>
              <a:t>01/03/2018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07189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A73AB0D7-2506-492D-A9F7-885FCA6C916D}" type="datetimeFigureOut">
              <a:rPr lang="pt-PT" smtClean="0"/>
              <a:t>01/03/2018</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42679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A73AB0D7-2506-492D-A9F7-885FCA6C916D}" type="datetimeFigureOut">
              <a:rPr lang="pt-PT" smtClean="0"/>
              <a:t>01/03/2018</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419808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A73AB0D7-2506-492D-A9F7-885FCA6C916D}" type="datetimeFigureOut">
              <a:rPr lang="pt-PT" smtClean="0"/>
              <a:t>01/03/2018</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142069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A73AB0D7-2506-492D-A9F7-885FCA6C916D}" type="datetimeFigureOut">
              <a:rPr lang="pt-PT" smtClean="0"/>
              <a:t>01/03/2018</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682522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A73AB0D7-2506-492D-A9F7-885FCA6C916D}" type="datetimeFigureOut">
              <a:rPr lang="pt-PT" smtClean="0"/>
              <a:t>01/03/2018</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280005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A73AB0D7-2506-492D-A9F7-885FCA6C916D}" type="datetimeFigureOut">
              <a:rPr lang="pt-PT" smtClean="0"/>
              <a:t>01/03/2018</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C058D198-E35F-45D4-BF45-80B7419A0BFF}" type="slidenum">
              <a:rPr lang="pt-PT" smtClean="0"/>
              <a:t>‹nº›</a:t>
            </a:fld>
            <a:endParaRPr lang="pt-PT"/>
          </a:p>
        </p:txBody>
      </p:sp>
    </p:spTree>
    <p:extLst>
      <p:ext uri="{BB962C8B-B14F-4D97-AF65-F5344CB8AC3E}">
        <p14:creationId xmlns:p14="http://schemas.microsoft.com/office/powerpoint/2010/main" val="1491752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3AB0D7-2506-492D-A9F7-885FCA6C916D}" type="datetimeFigureOut">
              <a:rPr lang="pt-PT" smtClean="0"/>
              <a:t>01/03/2018</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8D198-E35F-45D4-BF45-80B7419A0BFF}" type="slidenum">
              <a:rPr lang="pt-PT" smtClean="0"/>
              <a:t>‹nº›</a:t>
            </a:fld>
            <a:endParaRPr lang="pt-PT"/>
          </a:p>
        </p:txBody>
      </p:sp>
    </p:spTree>
    <p:extLst>
      <p:ext uri="{BB962C8B-B14F-4D97-AF65-F5344CB8AC3E}">
        <p14:creationId xmlns:p14="http://schemas.microsoft.com/office/powerpoint/2010/main" val="3347123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facebook.com/groups/1566983953593037/" TargetMode="Externa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oleObject" Target="../embeddings/oleObject1.bin"/><Relationship Id="rId7" Type="http://schemas.openxmlformats.org/officeDocument/2006/relationships/image" Target="../media/image123.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wmf"/></Relationships>
</file>

<file path=ppt/slides/_rels/slide11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xml"/><Relationship Id="rId5" Type="http://schemas.openxmlformats.org/officeDocument/2006/relationships/image" Target="../media/image128.jpeg"/><Relationship Id="rId4" Type="http://schemas.openxmlformats.org/officeDocument/2006/relationships/image" Target="../media/image12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54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55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disciplinas.stoa.usp.br/" TargetMode="External"/><Relationship Id="rId2" Type="http://schemas.openxmlformats.org/officeDocument/2006/relationships/hyperlink" Target="https://www.facebook.com/groups/1566983953593037/" TargetMode="Externa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6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4.png"/><Relationship Id="rId1" Type="http://schemas.openxmlformats.org/officeDocument/2006/relationships/slideLayout" Target="../slideLayouts/slideLayout1.xml"/><Relationship Id="rId5" Type="http://schemas.openxmlformats.org/officeDocument/2006/relationships/image" Target="../media/image178.jpeg"/><Relationship Id="rId4" Type="http://schemas.openxmlformats.org/officeDocument/2006/relationships/image" Target="../media/image177.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59.png"/><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xml"/><Relationship Id="rId4" Type="http://schemas.openxmlformats.org/officeDocument/2006/relationships/image" Target="../media/image193.png"/></Relationships>
</file>

<file path=ppt/slides/_rels/slide20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Electronvolt#Mass" TargetMode="External"/><Relationship Id="rId7" Type="http://schemas.openxmlformats.org/officeDocument/2006/relationships/image" Target="../media/image38.jpeg"/><Relationship Id="rId2" Type="http://schemas.openxmlformats.org/officeDocument/2006/relationships/hyperlink" Target="https://en.wikipedia.org/wiki/Kilogram" TargetMode="Externa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hyperlink" Target="https://en.wikipedia.org/wiki/Neutron#cite_note-2014_CODATA-3" TargetMode="External"/><Relationship Id="rId4" Type="http://schemas.openxmlformats.org/officeDocument/2006/relationships/hyperlink" Target="https://en.wikipedia.org/wiki/Atomic_mass_unit"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hyperlink" Target="https://pt.wikipedia.org/wiki/Fiss%C3%A3o_nuclear" TargetMode="External"/><Relationship Id="rId3" Type="http://schemas.openxmlformats.org/officeDocument/2006/relationships/hyperlink" Target="https://pt.wikipedia.org/wiki/%C3%81gua_pesada" TargetMode="External"/><Relationship Id="rId7" Type="http://schemas.openxmlformats.org/officeDocument/2006/relationships/hyperlink" Target="https://pt.wikipedia.org/wiki/Reator_nuclear" TargetMode="External"/><Relationship Id="rId2" Type="http://schemas.openxmlformats.org/officeDocument/2006/relationships/hyperlink" Target="https://pt.wikipedia.org/wiki/Oxig%C3%AAnio" TargetMode="External"/><Relationship Id="rId1" Type="http://schemas.openxmlformats.org/officeDocument/2006/relationships/slideLayout" Target="../slideLayouts/slideLayout7.xml"/><Relationship Id="rId6" Type="http://schemas.openxmlformats.org/officeDocument/2006/relationships/hyperlink" Target="https://pt.wikipedia.org/wiki/%C3%81gua" TargetMode="External"/><Relationship Id="rId11" Type="http://schemas.openxmlformats.org/officeDocument/2006/relationships/image" Target="../media/image44.jpeg"/><Relationship Id="rId5" Type="http://schemas.openxmlformats.org/officeDocument/2006/relationships/hyperlink" Target="https://pt.wikipedia.org/wiki/Eletr%C3%B3lise" TargetMode="External"/><Relationship Id="rId10" Type="http://schemas.openxmlformats.org/officeDocument/2006/relationships/image" Target="../media/image210.png"/><Relationship Id="rId4" Type="http://schemas.openxmlformats.org/officeDocument/2006/relationships/hyperlink" Target="https://pt.wikipedia.org/w/index.php?title=E._M._Washburn&amp;action=edit&amp;redlink=1" TargetMode="External"/><Relationship Id="rId9" Type="http://schemas.openxmlformats.org/officeDocument/2006/relationships/hyperlink" Target="https://pt.wikipedia.org/wiki/Ur%C3%A2nio"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46.gif"/><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disciplinas.stoa.usp.br/"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30.png"/><Relationship Id="rId1" Type="http://schemas.openxmlformats.org/officeDocument/2006/relationships/slideLayout" Target="../slideLayouts/slideLayout7.xml"/><Relationship Id="rId6" Type="http://schemas.openxmlformats.org/officeDocument/2006/relationships/image" Target="../media/image460.png"/></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0.gif"/></Relationships>
</file>

<file path=ppt/slides/_rels/slide77.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1.gif"/></Relationships>
</file>

<file path=ppt/slides/_rels/slide7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jpeg"/><Relationship Id="rId1" Type="http://schemas.openxmlformats.org/officeDocument/2006/relationships/slideLayout" Target="../slideLayouts/slideLayout1.xml"/><Relationship Id="rId5" Type="http://schemas.openxmlformats.org/officeDocument/2006/relationships/image" Target="../media/image85.emf"/><Relationship Id="rId4" Type="http://schemas.openxmlformats.org/officeDocument/2006/relationships/image" Target="../media/image84.emf"/></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76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600.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9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9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01.png"/><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9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6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4120062" y="116632"/>
            <a:ext cx="4700410" cy="1323439"/>
          </a:xfrm>
          <a:prstGeom prst="rect">
            <a:avLst/>
          </a:prstGeom>
          <a:noFill/>
        </p:spPr>
        <p:txBody>
          <a:bodyPr wrap="square" rtlCol="0">
            <a:spAutoFit/>
          </a:bodyPr>
          <a:lstStyle/>
          <a:p>
            <a:pPr algn="ctr"/>
            <a:r>
              <a:rPr lang="pt-PT" sz="4000" b="1" dirty="0">
                <a:solidFill>
                  <a:schemeClr val="bg1"/>
                </a:solidFill>
              </a:rPr>
              <a:t>Conceitos básicos em química</a:t>
            </a:r>
          </a:p>
        </p:txBody>
      </p:sp>
      <p:pic>
        <p:nvPicPr>
          <p:cNvPr id="1026" name="Picture 2" descr="https://cdn.alison.com/images/crs/85/181/Alison_CoursewareIntro_181.jpg"/>
          <p:cNvPicPr>
            <a:picLocks noChangeAspect="1" noChangeArrowheads="1"/>
          </p:cNvPicPr>
          <p:nvPr/>
        </p:nvPicPr>
        <p:blipFill rotWithShape="1">
          <a:blip r:embed="rId2">
            <a:extLst>
              <a:ext uri="{28A0092B-C50C-407E-A947-70E740481C1C}">
                <a14:useLocalDpi xmlns:a14="http://schemas.microsoft.com/office/drawing/2010/main" val="0"/>
              </a:ext>
            </a:extLst>
          </a:blip>
          <a:srcRect r="40575"/>
          <a:stretch/>
        </p:blipFill>
        <p:spPr bwMode="auto">
          <a:xfrm>
            <a:off x="20767" y="-6538"/>
            <a:ext cx="4079285" cy="6864537"/>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272462" y="2764010"/>
            <a:ext cx="4139952" cy="1323439"/>
          </a:xfrm>
          <a:prstGeom prst="rect">
            <a:avLst/>
          </a:prstGeom>
          <a:noFill/>
        </p:spPr>
        <p:txBody>
          <a:bodyPr wrap="square" rtlCol="0">
            <a:spAutoFit/>
          </a:bodyPr>
          <a:lstStyle/>
          <a:p>
            <a:pPr algn="ctr"/>
            <a:r>
              <a:rPr lang="pt-PT" sz="4000" b="1" dirty="0">
                <a:solidFill>
                  <a:schemeClr val="bg1"/>
                </a:solidFill>
              </a:rPr>
              <a:t>Aula de apresentação </a:t>
            </a:r>
          </a:p>
        </p:txBody>
      </p:sp>
    </p:spTree>
    <p:extLst>
      <p:ext uri="{BB962C8B-B14F-4D97-AF65-F5344CB8AC3E}">
        <p14:creationId xmlns:p14="http://schemas.microsoft.com/office/powerpoint/2010/main" val="4237011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88640"/>
            <a:ext cx="2218300" cy="707886"/>
          </a:xfrm>
          <a:prstGeom prst="rect">
            <a:avLst/>
          </a:prstGeom>
          <a:noFill/>
        </p:spPr>
        <p:txBody>
          <a:bodyPr wrap="none" rtlCol="0">
            <a:spAutoFit/>
          </a:bodyPr>
          <a:lstStyle/>
          <a:p>
            <a:r>
              <a:rPr lang="pt-PT" sz="4000" b="1" u="sng" dirty="0">
                <a:solidFill>
                  <a:schemeClr val="bg1"/>
                </a:solidFill>
              </a:rPr>
              <a:t>Avaliação</a:t>
            </a:r>
          </a:p>
        </p:txBody>
      </p:sp>
      <p:pic>
        <p:nvPicPr>
          <p:cNvPr id="5" name="Imagem 4"/>
          <p:cNvPicPr>
            <a:picLocks noChangeAspect="1"/>
          </p:cNvPicPr>
          <p:nvPr/>
        </p:nvPicPr>
        <p:blipFill>
          <a:blip r:embed="rId3"/>
          <a:stretch>
            <a:fillRect/>
          </a:stretch>
        </p:blipFill>
        <p:spPr>
          <a:xfrm>
            <a:off x="326696" y="1052737"/>
            <a:ext cx="1656184" cy="1656184"/>
          </a:xfrm>
          <a:prstGeom prst="rect">
            <a:avLst/>
          </a:prstGeom>
        </p:spPr>
      </p:pic>
      <p:sp>
        <p:nvSpPr>
          <p:cNvPr id="6" name="Retângulo 5"/>
          <p:cNvSpPr/>
          <p:nvPr/>
        </p:nvSpPr>
        <p:spPr>
          <a:xfrm>
            <a:off x="11440" y="4790182"/>
            <a:ext cx="8088952" cy="1231106"/>
          </a:xfrm>
          <a:prstGeom prst="rect">
            <a:avLst/>
          </a:prstGeom>
        </p:spPr>
        <p:txBody>
          <a:bodyPr wrap="square">
            <a:spAutoFit/>
          </a:bodyPr>
          <a:lstStyle/>
          <a:p>
            <a:r>
              <a:rPr lang="pt-PT" dirty="0">
                <a:solidFill>
                  <a:schemeClr val="bg1"/>
                </a:solidFill>
              </a:rPr>
              <a:t>Grupo facebook – QFL0137 -2017</a:t>
            </a:r>
          </a:p>
          <a:p>
            <a:r>
              <a:rPr lang="pt-PT" dirty="0">
                <a:solidFill>
                  <a:schemeClr val="bg1"/>
                </a:solidFill>
              </a:rPr>
              <a:t>4 videos  sobre um tema cientifico geral </a:t>
            </a:r>
          </a:p>
          <a:p>
            <a:r>
              <a:rPr lang="pt-PT" dirty="0">
                <a:solidFill>
                  <a:schemeClr val="bg1"/>
                </a:solidFill>
              </a:rPr>
              <a:t>Post a comentar o video</a:t>
            </a:r>
          </a:p>
          <a:p>
            <a:r>
              <a:rPr lang="pt-PT" dirty="0">
                <a:solidFill>
                  <a:schemeClr val="bg1"/>
                </a:solidFill>
              </a:rPr>
              <a:t>0,25 pontos por cada video – </a:t>
            </a:r>
            <a:r>
              <a:rPr lang="pt-PT" sz="2000" b="1" dirty="0">
                <a:solidFill>
                  <a:schemeClr val="bg1"/>
                </a:solidFill>
              </a:rPr>
              <a:t>1 ponto  somado </a:t>
            </a:r>
            <a:r>
              <a:rPr lang="pt-PT" dirty="0">
                <a:solidFill>
                  <a:schemeClr val="bg1"/>
                </a:solidFill>
              </a:rPr>
              <a:t>a um das provas (P1,P2 ou Psub)</a:t>
            </a:r>
          </a:p>
        </p:txBody>
      </p:sp>
      <p:pic>
        <p:nvPicPr>
          <p:cNvPr id="8" name="Imagem 7"/>
          <p:cNvPicPr>
            <a:picLocks noChangeAspect="1"/>
          </p:cNvPicPr>
          <p:nvPr/>
        </p:nvPicPr>
        <p:blipFill rotWithShape="1">
          <a:blip r:embed="rId4"/>
          <a:srcRect t="3800" r="19288" b="29533"/>
          <a:stretch/>
        </p:blipFill>
        <p:spPr>
          <a:xfrm>
            <a:off x="2425472" y="1556792"/>
            <a:ext cx="6395000" cy="2971199"/>
          </a:xfrm>
          <a:prstGeom prst="rect">
            <a:avLst/>
          </a:prstGeom>
        </p:spPr>
      </p:pic>
      <p:sp>
        <p:nvSpPr>
          <p:cNvPr id="9" name="Retângulo 8"/>
          <p:cNvSpPr/>
          <p:nvPr/>
        </p:nvSpPr>
        <p:spPr>
          <a:xfrm>
            <a:off x="2699792" y="542583"/>
            <a:ext cx="4572000" cy="923330"/>
          </a:xfrm>
          <a:prstGeom prst="rect">
            <a:avLst/>
          </a:prstGeom>
        </p:spPr>
        <p:txBody>
          <a:bodyPr>
            <a:spAutoFit/>
          </a:bodyPr>
          <a:lstStyle/>
          <a:p>
            <a:r>
              <a:rPr lang="pt-PT" dirty="0">
                <a:solidFill>
                  <a:schemeClr val="bg1"/>
                </a:solidFill>
              </a:rPr>
              <a:t>Grupo facebook – QFL0137 -2017</a:t>
            </a:r>
          </a:p>
          <a:p>
            <a:r>
              <a:rPr lang="pt-PT" dirty="0">
                <a:solidFill>
                  <a:schemeClr val="bg1"/>
                </a:solidFill>
                <a:hlinkClick r:id="rId5"/>
              </a:rPr>
              <a:t>https://www.facebook.com/groups/1566983953593037/</a:t>
            </a:r>
            <a:endParaRPr lang="pt-PT" dirty="0">
              <a:solidFill>
                <a:schemeClr val="bg1"/>
              </a:solidFill>
            </a:endParaRPr>
          </a:p>
        </p:txBody>
      </p:sp>
    </p:spTree>
    <p:extLst>
      <p:ext uri="{BB962C8B-B14F-4D97-AF65-F5344CB8AC3E}">
        <p14:creationId xmlns:p14="http://schemas.microsoft.com/office/powerpoint/2010/main" val="28456426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ângulo 3"/>
          <p:cNvSpPr/>
          <p:nvPr/>
        </p:nvSpPr>
        <p:spPr>
          <a:xfrm>
            <a:off x="4150671" y="2132856"/>
            <a:ext cx="4752528" cy="3785652"/>
          </a:xfrm>
          <a:prstGeom prst="rect">
            <a:avLst/>
          </a:prstGeom>
        </p:spPr>
        <p:txBody>
          <a:bodyPr wrap="square">
            <a:spAutoFit/>
          </a:bodyPr>
          <a:lstStyle/>
          <a:p>
            <a:r>
              <a:rPr lang="pt-PT" sz="2400" b="1" dirty="0">
                <a:solidFill>
                  <a:srgbClr val="FFFF00"/>
                </a:solidFill>
              </a:rPr>
              <a:t>Niel  Bohr</a:t>
            </a:r>
            <a:r>
              <a:rPr lang="pt-PT" sz="2400" dirty="0">
                <a:solidFill>
                  <a:schemeClr val="bg1"/>
                </a:solidFill>
              </a:rPr>
              <a:t> que idealizou um modelo para estrutura electrónica dos átomos  - </a:t>
            </a:r>
          </a:p>
          <a:p>
            <a:endParaRPr lang="pt-PT" sz="2400" dirty="0">
              <a:solidFill>
                <a:schemeClr val="bg1"/>
              </a:solidFill>
            </a:endParaRPr>
          </a:p>
          <a:p>
            <a:r>
              <a:rPr lang="pt-PT" sz="2400" dirty="0">
                <a:solidFill>
                  <a:schemeClr val="bg1"/>
                </a:solidFill>
              </a:rPr>
              <a:t>explicar o porquê de os átomos apresentarem espectros de emissão  característicos</a:t>
            </a:r>
          </a:p>
          <a:p>
            <a:endParaRPr lang="pt-PT" sz="2400" dirty="0">
              <a:solidFill>
                <a:schemeClr val="bg1"/>
              </a:solidFill>
            </a:endParaRPr>
          </a:p>
          <a:p>
            <a:endParaRPr lang="pt-PT" sz="2400" dirty="0">
              <a:solidFill>
                <a:schemeClr val="bg1"/>
              </a:solidFill>
            </a:endParaRPr>
          </a:p>
          <a:p>
            <a:endParaRPr lang="pt-PT" sz="2400" dirty="0">
              <a:solidFill>
                <a:schemeClr val="bg1"/>
              </a:solidFill>
            </a:endParaRPr>
          </a:p>
        </p:txBody>
      </p:sp>
      <p:pic>
        <p:nvPicPr>
          <p:cNvPr id="30722" name="Picture 2" descr="https://upload.wikimedia.org/wikipedia/commons/thumb/d/d1/Modelo_de_Bohr.png/250px-Modelo_de_Bo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5" y="2129830"/>
            <a:ext cx="4145400" cy="37474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media-cache-ak0.pinimg.com/custom_covers/216x146/359584420186892643_1383765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6" y="0"/>
            <a:ext cx="1654400" cy="111825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5"/>
          <p:cNvSpPr/>
          <p:nvPr/>
        </p:nvSpPr>
        <p:spPr>
          <a:xfrm>
            <a:off x="2051719" y="116632"/>
            <a:ext cx="6851479" cy="1692771"/>
          </a:xfrm>
          <a:prstGeom prst="rect">
            <a:avLst/>
          </a:prstGeom>
        </p:spPr>
        <p:txBody>
          <a:bodyPr wrap="square">
            <a:spAutoFit/>
          </a:bodyPr>
          <a:lstStyle/>
          <a:p>
            <a:pPr lvl="0"/>
            <a:r>
              <a:rPr lang="pt-BR" sz="2400" dirty="0">
                <a:solidFill>
                  <a:prstClr val="white"/>
                </a:solidFill>
              </a:rPr>
              <a:t>O </a:t>
            </a:r>
            <a:r>
              <a:rPr lang="pt-BR" sz="2400" b="1" dirty="0">
                <a:solidFill>
                  <a:srgbClr val="FFFF00"/>
                </a:solidFill>
              </a:rPr>
              <a:t>comprimento de onda </a:t>
            </a:r>
            <a:r>
              <a:rPr lang="pt-BR" sz="2400" dirty="0">
                <a:solidFill>
                  <a:prstClr val="white"/>
                </a:solidFill>
              </a:rPr>
              <a:t>da radiação emitida quando um dado </a:t>
            </a:r>
            <a:r>
              <a:rPr lang="pt-BR" sz="2400" dirty="0" err="1">
                <a:solidFill>
                  <a:prstClr val="white"/>
                </a:solidFill>
              </a:rPr>
              <a:t>eletron</a:t>
            </a:r>
            <a:r>
              <a:rPr lang="pt-BR" sz="2400" dirty="0">
                <a:solidFill>
                  <a:prstClr val="white"/>
                </a:solidFill>
              </a:rPr>
              <a:t> é excitado está relacionada  com o </a:t>
            </a:r>
            <a:r>
              <a:rPr lang="pt-BR" sz="3200" b="1" dirty="0">
                <a:solidFill>
                  <a:srgbClr val="FFFF00"/>
                </a:solidFill>
              </a:rPr>
              <a:t>nível energético</a:t>
            </a:r>
            <a:r>
              <a:rPr lang="pt-BR" sz="2400" dirty="0">
                <a:solidFill>
                  <a:prstClr val="white"/>
                </a:solidFill>
              </a:rPr>
              <a:t> para onde esse </a:t>
            </a:r>
            <a:r>
              <a:rPr lang="pt-BR" sz="2400" dirty="0" err="1">
                <a:solidFill>
                  <a:prstClr val="white"/>
                </a:solidFill>
              </a:rPr>
              <a:t>eletron</a:t>
            </a:r>
            <a:r>
              <a:rPr lang="pt-BR" sz="2400" dirty="0">
                <a:solidFill>
                  <a:prstClr val="white"/>
                </a:solidFill>
              </a:rPr>
              <a:t> foi enviado.</a:t>
            </a:r>
          </a:p>
        </p:txBody>
      </p:sp>
    </p:spTree>
    <p:extLst>
      <p:ext uri="{BB962C8B-B14F-4D97-AF65-F5344CB8AC3E}">
        <p14:creationId xmlns:p14="http://schemas.microsoft.com/office/powerpoint/2010/main" val="174049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Oval 2"/>
          <p:cNvSpPr/>
          <p:nvPr/>
        </p:nvSpPr>
        <p:spPr>
          <a:xfrm>
            <a:off x="971856" y="2135884"/>
            <a:ext cx="2232000" cy="2196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Oval 3"/>
          <p:cNvSpPr/>
          <p:nvPr/>
        </p:nvSpPr>
        <p:spPr>
          <a:xfrm>
            <a:off x="539552" y="1667588"/>
            <a:ext cx="3132000" cy="3060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oup 21"/>
          <p:cNvGrpSpPr/>
          <p:nvPr/>
        </p:nvGrpSpPr>
        <p:grpSpPr>
          <a:xfrm>
            <a:off x="1835696" y="3035740"/>
            <a:ext cx="576064" cy="432048"/>
            <a:chOff x="5940152" y="3212976"/>
            <a:chExt cx="792048" cy="648072"/>
          </a:xfrm>
        </p:grpSpPr>
        <p:sp>
          <p:nvSpPr>
            <p:cNvPr id="6" name="Oval 5"/>
            <p:cNvSpPr/>
            <p:nvPr/>
          </p:nvSpPr>
          <p:spPr>
            <a:xfrm>
              <a:off x="6156176" y="3284984"/>
              <a:ext cx="360000"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Oval 6"/>
            <p:cNvSpPr/>
            <p:nvPr/>
          </p:nvSpPr>
          <p:spPr>
            <a:xfrm>
              <a:off x="6308576" y="3437384"/>
              <a:ext cx="36000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Oval 7"/>
            <p:cNvSpPr/>
            <p:nvPr/>
          </p:nvSpPr>
          <p:spPr>
            <a:xfrm>
              <a:off x="6156176" y="3501008"/>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Oval 8"/>
            <p:cNvSpPr/>
            <p:nvPr/>
          </p:nvSpPr>
          <p:spPr>
            <a:xfrm>
              <a:off x="6372200" y="3284984"/>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Oval 9"/>
            <p:cNvSpPr/>
            <p:nvPr/>
          </p:nvSpPr>
          <p:spPr>
            <a:xfrm>
              <a:off x="5940152" y="3356992"/>
              <a:ext cx="360000"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Oval 10"/>
            <p:cNvSpPr/>
            <p:nvPr/>
          </p:nvSpPr>
          <p:spPr>
            <a:xfrm>
              <a:off x="5940152" y="3212976"/>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2" name="Oval 11"/>
          <p:cNvSpPr/>
          <p:nvPr/>
        </p:nvSpPr>
        <p:spPr>
          <a:xfrm>
            <a:off x="107504" y="1235540"/>
            <a:ext cx="3960440" cy="3888432"/>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1862635" y="2555612"/>
            <a:ext cx="538930" cy="369332"/>
          </a:xfrm>
          <a:prstGeom prst="rect">
            <a:avLst/>
          </a:prstGeom>
          <a:noFill/>
        </p:spPr>
        <p:txBody>
          <a:bodyPr wrap="none" rtlCol="0">
            <a:spAutoFit/>
          </a:bodyPr>
          <a:lstStyle/>
          <a:p>
            <a:r>
              <a:rPr lang="pt-PT" dirty="0">
                <a:solidFill>
                  <a:schemeClr val="bg1"/>
                </a:solidFill>
              </a:rPr>
              <a:t>n=1</a:t>
            </a:r>
          </a:p>
        </p:txBody>
      </p:sp>
      <p:sp>
        <p:nvSpPr>
          <p:cNvPr id="16" name="CaixaDeTexto 15"/>
          <p:cNvSpPr txBox="1"/>
          <p:nvPr/>
        </p:nvSpPr>
        <p:spPr>
          <a:xfrm>
            <a:off x="1835696" y="1802312"/>
            <a:ext cx="538930" cy="369332"/>
          </a:xfrm>
          <a:prstGeom prst="rect">
            <a:avLst/>
          </a:prstGeom>
          <a:noFill/>
        </p:spPr>
        <p:txBody>
          <a:bodyPr wrap="none" rtlCol="0">
            <a:spAutoFit/>
          </a:bodyPr>
          <a:lstStyle/>
          <a:p>
            <a:r>
              <a:rPr lang="pt-PT" dirty="0">
                <a:solidFill>
                  <a:schemeClr val="bg1"/>
                </a:solidFill>
              </a:rPr>
              <a:t>n=2</a:t>
            </a:r>
          </a:p>
        </p:txBody>
      </p:sp>
      <p:sp>
        <p:nvSpPr>
          <p:cNvPr id="17" name="CaixaDeTexto 16"/>
          <p:cNvSpPr txBox="1"/>
          <p:nvPr/>
        </p:nvSpPr>
        <p:spPr>
          <a:xfrm>
            <a:off x="1835696" y="1307548"/>
            <a:ext cx="538930" cy="369332"/>
          </a:xfrm>
          <a:prstGeom prst="rect">
            <a:avLst/>
          </a:prstGeom>
          <a:noFill/>
        </p:spPr>
        <p:txBody>
          <a:bodyPr wrap="none" rtlCol="0">
            <a:spAutoFit/>
          </a:bodyPr>
          <a:lstStyle/>
          <a:p>
            <a:r>
              <a:rPr lang="pt-PT" dirty="0">
                <a:solidFill>
                  <a:schemeClr val="bg1"/>
                </a:solidFill>
              </a:rPr>
              <a:t>n=3</a:t>
            </a:r>
          </a:p>
        </p:txBody>
      </p:sp>
      <p:sp>
        <p:nvSpPr>
          <p:cNvPr id="18" name="CaixaDeTexto 17"/>
          <p:cNvSpPr txBox="1"/>
          <p:nvPr/>
        </p:nvSpPr>
        <p:spPr>
          <a:xfrm>
            <a:off x="1820948" y="908720"/>
            <a:ext cx="538930" cy="369332"/>
          </a:xfrm>
          <a:prstGeom prst="rect">
            <a:avLst/>
          </a:prstGeom>
          <a:noFill/>
        </p:spPr>
        <p:txBody>
          <a:bodyPr wrap="none" rtlCol="0">
            <a:spAutoFit/>
          </a:bodyPr>
          <a:lstStyle/>
          <a:p>
            <a:r>
              <a:rPr lang="pt-PT" dirty="0">
                <a:solidFill>
                  <a:schemeClr val="bg1"/>
                </a:solidFill>
              </a:rPr>
              <a:t>n=4</a:t>
            </a:r>
          </a:p>
        </p:txBody>
      </p:sp>
      <p:sp>
        <p:nvSpPr>
          <p:cNvPr id="21" name="Oval 20"/>
          <p:cNvSpPr/>
          <p:nvPr/>
        </p:nvSpPr>
        <p:spPr>
          <a:xfrm>
            <a:off x="3059856" y="3017358"/>
            <a:ext cx="288000" cy="288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2" name="Straight Arrow Connector 32"/>
          <p:cNvCxnSpPr/>
          <p:nvPr/>
        </p:nvCxnSpPr>
        <p:spPr>
          <a:xfrm rot="16200000" flipH="1">
            <a:off x="3215508" y="3377366"/>
            <a:ext cx="432048" cy="288032"/>
          </a:xfrm>
          <a:prstGeom prst="straightConnector1">
            <a:avLst/>
          </a:prstGeom>
          <a:ln>
            <a:solidFill>
              <a:srgbClr val="FF0000"/>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34"/>
          <p:cNvCxnSpPr/>
          <p:nvPr/>
        </p:nvCxnSpPr>
        <p:spPr>
          <a:xfrm rot="10800000">
            <a:off x="3035488" y="3733521"/>
            <a:ext cx="504056" cy="1588"/>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sp>
        <p:nvSpPr>
          <p:cNvPr id="24" name="Freeform 40"/>
          <p:cNvSpPr/>
          <p:nvPr/>
        </p:nvSpPr>
        <p:spPr>
          <a:xfrm rot="297451" flipV="1">
            <a:off x="3456103" y="3719255"/>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rgbClr val="FFFF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5" name="Rectangle 46"/>
          <p:cNvSpPr/>
          <p:nvPr/>
        </p:nvSpPr>
        <p:spPr>
          <a:xfrm>
            <a:off x="5009798" y="3755820"/>
            <a:ext cx="1362402" cy="461665"/>
          </a:xfrm>
          <a:prstGeom prst="rect">
            <a:avLst/>
          </a:prstGeom>
        </p:spPr>
        <p:txBody>
          <a:bodyPr wrap="square">
            <a:spAutoFit/>
          </a:bodyPr>
          <a:lstStyle/>
          <a:p>
            <a:pPr lvl="0"/>
            <a:r>
              <a:rPr lang="pt-BR" sz="2400" dirty="0">
                <a:solidFill>
                  <a:srgbClr val="FFFF00"/>
                </a:solidFill>
              </a:rPr>
              <a:t> </a:t>
            </a:r>
            <a:r>
              <a:rPr lang="pt-BR" sz="2400" b="1" dirty="0">
                <a:solidFill>
                  <a:srgbClr val="FFFF00"/>
                </a:solidFill>
              </a:rPr>
              <a:t>radiação</a:t>
            </a:r>
            <a:endParaRPr lang="pt-BR" sz="2400" dirty="0">
              <a:solidFill>
                <a:srgbClr val="FFFF00"/>
              </a:solidFill>
            </a:endParaRPr>
          </a:p>
        </p:txBody>
      </p:sp>
      <p:cxnSp>
        <p:nvCxnSpPr>
          <p:cNvPr id="26" name="Straight Arrow Connector 29"/>
          <p:cNvCxnSpPr/>
          <p:nvPr/>
        </p:nvCxnSpPr>
        <p:spPr>
          <a:xfrm flipH="1" flipV="1">
            <a:off x="3347856" y="3139425"/>
            <a:ext cx="2051788" cy="21933"/>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31" name="CaixaDeTexto 30"/>
          <p:cNvSpPr txBox="1"/>
          <p:nvPr/>
        </p:nvSpPr>
        <p:spPr>
          <a:xfrm>
            <a:off x="5508104" y="2965725"/>
            <a:ext cx="780406" cy="369332"/>
          </a:xfrm>
          <a:prstGeom prst="rect">
            <a:avLst/>
          </a:prstGeom>
          <a:noFill/>
        </p:spPr>
        <p:txBody>
          <a:bodyPr wrap="none" rtlCol="0">
            <a:spAutoFit/>
          </a:bodyPr>
          <a:lstStyle/>
          <a:p>
            <a:r>
              <a:rPr lang="pt-PT" dirty="0" err="1">
                <a:solidFill>
                  <a:srgbClr val="FF0000"/>
                </a:solidFill>
              </a:rPr>
              <a:t>Foton</a:t>
            </a:r>
            <a:r>
              <a:rPr lang="pt-PT" dirty="0">
                <a:solidFill>
                  <a:srgbClr val="FF0000"/>
                </a:solidFill>
              </a:rPr>
              <a:t> </a:t>
            </a:r>
          </a:p>
        </p:txBody>
      </p:sp>
      <p:sp>
        <p:nvSpPr>
          <p:cNvPr id="32" name="CaixaDeTexto 31"/>
          <p:cNvSpPr txBox="1"/>
          <p:nvPr/>
        </p:nvSpPr>
        <p:spPr>
          <a:xfrm>
            <a:off x="323528" y="0"/>
            <a:ext cx="8928992" cy="646331"/>
          </a:xfrm>
          <a:prstGeom prst="rect">
            <a:avLst/>
          </a:prstGeom>
          <a:noFill/>
        </p:spPr>
        <p:txBody>
          <a:bodyPr wrap="square" rtlCol="0">
            <a:spAutoFit/>
          </a:bodyPr>
          <a:lstStyle/>
          <a:p>
            <a:r>
              <a:rPr lang="pt-PT" sz="3600" dirty="0">
                <a:solidFill>
                  <a:schemeClr val="bg1"/>
                </a:solidFill>
              </a:rPr>
              <a:t>Espectros de linhas </a:t>
            </a:r>
            <a:r>
              <a:rPr lang="pt-PT" sz="3600" dirty="0" err="1">
                <a:solidFill>
                  <a:schemeClr val="bg1"/>
                </a:solidFill>
              </a:rPr>
              <a:t>atômicas</a:t>
            </a:r>
            <a:r>
              <a:rPr lang="pt-PT" sz="3600" dirty="0">
                <a:solidFill>
                  <a:schemeClr val="bg1"/>
                </a:solidFill>
              </a:rPr>
              <a:t> e </a:t>
            </a:r>
            <a:r>
              <a:rPr lang="pt-PT" sz="3600" dirty="0" err="1">
                <a:solidFill>
                  <a:schemeClr val="bg1"/>
                </a:solidFill>
              </a:rPr>
              <a:t>Niels</a:t>
            </a:r>
            <a:r>
              <a:rPr lang="pt-PT" sz="3600" dirty="0">
                <a:solidFill>
                  <a:schemeClr val="bg1"/>
                </a:solidFill>
              </a:rPr>
              <a:t> Bohr </a:t>
            </a:r>
          </a:p>
        </p:txBody>
      </p:sp>
      <p:sp>
        <p:nvSpPr>
          <p:cNvPr id="33" name="Oval 32"/>
          <p:cNvSpPr/>
          <p:nvPr/>
        </p:nvSpPr>
        <p:spPr>
          <a:xfrm>
            <a:off x="1747922" y="2893411"/>
            <a:ext cx="756000" cy="720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2654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par>
                          <p:cTn id="11" fill="hold">
                            <p:stCondLst>
                              <p:cond delay="500"/>
                            </p:stCondLst>
                            <p:childTnLst>
                              <p:par>
                                <p:cTn id="12" presetID="0" presetClass="path" presetSubtype="0" accel="50000" decel="50000" fill="hold" grpId="0" nodeType="afterEffect">
                                  <p:stCondLst>
                                    <p:cond delay="0"/>
                                  </p:stCondLst>
                                  <p:childTnLst>
                                    <p:animMotion origin="layout" path="M 1.94444E-6 0.00023 L 0.03941 0.08403 " pathEditMode="relative" rAng="0" ptsTypes="AA">
                                      <p:cBhvr>
                                        <p:cTn id="13" dur="2000" fill="hold"/>
                                        <p:tgtEl>
                                          <p:spTgt spid="21"/>
                                        </p:tgtEl>
                                        <p:attrNameLst>
                                          <p:attrName>ppt_x</p:attrName>
                                          <p:attrName>ppt_y</p:attrName>
                                        </p:attrNameLst>
                                      </p:cBhvr>
                                      <p:rCtr x="20" y="42"/>
                                    </p:animMotion>
                                  </p:childTnLst>
                                </p:cTn>
                              </p:par>
                              <p:par>
                                <p:cTn id="14" presetID="2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childTnLst>
                          </p:cTn>
                        </p:par>
                        <p:par>
                          <p:cTn id="17" fill="hold">
                            <p:stCondLst>
                              <p:cond delay="2500"/>
                            </p:stCondLst>
                            <p:childTnLst>
                              <p:par>
                                <p:cTn id="18" presetID="22" presetClass="entr" presetSubtype="1"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0" presetClass="path" presetSubtype="0" accel="50000" decel="50000" fill="hold" grpId="1" nodeType="withEffect">
                                  <p:stCondLst>
                                    <p:cond delay="0"/>
                                  </p:stCondLst>
                                  <p:childTnLst>
                                    <p:animMotion origin="layout" path="M 0.03941 0.08401 L -0.0158 0.08401 " pathEditMode="relative" rAng="0" ptsTypes="AA">
                                      <p:cBhvr>
                                        <p:cTn id="22" dur="2000" fill="hold"/>
                                        <p:tgtEl>
                                          <p:spTgt spid="21"/>
                                        </p:tgtEl>
                                        <p:attrNameLst>
                                          <p:attrName>ppt_x</p:attrName>
                                          <p:attrName>ppt_y</p:attrName>
                                        </p:attrNameLst>
                                      </p:cBhvr>
                                      <p:rCtr x="-28" y="0"/>
                                    </p:animMotion>
                                  </p:childTnLst>
                                </p:cTn>
                              </p:par>
                            </p:childTnLst>
                          </p:cTn>
                        </p:par>
                        <p:par>
                          <p:cTn id="23" fill="hold">
                            <p:stCondLst>
                              <p:cond delay="4500"/>
                            </p:stCondLst>
                            <p:childTnLst>
                              <p:par>
                                <p:cTn id="24" presetID="22" presetClass="entr" presetSubtype="1"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4" grpId="0" animBg="1"/>
      <p:bldP spid="25" grpId="0"/>
      <p:bldP spid="31"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8820472" cy="646331"/>
          </a:xfrm>
          <a:prstGeom prst="rect">
            <a:avLst/>
          </a:prstGeom>
          <a:noFill/>
        </p:spPr>
        <p:txBody>
          <a:bodyPr wrap="square" rtlCol="0">
            <a:spAutoFit/>
          </a:bodyPr>
          <a:lstStyle/>
          <a:p>
            <a:r>
              <a:rPr lang="pt-PT" sz="3600" dirty="0">
                <a:solidFill>
                  <a:schemeClr val="bg1"/>
                </a:solidFill>
              </a:rPr>
              <a:t>Espectros de linhas </a:t>
            </a:r>
            <a:r>
              <a:rPr lang="pt-PT" sz="3600" dirty="0" err="1">
                <a:solidFill>
                  <a:schemeClr val="bg1"/>
                </a:solidFill>
              </a:rPr>
              <a:t>atômicas</a:t>
            </a:r>
            <a:r>
              <a:rPr lang="pt-PT" sz="3600" dirty="0">
                <a:solidFill>
                  <a:schemeClr val="bg1"/>
                </a:solidFill>
              </a:rPr>
              <a:t> e </a:t>
            </a:r>
            <a:r>
              <a:rPr lang="pt-PT" sz="3600" dirty="0" err="1">
                <a:solidFill>
                  <a:schemeClr val="bg1"/>
                </a:solidFill>
              </a:rPr>
              <a:t>niels</a:t>
            </a:r>
            <a:r>
              <a:rPr lang="pt-PT" sz="3600" dirty="0">
                <a:solidFill>
                  <a:schemeClr val="bg1"/>
                </a:solidFill>
              </a:rPr>
              <a:t> </a:t>
            </a:r>
            <a:r>
              <a:rPr lang="pt-PT" sz="3600" dirty="0" err="1">
                <a:solidFill>
                  <a:schemeClr val="bg1"/>
                </a:solidFill>
              </a:rPr>
              <a:t>bohr</a:t>
            </a:r>
            <a:r>
              <a:rPr lang="pt-PT" sz="3600" dirty="0">
                <a:solidFill>
                  <a:schemeClr val="bg1"/>
                </a:solidFill>
              </a:rPr>
              <a:t> </a:t>
            </a:r>
          </a:p>
        </p:txBody>
      </p:sp>
      <p:sp>
        <p:nvSpPr>
          <p:cNvPr id="4" name="Oval 3"/>
          <p:cNvSpPr/>
          <p:nvPr/>
        </p:nvSpPr>
        <p:spPr>
          <a:xfrm>
            <a:off x="2915816" y="3429000"/>
            <a:ext cx="936104" cy="936103"/>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Oval 4"/>
          <p:cNvSpPr/>
          <p:nvPr/>
        </p:nvSpPr>
        <p:spPr>
          <a:xfrm>
            <a:off x="2268000" y="2817176"/>
            <a:ext cx="2232000" cy="2196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Oval 5"/>
          <p:cNvSpPr/>
          <p:nvPr/>
        </p:nvSpPr>
        <p:spPr>
          <a:xfrm>
            <a:off x="1835696" y="2348880"/>
            <a:ext cx="3132000" cy="3060000"/>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7" name="Group 21"/>
          <p:cNvGrpSpPr/>
          <p:nvPr/>
        </p:nvGrpSpPr>
        <p:grpSpPr>
          <a:xfrm>
            <a:off x="3131840" y="3717032"/>
            <a:ext cx="576064" cy="432048"/>
            <a:chOff x="5940152" y="3212976"/>
            <a:chExt cx="792048" cy="648072"/>
          </a:xfrm>
        </p:grpSpPr>
        <p:sp>
          <p:nvSpPr>
            <p:cNvPr id="8" name="Oval 7"/>
            <p:cNvSpPr/>
            <p:nvPr/>
          </p:nvSpPr>
          <p:spPr>
            <a:xfrm>
              <a:off x="6156176" y="3284984"/>
              <a:ext cx="360000"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Oval 8"/>
            <p:cNvSpPr/>
            <p:nvPr/>
          </p:nvSpPr>
          <p:spPr>
            <a:xfrm>
              <a:off x="6308576" y="3437384"/>
              <a:ext cx="36000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Oval 9"/>
            <p:cNvSpPr/>
            <p:nvPr/>
          </p:nvSpPr>
          <p:spPr>
            <a:xfrm>
              <a:off x="6156176" y="3501008"/>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Oval 10"/>
            <p:cNvSpPr/>
            <p:nvPr/>
          </p:nvSpPr>
          <p:spPr>
            <a:xfrm>
              <a:off x="6372200" y="3284984"/>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Oval 11"/>
            <p:cNvSpPr/>
            <p:nvPr/>
          </p:nvSpPr>
          <p:spPr>
            <a:xfrm>
              <a:off x="5940152" y="3356992"/>
              <a:ext cx="360000" cy="3600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Oval 12"/>
            <p:cNvSpPr/>
            <p:nvPr/>
          </p:nvSpPr>
          <p:spPr>
            <a:xfrm>
              <a:off x="5940152" y="3212976"/>
              <a:ext cx="36000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5" name="Oval 24"/>
          <p:cNvSpPr/>
          <p:nvPr/>
        </p:nvSpPr>
        <p:spPr>
          <a:xfrm>
            <a:off x="1403648" y="1916832"/>
            <a:ext cx="3960440" cy="3888432"/>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Oval 36"/>
          <p:cNvSpPr/>
          <p:nvPr/>
        </p:nvSpPr>
        <p:spPr>
          <a:xfrm>
            <a:off x="1043608" y="1484783"/>
            <a:ext cx="4752528" cy="4839333"/>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Oval 37"/>
          <p:cNvSpPr/>
          <p:nvPr/>
        </p:nvSpPr>
        <p:spPr>
          <a:xfrm>
            <a:off x="576064" y="1052736"/>
            <a:ext cx="5652120" cy="5688632"/>
          </a:xfrm>
          <a:prstGeom prst="ellipse">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CaixaDeTexto 38"/>
          <p:cNvSpPr txBox="1"/>
          <p:nvPr/>
        </p:nvSpPr>
        <p:spPr>
          <a:xfrm>
            <a:off x="3158779" y="3059668"/>
            <a:ext cx="538930" cy="369332"/>
          </a:xfrm>
          <a:prstGeom prst="rect">
            <a:avLst/>
          </a:prstGeom>
          <a:noFill/>
        </p:spPr>
        <p:txBody>
          <a:bodyPr wrap="none" rtlCol="0">
            <a:spAutoFit/>
          </a:bodyPr>
          <a:lstStyle/>
          <a:p>
            <a:r>
              <a:rPr lang="pt-PT" dirty="0">
                <a:solidFill>
                  <a:schemeClr val="bg1"/>
                </a:solidFill>
              </a:rPr>
              <a:t>n=1</a:t>
            </a:r>
          </a:p>
        </p:txBody>
      </p:sp>
      <p:sp>
        <p:nvSpPr>
          <p:cNvPr id="40" name="CaixaDeTexto 39"/>
          <p:cNvSpPr txBox="1"/>
          <p:nvPr/>
        </p:nvSpPr>
        <p:spPr>
          <a:xfrm>
            <a:off x="3131840" y="2483604"/>
            <a:ext cx="538930" cy="369332"/>
          </a:xfrm>
          <a:prstGeom prst="rect">
            <a:avLst/>
          </a:prstGeom>
          <a:noFill/>
        </p:spPr>
        <p:txBody>
          <a:bodyPr wrap="none" rtlCol="0">
            <a:spAutoFit/>
          </a:bodyPr>
          <a:lstStyle/>
          <a:p>
            <a:r>
              <a:rPr lang="pt-PT" dirty="0">
                <a:solidFill>
                  <a:schemeClr val="bg1"/>
                </a:solidFill>
              </a:rPr>
              <a:t>n=2</a:t>
            </a:r>
          </a:p>
        </p:txBody>
      </p:sp>
      <p:sp>
        <p:nvSpPr>
          <p:cNvPr id="41" name="CaixaDeTexto 40"/>
          <p:cNvSpPr txBox="1"/>
          <p:nvPr/>
        </p:nvSpPr>
        <p:spPr>
          <a:xfrm>
            <a:off x="3131840" y="1988840"/>
            <a:ext cx="538930" cy="369332"/>
          </a:xfrm>
          <a:prstGeom prst="rect">
            <a:avLst/>
          </a:prstGeom>
          <a:noFill/>
        </p:spPr>
        <p:txBody>
          <a:bodyPr wrap="none" rtlCol="0">
            <a:spAutoFit/>
          </a:bodyPr>
          <a:lstStyle/>
          <a:p>
            <a:r>
              <a:rPr lang="pt-PT" dirty="0">
                <a:solidFill>
                  <a:schemeClr val="bg1"/>
                </a:solidFill>
              </a:rPr>
              <a:t>n=3</a:t>
            </a:r>
          </a:p>
        </p:txBody>
      </p:sp>
      <p:sp>
        <p:nvSpPr>
          <p:cNvPr id="42" name="CaixaDeTexto 41"/>
          <p:cNvSpPr txBox="1"/>
          <p:nvPr/>
        </p:nvSpPr>
        <p:spPr>
          <a:xfrm>
            <a:off x="3117092" y="1590012"/>
            <a:ext cx="538930" cy="369332"/>
          </a:xfrm>
          <a:prstGeom prst="rect">
            <a:avLst/>
          </a:prstGeom>
          <a:noFill/>
        </p:spPr>
        <p:txBody>
          <a:bodyPr wrap="none" rtlCol="0">
            <a:spAutoFit/>
          </a:bodyPr>
          <a:lstStyle/>
          <a:p>
            <a:r>
              <a:rPr lang="pt-PT" dirty="0">
                <a:solidFill>
                  <a:schemeClr val="bg1"/>
                </a:solidFill>
              </a:rPr>
              <a:t>n=4</a:t>
            </a:r>
          </a:p>
        </p:txBody>
      </p:sp>
      <p:sp>
        <p:nvSpPr>
          <p:cNvPr id="43" name="CaixaDeTexto 42"/>
          <p:cNvSpPr txBox="1"/>
          <p:nvPr/>
        </p:nvSpPr>
        <p:spPr>
          <a:xfrm>
            <a:off x="3117092" y="1167256"/>
            <a:ext cx="538930" cy="369332"/>
          </a:xfrm>
          <a:prstGeom prst="rect">
            <a:avLst/>
          </a:prstGeom>
          <a:noFill/>
        </p:spPr>
        <p:txBody>
          <a:bodyPr wrap="none" rtlCol="0">
            <a:spAutoFit/>
          </a:bodyPr>
          <a:lstStyle/>
          <a:p>
            <a:r>
              <a:rPr lang="pt-PT" dirty="0">
                <a:solidFill>
                  <a:schemeClr val="bg1"/>
                </a:solidFill>
              </a:rPr>
              <a:t>n=5</a:t>
            </a:r>
          </a:p>
        </p:txBody>
      </p:sp>
      <p:sp>
        <p:nvSpPr>
          <p:cNvPr id="44" name="CaixaDeTexto 43"/>
          <p:cNvSpPr txBox="1"/>
          <p:nvPr/>
        </p:nvSpPr>
        <p:spPr>
          <a:xfrm>
            <a:off x="3131840" y="740664"/>
            <a:ext cx="538930" cy="369332"/>
          </a:xfrm>
          <a:prstGeom prst="rect">
            <a:avLst/>
          </a:prstGeom>
          <a:noFill/>
        </p:spPr>
        <p:txBody>
          <a:bodyPr wrap="none" rtlCol="0">
            <a:spAutoFit/>
          </a:bodyPr>
          <a:lstStyle/>
          <a:p>
            <a:r>
              <a:rPr lang="pt-PT" dirty="0">
                <a:solidFill>
                  <a:schemeClr val="bg1"/>
                </a:solidFill>
              </a:rPr>
              <a:t>n=6</a:t>
            </a:r>
          </a:p>
        </p:txBody>
      </p:sp>
      <p:sp>
        <p:nvSpPr>
          <p:cNvPr id="52" name="AutoShape 4" descr="http://hyperphysics.phy-astr.gsu.edu/hbase/imgmod/hydspe.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cxnSp>
        <p:nvCxnSpPr>
          <p:cNvPr id="56" name="Straight Arrow Connector 34"/>
          <p:cNvCxnSpPr/>
          <p:nvPr/>
        </p:nvCxnSpPr>
        <p:spPr>
          <a:xfrm flipH="1">
            <a:off x="3851920" y="2464285"/>
            <a:ext cx="180020" cy="452414"/>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59" name="Straight Arrow Connector 34"/>
          <p:cNvCxnSpPr>
            <a:stCxn id="25" idx="7"/>
          </p:cNvCxnSpPr>
          <p:nvPr/>
        </p:nvCxnSpPr>
        <p:spPr>
          <a:xfrm flipH="1">
            <a:off x="4211962" y="2486280"/>
            <a:ext cx="572133" cy="654688"/>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61" name="Straight Arrow Connector 34"/>
          <p:cNvCxnSpPr/>
          <p:nvPr/>
        </p:nvCxnSpPr>
        <p:spPr>
          <a:xfrm flipH="1">
            <a:off x="4388052" y="3082396"/>
            <a:ext cx="1120052" cy="380907"/>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cxnSp>
        <p:nvCxnSpPr>
          <p:cNvPr id="72" name="Straight Arrow Connector 34"/>
          <p:cNvCxnSpPr>
            <a:stCxn id="38" idx="6"/>
          </p:cNvCxnSpPr>
          <p:nvPr/>
        </p:nvCxnSpPr>
        <p:spPr>
          <a:xfrm flipH="1" flipV="1">
            <a:off x="4540452" y="3861048"/>
            <a:ext cx="1687732" cy="36004"/>
          </a:xfrm>
          <a:prstGeom prst="straightConnector1">
            <a:avLst/>
          </a:prstGeom>
          <a:ln>
            <a:solidFill>
              <a:srgbClr val="66FF33"/>
            </a:solidFill>
            <a:prstDash val="dash"/>
            <a:tailEnd type="arrow"/>
          </a:ln>
        </p:spPr>
        <p:style>
          <a:lnRef idx="3">
            <a:schemeClr val="accent2"/>
          </a:lnRef>
          <a:fillRef idx="0">
            <a:schemeClr val="accent2"/>
          </a:fillRef>
          <a:effectRef idx="2">
            <a:schemeClr val="accent2"/>
          </a:effectRef>
          <a:fontRef idx="minor">
            <a:schemeClr val="tx1"/>
          </a:fontRef>
        </p:style>
      </p:cxnSp>
      <p:sp>
        <p:nvSpPr>
          <p:cNvPr id="78" name="Freeform 40"/>
          <p:cNvSpPr/>
          <p:nvPr/>
        </p:nvSpPr>
        <p:spPr>
          <a:xfrm rot="18529175" flipV="1">
            <a:off x="3768905" y="1599328"/>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rgbClr val="C00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srgbClr val="FF0000"/>
              </a:solidFill>
            </a:endParaRPr>
          </a:p>
        </p:txBody>
      </p:sp>
      <p:sp>
        <p:nvSpPr>
          <p:cNvPr id="79" name="Freeform 40"/>
          <p:cNvSpPr/>
          <p:nvPr/>
        </p:nvSpPr>
        <p:spPr>
          <a:xfrm rot="18982915" flipV="1">
            <a:off x="4594900" y="1679020"/>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rgbClr val="92D050"/>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0" name="Freeform 40"/>
          <p:cNvSpPr/>
          <p:nvPr/>
        </p:nvSpPr>
        <p:spPr>
          <a:xfrm rot="19823369" flipV="1">
            <a:off x="5491715" y="2450249"/>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chemeClr val="accent1">
                <a:lumMod val="75000"/>
              </a:schemeClr>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2" name="Freeform 40"/>
          <p:cNvSpPr/>
          <p:nvPr/>
        </p:nvSpPr>
        <p:spPr>
          <a:xfrm rot="20700331" flipV="1">
            <a:off x="6251362" y="3503604"/>
            <a:ext cx="1654606" cy="296658"/>
          </a:xfrm>
          <a:custGeom>
            <a:avLst/>
            <a:gdLst>
              <a:gd name="connsiteX0" fmla="*/ 23191 w 778565"/>
              <a:gd name="connsiteY0" fmla="*/ 762000 h 788505"/>
              <a:gd name="connsiteX1" fmla="*/ 23191 w 778565"/>
              <a:gd name="connsiteY1" fmla="*/ 145774 h 788505"/>
              <a:gd name="connsiteX2" fmla="*/ 162339 w 778565"/>
              <a:gd name="connsiteY2" fmla="*/ 702366 h 788505"/>
              <a:gd name="connsiteX3" fmla="*/ 221974 w 778565"/>
              <a:gd name="connsiteY3" fmla="*/ 165653 h 788505"/>
              <a:gd name="connsiteX4" fmla="*/ 301487 w 778565"/>
              <a:gd name="connsiteY4" fmla="*/ 762000 h 788505"/>
              <a:gd name="connsiteX5" fmla="*/ 381000 w 778565"/>
              <a:gd name="connsiteY5" fmla="*/ 6626 h 788505"/>
              <a:gd name="connsiteX6" fmla="*/ 460513 w 778565"/>
              <a:gd name="connsiteY6" fmla="*/ 722244 h 788505"/>
              <a:gd name="connsiteX7" fmla="*/ 520148 w 778565"/>
              <a:gd name="connsiteY7" fmla="*/ 165653 h 788505"/>
              <a:gd name="connsiteX8" fmla="*/ 619539 w 778565"/>
              <a:gd name="connsiteY8" fmla="*/ 682487 h 788505"/>
              <a:gd name="connsiteX9" fmla="*/ 699052 w 778565"/>
              <a:gd name="connsiteY9" fmla="*/ 205409 h 788505"/>
              <a:gd name="connsiteX10" fmla="*/ 778565 w 778565"/>
              <a:gd name="connsiteY10" fmla="*/ 205409 h 788505"/>
              <a:gd name="connsiteX11" fmla="*/ 778565 w 778565"/>
              <a:gd name="connsiteY11" fmla="*/ 205409 h 78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565" h="788505">
                <a:moveTo>
                  <a:pt x="23191" y="762000"/>
                </a:moveTo>
                <a:cubicBezTo>
                  <a:pt x="11595" y="458856"/>
                  <a:pt x="0" y="155713"/>
                  <a:pt x="23191" y="145774"/>
                </a:cubicBezTo>
                <a:cubicBezTo>
                  <a:pt x="46382" y="135835"/>
                  <a:pt x="129209" y="699053"/>
                  <a:pt x="162339" y="702366"/>
                </a:cubicBezTo>
                <a:cubicBezTo>
                  <a:pt x="195469" y="705679"/>
                  <a:pt x="198783" y="155714"/>
                  <a:pt x="221974" y="165653"/>
                </a:cubicBezTo>
                <a:cubicBezTo>
                  <a:pt x="245165" y="175592"/>
                  <a:pt x="274983" y="788505"/>
                  <a:pt x="301487" y="762000"/>
                </a:cubicBezTo>
                <a:cubicBezTo>
                  <a:pt x="327991" y="735496"/>
                  <a:pt x="354496" y="13252"/>
                  <a:pt x="381000" y="6626"/>
                </a:cubicBezTo>
                <a:cubicBezTo>
                  <a:pt x="407504" y="0"/>
                  <a:pt x="437322" y="695740"/>
                  <a:pt x="460513" y="722244"/>
                </a:cubicBezTo>
                <a:cubicBezTo>
                  <a:pt x="483704" y="748748"/>
                  <a:pt x="493644" y="172279"/>
                  <a:pt x="520148" y="165653"/>
                </a:cubicBezTo>
                <a:cubicBezTo>
                  <a:pt x="546652" y="159027"/>
                  <a:pt x="589722" y="675861"/>
                  <a:pt x="619539" y="682487"/>
                </a:cubicBezTo>
                <a:cubicBezTo>
                  <a:pt x="649356" y="689113"/>
                  <a:pt x="672548" y="284922"/>
                  <a:pt x="699052" y="205409"/>
                </a:cubicBezTo>
                <a:cubicBezTo>
                  <a:pt x="725556" y="125896"/>
                  <a:pt x="778565" y="205409"/>
                  <a:pt x="778565" y="205409"/>
                </a:cubicBezTo>
                <a:lnTo>
                  <a:pt x="778565" y="205409"/>
                </a:lnTo>
              </a:path>
            </a:pathLst>
          </a:custGeom>
          <a:ln w="38100">
            <a:solidFill>
              <a:srgbClr val="002060"/>
            </a:solidFill>
            <a:headEnd type="none" w="med" len="med"/>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3" name="CaixaDeTexto 82"/>
          <p:cNvSpPr txBox="1"/>
          <p:nvPr/>
        </p:nvSpPr>
        <p:spPr>
          <a:xfrm>
            <a:off x="4388052" y="597905"/>
            <a:ext cx="1359397" cy="461665"/>
          </a:xfrm>
          <a:prstGeom prst="rect">
            <a:avLst/>
          </a:prstGeom>
          <a:noFill/>
        </p:spPr>
        <p:txBody>
          <a:bodyPr wrap="square" rtlCol="0">
            <a:spAutoFit/>
          </a:bodyPr>
          <a:lstStyle/>
          <a:p>
            <a:r>
              <a:rPr lang="pt-PT" sz="2400" dirty="0">
                <a:solidFill>
                  <a:srgbClr val="FF0000"/>
                </a:solidFill>
              </a:rPr>
              <a:t>656,3 </a:t>
            </a:r>
            <a:r>
              <a:rPr lang="pt-PT" sz="2400" dirty="0" err="1">
                <a:solidFill>
                  <a:srgbClr val="FF0000"/>
                </a:solidFill>
              </a:rPr>
              <a:t>nm</a:t>
            </a:r>
            <a:r>
              <a:rPr lang="pt-PT" sz="2400" dirty="0">
                <a:solidFill>
                  <a:srgbClr val="FF0000"/>
                </a:solidFill>
              </a:rPr>
              <a:t> </a:t>
            </a:r>
          </a:p>
        </p:txBody>
      </p:sp>
      <p:sp>
        <p:nvSpPr>
          <p:cNvPr id="84" name="CaixaDeTexto 83"/>
          <p:cNvSpPr txBox="1"/>
          <p:nvPr/>
        </p:nvSpPr>
        <p:spPr>
          <a:xfrm>
            <a:off x="5796136" y="908720"/>
            <a:ext cx="1359397" cy="461665"/>
          </a:xfrm>
          <a:prstGeom prst="rect">
            <a:avLst/>
          </a:prstGeom>
          <a:noFill/>
        </p:spPr>
        <p:txBody>
          <a:bodyPr wrap="square" rtlCol="0">
            <a:spAutoFit/>
          </a:bodyPr>
          <a:lstStyle/>
          <a:p>
            <a:r>
              <a:rPr lang="pt-PT" sz="2400" dirty="0">
                <a:solidFill>
                  <a:srgbClr val="92D050"/>
                </a:solidFill>
              </a:rPr>
              <a:t>486,1 </a:t>
            </a:r>
            <a:r>
              <a:rPr lang="pt-PT" sz="2400" dirty="0" err="1">
                <a:solidFill>
                  <a:srgbClr val="92D050"/>
                </a:solidFill>
              </a:rPr>
              <a:t>nm</a:t>
            </a:r>
            <a:r>
              <a:rPr lang="pt-PT" sz="2400" dirty="0">
                <a:solidFill>
                  <a:srgbClr val="92D050"/>
                </a:solidFill>
              </a:rPr>
              <a:t> </a:t>
            </a:r>
          </a:p>
        </p:txBody>
      </p:sp>
      <p:sp>
        <p:nvSpPr>
          <p:cNvPr id="85" name="CaixaDeTexto 84"/>
          <p:cNvSpPr txBox="1"/>
          <p:nvPr/>
        </p:nvSpPr>
        <p:spPr>
          <a:xfrm>
            <a:off x="6444433" y="1711841"/>
            <a:ext cx="1359397" cy="461665"/>
          </a:xfrm>
          <a:prstGeom prst="rect">
            <a:avLst/>
          </a:prstGeom>
          <a:noFill/>
        </p:spPr>
        <p:txBody>
          <a:bodyPr wrap="square" rtlCol="0">
            <a:spAutoFit/>
          </a:bodyPr>
          <a:lstStyle/>
          <a:p>
            <a:r>
              <a:rPr lang="pt-PT" sz="2400" dirty="0">
                <a:solidFill>
                  <a:schemeClr val="accent1">
                    <a:lumMod val="75000"/>
                  </a:schemeClr>
                </a:solidFill>
              </a:rPr>
              <a:t>434,0 </a:t>
            </a:r>
            <a:r>
              <a:rPr lang="pt-PT" sz="2400" dirty="0" err="1">
                <a:solidFill>
                  <a:schemeClr val="accent1">
                    <a:lumMod val="75000"/>
                  </a:schemeClr>
                </a:solidFill>
              </a:rPr>
              <a:t>nm</a:t>
            </a:r>
            <a:endParaRPr lang="pt-PT" sz="2400" dirty="0">
              <a:solidFill>
                <a:schemeClr val="accent1">
                  <a:lumMod val="75000"/>
                </a:schemeClr>
              </a:solidFill>
            </a:endParaRPr>
          </a:p>
        </p:txBody>
      </p:sp>
      <p:sp>
        <p:nvSpPr>
          <p:cNvPr id="86" name="CaixaDeTexto 85"/>
          <p:cNvSpPr txBox="1"/>
          <p:nvPr/>
        </p:nvSpPr>
        <p:spPr>
          <a:xfrm>
            <a:off x="7317059" y="2967335"/>
            <a:ext cx="1359397" cy="461665"/>
          </a:xfrm>
          <a:prstGeom prst="rect">
            <a:avLst/>
          </a:prstGeom>
          <a:noFill/>
        </p:spPr>
        <p:txBody>
          <a:bodyPr wrap="square" rtlCol="0">
            <a:spAutoFit/>
          </a:bodyPr>
          <a:lstStyle/>
          <a:p>
            <a:r>
              <a:rPr lang="pt-PT" sz="2400" dirty="0">
                <a:solidFill>
                  <a:schemeClr val="accent1">
                    <a:lumMod val="75000"/>
                  </a:schemeClr>
                </a:solidFill>
              </a:rPr>
              <a:t>486,2 </a:t>
            </a:r>
            <a:r>
              <a:rPr lang="pt-PT" sz="2400" dirty="0" err="1">
                <a:solidFill>
                  <a:schemeClr val="accent1">
                    <a:lumMod val="75000"/>
                  </a:schemeClr>
                </a:solidFill>
              </a:rPr>
              <a:t>nm</a:t>
            </a:r>
            <a:endParaRPr lang="pt-PT" sz="2400" dirty="0">
              <a:solidFill>
                <a:schemeClr val="accent1">
                  <a:lumMod val="75000"/>
                </a:schemeClr>
              </a:solidFill>
            </a:endParaRPr>
          </a:p>
        </p:txBody>
      </p:sp>
      <p:pic>
        <p:nvPicPr>
          <p:cNvPr id="2061" name="Picture 8" descr="http://chemwiki.ucdavis.edu/@api/deki/files/50617/=Balmer_Series_for_Hydrogen_Atom1.jpg?revis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5" y="4111568"/>
            <a:ext cx="6623995" cy="2772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1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up)">
                                      <p:cBhvr>
                                        <p:cTn id="11" dur="500"/>
                                        <p:tgtEl>
                                          <p:spTgt spid="5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up)">
                                      <p:cBhvr>
                                        <p:cTn id="15" dur="500"/>
                                        <p:tgtEl>
                                          <p:spTgt spid="6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up)">
                                      <p:cBhvr>
                                        <p:cTn id="19" dur="500"/>
                                        <p:tgtEl>
                                          <p:spTgt spid="72"/>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wipe(up)">
                                      <p:cBhvr>
                                        <p:cTn id="23" dur="500"/>
                                        <p:tgtEl>
                                          <p:spTgt spid="78"/>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up)">
                                      <p:cBhvr>
                                        <p:cTn id="27" dur="500"/>
                                        <p:tgtEl>
                                          <p:spTgt spid="79"/>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wipe(up)">
                                      <p:cBhvr>
                                        <p:cTn id="31" dur="500"/>
                                        <p:tgtEl>
                                          <p:spTgt spid="80"/>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wipe(up)">
                                      <p:cBhvr>
                                        <p:cTn id="35" dur="500"/>
                                        <p:tgtEl>
                                          <p:spTgt spid="8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061"/>
                                        </p:tgtEl>
                                        <p:attrNameLst>
                                          <p:attrName>style.visibility</p:attrName>
                                        </p:attrNameLst>
                                      </p:cBhvr>
                                      <p:to>
                                        <p:strVal val="visible"/>
                                      </p:to>
                                    </p:set>
                                    <p:animEffect transition="in" filter="wipe(down)">
                                      <p:cBhvr>
                                        <p:cTn id="40" dur="5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38536"/>
            <a:ext cx="6480720" cy="1200329"/>
          </a:xfrm>
          <a:prstGeom prst="rect">
            <a:avLst/>
          </a:prstGeom>
          <a:noFill/>
        </p:spPr>
        <p:txBody>
          <a:bodyPr wrap="square" rtlCol="0">
            <a:spAutoFit/>
          </a:bodyPr>
          <a:lstStyle/>
          <a:p>
            <a:r>
              <a:rPr lang="pt-PT" sz="3600" dirty="0">
                <a:solidFill>
                  <a:schemeClr val="bg1"/>
                </a:solidFill>
              </a:rPr>
              <a:t>Modelo de Borh do átomo de hidrogénio </a:t>
            </a:r>
          </a:p>
        </p:txBody>
      </p:sp>
      <p:sp>
        <p:nvSpPr>
          <p:cNvPr id="3" name="CaixaDeTexto 2"/>
          <p:cNvSpPr txBox="1"/>
          <p:nvPr/>
        </p:nvSpPr>
        <p:spPr>
          <a:xfrm>
            <a:off x="3059832" y="908720"/>
            <a:ext cx="6084168" cy="2677656"/>
          </a:xfrm>
          <a:prstGeom prst="rect">
            <a:avLst/>
          </a:prstGeom>
          <a:noFill/>
        </p:spPr>
        <p:txBody>
          <a:bodyPr wrap="square" rtlCol="0">
            <a:spAutoFit/>
          </a:bodyPr>
          <a:lstStyle/>
          <a:p>
            <a:r>
              <a:rPr lang="pt-PT" sz="2400" dirty="0">
                <a:solidFill>
                  <a:schemeClr val="bg1"/>
                </a:solidFill>
              </a:rPr>
              <a:t>Bohr introduziu a </a:t>
            </a:r>
            <a:r>
              <a:rPr lang="pt-PT" sz="2400" b="1" i="1" u="sng" dirty="0">
                <a:solidFill>
                  <a:srgbClr val="FFFF00"/>
                </a:solidFill>
              </a:rPr>
              <a:t>quantização</a:t>
            </a:r>
            <a:r>
              <a:rPr lang="pt-PT" sz="2400" dirty="0">
                <a:solidFill>
                  <a:schemeClr val="bg1"/>
                </a:solidFill>
              </a:rPr>
              <a:t> na descrição da </a:t>
            </a:r>
            <a:r>
              <a:rPr lang="pt-PT" sz="2400" b="1" i="1" u="sng" dirty="0">
                <a:solidFill>
                  <a:srgbClr val="FFFF00"/>
                </a:solidFill>
              </a:rPr>
              <a:t>estrutura electrónica</a:t>
            </a:r>
          </a:p>
          <a:p>
            <a:endParaRPr lang="pt-PT" sz="2400" dirty="0">
              <a:solidFill>
                <a:schemeClr val="bg1"/>
              </a:solidFill>
            </a:endParaRPr>
          </a:p>
          <a:p>
            <a:r>
              <a:rPr lang="pt-PT" sz="2400" dirty="0">
                <a:solidFill>
                  <a:schemeClr val="bg1"/>
                </a:solidFill>
              </a:rPr>
              <a:t>Existência  de </a:t>
            </a:r>
            <a:r>
              <a:rPr lang="pt-PT" sz="2400" b="1" dirty="0">
                <a:solidFill>
                  <a:srgbClr val="FFFF00"/>
                </a:solidFill>
              </a:rPr>
              <a:t>orbitas correspondentes a níveis de energia específicos</a:t>
            </a:r>
            <a:r>
              <a:rPr lang="pt-PT" sz="2400" dirty="0">
                <a:solidFill>
                  <a:schemeClr val="bg1"/>
                </a:solidFill>
              </a:rPr>
              <a:t>  - quando  o electron está em um deste níveis o sistema está estável. </a:t>
            </a:r>
          </a:p>
          <a:p>
            <a:endParaRPr lang="pt-PT" sz="2400" dirty="0">
              <a:solidFill>
                <a:schemeClr val="bg1"/>
              </a:solidFill>
            </a:endParaRPr>
          </a:p>
        </p:txBody>
      </p:sp>
      <p:pic>
        <p:nvPicPr>
          <p:cNvPr id="4" name="Picture 2" descr="https://upload.wikimedia.org/wikipedia/commons/thumb/d/d1/Modelo_de_Bohr.png/250px-Modelo_de_Boh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1793"/>
            <a:ext cx="2867575" cy="2592288"/>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332284" y="3789040"/>
            <a:ext cx="6900614" cy="830997"/>
          </a:xfrm>
          <a:prstGeom prst="rect">
            <a:avLst/>
          </a:prstGeom>
        </p:spPr>
        <p:txBody>
          <a:bodyPr wrap="square">
            <a:spAutoFit/>
          </a:bodyPr>
          <a:lstStyle/>
          <a:p>
            <a:pPr lvl="0"/>
            <a:r>
              <a:rPr lang="pt-PT" sz="2400" dirty="0">
                <a:solidFill>
                  <a:prstClr val="white"/>
                </a:solidFill>
              </a:rPr>
              <a:t>Combinação da quantização da energia com as leis da física clássica</a:t>
            </a:r>
          </a:p>
        </p:txBody>
      </p:sp>
      <mc:AlternateContent xmlns:mc="http://schemas.openxmlformats.org/markup-compatibility/2006" xmlns:a14="http://schemas.microsoft.com/office/drawing/2010/main">
        <mc:Choice Requires="a14">
          <p:sp>
            <p:nvSpPr>
              <p:cNvPr id="6" name="Rectângulo 5"/>
              <p:cNvSpPr/>
              <p:nvPr/>
            </p:nvSpPr>
            <p:spPr>
              <a:xfrm>
                <a:off x="323528" y="4221088"/>
                <a:ext cx="9001000" cy="2640275"/>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sSub>
                        <m:sSubPr>
                          <m:ctrlPr>
                            <a:rPr lang="pt-PT" sz="2400" i="1">
                              <a:solidFill>
                                <a:prstClr val="white"/>
                              </a:solidFill>
                              <a:latin typeface="Cambria Math" panose="02040503050406030204" pitchFamily="18" charset="0"/>
                            </a:rPr>
                          </m:ctrlPr>
                        </m:sSubPr>
                        <m:e>
                          <m:r>
                            <a:rPr lang="pt-PT" sz="2400" i="1">
                              <a:solidFill>
                                <a:prstClr val="white"/>
                              </a:solidFill>
                              <a:latin typeface="Cambria Math"/>
                            </a:rPr>
                            <m:t>𝐸</m:t>
                          </m:r>
                        </m:e>
                        <m:sub>
                          <m:r>
                            <a:rPr lang="pt-PT" sz="2400" i="1">
                              <a:solidFill>
                                <a:prstClr val="white"/>
                              </a:solidFill>
                              <a:latin typeface="Cambria Math"/>
                            </a:rPr>
                            <m:t>𝑛</m:t>
                          </m:r>
                        </m:sub>
                      </m:sSub>
                      <m:r>
                        <a:rPr lang="pt-PT" sz="2400" i="1">
                          <a:solidFill>
                            <a:prstClr val="white"/>
                          </a:solidFill>
                          <a:latin typeface="Cambria Math"/>
                        </a:rPr>
                        <m:t>=−</m:t>
                      </m:r>
                      <m:f>
                        <m:fPr>
                          <m:ctrlPr>
                            <a:rPr lang="pt-PT" sz="2400" i="1">
                              <a:solidFill>
                                <a:prstClr val="white"/>
                              </a:solidFill>
                              <a:latin typeface="Cambria Math" panose="02040503050406030204" pitchFamily="18" charset="0"/>
                            </a:rPr>
                          </m:ctrlPr>
                        </m:fPr>
                        <m:num>
                          <m:r>
                            <a:rPr lang="pt-PT" sz="2400" i="1">
                              <a:solidFill>
                                <a:prstClr val="white"/>
                              </a:solidFill>
                              <a:latin typeface="Cambria Math"/>
                            </a:rPr>
                            <m:t>𝑅h𝑐</m:t>
                          </m:r>
                        </m:num>
                        <m:den>
                          <m:sSup>
                            <m:sSupPr>
                              <m:ctrlPr>
                                <a:rPr lang="pt-PT" sz="2400" i="1">
                                  <a:solidFill>
                                    <a:prstClr val="white"/>
                                  </a:solidFill>
                                  <a:latin typeface="Cambria Math" panose="02040503050406030204" pitchFamily="18" charset="0"/>
                                </a:rPr>
                              </m:ctrlPr>
                            </m:sSupPr>
                            <m:e>
                              <m:r>
                                <a:rPr lang="pt-PT" sz="2400" i="1">
                                  <a:solidFill>
                                    <a:prstClr val="white"/>
                                  </a:solidFill>
                                  <a:latin typeface="Cambria Math"/>
                                </a:rPr>
                                <m:t>𝑛</m:t>
                              </m:r>
                            </m:e>
                            <m:sup>
                              <m:r>
                                <a:rPr lang="pt-PT" sz="2400" i="1">
                                  <a:solidFill>
                                    <a:prstClr val="white"/>
                                  </a:solidFill>
                                  <a:latin typeface="Cambria Math"/>
                                </a:rPr>
                                <m:t>2</m:t>
                              </m:r>
                            </m:sup>
                          </m:sSup>
                        </m:den>
                      </m:f>
                    </m:oMath>
                  </m:oMathPara>
                </a14:m>
                <a:endParaRPr lang="pt-PT" sz="2400" dirty="0">
                  <a:solidFill>
                    <a:prstClr val="white"/>
                  </a:solidFill>
                </a:endParaRPr>
              </a:p>
              <a:p>
                <a:pPr lvl="0"/>
                <a:r>
                  <a:rPr lang="pt-PT" sz="2400" dirty="0">
                    <a:solidFill>
                      <a:prstClr val="white"/>
                    </a:solidFill>
                  </a:rPr>
                  <a:t>Onde </a:t>
                </a:r>
                <a:r>
                  <a:rPr lang="pt-PT" sz="2400" dirty="0" err="1">
                    <a:solidFill>
                      <a:prstClr val="white"/>
                    </a:solidFill>
                  </a:rPr>
                  <a:t>En</a:t>
                </a:r>
                <a:r>
                  <a:rPr lang="pt-PT" sz="2400" dirty="0">
                    <a:solidFill>
                      <a:prstClr val="white"/>
                    </a:solidFill>
                  </a:rPr>
                  <a:t> é a energia total do electron no enésimo nível </a:t>
                </a:r>
              </a:p>
              <a:p>
                <a:r>
                  <a:rPr lang="pt-PT" sz="2400" dirty="0">
                    <a:solidFill>
                      <a:prstClr val="white"/>
                    </a:solidFill>
                  </a:rPr>
                  <a:t>R é a constante de Ryberg – 1,097x10</a:t>
                </a:r>
                <a:r>
                  <a:rPr lang="pt-PT" sz="2400" baseline="30000" dirty="0">
                    <a:solidFill>
                      <a:prstClr val="white"/>
                    </a:solidFill>
                  </a:rPr>
                  <a:t>7 </a:t>
                </a:r>
                <a:r>
                  <a:rPr lang="pt-PT" sz="2400" dirty="0">
                    <a:solidFill>
                      <a:prstClr val="white"/>
                    </a:solidFill>
                  </a:rPr>
                  <a:t>m</a:t>
                </a:r>
                <a:r>
                  <a:rPr lang="pt-PT" sz="2400" baseline="30000" dirty="0">
                    <a:solidFill>
                      <a:prstClr val="white"/>
                    </a:solidFill>
                  </a:rPr>
                  <a:t>-1</a:t>
                </a:r>
              </a:p>
              <a:p>
                <a:pPr lvl="0"/>
                <a:r>
                  <a:rPr lang="pt-PT" sz="2400" dirty="0">
                    <a:solidFill>
                      <a:prstClr val="white"/>
                    </a:solidFill>
                  </a:rPr>
                  <a:t>h é a constante de Planck - 6,36x10</a:t>
                </a:r>
                <a:r>
                  <a:rPr lang="pt-PT" sz="2400" baseline="30000" dirty="0">
                    <a:solidFill>
                      <a:prstClr val="white"/>
                    </a:solidFill>
                  </a:rPr>
                  <a:t>-34</a:t>
                </a:r>
                <a:r>
                  <a:rPr lang="pt-PT" sz="2400" dirty="0">
                    <a:solidFill>
                      <a:prstClr val="white"/>
                    </a:solidFill>
                  </a:rPr>
                  <a:t> Js</a:t>
                </a:r>
              </a:p>
              <a:p>
                <a:pPr lvl="0"/>
                <a:r>
                  <a:rPr lang="pt-PT" sz="2400" dirty="0">
                    <a:solidFill>
                      <a:prstClr val="white"/>
                    </a:solidFill>
                  </a:rPr>
                  <a:t>c é a velocidade da Luz -  3x10</a:t>
                </a:r>
                <a:r>
                  <a:rPr lang="pt-PT" sz="2400" baseline="30000" dirty="0">
                    <a:solidFill>
                      <a:prstClr val="white"/>
                    </a:solidFill>
                  </a:rPr>
                  <a:t>8  </a:t>
                </a:r>
                <a:r>
                  <a:rPr lang="pt-PT" sz="2400" dirty="0">
                    <a:solidFill>
                      <a:prstClr val="white"/>
                    </a:solidFill>
                  </a:rPr>
                  <a:t>ms</a:t>
                </a:r>
                <a:r>
                  <a:rPr lang="pt-PT" sz="2400" baseline="30000" dirty="0">
                    <a:solidFill>
                      <a:prstClr val="white"/>
                    </a:solidFill>
                  </a:rPr>
                  <a:t>-1</a:t>
                </a:r>
                <a:endParaRPr lang="pt-PT" sz="2400" dirty="0">
                  <a:solidFill>
                    <a:prstClr val="white"/>
                  </a:solidFill>
                </a:endParaRPr>
              </a:p>
              <a:p>
                <a:pPr lvl="0"/>
                <a:r>
                  <a:rPr lang="pt-PT" sz="2400" dirty="0">
                    <a:solidFill>
                      <a:prstClr val="white"/>
                    </a:solidFill>
                  </a:rPr>
                  <a:t>n é o número quântico principal </a:t>
                </a:r>
              </a:p>
            </p:txBody>
          </p:sp>
        </mc:Choice>
        <mc:Fallback xmlns="">
          <p:sp>
            <p:nvSpPr>
              <p:cNvPr id="6" name="Rectângulo 5"/>
              <p:cNvSpPr>
                <a:spLocks noRot="1" noChangeAspect="1" noMove="1" noResize="1" noEditPoints="1" noAdjustHandles="1" noChangeArrowheads="1" noChangeShapeType="1" noTextEdit="1"/>
              </p:cNvSpPr>
              <p:nvPr/>
            </p:nvSpPr>
            <p:spPr>
              <a:xfrm>
                <a:off x="323528" y="4221088"/>
                <a:ext cx="9001000" cy="2640275"/>
              </a:xfrm>
              <a:prstGeom prst="rect">
                <a:avLst/>
              </a:prstGeom>
              <a:blipFill>
                <a:blip r:embed="rId3"/>
                <a:stretch>
                  <a:fillRect l="-1016" b="-4147"/>
                </a:stretch>
              </a:blipFill>
            </p:spPr>
            <p:txBody>
              <a:bodyPr/>
              <a:lstStyle/>
              <a:p>
                <a:r>
                  <a:rPr lang="pt-BR">
                    <a:noFill/>
                  </a:rPr>
                  <a:t> </a:t>
                </a:r>
              </a:p>
            </p:txBody>
          </p:sp>
        </mc:Fallback>
      </mc:AlternateContent>
    </p:spTree>
    <p:extLst>
      <p:ext uri="{BB962C8B-B14F-4D97-AF65-F5344CB8AC3E}">
        <p14:creationId xmlns:p14="http://schemas.microsoft.com/office/powerpoint/2010/main" val="408048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442410" y="44624"/>
            <a:ext cx="6701590" cy="6863417"/>
          </a:xfrm>
          <a:prstGeom prst="rect">
            <a:avLst/>
          </a:prstGeom>
          <a:noFill/>
        </p:spPr>
        <p:txBody>
          <a:bodyPr wrap="square" rtlCol="0">
            <a:spAutoFit/>
          </a:bodyPr>
          <a:lstStyle/>
          <a:p>
            <a:pPr marL="285750" indent="-285750">
              <a:buFont typeface="Arial" panose="020B0604020202020204" pitchFamily="34" charset="0"/>
              <a:buChar char="•"/>
            </a:pPr>
            <a:r>
              <a:rPr lang="pt-BR" sz="3200" dirty="0">
                <a:solidFill>
                  <a:srgbClr val="FFFF00"/>
                </a:solidFill>
              </a:rPr>
              <a:t>n</a:t>
            </a:r>
            <a:r>
              <a:rPr lang="pt-BR" sz="2400" dirty="0">
                <a:solidFill>
                  <a:schemeClr val="bg1"/>
                </a:solidFill>
              </a:rPr>
              <a:t> é o </a:t>
            </a:r>
            <a:r>
              <a:rPr lang="pt-BR" sz="2400" i="1" u="sng" dirty="0">
                <a:solidFill>
                  <a:srgbClr val="FFFF00"/>
                </a:solidFill>
              </a:rPr>
              <a:t>número quântico principal </a:t>
            </a:r>
            <a:r>
              <a:rPr lang="pt-BR" sz="2400" dirty="0">
                <a:solidFill>
                  <a:schemeClr val="bg1"/>
                </a:solidFill>
              </a:rPr>
              <a:t>e define as energias das orbitas que são permitidas no átomo de H</a:t>
            </a:r>
          </a:p>
          <a:p>
            <a:endParaRPr lang="pt-BR" sz="2400" dirty="0">
              <a:solidFill>
                <a:schemeClr val="bg1"/>
              </a:solidFill>
            </a:endParaRPr>
          </a:p>
          <a:p>
            <a:pPr marL="285750" indent="-285750">
              <a:buFont typeface="Arial" panose="020B0604020202020204" pitchFamily="34" charset="0"/>
              <a:buChar char="•"/>
            </a:pPr>
            <a:r>
              <a:rPr lang="pt-BR" sz="2400" dirty="0">
                <a:solidFill>
                  <a:schemeClr val="bg1"/>
                </a:solidFill>
              </a:rPr>
              <a:t>A </a:t>
            </a:r>
            <a:r>
              <a:rPr lang="pt-BR" sz="2400" dirty="0">
                <a:solidFill>
                  <a:srgbClr val="FFFF00"/>
                </a:solidFill>
              </a:rPr>
              <a:t>energia de um eléctron </a:t>
            </a:r>
            <a:r>
              <a:rPr lang="pt-BR" sz="2400" dirty="0">
                <a:solidFill>
                  <a:schemeClr val="bg1"/>
                </a:solidFill>
              </a:rPr>
              <a:t>em uma orbita tem valor negativo  porque o elétron possui uma menor energia na orbita do quando se encontra livre. </a:t>
            </a:r>
          </a:p>
          <a:p>
            <a:endParaRPr lang="pt-BR" sz="2400" dirty="0">
              <a:solidFill>
                <a:schemeClr val="bg1"/>
              </a:solidFill>
            </a:endParaRPr>
          </a:p>
          <a:p>
            <a:pPr marL="285750" indent="-285750">
              <a:buFont typeface="Arial" panose="020B0604020202020204" pitchFamily="34" charset="0"/>
              <a:buChar char="•"/>
            </a:pPr>
            <a:r>
              <a:rPr lang="pt-BR" sz="2400" dirty="0">
                <a:solidFill>
                  <a:schemeClr val="bg1"/>
                </a:solidFill>
              </a:rPr>
              <a:t>O </a:t>
            </a:r>
            <a:r>
              <a:rPr lang="pt-BR" sz="2400" i="1" u="sng" dirty="0">
                <a:solidFill>
                  <a:srgbClr val="FFFF00"/>
                </a:solidFill>
              </a:rPr>
              <a:t>zero da energia</a:t>
            </a:r>
            <a:r>
              <a:rPr lang="pt-BR" sz="2400" dirty="0">
                <a:solidFill>
                  <a:schemeClr val="bg1"/>
                </a:solidFill>
              </a:rPr>
              <a:t> ocorre quando o elétron está completamente livre do núcleo </a:t>
            </a:r>
          </a:p>
          <a:p>
            <a:pPr marL="285750" indent="-285750">
              <a:buFont typeface="Arial" panose="020B0604020202020204" pitchFamily="34" charset="0"/>
              <a:buChar char="•"/>
            </a:pPr>
            <a:endParaRPr lang="pt-BR" sz="2400" dirty="0">
              <a:solidFill>
                <a:schemeClr val="bg1"/>
              </a:solidFill>
            </a:endParaRPr>
          </a:p>
          <a:p>
            <a:pPr marL="285750" indent="-285750">
              <a:buFont typeface="Arial" panose="020B0604020202020204" pitchFamily="34" charset="0"/>
              <a:buChar char="•"/>
            </a:pPr>
            <a:r>
              <a:rPr lang="pt-BR" sz="2400" dirty="0">
                <a:solidFill>
                  <a:schemeClr val="bg1"/>
                </a:solidFill>
              </a:rPr>
              <a:t> O átomo com os elétrons no seu </a:t>
            </a:r>
            <a:r>
              <a:rPr lang="pt-BR" sz="2400" i="1" u="sng" dirty="0">
                <a:solidFill>
                  <a:srgbClr val="FFFF00"/>
                </a:solidFill>
              </a:rPr>
              <a:t>nível mais baixo</a:t>
            </a:r>
            <a:r>
              <a:rPr lang="pt-BR" sz="2400" dirty="0">
                <a:solidFill>
                  <a:schemeClr val="bg1"/>
                </a:solidFill>
              </a:rPr>
              <a:t> diz-se no seu estado fundamental. </a:t>
            </a:r>
          </a:p>
          <a:p>
            <a:pPr marL="285750" indent="-285750">
              <a:buFont typeface="Arial" panose="020B0604020202020204" pitchFamily="34" charset="0"/>
              <a:buChar char="•"/>
            </a:pPr>
            <a:endParaRPr lang="pt-BR" sz="2400" dirty="0">
              <a:solidFill>
                <a:schemeClr val="bg1"/>
              </a:solidFill>
            </a:endParaRPr>
          </a:p>
          <a:p>
            <a:pPr marL="285750" indent="-285750">
              <a:buFont typeface="Arial" panose="020B0604020202020204" pitchFamily="34" charset="0"/>
              <a:buChar char="•"/>
            </a:pPr>
            <a:r>
              <a:rPr lang="pt-BR" sz="2400" dirty="0">
                <a:solidFill>
                  <a:schemeClr val="bg1"/>
                </a:solidFill>
              </a:rPr>
              <a:t>Uma vez que a energia depende </a:t>
            </a:r>
            <a:r>
              <a:rPr lang="pt-BR" sz="2400" b="1" dirty="0">
                <a:solidFill>
                  <a:srgbClr val="FFFF00"/>
                </a:solidFill>
              </a:rPr>
              <a:t>1/n</a:t>
            </a:r>
            <a:r>
              <a:rPr lang="pt-BR" sz="2400" b="1" baseline="30000" dirty="0">
                <a:solidFill>
                  <a:srgbClr val="FFFF00"/>
                </a:solidFill>
              </a:rPr>
              <a:t>2</a:t>
            </a:r>
            <a:r>
              <a:rPr lang="pt-BR" sz="2400" dirty="0">
                <a:solidFill>
                  <a:schemeClr val="bg1"/>
                </a:solidFill>
              </a:rPr>
              <a:t> os níveis de energia são progressivamente mais próximos entre si com o aumento do n</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477" t="15104" r="5417" b="16145"/>
          <a:stretch/>
        </p:blipFill>
        <p:spPr bwMode="auto">
          <a:xfrm>
            <a:off x="-5862" y="0"/>
            <a:ext cx="2448272" cy="5875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ixaDeTexto 12"/>
          <p:cNvSpPr txBox="1"/>
          <p:nvPr/>
        </p:nvSpPr>
        <p:spPr>
          <a:xfrm>
            <a:off x="0" y="5589240"/>
            <a:ext cx="2592288" cy="369332"/>
          </a:xfrm>
          <a:prstGeom prst="rect">
            <a:avLst/>
          </a:prstGeom>
          <a:noFill/>
        </p:spPr>
        <p:txBody>
          <a:bodyPr wrap="square" rtlCol="0">
            <a:spAutoFit/>
          </a:bodyPr>
          <a:lstStyle/>
          <a:p>
            <a:pPr marL="285750" indent="-285750">
              <a:buFont typeface="Arial" panose="020B0604020202020204" pitchFamily="34" charset="0"/>
              <a:buChar char="•"/>
            </a:pPr>
            <a:r>
              <a:rPr lang="pt-PT" dirty="0"/>
              <a:t>Estado Fundamental </a:t>
            </a:r>
          </a:p>
        </p:txBody>
      </p:sp>
      <p:cxnSp>
        <p:nvCxnSpPr>
          <p:cNvPr id="4" name="Conector de Seta Reta 3"/>
          <p:cNvCxnSpPr/>
          <p:nvPr/>
        </p:nvCxnSpPr>
        <p:spPr>
          <a:xfrm flipH="1" flipV="1">
            <a:off x="1218274" y="980728"/>
            <a:ext cx="1224136" cy="554461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57124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left)">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wipe(left)">
                                      <p:cBhvr>
                                        <p:cTn id="27" dur="500"/>
                                        <p:tgtEl>
                                          <p:spTgt spid="2">
                                            <p:txEl>
                                              <p:pRg st="8" end="8"/>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681" t="30469" r="10981" b="45052"/>
          <a:stretch/>
        </p:blipFill>
        <p:spPr bwMode="auto">
          <a:xfrm>
            <a:off x="10244" y="332656"/>
            <a:ext cx="9141024" cy="2902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38844" y="3620923"/>
            <a:ext cx="9112424" cy="2677656"/>
          </a:xfrm>
          <a:prstGeom prst="rect">
            <a:avLst/>
          </a:prstGeom>
          <a:noFill/>
        </p:spPr>
        <p:txBody>
          <a:bodyPr wrap="square" rtlCol="0">
            <a:spAutoFit/>
          </a:bodyPr>
          <a:lstStyle/>
          <a:p>
            <a:r>
              <a:rPr lang="pt-PT" sz="2400" b="1" dirty="0">
                <a:solidFill>
                  <a:srgbClr val="FFFF00"/>
                </a:solidFill>
              </a:rPr>
              <a:t>RESUMO</a:t>
            </a:r>
          </a:p>
          <a:p>
            <a:endParaRPr lang="pt-PT" sz="2400" dirty="0">
              <a:solidFill>
                <a:schemeClr val="bg1"/>
              </a:solidFill>
            </a:endParaRPr>
          </a:p>
          <a:p>
            <a:r>
              <a:rPr lang="pt-PT" sz="2400" dirty="0">
                <a:solidFill>
                  <a:schemeClr val="bg1"/>
                </a:solidFill>
              </a:rPr>
              <a:t>A teoria de Bohr descreve os electrons contendo somente orbitas e com energias especificas.</a:t>
            </a:r>
          </a:p>
          <a:p>
            <a:endParaRPr lang="pt-PT" sz="2400" dirty="0">
              <a:solidFill>
                <a:schemeClr val="bg1"/>
              </a:solidFill>
            </a:endParaRPr>
          </a:p>
          <a:p>
            <a:r>
              <a:rPr lang="pt-PT" sz="2400" dirty="0">
                <a:solidFill>
                  <a:schemeClr val="bg1"/>
                </a:solidFill>
              </a:rPr>
              <a:t>Um eletron move-se de um nível para o para o outro se a energia for absorvida ou libertada </a:t>
            </a:r>
          </a:p>
        </p:txBody>
      </p:sp>
    </p:spTree>
    <p:extLst>
      <p:ext uri="{BB962C8B-B14F-4D97-AF65-F5344CB8AC3E}">
        <p14:creationId xmlns:p14="http://schemas.microsoft.com/office/powerpoint/2010/main" val="7364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500"/>
                                        <p:tgtEl>
                                          <p:spTgt spid="3">
                                            <p:txEl>
                                              <p:pRg st="2" end="2"/>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1200329"/>
          </a:xfrm>
          <a:prstGeom prst="rect">
            <a:avLst/>
          </a:prstGeom>
          <a:noFill/>
        </p:spPr>
        <p:txBody>
          <a:bodyPr wrap="square" rtlCol="0">
            <a:spAutoFit/>
          </a:bodyPr>
          <a:lstStyle/>
          <a:p>
            <a:r>
              <a:rPr lang="pt-BR" sz="3600" dirty="0">
                <a:solidFill>
                  <a:schemeClr val="bg1"/>
                </a:solidFill>
              </a:rPr>
              <a:t>Teoria de Bohr e os espectros dos átomos excitados </a:t>
            </a:r>
          </a:p>
        </p:txBody>
      </p:sp>
      <p:pic>
        <p:nvPicPr>
          <p:cNvPr id="5122" name="Picture 2" descr="https://dr282zn36sxxg.cloudfront.net/datastreams/f-d%3A1e86cd80b8708edd0dd8bfd5e6d7e86ca95a1b771cf8c1e0e981e444%2BIMAGE_THUMB_POSTCARD%2BIMAGE_THUMB_POSTCA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4" y="2348880"/>
            <a:ext cx="4762500" cy="4429126"/>
          </a:xfrm>
          <a:prstGeom prst="rect">
            <a:avLst/>
          </a:prstGeom>
          <a:solidFill>
            <a:schemeClr val="bg1"/>
          </a:solidFill>
        </p:spPr>
      </p:pic>
      <mc:AlternateContent xmlns:mc="http://schemas.openxmlformats.org/markup-compatibility/2006" xmlns:a14="http://schemas.microsoft.com/office/drawing/2010/main">
        <mc:Choice Requires="a14">
          <p:sp>
            <p:nvSpPr>
              <p:cNvPr id="3" name="Rectângulo 2"/>
              <p:cNvSpPr/>
              <p:nvPr/>
            </p:nvSpPr>
            <p:spPr>
              <a:xfrm>
                <a:off x="2483768" y="1189999"/>
                <a:ext cx="6625083" cy="10468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BR" sz="2400" i="1" smtClean="0">
                          <a:solidFill>
                            <a:schemeClr val="bg1"/>
                          </a:solidFill>
                          <a:latin typeface="Cambria Math"/>
                          <a:ea typeface="Cambria Math"/>
                        </a:rPr>
                        <m:t>∆</m:t>
                      </m:r>
                      <m:r>
                        <a:rPr lang="pt-BR" sz="2400" b="0" i="1" smtClean="0">
                          <a:solidFill>
                            <a:schemeClr val="bg1"/>
                          </a:solidFill>
                          <a:latin typeface="Cambria Math"/>
                          <a:ea typeface="Cambria Math"/>
                        </a:rPr>
                        <m:t>𝐸</m:t>
                      </m:r>
                      <m:r>
                        <a:rPr lang="pt-BR" sz="2400" i="1">
                          <a:solidFill>
                            <a:schemeClr val="bg1"/>
                          </a:solidFill>
                          <a:latin typeface="Cambria Math"/>
                        </a:rPr>
                        <m:t>=</m:t>
                      </m:r>
                      <m:sSub>
                        <m:sSubPr>
                          <m:ctrlPr>
                            <a:rPr lang="pt-BR" sz="2400" i="1" smtClean="0">
                              <a:solidFill>
                                <a:schemeClr val="bg1"/>
                              </a:solidFill>
                              <a:latin typeface="Cambria Math" panose="02040503050406030204" pitchFamily="18" charset="0"/>
                            </a:rPr>
                          </m:ctrlPr>
                        </m:sSubPr>
                        <m:e>
                          <m:r>
                            <a:rPr lang="pt-BR" sz="2400" b="0" i="1" smtClean="0">
                              <a:solidFill>
                                <a:schemeClr val="bg1"/>
                              </a:solidFill>
                              <a:latin typeface="Cambria Math"/>
                            </a:rPr>
                            <m:t>𝐸</m:t>
                          </m:r>
                        </m:e>
                        <m:sub>
                          <m:r>
                            <a:rPr lang="pt-BR" sz="2400" b="0" i="1" smtClean="0">
                              <a:solidFill>
                                <a:schemeClr val="bg1"/>
                              </a:solidFill>
                              <a:latin typeface="Cambria Math"/>
                            </a:rPr>
                            <m:t>𝑓𝑖𝑛𝑎𝑙</m:t>
                          </m:r>
                        </m:sub>
                      </m:sSub>
                      <m:r>
                        <a:rPr lang="pt-BR" sz="2400" b="0" i="1" smtClean="0">
                          <a:solidFill>
                            <a:schemeClr val="bg1"/>
                          </a:solidFill>
                          <a:latin typeface="Cambria Math"/>
                        </a:rPr>
                        <m:t>− </m:t>
                      </m:r>
                      <m:sSub>
                        <m:sSubPr>
                          <m:ctrlPr>
                            <a:rPr lang="pt-BR" sz="2400" b="0" i="1" smtClean="0">
                              <a:solidFill>
                                <a:schemeClr val="bg1"/>
                              </a:solidFill>
                              <a:latin typeface="Cambria Math" panose="02040503050406030204" pitchFamily="18" charset="0"/>
                            </a:rPr>
                          </m:ctrlPr>
                        </m:sSubPr>
                        <m:e>
                          <m:r>
                            <a:rPr lang="pt-BR" sz="2400" b="0" i="1" smtClean="0">
                              <a:solidFill>
                                <a:schemeClr val="bg1"/>
                              </a:solidFill>
                              <a:latin typeface="Cambria Math"/>
                            </a:rPr>
                            <m:t>𝐸</m:t>
                          </m:r>
                        </m:e>
                        <m:sub>
                          <m:r>
                            <a:rPr lang="pt-BR" sz="2400" b="0" i="1" smtClean="0">
                              <a:solidFill>
                                <a:schemeClr val="bg1"/>
                              </a:solidFill>
                              <a:latin typeface="Cambria Math"/>
                            </a:rPr>
                            <m:t>𝑖𝑛𝑖𝑐𝑖𝑎𝑙</m:t>
                          </m:r>
                        </m:sub>
                      </m:sSub>
                      <m:r>
                        <a:rPr lang="pt-BR" sz="2400" b="0" i="1" smtClean="0">
                          <a:solidFill>
                            <a:schemeClr val="bg1"/>
                          </a:solidFill>
                          <a:latin typeface="Cambria Math"/>
                        </a:rPr>
                        <m:t>=</m:t>
                      </m:r>
                      <m:r>
                        <a:rPr lang="pt-BR" sz="2400" i="1">
                          <a:solidFill>
                            <a:schemeClr val="bg1"/>
                          </a:solidFill>
                          <a:latin typeface="Cambria Math"/>
                        </a:rPr>
                        <m:t>−</m:t>
                      </m:r>
                      <m:r>
                        <a:rPr lang="pt-BR" sz="2400" i="1">
                          <a:solidFill>
                            <a:schemeClr val="bg1"/>
                          </a:solidFill>
                          <a:latin typeface="Cambria Math"/>
                        </a:rPr>
                        <m:t>𝑅h𝑐</m:t>
                      </m:r>
                      <m:r>
                        <a:rPr lang="pt-BR" sz="2400" b="0" i="1" smtClean="0">
                          <a:solidFill>
                            <a:schemeClr val="bg1"/>
                          </a:solidFill>
                          <a:latin typeface="Cambria Math"/>
                        </a:rPr>
                        <m:t> </m:t>
                      </m:r>
                      <m:d>
                        <m:dPr>
                          <m:ctrlPr>
                            <a:rPr lang="pt-BR" sz="2400" b="0" i="1" smtClean="0">
                              <a:solidFill>
                                <a:schemeClr val="bg1"/>
                              </a:solidFill>
                              <a:latin typeface="Cambria Math" panose="02040503050406030204" pitchFamily="18" charset="0"/>
                            </a:rPr>
                          </m:ctrlPr>
                        </m:dPr>
                        <m:e>
                          <m:f>
                            <m:fPr>
                              <m:ctrlPr>
                                <a:rPr lang="pt-BR" sz="2400" i="1">
                                  <a:solidFill>
                                    <a:schemeClr val="bg1"/>
                                  </a:solidFill>
                                  <a:latin typeface="Cambria Math" panose="02040503050406030204" pitchFamily="18" charset="0"/>
                                </a:rPr>
                              </m:ctrlPr>
                            </m:fPr>
                            <m:num>
                              <m:r>
                                <a:rPr lang="pt-BR" sz="2400" b="0" i="1" smtClean="0">
                                  <a:solidFill>
                                    <a:schemeClr val="bg1"/>
                                  </a:solidFill>
                                  <a:latin typeface="Cambria Math"/>
                                </a:rPr>
                                <m:t>1</m:t>
                              </m:r>
                            </m:num>
                            <m:den>
                              <m:sSubSup>
                                <m:sSubSupPr>
                                  <m:ctrlPr>
                                    <a:rPr lang="pt-BR" sz="2400" i="1" smtClean="0">
                                      <a:solidFill>
                                        <a:schemeClr val="bg1"/>
                                      </a:solidFill>
                                      <a:latin typeface="Cambria Math" panose="02040503050406030204" pitchFamily="18" charset="0"/>
                                    </a:rPr>
                                  </m:ctrlPr>
                                </m:sSubSupPr>
                                <m:e>
                                  <m:r>
                                    <a:rPr lang="pt-BR" sz="2400" b="0" i="1" smtClean="0">
                                      <a:solidFill>
                                        <a:schemeClr val="bg1"/>
                                      </a:solidFill>
                                      <a:latin typeface="Cambria Math"/>
                                    </a:rPr>
                                    <m:t>𝑛</m:t>
                                  </m:r>
                                </m:e>
                                <m:sub>
                                  <m:r>
                                    <a:rPr lang="pt-BR" sz="2400" b="0" i="1" smtClean="0">
                                      <a:solidFill>
                                        <a:schemeClr val="bg1"/>
                                      </a:solidFill>
                                      <a:latin typeface="Cambria Math" panose="02040503050406030204" pitchFamily="18" charset="0"/>
                                    </a:rPr>
                                    <m:t>𝑓𝑖𝑛𝑎𝑙</m:t>
                                  </m:r>
                                </m:sub>
                                <m:sup>
                                  <m:r>
                                    <a:rPr lang="pt-BR" sz="2400" b="0" i="1" smtClean="0">
                                      <a:solidFill>
                                        <a:schemeClr val="bg1"/>
                                      </a:solidFill>
                                      <a:latin typeface="Cambria Math"/>
                                    </a:rPr>
                                    <m:t>2</m:t>
                                  </m:r>
                                </m:sup>
                              </m:sSubSup>
                            </m:den>
                          </m:f>
                          <m:r>
                            <a:rPr lang="pt-BR" sz="2400" b="0" i="1" smtClean="0">
                              <a:solidFill>
                                <a:schemeClr val="bg1"/>
                              </a:solidFill>
                              <a:latin typeface="Cambria Math"/>
                            </a:rPr>
                            <m:t>−</m:t>
                          </m:r>
                          <m:f>
                            <m:fPr>
                              <m:ctrlPr>
                                <a:rPr lang="pt-BR" sz="2400" b="0" i="1" smtClean="0">
                                  <a:solidFill>
                                    <a:schemeClr val="bg1"/>
                                  </a:solidFill>
                                  <a:latin typeface="Cambria Math" panose="02040503050406030204" pitchFamily="18" charset="0"/>
                                </a:rPr>
                              </m:ctrlPr>
                            </m:fPr>
                            <m:num>
                              <m:r>
                                <a:rPr lang="pt-BR" sz="2400" b="0" i="1" smtClean="0">
                                  <a:solidFill>
                                    <a:schemeClr val="bg1"/>
                                  </a:solidFill>
                                  <a:latin typeface="Cambria Math"/>
                                </a:rPr>
                                <m:t>1</m:t>
                              </m:r>
                            </m:num>
                            <m:den>
                              <m:sSubSup>
                                <m:sSubSupPr>
                                  <m:ctrlPr>
                                    <a:rPr lang="pt-BR" sz="2400" i="1">
                                      <a:solidFill>
                                        <a:schemeClr val="bg1"/>
                                      </a:solidFill>
                                      <a:latin typeface="Cambria Math" panose="02040503050406030204" pitchFamily="18" charset="0"/>
                                    </a:rPr>
                                  </m:ctrlPr>
                                </m:sSubSupPr>
                                <m:e>
                                  <m:r>
                                    <a:rPr lang="pt-BR" sz="2400" i="1">
                                      <a:solidFill>
                                        <a:schemeClr val="bg1"/>
                                      </a:solidFill>
                                      <a:latin typeface="Cambria Math"/>
                                    </a:rPr>
                                    <m:t>𝑛</m:t>
                                  </m:r>
                                </m:e>
                                <m:sub>
                                  <m:r>
                                    <a:rPr lang="pt-BR" sz="2400" i="1">
                                      <a:solidFill>
                                        <a:schemeClr val="bg1"/>
                                      </a:solidFill>
                                      <a:latin typeface="Cambria Math" panose="02040503050406030204" pitchFamily="18" charset="0"/>
                                    </a:rPr>
                                    <m:t>𝑖𝑛</m:t>
                                  </m:r>
                                  <m:r>
                                    <a:rPr lang="pt-BR" sz="2400" b="0" i="1" smtClean="0">
                                      <a:solidFill>
                                        <a:schemeClr val="bg1"/>
                                      </a:solidFill>
                                      <a:latin typeface="Cambria Math" panose="02040503050406030204" pitchFamily="18" charset="0"/>
                                    </a:rPr>
                                    <m:t>𝑖</m:t>
                                  </m:r>
                                  <m:r>
                                    <a:rPr lang="pt-BR" sz="2400" i="1">
                                      <a:solidFill>
                                        <a:schemeClr val="bg1"/>
                                      </a:solidFill>
                                      <a:latin typeface="Cambria Math" panose="02040503050406030204" pitchFamily="18" charset="0"/>
                                    </a:rPr>
                                    <m:t>𝑎𝑙</m:t>
                                  </m:r>
                                </m:sub>
                                <m:sup>
                                  <m:r>
                                    <a:rPr lang="pt-BR" sz="2400" i="1">
                                      <a:solidFill>
                                        <a:schemeClr val="bg1"/>
                                      </a:solidFill>
                                      <a:latin typeface="Cambria Math"/>
                                    </a:rPr>
                                    <m:t>2</m:t>
                                  </m:r>
                                </m:sup>
                              </m:sSubSup>
                            </m:den>
                          </m:f>
                        </m:e>
                      </m:d>
                    </m:oMath>
                  </m:oMathPara>
                </a14:m>
                <a:endParaRPr lang="pt-BR" sz="2400" dirty="0"/>
              </a:p>
            </p:txBody>
          </p:sp>
        </mc:Choice>
        <mc:Fallback xmlns="">
          <p:sp>
            <p:nvSpPr>
              <p:cNvPr id="3" name="Rectângulo 2"/>
              <p:cNvSpPr>
                <a:spLocks noRot="1" noChangeAspect="1" noMove="1" noResize="1" noEditPoints="1" noAdjustHandles="1" noChangeArrowheads="1" noChangeShapeType="1" noTextEdit="1"/>
              </p:cNvSpPr>
              <p:nvPr/>
            </p:nvSpPr>
            <p:spPr>
              <a:xfrm>
                <a:off x="2483768" y="1189999"/>
                <a:ext cx="6625083" cy="1046890"/>
              </a:xfrm>
              <a:prstGeom prst="rect">
                <a:avLst/>
              </a:prstGeom>
              <a:blipFill>
                <a:blip r:embed="rId3"/>
                <a:stretch>
                  <a:fillRect/>
                </a:stretch>
              </a:blipFill>
            </p:spPr>
            <p:txBody>
              <a:bodyPr/>
              <a:lstStyle/>
              <a:p>
                <a:r>
                  <a:rPr lang="pt-BR">
                    <a:noFill/>
                  </a:rPr>
                  <a:t> </a:t>
                </a:r>
              </a:p>
            </p:txBody>
          </p:sp>
        </mc:Fallback>
      </mc:AlternateContent>
    </p:spTree>
    <p:extLst>
      <p:ext uri="{BB962C8B-B14F-4D97-AF65-F5344CB8AC3E}">
        <p14:creationId xmlns:p14="http://schemas.microsoft.com/office/powerpoint/2010/main" val="6807190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196752"/>
            <a:ext cx="5367402" cy="556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060848"/>
            <a:ext cx="3672408" cy="415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251520" y="6138563"/>
            <a:ext cx="861133" cy="523220"/>
          </a:xfrm>
          <a:prstGeom prst="rect">
            <a:avLst/>
          </a:prstGeom>
          <a:noFill/>
        </p:spPr>
        <p:txBody>
          <a:bodyPr wrap="none" rtlCol="0">
            <a:spAutoFit/>
          </a:bodyPr>
          <a:lstStyle/>
          <a:p>
            <a:r>
              <a:rPr lang="pt-BR" sz="2800" dirty="0" err="1">
                <a:solidFill>
                  <a:schemeClr val="bg1"/>
                </a:solidFill>
                <a:latin typeface="+mn-lt"/>
              </a:rPr>
              <a:t>NaCl</a:t>
            </a:r>
            <a:endParaRPr lang="pt-BR" sz="2800" dirty="0">
              <a:solidFill>
                <a:schemeClr val="bg1"/>
              </a:solidFill>
              <a:latin typeface="+mn-lt"/>
            </a:endParaRPr>
          </a:p>
        </p:txBody>
      </p:sp>
      <p:sp>
        <p:nvSpPr>
          <p:cNvPr id="5" name="CaixaDeTexto 4"/>
          <p:cNvSpPr txBox="1"/>
          <p:nvPr/>
        </p:nvSpPr>
        <p:spPr>
          <a:xfrm>
            <a:off x="1326587" y="6146140"/>
            <a:ext cx="869149" cy="523220"/>
          </a:xfrm>
          <a:prstGeom prst="rect">
            <a:avLst/>
          </a:prstGeom>
          <a:noFill/>
        </p:spPr>
        <p:txBody>
          <a:bodyPr wrap="none" rtlCol="0">
            <a:spAutoFit/>
          </a:bodyPr>
          <a:lstStyle/>
          <a:p>
            <a:r>
              <a:rPr lang="pt-BR" sz="2800" dirty="0">
                <a:solidFill>
                  <a:schemeClr val="bg1"/>
                </a:solidFill>
                <a:latin typeface="+mn-lt"/>
              </a:rPr>
              <a:t>SrCl</a:t>
            </a:r>
            <a:r>
              <a:rPr lang="pt-BR" sz="2800" baseline="-25000" dirty="0">
                <a:solidFill>
                  <a:schemeClr val="bg1"/>
                </a:solidFill>
                <a:latin typeface="+mn-lt"/>
              </a:rPr>
              <a:t>2</a:t>
            </a:r>
          </a:p>
        </p:txBody>
      </p:sp>
      <p:sp>
        <p:nvSpPr>
          <p:cNvPr id="6" name="CaixaDeTexto 5"/>
          <p:cNvSpPr txBox="1"/>
          <p:nvPr/>
        </p:nvSpPr>
        <p:spPr>
          <a:xfrm>
            <a:off x="2478334" y="6146140"/>
            <a:ext cx="1085554" cy="523220"/>
          </a:xfrm>
          <a:prstGeom prst="rect">
            <a:avLst/>
          </a:prstGeom>
          <a:noFill/>
        </p:spPr>
        <p:txBody>
          <a:bodyPr wrap="none" rtlCol="0">
            <a:spAutoFit/>
          </a:bodyPr>
          <a:lstStyle/>
          <a:p>
            <a:r>
              <a:rPr lang="pt-PT" sz="2800" dirty="0">
                <a:solidFill>
                  <a:schemeClr val="bg1"/>
                </a:solidFill>
              </a:rPr>
              <a:t>H</a:t>
            </a:r>
            <a:r>
              <a:rPr lang="pt-PT" sz="2800" baseline="-25000" dirty="0">
                <a:solidFill>
                  <a:schemeClr val="bg1"/>
                </a:solidFill>
              </a:rPr>
              <a:t>3</a:t>
            </a:r>
            <a:r>
              <a:rPr lang="pt-PT" sz="2800" dirty="0">
                <a:solidFill>
                  <a:schemeClr val="bg1"/>
                </a:solidFill>
              </a:rPr>
              <a:t>BO</a:t>
            </a:r>
            <a:r>
              <a:rPr lang="pt-PT" sz="2800" baseline="-25000" dirty="0">
                <a:solidFill>
                  <a:schemeClr val="bg1"/>
                </a:solidFill>
              </a:rPr>
              <a:t>3</a:t>
            </a:r>
            <a:endParaRPr lang="pt-BR" sz="2800" baseline="-25000" dirty="0">
              <a:solidFill>
                <a:schemeClr val="bg1"/>
              </a:solidFill>
            </a:endParaRPr>
          </a:p>
        </p:txBody>
      </p:sp>
      <p:sp>
        <p:nvSpPr>
          <p:cNvPr id="7" name="Título 1"/>
          <p:cNvSpPr txBox="1">
            <a:spLocks/>
          </p:cNvSpPr>
          <p:nvPr/>
        </p:nvSpPr>
        <p:spPr>
          <a:xfrm>
            <a:off x="755576" y="44624"/>
            <a:ext cx="7429500" cy="928688"/>
          </a:xfrm>
          <a:prstGeom prst="rect">
            <a:avLst/>
          </a:prstGeom>
        </p:spPr>
        <p:txBody>
          <a:bodyPr anchor="ctr">
            <a:normAutofit/>
          </a:bodyPr>
          <a:lstStyle/>
          <a:p>
            <a:pPr algn="ctr" fontAlgn="auto">
              <a:spcBef>
                <a:spcPts val="0"/>
              </a:spcBef>
              <a:spcAft>
                <a:spcPts val="0"/>
              </a:spcAft>
              <a:defRPr/>
            </a:pPr>
            <a:r>
              <a:rPr lang="pt-BR" sz="3600" b="1" dirty="0">
                <a:solidFill>
                  <a:schemeClr val="bg1"/>
                </a:solidFill>
                <a:effectLst>
                  <a:outerShdw blurRad="38100" dist="38100" dir="2700000" algn="tl">
                    <a:srgbClr val="000000">
                      <a:alpha val="43137"/>
                    </a:srgbClr>
                  </a:outerShdw>
                </a:effectLst>
                <a:latin typeface="+mj-lt"/>
                <a:ea typeface="+mj-ea"/>
                <a:cs typeface="+mj-cs"/>
              </a:rPr>
              <a:t>Emissão Atômica</a:t>
            </a:r>
            <a:endParaRPr lang="en-CA" sz="3600" b="1" dirty="0">
              <a:solidFill>
                <a:schemeClr val="bg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4767470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BR" sz="3600">
                <a:solidFill>
                  <a:schemeClr val="bg1"/>
                </a:solidFill>
              </a:rPr>
              <a:t>Dualidade partícula-onda</a:t>
            </a:r>
          </a:p>
        </p:txBody>
      </p:sp>
      <mc:AlternateContent xmlns:mc="http://schemas.openxmlformats.org/markup-compatibility/2006" xmlns:a14="http://schemas.microsoft.com/office/drawing/2010/main">
        <mc:Choice Requires="a14">
          <p:sp>
            <p:nvSpPr>
              <p:cNvPr id="3" name="CaixaDeTexto 2"/>
              <p:cNvSpPr txBox="1"/>
              <p:nvPr/>
            </p:nvSpPr>
            <p:spPr>
              <a:xfrm>
                <a:off x="35496" y="909725"/>
                <a:ext cx="6840760" cy="4917949"/>
              </a:xfrm>
              <a:prstGeom prst="rect">
                <a:avLst/>
              </a:prstGeom>
              <a:noFill/>
            </p:spPr>
            <p:txBody>
              <a:bodyPr wrap="square" rtlCol="0">
                <a:spAutoFit/>
              </a:bodyPr>
              <a:lstStyle/>
              <a:p>
                <a:r>
                  <a:rPr lang="pt-BR" sz="2400" dirty="0">
                    <a:solidFill>
                      <a:schemeClr val="bg1"/>
                    </a:solidFill>
                  </a:rPr>
                  <a:t>O Einstein através do efeito fotoelétrico demonstrou que a  </a:t>
                </a:r>
                <a:r>
                  <a:rPr lang="pt-BR" sz="2400" i="1" u="sng" dirty="0">
                    <a:solidFill>
                      <a:schemeClr val="bg1"/>
                    </a:solidFill>
                  </a:rPr>
                  <a:t>luz que geralmente era considerada uma onda também podia exibir propriedades de uma partícula</a:t>
                </a:r>
                <a:r>
                  <a:rPr lang="pt-BR" sz="2400" dirty="0">
                    <a:solidFill>
                      <a:schemeClr val="bg1"/>
                    </a:solidFill>
                  </a:rPr>
                  <a:t>.</a:t>
                </a:r>
              </a:p>
              <a:p>
                <a:endParaRPr lang="pt-BR" sz="2400" dirty="0">
                  <a:solidFill>
                    <a:schemeClr val="bg1"/>
                  </a:solidFill>
                </a:endParaRPr>
              </a:p>
              <a:p>
                <a:r>
                  <a:rPr lang="pt-BR" sz="2400" u="sng" dirty="0">
                    <a:solidFill>
                      <a:schemeClr val="bg1"/>
                    </a:solidFill>
                  </a:rPr>
                  <a:t>Louis Victor de Broglie </a:t>
                </a:r>
                <a:r>
                  <a:rPr lang="pt-BR" sz="2400" dirty="0">
                    <a:solidFill>
                      <a:schemeClr val="bg1"/>
                    </a:solidFill>
                  </a:rPr>
                  <a:t>questionou se a </a:t>
                </a:r>
                <a:r>
                  <a:rPr lang="pt-BR" sz="2400" b="1" dirty="0">
                    <a:solidFill>
                      <a:srgbClr val="FFFF00"/>
                    </a:solidFill>
                  </a:rPr>
                  <a:t>matéria</a:t>
                </a:r>
                <a:r>
                  <a:rPr lang="pt-BR" sz="2400" dirty="0">
                    <a:solidFill>
                      <a:srgbClr val="FFFF00"/>
                    </a:solidFill>
                  </a:rPr>
                  <a:t> </a:t>
                </a:r>
                <a:r>
                  <a:rPr lang="pt-BR" sz="2400" dirty="0">
                    <a:solidFill>
                      <a:schemeClr val="bg1"/>
                    </a:solidFill>
                  </a:rPr>
                  <a:t>também poderia </a:t>
                </a:r>
                <a:r>
                  <a:rPr lang="pt-BR" sz="2400" b="1" dirty="0">
                    <a:solidFill>
                      <a:srgbClr val="FFFF00"/>
                    </a:solidFill>
                  </a:rPr>
                  <a:t>exibir propriedades de onda</a:t>
                </a:r>
                <a:r>
                  <a:rPr lang="pt-BR" sz="2400" dirty="0">
                    <a:solidFill>
                      <a:schemeClr val="bg1"/>
                    </a:solidFill>
                  </a:rPr>
                  <a:t>?</a:t>
                </a:r>
              </a:p>
              <a:p>
                <a:endParaRPr lang="pt-BR" sz="2400" dirty="0">
                  <a:solidFill>
                    <a:schemeClr val="bg1"/>
                  </a:solidFill>
                </a:endParaRPr>
              </a:p>
              <a:p>
                <a:r>
                  <a:rPr lang="pt-BR" sz="2400" dirty="0">
                    <a:solidFill>
                      <a:schemeClr val="bg1"/>
                    </a:solidFill>
                  </a:rPr>
                  <a:t>E em 1925 propôs que um elemento livre de massa m movendo-se a uma velocidade v dever ter um comprimento de onda </a:t>
                </a:r>
                <a:r>
                  <a:rPr lang="pt-BR" sz="2400" dirty="0">
                    <a:solidFill>
                      <a:schemeClr val="bg1"/>
                    </a:solidFill>
                    <a:sym typeface="Symbol"/>
                  </a:rPr>
                  <a:t></a:t>
                </a:r>
              </a:p>
              <a:p>
                <a:pPr/>
                <a14:m>
                  <m:oMathPara xmlns:m="http://schemas.openxmlformats.org/officeDocument/2006/math">
                    <m:oMathParaPr>
                      <m:jc m:val="centerGroup"/>
                    </m:oMathParaPr>
                    <m:oMath xmlns:m="http://schemas.openxmlformats.org/officeDocument/2006/math">
                      <m:r>
                        <a:rPr lang="pt-BR" sz="2400" i="1" smtClean="0">
                          <a:solidFill>
                            <a:schemeClr val="bg1"/>
                          </a:solidFill>
                          <a:latin typeface="Cambria Math"/>
                          <a:ea typeface="Cambria Math"/>
                        </a:rPr>
                        <m:t>𝜆</m:t>
                      </m:r>
                      <m:r>
                        <a:rPr lang="pt-BR" sz="2400" b="0" i="1" smtClean="0">
                          <a:solidFill>
                            <a:schemeClr val="bg1"/>
                          </a:solidFill>
                          <a:latin typeface="Cambria Math"/>
                          <a:ea typeface="Cambria Math"/>
                        </a:rPr>
                        <m:t>=</m:t>
                      </m:r>
                      <m:f>
                        <m:fPr>
                          <m:ctrlPr>
                            <a:rPr lang="pt-BR" sz="2400" b="0" i="1" smtClean="0">
                              <a:solidFill>
                                <a:schemeClr val="bg1"/>
                              </a:solidFill>
                              <a:latin typeface="Cambria Math" panose="02040503050406030204" pitchFamily="18" charset="0"/>
                              <a:ea typeface="Cambria Math"/>
                            </a:rPr>
                          </m:ctrlPr>
                        </m:fPr>
                        <m:num>
                          <m:r>
                            <a:rPr lang="pt-BR" sz="2400" b="0" i="1" smtClean="0">
                              <a:solidFill>
                                <a:schemeClr val="bg1"/>
                              </a:solidFill>
                              <a:latin typeface="Cambria Math"/>
                              <a:ea typeface="Cambria Math"/>
                            </a:rPr>
                            <m:t>h</m:t>
                          </m:r>
                        </m:num>
                        <m:den>
                          <m:r>
                            <a:rPr lang="pt-BR" sz="2400" b="0" i="1" smtClean="0">
                              <a:solidFill>
                                <a:schemeClr val="bg1"/>
                              </a:solidFill>
                              <a:latin typeface="Cambria Math"/>
                              <a:ea typeface="Cambria Math"/>
                            </a:rPr>
                            <m:t>𝑚𝑣</m:t>
                          </m:r>
                        </m:den>
                      </m:f>
                    </m:oMath>
                  </m:oMathPara>
                </a14:m>
                <a:endParaRPr lang="pt-BR" sz="2400" dirty="0">
                  <a:solidFill>
                    <a:schemeClr val="bg1"/>
                  </a:solidFill>
                </a:endParaRPr>
              </a:p>
              <a:p>
                <a:r>
                  <a:rPr lang="pt-BR" sz="2800" dirty="0">
                    <a:solidFill>
                      <a:srgbClr val="FFFF00"/>
                    </a:solidFill>
                  </a:rPr>
                  <a:t>“onda de matéria”</a:t>
                </a:r>
              </a:p>
            </p:txBody>
          </p:sp>
        </mc:Choice>
        <mc:Fallback xmlns="">
          <p:sp>
            <p:nvSpPr>
              <p:cNvPr id="3" name="CaixaDeTexto 2"/>
              <p:cNvSpPr txBox="1">
                <a:spLocks noRot="1" noChangeAspect="1" noMove="1" noResize="1" noEditPoints="1" noAdjustHandles="1" noChangeArrowheads="1" noChangeShapeType="1" noTextEdit="1"/>
              </p:cNvSpPr>
              <p:nvPr/>
            </p:nvSpPr>
            <p:spPr>
              <a:xfrm>
                <a:off x="35496" y="909725"/>
                <a:ext cx="6840760" cy="4917949"/>
              </a:xfrm>
              <a:prstGeom prst="rect">
                <a:avLst/>
              </a:prstGeom>
              <a:blipFill>
                <a:blip r:embed="rId2"/>
                <a:stretch>
                  <a:fillRect l="-1872" t="-991" r="-1961" b="-2602"/>
                </a:stretch>
              </a:blipFill>
            </p:spPr>
            <p:txBody>
              <a:bodyPr/>
              <a:lstStyle/>
              <a:p>
                <a:r>
                  <a:rPr lang="pt-BR">
                    <a:noFill/>
                  </a:rPr>
                  <a:t> </a:t>
                </a:r>
              </a:p>
            </p:txBody>
          </p:sp>
        </mc:Fallback>
      </mc:AlternateContent>
      <p:pic>
        <p:nvPicPr>
          <p:cNvPr id="7170" name="Picture 2" descr="http://www.learn-math.info/history/photos/Broglie_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059" y="1412776"/>
            <a:ext cx="2353941" cy="3033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6777136" y="4553795"/>
            <a:ext cx="2409825" cy="646331"/>
          </a:xfrm>
          <a:prstGeom prst="rect">
            <a:avLst/>
          </a:prstGeom>
        </p:spPr>
        <p:txBody>
          <a:bodyPr wrap="square">
            <a:spAutoFit/>
          </a:bodyPr>
          <a:lstStyle/>
          <a:p>
            <a:pPr lvl="0" algn="ctr"/>
            <a:r>
              <a:rPr lang="pt-BR">
                <a:solidFill>
                  <a:schemeClr val="bg1"/>
                </a:solidFill>
              </a:rPr>
              <a:t>Louis Victor de Broglie </a:t>
            </a:r>
            <a:r>
              <a:rPr lang="pt-BR">
                <a:solidFill>
                  <a:prstClr val="white"/>
                </a:solidFill>
              </a:rPr>
              <a:t>1892-1987</a:t>
            </a:r>
          </a:p>
        </p:txBody>
      </p:sp>
      <p:sp>
        <p:nvSpPr>
          <p:cNvPr id="5" name="Rectângulo 4"/>
          <p:cNvSpPr/>
          <p:nvPr/>
        </p:nvSpPr>
        <p:spPr>
          <a:xfrm>
            <a:off x="323528" y="5838363"/>
            <a:ext cx="8820472" cy="830997"/>
          </a:xfrm>
          <a:prstGeom prst="rect">
            <a:avLst/>
          </a:prstGeom>
        </p:spPr>
        <p:txBody>
          <a:bodyPr wrap="square">
            <a:spAutoFit/>
          </a:bodyPr>
          <a:lstStyle/>
          <a:p>
            <a:pPr lvl="0"/>
            <a:r>
              <a:rPr lang="pt-BR" sz="2400" b="1" dirty="0">
                <a:solidFill>
                  <a:srgbClr val="FFFF00"/>
                </a:solidFill>
              </a:rPr>
              <a:t>Revolução</a:t>
            </a:r>
            <a:r>
              <a:rPr lang="pt-BR" sz="2400" dirty="0">
                <a:solidFill>
                  <a:prstClr val="white"/>
                </a:solidFill>
              </a:rPr>
              <a:t>  – ligou as propriedades do elétron com </a:t>
            </a:r>
            <a:r>
              <a:rPr lang="pt-BR" sz="2400" b="1" dirty="0">
                <a:solidFill>
                  <a:srgbClr val="FFFF00"/>
                </a:solidFill>
              </a:rPr>
              <a:t>partícula</a:t>
            </a:r>
            <a:r>
              <a:rPr lang="pt-BR" sz="2400" dirty="0">
                <a:solidFill>
                  <a:srgbClr val="FFFF00"/>
                </a:solidFill>
              </a:rPr>
              <a:t> </a:t>
            </a:r>
            <a:r>
              <a:rPr lang="pt-BR" sz="2400" dirty="0">
                <a:solidFill>
                  <a:prstClr val="white"/>
                </a:solidFill>
              </a:rPr>
              <a:t>(massa e velocidade) </a:t>
            </a:r>
            <a:r>
              <a:rPr lang="pt-BR" sz="2400" b="1" dirty="0">
                <a:solidFill>
                  <a:srgbClr val="FFFF00"/>
                </a:solidFill>
              </a:rPr>
              <a:t>às propriedades de onda </a:t>
            </a:r>
            <a:r>
              <a:rPr lang="pt-BR" sz="2400" dirty="0">
                <a:solidFill>
                  <a:prstClr val="white"/>
                </a:solidFill>
              </a:rPr>
              <a:t>( comprimento de onda)</a:t>
            </a:r>
          </a:p>
        </p:txBody>
      </p:sp>
    </p:spTree>
    <p:extLst>
      <p:ext uri="{BB962C8B-B14F-4D97-AF65-F5344CB8AC3E}">
        <p14:creationId xmlns:p14="http://schemas.microsoft.com/office/powerpoint/2010/main" val="47520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wipe(left)">
                                      <p:cBhvr>
                                        <p:cTn id="15" dur="500"/>
                                        <p:tgtEl>
                                          <p:spTgt spid="717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026979" y="178762"/>
            <a:ext cx="6084168" cy="5632311"/>
          </a:xfrm>
          <a:prstGeom prst="rect">
            <a:avLst/>
          </a:prstGeom>
          <a:noFill/>
        </p:spPr>
        <p:txBody>
          <a:bodyPr wrap="square" rtlCol="0">
            <a:spAutoFit/>
          </a:bodyPr>
          <a:lstStyle/>
          <a:p>
            <a:r>
              <a:rPr lang="pt-BR" sz="2400" dirty="0">
                <a:solidFill>
                  <a:schemeClr val="bg1"/>
                </a:solidFill>
              </a:rPr>
              <a:t>As comprovações experimentais de Broglie foram obtidas em 1927 por C.J Davidson e L.H </a:t>
            </a:r>
            <a:r>
              <a:rPr lang="pt-BR" sz="2400" dirty="0" err="1">
                <a:solidFill>
                  <a:schemeClr val="bg1"/>
                </a:solidFill>
              </a:rPr>
              <a:t>Germer</a:t>
            </a:r>
            <a:r>
              <a:rPr lang="pt-BR" sz="2400" dirty="0">
                <a:solidFill>
                  <a:schemeClr val="bg1"/>
                </a:solidFill>
              </a:rPr>
              <a:t> </a:t>
            </a:r>
          </a:p>
          <a:p>
            <a:endParaRPr lang="pt-BR" sz="2400" dirty="0">
              <a:solidFill>
                <a:schemeClr val="bg1"/>
              </a:solidFill>
            </a:endParaRPr>
          </a:p>
          <a:p>
            <a:r>
              <a:rPr lang="pt-BR" sz="2400" dirty="0">
                <a:solidFill>
                  <a:schemeClr val="bg1"/>
                </a:solidFill>
              </a:rPr>
              <a:t>Descobriram que a </a:t>
            </a:r>
            <a:r>
              <a:rPr lang="pt-BR" sz="2400" b="1" u="sng" dirty="0">
                <a:solidFill>
                  <a:srgbClr val="FFFF00"/>
                </a:solidFill>
              </a:rPr>
              <a:t>difração</a:t>
            </a:r>
            <a:r>
              <a:rPr lang="pt-BR" sz="2400" dirty="0">
                <a:solidFill>
                  <a:schemeClr val="bg1"/>
                </a:solidFill>
              </a:rPr>
              <a:t>, uma propriedade de ondas era igualmente possível em um </a:t>
            </a:r>
            <a:r>
              <a:rPr lang="pt-BR" sz="2400" b="1" u="sng" dirty="0">
                <a:solidFill>
                  <a:srgbClr val="FFFF00"/>
                </a:solidFill>
              </a:rPr>
              <a:t>feixe de elétrons</a:t>
            </a:r>
          </a:p>
          <a:p>
            <a:endParaRPr lang="pt-BR" sz="2400" dirty="0">
              <a:solidFill>
                <a:schemeClr val="bg1"/>
              </a:solidFill>
            </a:endParaRPr>
          </a:p>
          <a:p>
            <a:r>
              <a:rPr lang="pt-BR" sz="2400" dirty="0">
                <a:solidFill>
                  <a:schemeClr val="bg1"/>
                </a:solidFill>
              </a:rPr>
              <a:t>Tal como  a  radiação eletromagnética, a matéria apresenta igualmente uma dualidade onda-partícula. </a:t>
            </a:r>
          </a:p>
          <a:p>
            <a:endParaRPr lang="pt-BR" sz="2400" dirty="0">
              <a:solidFill>
                <a:schemeClr val="bg1"/>
              </a:solidFill>
            </a:endParaRPr>
          </a:p>
          <a:p>
            <a:r>
              <a:rPr lang="pt-BR" sz="2400" dirty="0">
                <a:solidFill>
                  <a:schemeClr val="bg1"/>
                </a:solidFill>
              </a:rPr>
              <a:t>Em um caso a </a:t>
            </a:r>
            <a:r>
              <a:rPr lang="pt-BR" sz="2400" i="1" dirty="0">
                <a:solidFill>
                  <a:srgbClr val="FFFF00"/>
                </a:solidFill>
              </a:rPr>
              <a:t>matéria comporta-se com partículas em outros comportam-se como ondas </a:t>
            </a:r>
          </a:p>
        </p:txBody>
      </p:sp>
      <p:sp>
        <p:nvSpPr>
          <p:cNvPr id="3" name="Rectângulo 2"/>
          <p:cNvSpPr/>
          <p:nvPr/>
        </p:nvSpPr>
        <p:spPr>
          <a:xfrm>
            <a:off x="191462" y="5306635"/>
            <a:ext cx="2564158" cy="646331"/>
          </a:xfrm>
          <a:prstGeom prst="rect">
            <a:avLst/>
          </a:prstGeom>
        </p:spPr>
        <p:txBody>
          <a:bodyPr wrap="square">
            <a:spAutoFit/>
          </a:bodyPr>
          <a:lstStyle/>
          <a:p>
            <a:pPr algn="ctr"/>
            <a:r>
              <a:rPr lang="pt-PT" dirty="0">
                <a:solidFill>
                  <a:schemeClr val="bg1"/>
                </a:solidFill>
              </a:rPr>
              <a:t>Massa de um electron  9,1093897 ×10</a:t>
            </a:r>
            <a:r>
              <a:rPr lang="pt-PT" baseline="30000" dirty="0">
                <a:solidFill>
                  <a:schemeClr val="bg1"/>
                </a:solidFill>
              </a:rPr>
              <a:t>-31 </a:t>
            </a:r>
            <a:r>
              <a:rPr lang="pt-PT" dirty="0">
                <a:solidFill>
                  <a:schemeClr val="bg1"/>
                </a:solidFill>
              </a:rPr>
              <a:t>Kg</a:t>
            </a:r>
          </a:p>
        </p:txBody>
      </p:sp>
      <p:pic>
        <p:nvPicPr>
          <p:cNvPr id="9218" name="Picture 2" descr="https://physics.aps.org/assets/3367658b-130c-49f6-91d2-35f2d583bdfc/e17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55620" cy="3378138"/>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0" y="3378138"/>
            <a:ext cx="2431884" cy="1200329"/>
          </a:xfrm>
          <a:prstGeom prst="rect">
            <a:avLst/>
          </a:prstGeom>
        </p:spPr>
        <p:txBody>
          <a:bodyPr wrap="none">
            <a:spAutoFit/>
          </a:bodyPr>
          <a:lstStyle/>
          <a:p>
            <a:pPr algn="ctr"/>
            <a:r>
              <a:rPr lang="pt-PT" dirty="0">
                <a:solidFill>
                  <a:schemeClr val="bg1"/>
                </a:solidFill>
              </a:rPr>
              <a:t>Clinton Joseph </a:t>
            </a:r>
            <a:r>
              <a:rPr lang="pt-PT" dirty="0" err="1">
                <a:solidFill>
                  <a:schemeClr val="bg1"/>
                </a:solidFill>
              </a:rPr>
              <a:t>Davisson</a:t>
            </a:r>
            <a:endParaRPr lang="pt-PT" dirty="0">
              <a:solidFill>
                <a:schemeClr val="bg1"/>
              </a:solidFill>
            </a:endParaRPr>
          </a:p>
          <a:p>
            <a:pPr algn="ctr"/>
            <a:r>
              <a:rPr lang="pt-PT" dirty="0">
                <a:solidFill>
                  <a:schemeClr val="bg1"/>
                </a:solidFill>
              </a:rPr>
              <a:t>1881 -1958</a:t>
            </a:r>
          </a:p>
          <a:p>
            <a:pPr algn="ctr"/>
            <a:r>
              <a:rPr lang="pt-PT" dirty="0" err="1">
                <a:solidFill>
                  <a:schemeClr val="bg1"/>
                </a:solidFill>
              </a:rPr>
              <a:t>Lester</a:t>
            </a:r>
            <a:r>
              <a:rPr lang="pt-PT" dirty="0">
                <a:solidFill>
                  <a:schemeClr val="bg1"/>
                </a:solidFill>
              </a:rPr>
              <a:t> </a:t>
            </a:r>
            <a:r>
              <a:rPr lang="pt-PT" dirty="0" err="1">
                <a:solidFill>
                  <a:schemeClr val="bg1"/>
                </a:solidFill>
              </a:rPr>
              <a:t>Germer</a:t>
            </a:r>
            <a:endParaRPr lang="pt-PT" dirty="0">
              <a:solidFill>
                <a:schemeClr val="bg1"/>
              </a:solidFill>
            </a:endParaRPr>
          </a:p>
          <a:p>
            <a:pPr algn="ctr"/>
            <a:r>
              <a:rPr lang="pt-PT" dirty="0">
                <a:solidFill>
                  <a:schemeClr val="bg1"/>
                </a:solidFill>
              </a:rPr>
              <a:t>1896 -1971 </a:t>
            </a:r>
          </a:p>
        </p:txBody>
      </p:sp>
    </p:spTree>
    <p:extLst>
      <p:ext uri="{BB962C8B-B14F-4D97-AF65-F5344CB8AC3E}">
        <p14:creationId xmlns:p14="http://schemas.microsoft.com/office/powerpoint/2010/main" val="305714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down)">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down)">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88640"/>
            <a:ext cx="2218300" cy="707886"/>
          </a:xfrm>
          <a:prstGeom prst="rect">
            <a:avLst/>
          </a:prstGeom>
          <a:noFill/>
        </p:spPr>
        <p:txBody>
          <a:bodyPr wrap="none" rtlCol="0">
            <a:spAutoFit/>
          </a:bodyPr>
          <a:lstStyle/>
          <a:p>
            <a:r>
              <a:rPr lang="pt-PT" sz="4000" b="1" u="sng" dirty="0">
                <a:solidFill>
                  <a:schemeClr val="bg1"/>
                </a:solidFill>
              </a:rPr>
              <a:t>Avaliação</a:t>
            </a:r>
          </a:p>
        </p:txBody>
      </p:sp>
      <p:pic>
        <p:nvPicPr>
          <p:cNvPr id="2050" name="Picture 2" descr="Resultado de imagem para biohac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6076950" cy="3419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6843905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2" descr="http://www.exo.net/~pauld/lectures/patternscostarica/waterwaveinterfere1200.jpeg"/>
          <p:cNvPicPr>
            <a:picLocks noChangeAspect="1" noChangeArrowheads="1"/>
          </p:cNvPicPr>
          <p:nvPr/>
        </p:nvPicPr>
        <p:blipFill>
          <a:blip r:embed="rId2" cstate="print"/>
          <a:srcRect/>
          <a:stretch>
            <a:fillRect/>
          </a:stretch>
        </p:blipFill>
        <p:spPr bwMode="auto">
          <a:xfrm>
            <a:off x="0" y="1997744"/>
            <a:ext cx="7574424" cy="4860256"/>
          </a:xfrm>
          <a:prstGeom prst="rect">
            <a:avLst/>
          </a:prstGeom>
          <a:noFill/>
        </p:spPr>
      </p:pic>
      <p:sp>
        <p:nvSpPr>
          <p:cNvPr id="2" name="Rectangle 1"/>
          <p:cNvSpPr/>
          <p:nvPr/>
        </p:nvSpPr>
        <p:spPr>
          <a:xfrm>
            <a:off x="3888432" y="896521"/>
            <a:ext cx="4932040" cy="1815882"/>
          </a:xfrm>
          <a:prstGeom prst="rect">
            <a:avLst/>
          </a:prstGeom>
        </p:spPr>
        <p:txBody>
          <a:bodyPr wrap="square">
            <a:spAutoFit/>
          </a:bodyPr>
          <a:lstStyle/>
          <a:p>
            <a:r>
              <a:rPr lang="pt-BR" sz="2800" dirty="0">
                <a:solidFill>
                  <a:schemeClr val="bg1"/>
                </a:solidFill>
              </a:rPr>
              <a:t>Difração </a:t>
            </a:r>
          </a:p>
          <a:p>
            <a:r>
              <a:rPr lang="pt-BR" sz="2800" dirty="0">
                <a:solidFill>
                  <a:schemeClr val="bg1"/>
                </a:solidFill>
              </a:rPr>
              <a:t>as ondas cooperar entre si.   </a:t>
            </a:r>
          </a:p>
          <a:p>
            <a:endParaRPr lang="pt-BR" sz="2800" dirty="0">
              <a:solidFill>
                <a:prstClr val="white"/>
              </a:solidFill>
            </a:endParaRPr>
          </a:p>
          <a:p>
            <a:endParaRPr lang="pt-BR" sz="2800" i="1" dirty="0"/>
          </a:p>
        </p:txBody>
      </p:sp>
    </p:spTree>
    <p:extLst>
      <p:ext uri="{BB962C8B-B14F-4D97-AF65-F5344CB8AC3E}">
        <p14:creationId xmlns:p14="http://schemas.microsoft.com/office/powerpoint/2010/main" val="183741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5538"/>
                                        </p:tgtEl>
                                        <p:attrNameLst>
                                          <p:attrName>style.visibility</p:attrName>
                                        </p:attrNameLst>
                                      </p:cBhvr>
                                      <p:to>
                                        <p:strVal val="visible"/>
                                      </p:to>
                                    </p:set>
                                    <p:animEffect transition="in" filter="fade">
                                      <p:cBhvr>
                                        <p:cTn id="10" dur="20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90" name="Picture 6" descr="File:Interference of two waves.svg"/>
          <p:cNvPicPr>
            <a:picLocks noChangeAspect="1" noChangeArrowheads="1"/>
          </p:cNvPicPr>
          <p:nvPr/>
        </p:nvPicPr>
        <p:blipFill>
          <a:blip r:embed="rId2" cstate="print"/>
          <a:srcRect r="48931"/>
          <a:stretch>
            <a:fillRect/>
          </a:stretch>
        </p:blipFill>
        <p:spPr bwMode="auto">
          <a:xfrm>
            <a:off x="5580112" y="1191673"/>
            <a:ext cx="3528392" cy="2309335"/>
          </a:xfrm>
          <a:prstGeom prst="rect">
            <a:avLst/>
          </a:prstGeom>
          <a:noFill/>
        </p:spPr>
      </p:pic>
      <p:pic>
        <p:nvPicPr>
          <p:cNvPr id="7" name="Picture 6" descr="File:Interference of two waves.svg"/>
          <p:cNvPicPr>
            <a:picLocks noChangeAspect="1" noChangeArrowheads="1"/>
          </p:cNvPicPr>
          <p:nvPr/>
        </p:nvPicPr>
        <p:blipFill>
          <a:blip r:embed="rId2" cstate="print"/>
          <a:srcRect l="51069"/>
          <a:stretch>
            <a:fillRect/>
          </a:stretch>
        </p:blipFill>
        <p:spPr bwMode="auto">
          <a:xfrm>
            <a:off x="5580112" y="3861048"/>
            <a:ext cx="3478664" cy="2376264"/>
          </a:xfrm>
          <a:prstGeom prst="rect">
            <a:avLst/>
          </a:prstGeom>
          <a:noFill/>
        </p:spPr>
      </p:pic>
      <p:sp>
        <p:nvSpPr>
          <p:cNvPr id="8" name="Rectangle 7"/>
          <p:cNvSpPr/>
          <p:nvPr/>
        </p:nvSpPr>
        <p:spPr>
          <a:xfrm>
            <a:off x="6192688" y="260648"/>
            <a:ext cx="2339752" cy="523220"/>
          </a:xfrm>
          <a:prstGeom prst="rect">
            <a:avLst/>
          </a:prstGeom>
        </p:spPr>
        <p:txBody>
          <a:bodyPr wrap="square">
            <a:spAutoFit/>
          </a:bodyPr>
          <a:lstStyle/>
          <a:p>
            <a:r>
              <a:rPr lang="pt-BR" sz="2800" b="1" dirty="0"/>
              <a:t> Interferência</a:t>
            </a:r>
            <a:endParaRPr lang="pt-BR" sz="2800" b="1" i="1" dirty="0"/>
          </a:p>
        </p:txBody>
      </p:sp>
      <p:pic>
        <p:nvPicPr>
          <p:cNvPr id="67594" name="Picture 10" descr="http://www.sciencephoto.com/image/419191/large/C0105004-Wave_interference_patterns,_artwork-SPL.jpg"/>
          <p:cNvPicPr>
            <a:picLocks noChangeAspect="1" noChangeArrowheads="1"/>
          </p:cNvPicPr>
          <p:nvPr/>
        </p:nvPicPr>
        <p:blipFill>
          <a:blip r:embed="rId3" cstate="print"/>
          <a:srcRect/>
          <a:stretch>
            <a:fillRect/>
          </a:stretch>
        </p:blipFill>
        <p:spPr bwMode="auto">
          <a:xfrm>
            <a:off x="-1" y="0"/>
            <a:ext cx="5667555" cy="6858000"/>
          </a:xfrm>
          <a:prstGeom prst="rect">
            <a:avLst/>
          </a:prstGeom>
          <a:noFill/>
        </p:spPr>
      </p:pic>
      <p:cxnSp>
        <p:nvCxnSpPr>
          <p:cNvPr id="11" name="Straight Connector 10"/>
          <p:cNvCxnSpPr/>
          <p:nvPr/>
        </p:nvCxnSpPr>
        <p:spPr>
          <a:xfrm rot="5400000">
            <a:off x="19370" y="5319769"/>
            <a:ext cx="5688632" cy="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651015" y="3638605"/>
            <a:ext cx="4797154" cy="2232246"/>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flipV="1">
            <a:off x="-324546" y="2428160"/>
            <a:ext cx="3116224" cy="287305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545229" y="3746615"/>
            <a:ext cx="4725144" cy="2088232"/>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863687" y="2356150"/>
            <a:ext cx="4516625" cy="4501850"/>
          </a:xfrm>
          <a:prstGeom prst="line">
            <a:avLst/>
          </a:prstGeom>
          <a:ln>
            <a:solidFill>
              <a:srgbClr val="FFFF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80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Objecto 1"/>
          <p:cNvGraphicFramePr>
            <a:graphicFrameLocks noChangeAspect="1"/>
          </p:cNvGraphicFramePr>
          <p:nvPr>
            <p:extLst/>
          </p:nvPr>
        </p:nvGraphicFramePr>
        <p:xfrm>
          <a:off x="6518275" y="4784725"/>
          <a:ext cx="2065338" cy="457200"/>
        </p:xfrm>
        <a:graphic>
          <a:graphicData uri="http://schemas.openxmlformats.org/presentationml/2006/ole">
            <mc:AlternateContent xmlns:mc="http://schemas.openxmlformats.org/markup-compatibility/2006">
              <mc:Choice xmlns:v="urn:schemas-microsoft-com:vml" Requires="v">
                <p:oleObj spid="_x0000_s3093" name="Packager Shell Object" showAsIcon="1" r:id="rId3" imgW="2065680" imgH="456480" progId="Package">
                  <p:embed/>
                </p:oleObj>
              </mc:Choice>
              <mc:Fallback>
                <p:oleObj name="Packager Shell Object" showAsIcon="1" r:id="rId3" imgW="2065680" imgH="456480" progId="Package">
                  <p:embed/>
                  <p:pic>
                    <p:nvPicPr>
                      <p:cNvPr id="2" name="Objecto 1"/>
                      <p:cNvPicPr/>
                      <p:nvPr/>
                    </p:nvPicPr>
                    <p:blipFill>
                      <a:blip r:embed="rId4"/>
                      <a:stretch>
                        <a:fillRect/>
                      </a:stretch>
                    </p:blipFill>
                    <p:spPr>
                      <a:xfrm>
                        <a:off x="6518275" y="4784725"/>
                        <a:ext cx="2065338" cy="457200"/>
                      </a:xfrm>
                      <a:prstGeom prst="rect">
                        <a:avLst/>
                      </a:prstGeom>
                    </p:spPr>
                  </p:pic>
                </p:oleObj>
              </mc:Fallback>
            </mc:AlternateContent>
          </a:graphicData>
        </a:graphic>
      </p:graphicFrame>
      <p:pic>
        <p:nvPicPr>
          <p:cNvPr id="8198" name="Picture 6" descr="http://brilliantlightpower.com/wp-content/uploads/theory/DoubleSlit/Fig_37-1_Two_Slit_Partic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22" y="764704"/>
            <a:ext cx="2920999" cy="306704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brilliantlightpower.com/wp-content/uploads/theory/DoubleSlit/Fig_37-2_Two_Slit_Wav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7262" y="764704"/>
            <a:ext cx="28575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brilliantlightpower.com/wp-content/uploads/theory/DoubleSlit/Fig_37-3_Two_Slit_Experimen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4762" y="764704"/>
            <a:ext cx="2977718" cy="306705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brilliantlightpower.com/wp-content/uploads/theory/DoubleSlit/Fig_37-4_Two_Slit_Dualit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9887" y="3831207"/>
            <a:ext cx="2857500" cy="3000376"/>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157822" y="116632"/>
            <a:ext cx="7068714" cy="523220"/>
          </a:xfrm>
          <a:prstGeom prst="rect">
            <a:avLst/>
          </a:prstGeom>
        </p:spPr>
        <p:txBody>
          <a:bodyPr wrap="square">
            <a:spAutoFit/>
          </a:bodyPr>
          <a:lstStyle/>
          <a:p>
            <a:r>
              <a:rPr lang="pt-PT" sz="2800" dirty="0">
                <a:solidFill>
                  <a:schemeClr val="bg1"/>
                </a:solidFill>
              </a:rPr>
              <a:t>As comprovações experimentais de </a:t>
            </a:r>
            <a:r>
              <a:rPr lang="pt-PT" sz="2800" dirty="0" err="1">
                <a:solidFill>
                  <a:schemeClr val="bg1"/>
                </a:solidFill>
              </a:rPr>
              <a:t>Broglie</a:t>
            </a:r>
            <a:endParaRPr lang="pt-PT" sz="2800" dirty="0">
              <a:solidFill>
                <a:schemeClr val="bg1"/>
              </a:solidFill>
            </a:endParaRPr>
          </a:p>
        </p:txBody>
      </p:sp>
    </p:spTree>
    <p:extLst>
      <p:ext uri="{BB962C8B-B14F-4D97-AF65-F5344CB8AC3E}">
        <p14:creationId xmlns:p14="http://schemas.microsoft.com/office/powerpoint/2010/main" val="258150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wipe(left)">
                                      <p:cBhvr>
                                        <p:cTn id="7" dur="5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ipe(left)">
                                      <p:cBhvr>
                                        <p:cTn id="12" dur="500"/>
                                        <p:tgtEl>
                                          <p:spTgt spid="82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202"/>
                                        </p:tgtEl>
                                        <p:attrNameLst>
                                          <p:attrName>style.visibility</p:attrName>
                                        </p:attrNameLst>
                                      </p:cBhvr>
                                      <p:to>
                                        <p:strVal val="visible"/>
                                      </p:to>
                                    </p:set>
                                    <p:animEffect transition="in" filter="wipe(left)">
                                      <p:cBhvr>
                                        <p:cTn id="17" dur="500"/>
                                        <p:tgtEl>
                                          <p:spTgt spid="82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204"/>
                                        </p:tgtEl>
                                        <p:attrNameLst>
                                          <p:attrName>style.visibility</p:attrName>
                                        </p:attrNameLst>
                                      </p:cBhvr>
                                      <p:to>
                                        <p:strVal val="visible"/>
                                      </p:to>
                                    </p:set>
                                    <p:animEffect transition="in" filter="wipe(left)">
                                      <p:cBhvr>
                                        <p:cTn id="22" dur="500"/>
                                        <p:tgtEl>
                                          <p:spTgt spid="8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Mecânica quântica </a:t>
            </a:r>
          </a:p>
        </p:txBody>
      </p:sp>
      <p:sp>
        <p:nvSpPr>
          <p:cNvPr id="3" name="CaixaDeTexto 2"/>
          <p:cNvSpPr txBox="1"/>
          <p:nvPr/>
        </p:nvSpPr>
        <p:spPr>
          <a:xfrm>
            <a:off x="2848279" y="646331"/>
            <a:ext cx="6262064" cy="6370975"/>
          </a:xfrm>
          <a:prstGeom prst="rect">
            <a:avLst/>
          </a:prstGeom>
          <a:noFill/>
        </p:spPr>
        <p:txBody>
          <a:bodyPr wrap="square" rtlCol="0">
            <a:spAutoFit/>
          </a:bodyPr>
          <a:lstStyle/>
          <a:p>
            <a:r>
              <a:rPr lang="pt-BR" sz="2400" dirty="0">
                <a:solidFill>
                  <a:schemeClr val="bg1"/>
                </a:solidFill>
              </a:rPr>
              <a:t>Como a dualidade partícula onda afeta o nosso modelo de arranjo dos elétrons nos átomos ? </a:t>
            </a:r>
          </a:p>
          <a:p>
            <a:endParaRPr lang="pt-BR" sz="2400" dirty="0">
              <a:solidFill>
                <a:schemeClr val="bg1"/>
              </a:solidFill>
            </a:endParaRPr>
          </a:p>
          <a:p>
            <a:r>
              <a:rPr lang="pt-BR" sz="2400" dirty="0">
                <a:solidFill>
                  <a:schemeClr val="bg1"/>
                </a:solidFill>
              </a:rPr>
              <a:t>Erwin </a:t>
            </a:r>
            <a:r>
              <a:rPr lang="pt-BR" sz="2400" dirty="0" err="1">
                <a:solidFill>
                  <a:schemeClr val="bg1"/>
                </a:solidFill>
              </a:rPr>
              <a:t>Schrodinger</a:t>
            </a:r>
            <a:r>
              <a:rPr lang="pt-BR" sz="2400" dirty="0">
                <a:solidFill>
                  <a:schemeClr val="bg1"/>
                </a:solidFill>
              </a:rPr>
              <a:t> (1887-1961)</a:t>
            </a:r>
          </a:p>
          <a:p>
            <a:r>
              <a:rPr lang="pt-BR" sz="2400" dirty="0">
                <a:solidFill>
                  <a:schemeClr val="bg1"/>
                </a:solidFill>
              </a:rPr>
              <a:t>Max Born (1882-1970)</a:t>
            </a:r>
          </a:p>
          <a:p>
            <a:r>
              <a:rPr lang="pt-BR" sz="2400" dirty="0">
                <a:solidFill>
                  <a:schemeClr val="bg1"/>
                </a:solidFill>
              </a:rPr>
              <a:t>Werner </a:t>
            </a:r>
            <a:r>
              <a:rPr lang="pt-BR" sz="2400" dirty="0" err="1">
                <a:solidFill>
                  <a:schemeClr val="bg1"/>
                </a:solidFill>
              </a:rPr>
              <a:t>Heisernberg</a:t>
            </a:r>
            <a:r>
              <a:rPr lang="pt-BR" sz="2400" dirty="0">
                <a:solidFill>
                  <a:schemeClr val="bg1"/>
                </a:solidFill>
              </a:rPr>
              <a:t> (1901-1976) </a:t>
            </a:r>
          </a:p>
          <a:p>
            <a:endParaRPr lang="pt-BR" sz="2400" dirty="0">
              <a:solidFill>
                <a:schemeClr val="bg1"/>
              </a:solidFill>
            </a:endParaRPr>
          </a:p>
          <a:p>
            <a:r>
              <a:rPr lang="pt-BR" sz="2400" b="1" u="sng" dirty="0" err="1">
                <a:solidFill>
                  <a:srgbClr val="FFFF00"/>
                </a:solidFill>
              </a:rPr>
              <a:t>Schrondiger</a:t>
            </a:r>
            <a:r>
              <a:rPr lang="pt-BR" sz="2400" dirty="0">
                <a:solidFill>
                  <a:schemeClr val="bg1"/>
                </a:solidFill>
              </a:rPr>
              <a:t> - um eléctron pode ser descrito com uma onda de matéria e desenvolveu um modelo para os elétrons nos átomos que veio a ser denominado de </a:t>
            </a:r>
            <a:r>
              <a:rPr lang="pt-BR" sz="2400" b="1" dirty="0">
                <a:solidFill>
                  <a:srgbClr val="FFFF00"/>
                </a:solidFill>
              </a:rPr>
              <a:t>mecânica</a:t>
            </a:r>
            <a:r>
              <a:rPr lang="pt-BR" sz="2400" dirty="0">
                <a:solidFill>
                  <a:srgbClr val="FFFF00"/>
                </a:solidFill>
              </a:rPr>
              <a:t> </a:t>
            </a:r>
            <a:r>
              <a:rPr lang="pt-BR" sz="2400" b="1" dirty="0">
                <a:solidFill>
                  <a:srgbClr val="FFFF00"/>
                </a:solidFill>
              </a:rPr>
              <a:t>quântica</a:t>
            </a:r>
            <a:r>
              <a:rPr lang="pt-BR" sz="2400" dirty="0">
                <a:solidFill>
                  <a:srgbClr val="FFFF00"/>
                </a:solidFill>
              </a:rPr>
              <a:t> </a:t>
            </a:r>
            <a:r>
              <a:rPr lang="pt-BR" sz="2400" dirty="0">
                <a:solidFill>
                  <a:schemeClr val="bg1"/>
                </a:solidFill>
              </a:rPr>
              <a:t>ou </a:t>
            </a:r>
            <a:r>
              <a:rPr lang="pt-BR" sz="2400" b="1" dirty="0">
                <a:solidFill>
                  <a:srgbClr val="FFFF00"/>
                </a:solidFill>
              </a:rPr>
              <a:t>ondulatória </a:t>
            </a:r>
          </a:p>
          <a:p>
            <a:endParaRPr lang="pt-BR" sz="2400" dirty="0">
              <a:solidFill>
                <a:schemeClr val="bg1"/>
              </a:solidFill>
            </a:endParaRPr>
          </a:p>
          <a:p>
            <a:r>
              <a:rPr lang="pt-BR" sz="2400" dirty="0">
                <a:solidFill>
                  <a:schemeClr val="bg1"/>
                </a:solidFill>
              </a:rPr>
              <a:t>O ideal para entender o comportamento  ondulatório é pensar num sistema de cordas fixas e.g. como uma guitarra </a:t>
            </a:r>
          </a:p>
          <a:p>
            <a:endParaRPr lang="pt-BR" sz="2400" dirty="0">
              <a:solidFill>
                <a:schemeClr val="bg1"/>
              </a:solidFill>
            </a:endParaRPr>
          </a:p>
        </p:txBody>
      </p:sp>
      <p:pic>
        <p:nvPicPr>
          <p:cNvPr id="20482" name="Picture 2" descr="https://i.ytimg.com/vi/CBrsWPCp_rs/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66" y="646331"/>
            <a:ext cx="2694140" cy="1796093"/>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10242" name="Picture 2" descr="https://encrypted-tbn3.gstatic.com/images?q=tbn:ANd9GcRjNJZSzD5pMVvWi63L6mBu22ZrTniDfIginsAOs71bEUfcNKN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 y="2566750"/>
            <a:ext cx="1115616" cy="144973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explicatorium.com/images/biografias/max-bor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395" y="2560995"/>
            <a:ext cx="1094684" cy="147125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upload.wikimedia.org/wikipedia/commons/thumb/f/f8/Bundesarchiv_Bild183-R57262,_Werner_Heisenberg.jpg/200px-Bundesarchiv_Bild183-R57262,_Werner_Heisenber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 y="4024340"/>
            <a:ext cx="1165366" cy="1852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8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wipe(down)">
                                      <p:cBhvr>
                                        <p:cTn id="15" dur="500"/>
                                        <p:tgtEl>
                                          <p:spTgt spid="1024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0244"/>
                                        </p:tgtEl>
                                        <p:attrNameLst>
                                          <p:attrName>style.visibility</p:attrName>
                                        </p:attrNameLst>
                                      </p:cBhvr>
                                      <p:to>
                                        <p:strVal val="visible"/>
                                      </p:to>
                                    </p:set>
                                    <p:animEffect transition="in" filter="wipe(down)">
                                      <p:cBhvr>
                                        <p:cTn id="22" dur="500"/>
                                        <p:tgtEl>
                                          <p:spTgt spid="1024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500"/>
                                        <p:tgtEl>
                                          <p:spTgt spid="3">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10246"/>
                                        </p:tgtEl>
                                        <p:attrNameLst>
                                          <p:attrName>style.visibility</p:attrName>
                                        </p:attrNameLst>
                                      </p:cBhvr>
                                      <p:to>
                                        <p:strVal val="visible"/>
                                      </p:to>
                                    </p:set>
                                    <p:animEffect transition="in" filter="wipe(down)">
                                      <p:cBhvr>
                                        <p:cTn id="29" dur="500"/>
                                        <p:tgtEl>
                                          <p:spTgt spid="10246"/>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left)">
                                      <p:cBhvr>
                                        <p:cTn id="33" dur="500"/>
                                        <p:tgtEl>
                                          <p:spTgt spid="3">
                                            <p:txEl>
                                              <p:pRg st="6" end="6"/>
                                            </p:txEl>
                                          </p:spTgt>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10" t="15733" r="5367" b="22570"/>
          <a:stretch/>
        </p:blipFill>
        <p:spPr bwMode="auto">
          <a:xfrm>
            <a:off x="0" y="0"/>
            <a:ext cx="419456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ângulo 1"/>
          <p:cNvSpPr/>
          <p:nvPr/>
        </p:nvSpPr>
        <p:spPr>
          <a:xfrm>
            <a:off x="4300978" y="-99392"/>
            <a:ext cx="4843021" cy="4893647"/>
          </a:xfrm>
          <a:prstGeom prst="rect">
            <a:avLst/>
          </a:prstGeom>
        </p:spPr>
        <p:txBody>
          <a:bodyPr wrap="square">
            <a:spAutoFit/>
          </a:bodyPr>
          <a:lstStyle/>
          <a:p>
            <a:endParaRPr lang="pt-BR" sz="2400" dirty="0">
              <a:solidFill>
                <a:schemeClr val="bg1"/>
              </a:solidFill>
            </a:endParaRPr>
          </a:p>
          <a:p>
            <a:r>
              <a:rPr lang="pt-BR" sz="2400" i="1" u="sng" dirty="0">
                <a:solidFill>
                  <a:schemeClr val="bg1"/>
                </a:solidFill>
              </a:rPr>
              <a:t>Corda estacionaria </a:t>
            </a:r>
            <a:r>
              <a:rPr lang="pt-BR" sz="2400" dirty="0">
                <a:solidFill>
                  <a:schemeClr val="bg1"/>
                </a:solidFill>
              </a:rPr>
              <a:t>– onde apenas algumas vibrações são permitidas para essas ondas estacionarias.  </a:t>
            </a:r>
            <a:r>
              <a:rPr lang="pt-BR" sz="2400" b="1" dirty="0">
                <a:solidFill>
                  <a:srgbClr val="FFFF00"/>
                </a:solidFill>
              </a:rPr>
              <a:t>- vibrações são quantizadas</a:t>
            </a:r>
            <a:r>
              <a:rPr lang="pt-BR" sz="2400" dirty="0">
                <a:solidFill>
                  <a:schemeClr val="bg1"/>
                </a:solidFill>
              </a:rPr>
              <a:t> </a:t>
            </a:r>
          </a:p>
          <a:p>
            <a:endParaRPr lang="pt-BR" sz="2400" dirty="0">
              <a:solidFill>
                <a:schemeClr val="bg1"/>
              </a:solidFill>
            </a:endParaRPr>
          </a:p>
          <a:p>
            <a:r>
              <a:rPr lang="pt-BR" sz="2400" dirty="0" err="1">
                <a:solidFill>
                  <a:schemeClr val="bg1"/>
                </a:solidFill>
              </a:rPr>
              <a:t>Schrodinger</a:t>
            </a:r>
            <a:r>
              <a:rPr lang="pt-BR" sz="2400" dirty="0">
                <a:solidFill>
                  <a:schemeClr val="bg1"/>
                </a:solidFill>
              </a:rPr>
              <a:t> mostrou  </a:t>
            </a:r>
            <a:r>
              <a:rPr lang="pt-BR" sz="2400" i="1" dirty="0">
                <a:solidFill>
                  <a:srgbClr val="FFFF00"/>
                </a:solidFill>
              </a:rPr>
              <a:t>apenas certas ondas de matéria são possíveis </a:t>
            </a:r>
            <a:r>
              <a:rPr lang="pt-BR" sz="2400" dirty="0">
                <a:solidFill>
                  <a:schemeClr val="bg1"/>
                </a:solidFill>
              </a:rPr>
              <a:t>para um eléctron no átomo.</a:t>
            </a:r>
          </a:p>
          <a:p>
            <a:endParaRPr lang="pt-BR" sz="2400" dirty="0">
              <a:solidFill>
                <a:schemeClr val="bg1"/>
              </a:solidFill>
            </a:endParaRPr>
          </a:p>
          <a:p>
            <a:endParaRPr lang="pt-BR" sz="2400" dirty="0">
              <a:solidFill>
                <a:schemeClr val="bg1"/>
              </a:solidFill>
              <a:sym typeface="Symbol"/>
            </a:endParaRPr>
          </a:p>
          <a:p>
            <a:endParaRPr lang="pt-BR" sz="2400" dirty="0">
              <a:solidFill>
                <a:schemeClr val="bg1"/>
              </a:solidFill>
              <a:sym typeface="Symbol"/>
            </a:endParaRPr>
          </a:p>
          <a:p>
            <a:endParaRPr lang="pt-BR" sz="2400" dirty="0">
              <a:solidFill>
                <a:schemeClr val="bg1"/>
              </a:solidFill>
              <a:sym typeface="Symbol"/>
            </a:endParaRPr>
          </a:p>
        </p:txBody>
      </p:sp>
      <p:sp>
        <p:nvSpPr>
          <p:cNvPr id="3" name="Rectângulo 2"/>
          <p:cNvSpPr/>
          <p:nvPr/>
        </p:nvSpPr>
        <p:spPr>
          <a:xfrm>
            <a:off x="179512" y="3785065"/>
            <a:ext cx="8712968" cy="830997"/>
          </a:xfrm>
          <a:prstGeom prst="rect">
            <a:avLst/>
          </a:prstGeom>
        </p:spPr>
        <p:txBody>
          <a:bodyPr wrap="square">
            <a:spAutoFit/>
          </a:bodyPr>
          <a:lstStyle/>
          <a:p>
            <a:pPr lvl="0"/>
            <a:r>
              <a:rPr lang="pt-BR" sz="2400" dirty="0">
                <a:solidFill>
                  <a:prstClr val="white"/>
                </a:solidFill>
              </a:rPr>
              <a:t>Para descrever essas ondas de matéria foram desenvolvidas </a:t>
            </a:r>
            <a:r>
              <a:rPr lang="pt-BR" sz="2400" b="1" u="sng" dirty="0">
                <a:solidFill>
                  <a:srgbClr val="FFFF00"/>
                </a:solidFill>
              </a:rPr>
              <a:t>funções de onda</a:t>
            </a:r>
            <a:r>
              <a:rPr lang="pt-BR" sz="2400" dirty="0">
                <a:solidFill>
                  <a:prstClr val="white"/>
                </a:solidFill>
              </a:rPr>
              <a:t> designada pela letra grega </a:t>
            </a:r>
            <a:r>
              <a:rPr lang="pt-BR" sz="2400" dirty="0" err="1">
                <a:solidFill>
                  <a:prstClr val="white"/>
                </a:solidFill>
              </a:rPr>
              <a:t>Psi</a:t>
            </a:r>
            <a:r>
              <a:rPr lang="pt-BR" sz="2400" dirty="0">
                <a:solidFill>
                  <a:prstClr val="white"/>
                </a:solidFill>
              </a:rPr>
              <a:t> (</a:t>
            </a:r>
            <a:r>
              <a:rPr lang="pt-BR" sz="2400" dirty="0">
                <a:solidFill>
                  <a:prstClr val="white"/>
                </a:solidFill>
                <a:sym typeface="Symbol"/>
              </a:rPr>
              <a:t>) .</a:t>
            </a:r>
          </a:p>
        </p:txBody>
      </p:sp>
      <p:sp>
        <p:nvSpPr>
          <p:cNvPr id="4" name="Rectângulo 3"/>
          <p:cNvSpPr/>
          <p:nvPr/>
        </p:nvSpPr>
        <p:spPr>
          <a:xfrm>
            <a:off x="156849" y="4809762"/>
            <a:ext cx="8964488" cy="1200329"/>
          </a:xfrm>
          <a:prstGeom prst="rect">
            <a:avLst/>
          </a:prstGeom>
        </p:spPr>
        <p:txBody>
          <a:bodyPr wrap="square">
            <a:spAutoFit/>
          </a:bodyPr>
          <a:lstStyle/>
          <a:p>
            <a:pPr lvl="0"/>
            <a:r>
              <a:rPr lang="pt-BR" sz="2400" dirty="0">
                <a:solidFill>
                  <a:prstClr val="white"/>
                </a:solidFill>
                <a:sym typeface="Symbol"/>
              </a:rPr>
              <a:t>Somente </a:t>
            </a:r>
            <a:r>
              <a:rPr lang="pt-BR" sz="2400" b="1" u="sng" dirty="0">
                <a:solidFill>
                  <a:prstClr val="white"/>
                </a:solidFill>
                <a:sym typeface="Symbol"/>
              </a:rPr>
              <a:t>certas funções são consideráveis aceitáveis </a:t>
            </a:r>
            <a:r>
              <a:rPr lang="pt-BR" sz="2400" dirty="0">
                <a:solidFill>
                  <a:prstClr val="white"/>
                </a:solidFill>
                <a:sym typeface="Symbol"/>
              </a:rPr>
              <a:t>e </a:t>
            </a:r>
            <a:r>
              <a:rPr lang="pt-BR" sz="2400" u="sng" dirty="0">
                <a:solidFill>
                  <a:prstClr val="white"/>
                </a:solidFill>
                <a:sym typeface="Symbol"/>
              </a:rPr>
              <a:t>cada uma esta associada a um valor de energia</a:t>
            </a:r>
            <a:r>
              <a:rPr lang="pt-BR" sz="2400" dirty="0">
                <a:solidFill>
                  <a:prstClr val="white"/>
                </a:solidFill>
                <a:sym typeface="Symbol"/>
              </a:rPr>
              <a:t> -  isto é,  </a:t>
            </a:r>
            <a:r>
              <a:rPr lang="pt-BR" sz="2400" b="1" i="1" dirty="0">
                <a:solidFill>
                  <a:srgbClr val="FFFF00"/>
                </a:solidFill>
                <a:sym typeface="Symbol"/>
              </a:rPr>
              <a:t>a energia de um eléctron no átomo é quantizada </a:t>
            </a:r>
          </a:p>
        </p:txBody>
      </p:sp>
    </p:spTree>
    <p:extLst>
      <p:ext uri="{BB962C8B-B14F-4D97-AF65-F5344CB8AC3E}">
        <p14:creationId xmlns:p14="http://schemas.microsoft.com/office/powerpoint/2010/main" val="27922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10" t="15733" r="5367" b="22570"/>
          <a:stretch/>
        </p:blipFill>
        <p:spPr bwMode="auto">
          <a:xfrm>
            <a:off x="0" y="0"/>
            <a:ext cx="419456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4"/>
          <p:cNvSpPr/>
          <p:nvPr/>
        </p:nvSpPr>
        <p:spPr>
          <a:xfrm>
            <a:off x="4283968" y="961653"/>
            <a:ext cx="4860032" cy="3416320"/>
          </a:xfrm>
          <a:prstGeom prst="rect">
            <a:avLst/>
          </a:prstGeom>
        </p:spPr>
        <p:txBody>
          <a:bodyPr wrap="square">
            <a:spAutoFit/>
          </a:bodyPr>
          <a:lstStyle/>
          <a:p>
            <a:pPr lvl="0"/>
            <a:r>
              <a:rPr lang="pt-PT" sz="2400" dirty="0">
                <a:solidFill>
                  <a:prstClr val="white"/>
                </a:solidFill>
                <a:sym typeface="Symbol"/>
              </a:rPr>
              <a:t>As soluções para equação de </a:t>
            </a:r>
            <a:r>
              <a:rPr lang="pt-PT" sz="2400" dirty="0" err="1">
                <a:solidFill>
                  <a:prstClr val="white"/>
                </a:solidFill>
                <a:sym typeface="Symbol"/>
              </a:rPr>
              <a:t>Schordinger</a:t>
            </a:r>
            <a:r>
              <a:rPr lang="pt-PT" sz="2400" dirty="0">
                <a:solidFill>
                  <a:prstClr val="white"/>
                </a:solidFill>
                <a:sym typeface="Symbol"/>
              </a:rPr>
              <a:t>  num espaço  tridimensional dependem de:</a:t>
            </a:r>
          </a:p>
          <a:p>
            <a:pPr lvl="0"/>
            <a:endParaRPr lang="pt-PT" sz="2400" dirty="0">
              <a:solidFill>
                <a:prstClr val="white"/>
              </a:solidFill>
              <a:sym typeface="Symbol"/>
            </a:endParaRPr>
          </a:p>
          <a:p>
            <a:pPr lvl="0"/>
            <a:r>
              <a:rPr lang="pt-PT" sz="2400" dirty="0">
                <a:solidFill>
                  <a:prstClr val="white"/>
                </a:solidFill>
                <a:sym typeface="Symbol"/>
              </a:rPr>
              <a:t> 3 números  inteiros </a:t>
            </a:r>
          </a:p>
          <a:p>
            <a:pPr lvl="0"/>
            <a:endParaRPr lang="pt-PT" sz="2400" dirty="0">
              <a:solidFill>
                <a:prstClr val="white"/>
              </a:solidFill>
              <a:sym typeface="Symbol"/>
            </a:endParaRPr>
          </a:p>
          <a:p>
            <a:pPr lvl="0" algn="ctr"/>
            <a:r>
              <a:rPr lang="pt-PT" sz="2400" dirty="0">
                <a:solidFill>
                  <a:prstClr val="white"/>
                </a:solidFill>
                <a:sym typeface="Symbol"/>
              </a:rPr>
              <a:t> </a:t>
            </a:r>
            <a:r>
              <a:rPr lang="pt-PT" sz="3600" dirty="0">
                <a:solidFill>
                  <a:srgbClr val="FFFF00"/>
                </a:solidFill>
                <a:sym typeface="Symbol"/>
              </a:rPr>
              <a:t>n, l,  m</a:t>
            </a:r>
            <a:r>
              <a:rPr lang="pt-PT" sz="3600" baseline="-25000" dirty="0">
                <a:solidFill>
                  <a:srgbClr val="FFFF00"/>
                </a:solidFill>
                <a:sym typeface="Symbol"/>
              </a:rPr>
              <a:t>l</a:t>
            </a:r>
            <a:r>
              <a:rPr lang="pt-PT" sz="3600" dirty="0">
                <a:solidFill>
                  <a:srgbClr val="FFFF00"/>
                </a:solidFill>
                <a:sym typeface="Symbol"/>
              </a:rPr>
              <a:t> – números quânticos. </a:t>
            </a:r>
            <a:endParaRPr lang="pt-PT" sz="3600" dirty="0">
              <a:solidFill>
                <a:srgbClr val="FFFF00"/>
              </a:solidFill>
            </a:endParaRPr>
          </a:p>
        </p:txBody>
      </p:sp>
    </p:spTree>
    <p:extLst>
      <p:ext uri="{BB962C8B-B14F-4D97-AF65-F5344CB8AC3E}">
        <p14:creationId xmlns:p14="http://schemas.microsoft.com/office/powerpoint/2010/main" val="2800006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339752" y="188640"/>
            <a:ext cx="6804248" cy="7109639"/>
          </a:xfrm>
          <a:prstGeom prst="rect">
            <a:avLst/>
          </a:prstGeom>
        </p:spPr>
        <p:txBody>
          <a:bodyPr wrap="square">
            <a:spAutoFit/>
          </a:bodyPr>
          <a:lstStyle/>
          <a:p>
            <a:r>
              <a:rPr lang="pt-BR" sz="2400" dirty="0">
                <a:solidFill>
                  <a:schemeClr val="bg1"/>
                </a:solidFill>
              </a:rPr>
              <a:t>O próximo passo para entender  o ponto de vista da mecânica quântica é explorar o </a:t>
            </a:r>
            <a:r>
              <a:rPr lang="pt-BR" sz="2400" b="1" dirty="0">
                <a:solidFill>
                  <a:schemeClr val="bg1"/>
                </a:solidFill>
              </a:rPr>
              <a:t>significado físico da onda </a:t>
            </a:r>
            <a:r>
              <a:rPr lang="pt-BR" sz="2400" b="1" dirty="0" err="1">
                <a:solidFill>
                  <a:schemeClr val="bg1"/>
                </a:solidFill>
              </a:rPr>
              <a:t>psi</a:t>
            </a:r>
            <a:r>
              <a:rPr lang="pt-BR" sz="2400" b="1" dirty="0">
                <a:solidFill>
                  <a:schemeClr val="bg1"/>
                </a:solidFill>
              </a:rPr>
              <a:t>( </a:t>
            </a:r>
            <a:r>
              <a:rPr lang="pt-BR" sz="2400" b="1" dirty="0">
                <a:solidFill>
                  <a:schemeClr val="bg1"/>
                </a:solidFill>
                <a:sym typeface="Symbol"/>
              </a:rPr>
              <a:t>)</a:t>
            </a:r>
            <a:endParaRPr lang="pt-BR" sz="2400" b="1" dirty="0">
              <a:solidFill>
                <a:schemeClr val="bg1"/>
              </a:solidFill>
            </a:endParaRPr>
          </a:p>
          <a:p>
            <a:endParaRPr lang="pt-BR" sz="2400" dirty="0">
              <a:solidFill>
                <a:schemeClr val="bg1"/>
              </a:solidFill>
            </a:endParaRPr>
          </a:p>
          <a:p>
            <a:r>
              <a:rPr lang="pt-BR" sz="2400" b="1" dirty="0">
                <a:solidFill>
                  <a:srgbClr val="FFFF00"/>
                </a:solidFill>
              </a:rPr>
              <a:t>Max Born</a:t>
            </a:r>
          </a:p>
          <a:p>
            <a:endParaRPr lang="pt-BR" sz="2400" dirty="0">
              <a:solidFill>
                <a:schemeClr val="bg1"/>
              </a:solidFill>
            </a:endParaRPr>
          </a:p>
          <a:p>
            <a:r>
              <a:rPr lang="pt-BR" sz="2400" dirty="0">
                <a:solidFill>
                  <a:schemeClr val="bg1"/>
                </a:solidFill>
              </a:rPr>
              <a:t>O valor da </a:t>
            </a:r>
            <a:r>
              <a:rPr lang="pt-BR" sz="2400" i="1" u="sng" dirty="0">
                <a:solidFill>
                  <a:srgbClr val="FFFF00"/>
                </a:solidFill>
              </a:rPr>
              <a:t>função de onda e um dado ponto do espaço  (</a:t>
            </a:r>
            <a:r>
              <a:rPr lang="pt-BR" sz="2400" i="1" u="sng" dirty="0" err="1">
                <a:solidFill>
                  <a:srgbClr val="FFFF00"/>
                </a:solidFill>
              </a:rPr>
              <a:t>x,y,z</a:t>
            </a:r>
            <a:r>
              <a:rPr lang="pt-BR" sz="2400" i="1" u="sng" dirty="0">
                <a:solidFill>
                  <a:srgbClr val="FFFF00"/>
                </a:solidFill>
              </a:rPr>
              <a:t>) </a:t>
            </a:r>
            <a:r>
              <a:rPr lang="pt-BR" sz="2400" dirty="0">
                <a:solidFill>
                  <a:schemeClr val="bg1"/>
                </a:solidFill>
              </a:rPr>
              <a:t>é a </a:t>
            </a:r>
            <a:r>
              <a:rPr lang="pt-BR" sz="2400" i="1" dirty="0">
                <a:solidFill>
                  <a:schemeClr val="bg1"/>
                </a:solidFill>
              </a:rPr>
              <a:t>amplitude</a:t>
            </a:r>
            <a:r>
              <a:rPr lang="pt-BR" sz="2400" dirty="0">
                <a:solidFill>
                  <a:schemeClr val="bg1"/>
                </a:solidFill>
              </a:rPr>
              <a:t>  (altura) de onde de matéria do eléctron . E esse valor tem uma magnitude e pode ter sinal positivo ou negativo</a:t>
            </a:r>
          </a:p>
          <a:p>
            <a:endParaRPr lang="pt-BR" sz="2400" dirty="0">
              <a:solidFill>
                <a:schemeClr val="bg1"/>
              </a:solidFill>
            </a:endParaRPr>
          </a:p>
          <a:p>
            <a:r>
              <a:rPr lang="pt-BR" sz="2400" b="1" dirty="0" err="1">
                <a:solidFill>
                  <a:srgbClr val="FFFF00"/>
                </a:solidFill>
              </a:rPr>
              <a:t>psi</a:t>
            </a:r>
            <a:r>
              <a:rPr lang="pt-BR" sz="2400" b="1" dirty="0">
                <a:solidFill>
                  <a:srgbClr val="FFFF00"/>
                </a:solidFill>
              </a:rPr>
              <a:t>( </a:t>
            </a:r>
            <a:r>
              <a:rPr lang="pt-BR" sz="2400" b="1" dirty="0">
                <a:solidFill>
                  <a:srgbClr val="FFFF00"/>
                </a:solidFill>
                <a:sym typeface="Symbol"/>
              </a:rPr>
              <a:t>) </a:t>
            </a:r>
            <a:r>
              <a:rPr lang="pt-BR" sz="2400" dirty="0">
                <a:solidFill>
                  <a:schemeClr val="bg1"/>
                </a:solidFill>
              </a:rPr>
              <a:t>descreve </a:t>
            </a:r>
            <a:r>
              <a:rPr lang="pt-BR" sz="2400" u="sng" dirty="0">
                <a:solidFill>
                  <a:srgbClr val="FFFF00"/>
                </a:solidFill>
              </a:rPr>
              <a:t>todas as propriedade espaciais de uma partícula</a:t>
            </a:r>
            <a:r>
              <a:rPr lang="pt-BR" sz="2400" dirty="0">
                <a:solidFill>
                  <a:schemeClr val="bg1"/>
                </a:solidFill>
              </a:rPr>
              <a:t> (frequência , comprimento de onda, amplitude) </a:t>
            </a:r>
          </a:p>
          <a:p>
            <a:endParaRPr lang="pt-BR" sz="2400" dirty="0">
              <a:solidFill>
                <a:schemeClr val="bg1"/>
              </a:solidFill>
            </a:endParaRPr>
          </a:p>
          <a:p>
            <a:r>
              <a:rPr lang="pt-BR" sz="2400" dirty="0">
                <a:solidFill>
                  <a:schemeClr val="bg1"/>
                </a:solidFill>
              </a:rPr>
              <a:t>A função de onde  diz-nos que a partícula comporta-se como tivesse distribuída no espaço. </a:t>
            </a:r>
          </a:p>
          <a:p>
            <a:endParaRPr lang="pt-BR" sz="2400" dirty="0">
              <a:solidFill>
                <a:schemeClr val="bg1"/>
              </a:solidFill>
            </a:endParaRPr>
          </a:p>
          <a:p>
            <a:endParaRPr lang="pt-BR" sz="2400" dirty="0">
              <a:solidFill>
                <a:schemeClr val="bg1"/>
              </a:solidFill>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710" t="15733" r="5367" b="22570"/>
          <a:stretch/>
        </p:blipFill>
        <p:spPr bwMode="auto">
          <a:xfrm>
            <a:off x="-1" y="980728"/>
            <a:ext cx="2287945"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90498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ângulo 1"/>
              <p:cNvSpPr/>
              <p:nvPr/>
            </p:nvSpPr>
            <p:spPr>
              <a:xfrm>
                <a:off x="2339752" y="188640"/>
                <a:ext cx="6804248" cy="6530249"/>
              </a:xfrm>
              <a:prstGeom prst="rect">
                <a:avLst/>
              </a:prstGeom>
            </p:spPr>
            <p:txBody>
              <a:bodyPr wrap="square">
                <a:spAutoFit/>
              </a:bodyPr>
              <a:lstStyle/>
              <a:p>
                <a:r>
                  <a:rPr lang="pt-PT" sz="2400" dirty="0">
                    <a:solidFill>
                      <a:schemeClr val="bg1"/>
                    </a:solidFill>
                  </a:rPr>
                  <a:t>O </a:t>
                </a:r>
                <a:r>
                  <a:rPr lang="pt-PT" sz="2400" i="1" u="sng" dirty="0">
                    <a:solidFill>
                      <a:srgbClr val="FFFF00"/>
                    </a:solidFill>
                  </a:rPr>
                  <a:t>quadrado do valor da função de onda </a:t>
                </a:r>
                <a14:m>
                  <m:oMath xmlns:m="http://schemas.openxmlformats.org/officeDocument/2006/math">
                    <m:sSup>
                      <m:sSupPr>
                        <m:ctrlPr>
                          <a:rPr lang="pt-PT" sz="2400" i="1" smtClean="0">
                            <a:solidFill>
                              <a:schemeClr val="bg1"/>
                            </a:solidFill>
                            <a:latin typeface="Cambria Math" panose="02040503050406030204" pitchFamily="18" charset="0"/>
                          </a:rPr>
                        </m:ctrlPr>
                      </m:sSupPr>
                      <m:e>
                        <m:r>
                          <m:rPr>
                            <m:sty m:val="p"/>
                          </m:rPr>
                          <a:rPr lang="el-GR" sz="2400" i="1" smtClean="0">
                            <a:solidFill>
                              <a:schemeClr val="bg1"/>
                            </a:solidFill>
                            <a:latin typeface="Cambria Math"/>
                            <a:ea typeface="Cambria Math"/>
                          </a:rPr>
                          <m:t>Ψ</m:t>
                        </m:r>
                      </m:e>
                      <m:sup>
                        <m:r>
                          <a:rPr lang="pt-PT" sz="2400" b="0" i="1" smtClean="0">
                            <a:solidFill>
                              <a:schemeClr val="bg1"/>
                            </a:solidFill>
                            <a:latin typeface="Cambria Math"/>
                          </a:rPr>
                          <m:t>2</m:t>
                        </m:r>
                      </m:sup>
                    </m:sSup>
                  </m:oMath>
                </a14:m>
                <a:r>
                  <a:rPr lang="pt-PT" sz="2400" dirty="0">
                    <a:solidFill>
                      <a:schemeClr val="bg1"/>
                    </a:solidFill>
                  </a:rPr>
                  <a:t> está relacionado com a probabilidade de encontrar  um electron em uma pequena região do espaço –</a:t>
                </a:r>
                <a14:m>
                  <m:oMath xmlns:m="http://schemas.openxmlformats.org/officeDocument/2006/math">
                    <m:r>
                      <a:rPr lang="pt-PT" sz="3200" b="0" i="0" smtClean="0">
                        <a:solidFill>
                          <a:srgbClr val="FFFF00"/>
                        </a:solidFill>
                        <a:latin typeface="Cambria Math"/>
                      </a:rPr>
                      <m:t> </m:t>
                    </m:r>
                    <m:sSup>
                      <m:sSupPr>
                        <m:ctrlPr>
                          <a:rPr lang="pt-PT" sz="3200" b="1" i="1" smtClean="0">
                            <a:solidFill>
                              <a:srgbClr val="FFFF00"/>
                            </a:solidFill>
                            <a:latin typeface="Cambria Math" panose="02040503050406030204" pitchFamily="18" charset="0"/>
                          </a:rPr>
                        </m:ctrlPr>
                      </m:sSupPr>
                      <m:e>
                        <m:r>
                          <a:rPr lang="el-GR" sz="3200" b="1" i="1">
                            <a:solidFill>
                              <a:srgbClr val="FFFF00"/>
                            </a:solidFill>
                            <a:latin typeface="Cambria Math"/>
                            <a:ea typeface="Cambria Math"/>
                          </a:rPr>
                          <m:t>𝜳</m:t>
                        </m:r>
                      </m:e>
                      <m:sup>
                        <m:r>
                          <a:rPr lang="pt-PT" sz="3200" b="1" i="1">
                            <a:solidFill>
                              <a:srgbClr val="FFFF00"/>
                            </a:solidFill>
                            <a:latin typeface="Cambria Math"/>
                          </a:rPr>
                          <m:t>𝟐</m:t>
                        </m:r>
                      </m:sup>
                    </m:sSup>
                  </m:oMath>
                </a14:m>
                <a:r>
                  <a:rPr lang="pt-PT" sz="2400" dirty="0">
                    <a:solidFill>
                      <a:schemeClr val="bg1"/>
                    </a:solidFill>
                  </a:rPr>
                  <a:t>– </a:t>
                </a:r>
                <a:r>
                  <a:rPr lang="pt-PT" sz="2400" b="1" dirty="0">
                    <a:solidFill>
                      <a:srgbClr val="FFFF00"/>
                    </a:solidFill>
                  </a:rPr>
                  <a:t>densidade de probabilidade </a:t>
                </a:r>
              </a:p>
              <a:p>
                <a:endParaRPr lang="pt-PT" sz="2400" dirty="0">
                  <a:solidFill>
                    <a:schemeClr val="bg1"/>
                  </a:solidFill>
                </a:endParaRPr>
              </a:p>
              <a:p>
                <a:r>
                  <a:rPr lang="pt-PT" sz="2400" dirty="0">
                    <a:solidFill>
                      <a:schemeClr val="bg1"/>
                    </a:solidFill>
                  </a:rPr>
                  <a:t>Pode-se calcular a massa de um objecto a partir da </a:t>
                </a:r>
                <a:r>
                  <a:rPr lang="pt-PT" sz="2400" i="1" u="sng" dirty="0">
                    <a:solidFill>
                      <a:srgbClr val="FFFF00"/>
                    </a:solidFill>
                  </a:rPr>
                  <a:t>densidade</a:t>
                </a:r>
                <a:r>
                  <a:rPr lang="pt-PT" sz="2400" dirty="0">
                    <a:solidFill>
                      <a:schemeClr val="bg1"/>
                    </a:solidFill>
                  </a:rPr>
                  <a:t> e do </a:t>
                </a:r>
                <a:r>
                  <a:rPr lang="pt-PT" sz="2400" i="1" u="sng" dirty="0">
                    <a:solidFill>
                      <a:srgbClr val="FFFF00"/>
                    </a:solidFill>
                  </a:rPr>
                  <a:t>volume</a:t>
                </a:r>
                <a:r>
                  <a:rPr lang="pt-PT" sz="2400" dirty="0">
                    <a:solidFill>
                      <a:schemeClr val="bg1"/>
                    </a:solidFill>
                  </a:rPr>
                  <a:t>  e podemos calcular a  probabilidade de  encontrar o electrão  a partir de um pequeno volume e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oMath>
                </a14:m>
                <a:r>
                  <a:rPr lang="pt-PT" sz="2400" dirty="0">
                    <a:solidFill>
                      <a:schemeClr val="bg1"/>
                    </a:solidFill>
                  </a:rPr>
                  <a:t> . </a:t>
                </a:r>
              </a:p>
              <a:p>
                <a:endParaRPr lang="pt-PT" sz="2400" dirty="0">
                  <a:solidFill>
                    <a:schemeClr val="bg1"/>
                  </a:solidFill>
                </a:endParaRPr>
              </a:p>
              <a:p>
                <a:r>
                  <a:rPr lang="pt-PT" sz="2400" dirty="0">
                    <a:solidFill>
                      <a:schemeClr val="bg1"/>
                    </a:solidFill>
                  </a:rPr>
                  <a:t>A probabilidade de encontrar um electron em um determinado volume é proporcional a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r>
                      <a:rPr lang="pt-PT" sz="2400" b="1" i="1">
                        <a:solidFill>
                          <a:srgbClr val="FFFF00"/>
                        </a:solidFill>
                        <a:latin typeface="Cambria Math"/>
                      </a:rPr>
                      <m:t> </m:t>
                    </m:r>
                  </m:oMath>
                </a14:m>
                <a:endParaRPr lang="pt-PT" sz="2400" dirty="0">
                  <a:solidFill>
                    <a:schemeClr val="bg1"/>
                  </a:solidFill>
                </a:endParaRPr>
              </a:p>
              <a:p>
                <a:endParaRPr lang="pt-PT" sz="2400" dirty="0">
                  <a:solidFill>
                    <a:schemeClr val="bg1"/>
                  </a:solidFill>
                </a:endParaRPr>
              </a:p>
              <a:p>
                <a:r>
                  <a:rPr lang="pt-PT" sz="2400" dirty="0">
                    <a:solidFill>
                      <a:schemeClr val="bg1"/>
                    </a:solidFill>
                  </a:rPr>
                  <a:t>Quanto maior for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r>
                      <a:rPr lang="pt-PT" sz="2400" b="1" i="1">
                        <a:solidFill>
                          <a:srgbClr val="FFFF00"/>
                        </a:solidFill>
                        <a:latin typeface="Cambria Math"/>
                      </a:rPr>
                      <m:t> </m:t>
                    </m:r>
                    <m:r>
                      <a:rPr lang="pt-PT" sz="2400" b="0" i="0" smtClean="0">
                        <a:solidFill>
                          <a:srgbClr val="FFFF00"/>
                        </a:solidFill>
                        <a:latin typeface="Cambria Math"/>
                      </a:rPr>
                      <m:t> </m:t>
                    </m:r>
                  </m:oMath>
                </a14:m>
                <a:r>
                  <a:rPr lang="pt-PT" sz="2400" dirty="0">
                    <a:solidFill>
                      <a:schemeClr val="bg1"/>
                    </a:solidFill>
                  </a:rPr>
                  <a:t>maior será a probabilidade de encontrar o electron </a:t>
                </a:r>
              </a:p>
              <a:p>
                <a:endParaRPr lang="pt-PT" sz="2400" dirty="0">
                  <a:solidFill>
                    <a:schemeClr val="bg1"/>
                  </a:solidFill>
                </a:endParaRPr>
              </a:p>
              <a:p>
                <a:endParaRPr lang="pt-PT" sz="2400" dirty="0">
                  <a:solidFill>
                    <a:schemeClr val="bg1"/>
                  </a:solidFill>
                </a:endParaRPr>
              </a:p>
            </p:txBody>
          </p:sp>
        </mc:Choice>
        <mc:Fallback xmlns="">
          <p:sp>
            <p:nvSpPr>
              <p:cNvPr id="2" name="Rectângulo 1"/>
              <p:cNvSpPr>
                <a:spLocks noRot="1" noChangeAspect="1" noMove="1" noResize="1" noEditPoints="1" noAdjustHandles="1" noChangeArrowheads="1" noChangeShapeType="1" noTextEdit="1"/>
              </p:cNvSpPr>
              <p:nvPr/>
            </p:nvSpPr>
            <p:spPr>
              <a:xfrm>
                <a:off x="2339752" y="188640"/>
                <a:ext cx="6804248" cy="6530249"/>
              </a:xfrm>
              <a:prstGeom prst="rect">
                <a:avLst/>
              </a:prstGeom>
              <a:blipFill rotWithShape="1">
                <a:blip r:embed="rId2"/>
                <a:stretch>
                  <a:fillRect l="-1434" t="-747"/>
                </a:stretch>
              </a:blipFill>
            </p:spPr>
            <p:txBody>
              <a:bodyPr/>
              <a:lstStyle/>
              <a:p>
                <a:r>
                  <a:rPr lang="pt-PT">
                    <a:noFill/>
                  </a:rPr>
                  <a:t> </a:t>
                </a:r>
              </a:p>
            </p:txBody>
          </p:sp>
        </mc:Fallback>
      </mc:AlternateContent>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10" t="15733" r="5367" b="22570"/>
          <a:stretch/>
        </p:blipFill>
        <p:spPr bwMode="auto">
          <a:xfrm>
            <a:off x="-1" y="980728"/>
            <a:ext cx="2287945"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left)">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611560" y="2636912"/>
            <a:ext cx="7848872" cy="2185214"/>
          </a:xfrm>
          <a:prstGeom prst="rect">
            <a:avLst/>
          </a:prstGeom>
        </p:spPr>
        <p:txBody>
          <a:bodyPr wrap="square">
            <a:spAutoFit/>
          </a:bodyPr>
          <a:lstStyle/>
          <a:p>
            <a:r>
              <a:rPr lang="pt-PT" sz="2400" b="1" dirty="0">
                <a:solidFill>
                  <a:srgbClr val="FFFF00"/>
                </a:solidFill>
              </a:rPr>
              <a:t>Heisenberg</a:t>
            </a:r>
            <a:r>
              <a:rPr lang="pt-PT" sz="2400" dirty="0">
                <a:solidFill>
                  <a:schemeClr val="bg1"/>
                </a:solidFill>
              </a:rPr>
              <a:t>  - que para um  pequeno objecto como um átomo é </a:t>
            </a:r>
            <a:r>
              <a:rPr lang="pt-PT" sz="2800" b="1" i="1" u="sng" dirty="0">
                <a:solidFill>
                  <a:schemeClr val="bg1"/>
                </a:solidFill>
              </a:rPr>
              <a:t>impossível determinar com precisão a sua posição e a sua energia</a:t>
            </a:r>
          </a:p>
          <a:p>
            <a:r>
              <a:rPr lang="pt-PT" sz="2400" dirty="0">
                <a:solidFill>
                  <a:schemeClr val="bg1"/>
                </a:solidFill>
              </a:rPr>
              <a:t>. </a:t>
            </a:r>
          </a:p>
          <a:p>
            <a:pPr algn="ctr"/>
            <a:r>
              <a:rPr lang="pt-PT" sz="3200" u="sng" dirty="0">
                <a:solidFill>
                  <a:srgbClr val="FFFF00"/>
                </a:solidFill>
              </a:rPr>
              <a:t>Princípio da incerteza de Heisenberg </a:t>
            </a:r>
          </a:p>
        </p:txBody>
      </p:sp>
      <mc:AlternateContent xmlns:mc="http://schemas.openxmlformats.org/markup-compatibility/2006" xmlns:a14="http://schemas.microsoft.com/office/drawing/2010/main">
        <mc:Choice Requires="a14">
          <p:sp>
            <p:nvSpPr>
              <p:cNvPr id="3" name="Rectângulo 2"/>
              <p:cNvSpPr/>
              <p:nvPr/>
            </p:nvSpPr>
            <p:spPr>
              <a:xfrm>
                <a:off x="611560" y="332656"/>
                <a:ext cx="7560840" cy="1955664"/>
              </a:xfrm>
              <a:prstGeom prst="rect">
                <a:avLst/>
              </a:prstGeom>
            </p:spPr>
            <p:txBody>
              <a:bodyPr wrap="square">
                <a:spAutoFit/>
              </a:bodyPr>
              <a:lstStyle/>
              <a:p>
                <a:r>
                  <a:rPr lang="pt-PT" sz="2400" dirty="0">
                    <a:solidFill>
                      <a:schemeClr val="bg1"/>
                    </a:solidFill>
                  </a:rPr>
                  <a:t>A probabilidade de encontrar um electron em um determinado volume é proporcional a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r>
                      <a:rPr lang="pt-PT" sz="2400" b="1" i="1">
                        <a:solidFill>
                          <a:srgbClr val="FFFF00"/>
                        </a:solidFill>
                        <a:latin typeface="Cambria Math"/>
                      </a:rPr>
                      <m:t> </m:t>
                    </m:r>
                  </m:oMath>
                </a14:m>
                <a:endParaRPr lang="pt-PT" sz="2400" dirty="0">
                  <a:solidFill>
                    <a:schemeClr val="bg1"/>
                  </a:solidFill>
                </a:endParaRPr>
              </a:p>
              <a:p>
                <a:endParaRPr lang="pt-PT" sz="2400" dirty="0">
                  <a:solidFill>
                    <a:schemeClr val="bg1"/>
                  </a:solidFill>
                </a:endParaRPr>
              </a:p>
              <a:p>
                <a:r>
                  <a:rPr lang="pt-PT" sz="2400" dirty="0">
                    <a:solidFill>
                      <a:schemeClr val="bg1"/>
                    </a:solidFill>
                  </a:rPr>
                  <a:t>Quanto maior for </a:t>
                </a:r>
                <a14:m>
                  <m:oMath xmlns:m="http://schemas.openxmlformats.org/officeDocument/2006/math">
                    <m:sSup>
                      <m:sSupPr>
                        <m:ctrlPr>
                          <a:rPr lang="pt-PT" sz="2400" b="1" i="1">
                            <a:solidFill>
                              <a:srgbClr val="FFFF00"/>
                            </a:solidFill>
                            <a:latin typeface="Cambria Math" panose="02040503050406030204" pitchFamily="18" charset="0"/>
                          </a:rPr>
                        </m:ctrlPr>
                      </m:sSupPr>
                      <m:e>
                        <m:r>
                          <a:rPr lang="el-GR" sz="2400" b="1" i="1">
                            <a:solidFill>
                              <a:srgbClr val="FFFF00"/>
                            </a:solidFill>
                            <a:latin typeface="Cambria Math"/>
                            <a:ea typeface="Cambria Math"/>
                          </a:rPr>
                          <m:t>𝜳</m:t>
                        </m:r>
                      </m:e>
                      <m:sup>
                        <m:r>
                          <a:rPr lang="pt-PT" sz="2400" b="1" i="1">
                            <a:solidFill>
                              <a:srgbClr val="FFFF00"/>
                            </a:solidFill>
                            <a:latin typeface="Cambria Math"/>
                          </a:rPr>
                          <m:t>𝟐</m:t>
                        </m:r>
                      </m:sup>
                    </m:sSup>
                    <m:r>
                      <a:rPr lang="pt-PT" sz="2400" b="1" i="1">
                        <a:solidFill>
                          <a:srgbClr val="FFFF00"/>
                        </a:solidFill>
                        <a:latin typeface="Cambria Math"/>
                      </a:rPr>
                      <m:t> </m:t>
                    </m:r>
                    <m:r>
                      <a:rPr lang="pt-PT" sz="2400">
                        <a:solidFill>
                          <a:srgbClr val="FFFF00"/>
                        </a:solidFill>
                        <a:latin typeface="Cambria Math"/>
                      </a:rPr>
                      <m:t> </m:t>
                    </m:r>
                  </m:oMath>
                </a14:m>
                <a:r>
                  <a:rPr lang="pt-PT" sz="2400" dirty="0">
                    <a:solidFill>
                      <a:schemeClr val="bg1"/>
                    </a:solidFill>
                  </a:rPr>
                  <a:t>maior será a probabilidade de encontrar o electron. </a:t>
                </a:r>
              </a:p>
            </p:txBody>
          </p:sp>
        </mc:Choice>
        <mc:Fallback xmlns="">
          <p:sp>
            <p:nvSpPr>
              <p:cNvPr id="3" name="Rectângulo 2"/>
              <p:cNvSpPr>
                <a:spLocks noRot="1" noChangeAspect="1" noMove="1" noResize="1" noEditPoints="1" noAdjustHandles="1" noChangeArrowheads="1" noChangeShapeType="1" noTextEdit="1"/>
              </p:cNvSpPr>
              <p:nvPr/>
            </p:nvSpPr>
            <p:spPr>
              <a:xfrm>
                <a:off x="611560" y="332656"/>
                <a:ext cx="7560840" cy="1955664"/>
              </a:xfrm>
              <a:prstGeom prst="rect">
                <a:avLst/>
              </a:prstGeom>
              <a:blipFill rotWithShape="1">
                <a:blip r:embed="rId2"/>
                <a:stretch>
                  <a:fillRect l="-1209" t="-2500" b="-6562"/>
                </a:stretch>
              </a:blipFill>
            </p:spPr>
            <p:txBody>
              <a:bodyPr/>
              <a:lstStyle/>
              <a:p>
                <a:r>
                  <a:rPr lang="pt-PT">
                    <a:noFill/>
                  </a:rPr>
                  <a:t> </a:t>
                </a:r>
              </a:p>
            </p:txBody>
          </p:sp>
        </mc:Fallback>
      </mc:AlternateContent>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4875826"/>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39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Números quânticos e orbitais </a:t>
            </a:r>
          </a:p>
        </p:txBody>
      </p:sp>
      <p:sp>
        <p:nvSpPr>
          <p:cNvPr id="3" name="Rectângulo 2"/>
          <p:cNvSpPr/>
          <p:nvPr/>
        </p:nvSpPr>
        <p:spPr>
          <a:xfrm>
            <a:off x="2411760" y="908720"/>
            <a:ext cx="6768982" cy="4585871"/>
          </a:xfrm>
          <a:prstGeom prst="rect">
            <a:avLst/>
          </a:prstGeom>
        </p:spPr>
        <p:txBody>
          <a:bodyPr wrap="square">
            <a:spAutoFit/>
          </a:bodyPr>
          <a:lstStyle/>
          <a:p>
            <a:r>
              <a:rPr lang="pt-BR" sz="2400" dirty="0">
                <a:solidFill>
                  <a:schemeClr val="bg1"/>
                </a:solidFill>
              </a:rPr>
              <a:t>A </a:t>
            </a:r>
            <a:r>
              <a:rPr lang="pt-BR" sz="2400" b="1" dirty="0">
                <a:solidFill>
                  <a:srgbClr val="FFFF00"/>
                </a:solidFill>
              </a:rPr>
              <a:t>função de onda </a:t>
            </a:r>
            <a:r>
              <a:rPr lang="pt-BR" sz="2400" dirty="0">
                <a:solidFill>
                  <a:schemeClr val="bg1"/>
                </a:solidFill>
              </a:rPr>
              <a:t>para um eléctron em um átomo descreve um </a:t>
            </a:r>
            <a:r>
              <a:rPr lang="pt-BR" sz="2400" b="1" dirty="0">
                <a:solidFill>
                  <a:schemeClr val="bg1"/>
                </a:solidFill>
              </a:rPr>
              <a:t>orbital atómico</a:t>
            </a:r>
            <a:r>
              <a:rPr lang="pt-BR" sz="2400" dirty="0">
                <a:solidFill>
                  <a:schemeClr val="bg1"/>
                </a:solidFill>
              </a:rPr>
              <a:t>. </a:t>
            </a:r>
          </a:p>
          <a:p>
            <a:endParaRPr lang="pt-BR" sz="2400" dirty="0">
              <a:solidFill>
                <a:schemeClr val="bg1"/>
              </a:solidFill>
            </a:endParaRPr>
          </a:p>
          <a:p>
            <a:r>
              <a:rPr lang="pt-BR" sz="2400" b="1" i="1" u="sng" dirty="0">
                <a:solidFill>
                  <a:srgbClr val="FFFF00"/>
                </a:solidFill>
              </a:rPr>
              <a:t>Conhecemos a energia desse </a:t>
            </a:r>
            <a:r>
              <a:rPr lang="pt-BR" sz="2400" b="1" i="1" u="sng" dirty="0" err="1">
                <a:solidFill>
                  <a:srgbClr val="FFFF00"/>
                </a:solidFill>
              </a:rPr>
              <a:t>eletron</a:t>
            </a:r>
            <a:r>
              <a:rPr lang="pt-BR" sz="2400" dirty="0">
                <a:solidFill>
                  <a:schemeClr val="bg1"/>
                </a:solidFill>
              </a:rPr>
              <a:t> mas apenas a região do espaço em que provavelmente esteja localizado. </a:t>
            </a:r>
          </a:p>
          <a:p>
            <a:endParaRPr lang="pt-BR" sz="2400" dirty="0">
              <a:solidFill>
                <a:schemeClr val="bg1"/>
              </a:solidFill>
            </a:endParaRPr>
          </a:p>
          <a:p>
            <a:r>
              <a:rPr lang="pt-BR" sz="2400" dirty="0">
                <a:solidFill>
                  <a:schemeClr val="bg1"/>
                </a:solidFill>
              </a:rPr>
              <a:t>Quando um eléctron tem uma  </a:t>
            </a:r>
            <a:r>
              <a:rPr lang="pt-BR" sz="2400" i="1" u="sng" dirty="0">
                <a:solidFill>
                  <a:srgbClr val="FFFF00"/>
                </a:solidFill>
              </a:rPr>
              <a:t>função de onda particular</a:t>
            </a:r>
            <a:r>
              <a:rPr lang="pt-BR" sz="2400" dirty="0">
                <a:solidFill>
                  <a:schemeClr val="bg1"/>
                </a:solidFill>
              </a:rPr>
              <a:t> diz-se que “ocupa “ um determinado orbital. </a:t>
            </a:r>
          </a:p>
          <a:p>
            <a:r>
              <a:rPr lang="pt-BR" sz="2400" dirty="0">
                <a:solidFill>
                  <a:schemeClr val="bg1"/>
                </a:solidFill>
              </a:rPr>
              <a:t>Cada orbital é descrito por </a:t>
            </a:r>
            <a:r>
              <a:rPr lang="pt-BR" sz="2800" dirty="0">
                <a:solidFill>
                  <a:schemeClr val="bg1"/>
                </a:solidFill>
              </a:rPr>
              <a:t>3 números quânticos</a:t>
            </a:r>
            <a:r>
              <a:rPr lang="pt-BR" sz="2400" dirty="0">
                <a:solidFill>
                  <a:schemeClr val="bg1"/>
                </a:solidFill>
              </a:rPr>
              <a:t> </a:t>
            </a:r>
          </a:p>
          <a:p>
            <a:r>
              <a:rPr lang="pt-BR" sz="2400" dirty="0">
                <a:solidFill>
                  <a:schemeClr val="bg1"/>
                </a:solidFill>
              </a:rPr>
              <a:t>N, l m</a:t>
            </a:r>
            <a:r>
              <a:rPr lang="pt-BR" sz="2400" baseline="-25000" dirty="0">
                <a:solidFill>
                  <a:schemeClr val="bg1"/>
                </a:solidFill>
              </a:rPr>
              <a:t>l</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68" y="813709"/>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455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88640"/>
            <a:ext cx="2218300" cy="707886"/>
          </a:xfrm>
          <a:prstGeom prst="rect">
            <a:avLst/>
          </a:prstGeom>
          <a:noFill/>
        </p:spPr>
        <p:txBody>
          <a:bodyPr wrap="none" rtlCol="0">
            <a:spAutoFit/>
          </a:bodyPr>
          <a:lstStyle/>
          <a:p>
            <a:r>
              <a:rPr lang="pt-PT" sz="4000" b="1" u="sng" dirty="0">
                <a:solidFill>
                  <a:schemeClr val="bg1"/>
                </a:solidFill>
              </a:rPr>
              <a:t>Avaliação</a:t>
            </a:r>
          </a:p>
        </p:txBody>
      </p:sp>
      <p:sp>
        <p:nvSpPr>
          <p:cNvPr id="3" name="Retângulo 2"/>
          <p:cNvSpPr/>
          <p:nvPr/>
        </p:nvSpPr>
        <p:spPr>
          <a:xfrm>
            <a:off x="2699792" y="751344"/>
            <a:ext cx="6350652" cy="5355312"/>
          </a:xfrm>
          <a:prstGeom prst="rect">
            <a:avLst/>
          </a:prstGeom>
        </p:spPr>
        <p:txBody>
          <a:bodyPr wrap="square">
            <a:spAutoFit/>
          </a:bodyPr>
          <a:lstStyle/>
          <a:p>
            <a:r>
              <a:rPr lang="pt-PT" dirty="0">
                <a:solidFill>
                  <a:schemeClr val="bg1"/>
                </a:solidFill>
              </a:rPr>
              <a:t>Grupo max  - 7 pessoas </a:t>
            </a:r>
          </a:p>
          <a:p>
            <a:endParaRPr lang="pt-PT" dirty="0">
              <a:solidFill>
                <a:schemeClr val="bg1"/>
              </a:solidFill>
            </a:endParaRPr>
          </a:p>
          <a:p>
            <a:r>
              <a:rPr lang="pt-PT" dirty="0">
                <a:solidFill>
                  <a:schemeClr val="bg1"/>
                </a:solidFill>
              </a:rPr>
              <a:t>Desenvolver uma ideia do ponto de vista conceptual que poderá ser revolucionaria para a humanidade </a:t>
            </a:r>
            <a:r>
              <a:rPr lang="pt-PT" dirty="0">
                <a:solidFill>
                  <a:schemeClr val="bg1"/>
                </a:solidFill>
                <a:sym typeface="Wingdings" panose="05000000000000000000" pitchFamily="2" charset="2"/>
              </a:rPr>
              <a:t> </a:t>
            </a:r>
          </a:p>
          <a:p>
            <a:endParaRPr lang="pt-PT" dirty="0">
              <a:solidFill>
                <a:schemeClr val="bg1"/>
              </a:solidFill>
              <a:sym typeface="Wingdings" panose="05000000000000000000" pitchFamily="2" charset="2"/>
            </a:endParaRPr>
          </a:p>
          <a:p>
            <a:r>
              <a:rPr lang="pt-PT" dirty="0">
                <a:solidFill>
                  <a:schemeClr val="bg1"/>
                </a:solidFill>
                <a:sym typeface="Wingdings" panose="05000000000000000000" pitchFamily="2" charset="2"/>
              </a:rPr>
              <a:t>Tema livre dentro das temáticas BioHacking e Do-it-yourself</a:t>
            </a:r>
          </a:p>
          <a:p>
            <a:endParaRPr lang="pt-PT" dirty="0">
              <a:solidFill>
                <a:schemeClr val="bg1"/>
              </a:solidFill>
              <a:sym typeface="Wingdings" panose="05000000000000000000" pitchFamily="2" charset="2"/>
            </a:endParaRPr>
          </a:p>
          <a:p>
            <a:r>
              <a:rPr lang="pt-PT" dirty="0">
                <a:solidFill>
                  <a:schemeClr val="bg1"/>
                </a:solidFill>
                <a:sym typeface="Wingdings" panose="05000000000000000000" pitchFamily="2" charset="2"/>
              </a:rPr>
              <a:t>1 semestre para fazer – contando a partir de agora </a:t>
            </a:r>
          </a:p>
          <a:p>
            <a:endParaRPr lang="pt-PT" dirty="0">
              <a:solidFill>
                <a:schemeClr val="bg1"/>
              </a:solidFill>
              <a:sym typeface="Wingdings" panose="05000000000000000000" pitchFamily="2" charset="2"/>
            </a:endParaRPr>
          </a:p>
          <a:p>
            <a:r>
              <a:rPr lang="pt-PT" dirty="0">
                <a:solidFill>
                  <a:schemeClr val="bg1"/>
                </a:solidFill>
                <a:sym typeface="Wingdings" panose="05000000000000000000" pitchFamily="2" charset="2"/>
              </a:rPr>
              <a:t>Apresentar o projecto de uma forma autoexplicativa em video 5-6 minutos. </a:t>
            </a:r>
            <a:r>
              <a:rPr lang="pt-PT" dirty="0">
                <a:solidFill>
                  <a:schemeClr val="bg1"/>
                </a:solidFill>
              </a:rPr>
              <a:t>  </a:t>
            </a:r>
          </a:p>
          <a:p>
            <a:endParaRPr lang="pt-PT" dirty="0">
              <a:solidFill>
                <a:schemeClr val="bg1"/>
              </a:solidFill>
            </a:endParaRPr>
          </a:p>
          <a:p>
            <a:r>
              <a:rPr lang="pt-PT" dirty="0">
                <a:solidFill>
                  <a:srgbClr val="FFFF00"/>
                </a:solidFill>
              </a:rPr>
              <a:t>Avaliação</a:t>
            </a:r>
            <a:r>
              <a:rPr lang="pt-PT" dirty="0">
                <a:solidFill>
                  <a:schemeClr val="bg1"/>
                </a:solidFill>
              </a:rPr>
              <a:t> </a:t>
            </a:r>
          </a:p>
          <a:p>
            <a:pPr marL="285750" indent="-285750">
              <a:buFont typeface="Arial" panose="020B0604020202020204" pitchFamily="34" charset="0"/>
              <a:buChar char="•"/>
            </a:pPr>
            <a:r>
              <a:rPr lang="pt-PT" dirty="0">
                <a:solidFill>
                  <a:schemeClr val="bg1"/>
                </a:solidFill>
              </a:rPr>
              <a:t>10 – 2,25  pontos na média </a:t>
            </a:r>
          </a:p>
          <a:p>
            <a:pPr marL="285750" indent="-285750">
              <a:buFont typeface="Arial" panose="020B0604020202020204" pitchFamily="34" charset="0"/>
              <a:buChar char="•"/>
            </a:pPr>
            <a:r>
              <a:rPr lang="pt-PT" dirty="0">
                <a:solidFill>
                  <a:schemeClr val="bg1"/>
                </a:solidFill>
              </a:rPr>
              <a:t>9,5 – 1.95 pontos na média </a:t>
            </a:r>
          </a:p>
          <a:p>
            <a:pPr marL="285750" indent="-285750">
              <a:buFont typeface="Arial" panose="020B0604020202020204" pitchFamily="34" charset="0"/>
              <a:buChar char="•"/>
            </a:pPr>
            <a:r>
              <a:rPr lang="pt-PT" dirty="0">
                <a:solidFill>
                  <a:schemeClr val="bg1"/>
                </a:solidFill>
              </a:rPr>
              <a:t>9,0 – 1,85 pontos na média </a:t>
            </a:r>
          </a:p>
          <a:p>
            <a:pPr marL="285750" indent="-285750">
              <a:buFont typeface="Arial" panose="020B0604020202020204" pitchFamily="34" charset="0"/>
              <a:buChar char="•"/>
            </a:pPr>
            <a:r>
              <a:rPr lang="pt-PT" dirty="0">
                <a:solidFill>
                  <a:schemeClr val="bg1"/>
                </a:solidFill>
              </a:rPr>
              <a:t>8,5 -1,5  pontos na média </a:t>
            </a:r>
          </a:p>
          <a:p>
            <a:pPr marL="285750" indent="-285750">
              <a:buFont typeface="Arial" panose="020B0604020202020204" pitchFamily="34" charset="0"/>
              <a:buChar char="•"/>
            </a:pPr>
            <a:r>
              <a:rPr lang="pt-PT" dirty="0">
                <a:solidFill>
                  <a:schemeClr val="bg1"/>
                </a:solidFill>
              </a:rPr>
              <a:t>8,0 -1,0  pontos na média </a:t>
            </a:r>
          </a:p>
          <a:p>
            <a:endParaRPr lang="pt-PT" dirty="0">
              <a:solidFill>
                <a:schemeClr val="bg1"/>
              </a:solidFill>
            </a:endParaRPr>
          </a:p>
        </p:txBody>
      </p:sp>
      <p:pic>
        <p:nvPicPr>
          <p:cNvPr id="3074" name="Picture 2" descr="Resultado de imagem para biohacking log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8146"/>
          <a:stretch/>
        </p:blipFill>
        <p:spPr bwMode="auto">
          <a:xfrm>
            <a:off x="334189" y="947592"/>
            <a:ext cx="2052962" cy="2121368"/>
          </a:xfrm>
          <a:prstGeom prst="rect">
            <a:avLst/>
          </a:prstGeom>
          <a:solidFill>
            <a:schemeClr val="bg1"/>
          </a:solidFill>
        </p:spPr>
      </p:pic>
      <p:pic>
        <p:nvPicPr>
          <p:cNvPr id="3076" name="Picture 4" descr="Resultado de imagem para biohacking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935" y="3212976"/>
            <a:ext cx="2084216" cy="1389477"/>
          </a:xfrm>
          <a:prstGeom prst="rect">
            <a:avLst/>
          </a:prstGeom>
          <a:solidFill>
            <a:schemeClr val="bg1"/>
          </a:solidFill>
        </p:spPr>
      </p:pic>
      <p:sp>
        <p:nvSpPr>
          <p:cNvPr id="4" name="Retângulo 3"/>
          <p:cNvSpPr/>
          <p:nvPr/>
        </p:nvSpPr>
        <p:spPr>
          <a:xfrm>
            <a:off x="4041174" y="5964912"/>
            <a:ext cx="5231354" cy="646331"/>
          </a:xfrm>
          <a:prstGeom prst="rect">
            <a:avLst/>
          </a:prstGeom>
        </p:spPr>
        <p:txBody>
          <a:bodyPr wrap="square">
            <a:spAutoFit/>
          </a:bodyPr>
          <a:lstStyle/>
          <a:p>
            <a:r>
              <a:rPr lang="pt-BR" dirty="0">
                <a:solidFill>
                  <a:schemeClr val="bg1"/>
                </a:solidFill>
              </a:rPr>
              <a:t>Exemplo https://www.youtube.com/watch?v=mSTYLpcO37Y</a:t>
            </a:r>
          </a:p>
        </p:txBody>
      </p:sp>
    </p:spTree>
    <p:extLst>
      <p:ext uri="{BB962C8B-B14F-4D97-AF65-F5344CB8AC3E}">
        <p14:creationId xmlns:p14="http://schemas.microsoft.com/office/powerpoint/2010/main" val="198531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500"/>
                                        <p:tgtEl>
                                          <p:spTgt spid="3">
                                            <p:txEl>
                                              <p:pRg st="12" end="12"/>
                                            </p:txEl>
                                          </p:spTgt>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animEffect transition="in" filter="fade">
                                      <p:cBhvr>
                                        <p:cTn id="44" dur="500"/>
                                        <p:tgtEl>
                                          <p:spTgt spid="3">
                                            <p:txEl>
                                              <p:pRg st="13" end="13"/>
                                            </p:txEl>
                                          </p:spTgt>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3">
                                            <p:txEl>
                                              <p:pRg st="14" end="14"/>
                                            </p:txEl>
                                          </p:spTgt>
                                        </p:tgtEl>
                                        <p:attrNameLst>
                                          <p:attrName>style.visibility</p:attrName>
                                        </p:attrNameLst>
                                      </p:cBhvr>
                                      <p:to>
                                        <p:strVal val="visible"/>
                                      </p:to>
                                    </p:set>
                                    <p:animEffect transition="in" filter="fade">
                                      <p:cBhvr>
                                        <p:cTn id="48" dur="500"/>
                                        <p:tgtEl>
                                          <p:spTgt spid="3">
                                            <p:txEl>
                                              <p:pRg st="14" end="14"/>
                                            </p:txEl>
                                          </p:spTgt>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fade">
                                      <p:cBhvr>
                                        <p:cTn id="5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8738" t="24801" r="26375" b="9400"/>
          <a:stretch/>
        </p:blipFill>
        <p:spPr>
          <a:xfrm>
            <a:off x="107504" y="404664"/>
            <a:ext cx="7776864" cy="6412502"/>
          </a:xfrm>
          <a:prstGeom prst="rect">
            <a:avLst/>
          </a:prstGeom>
        </p:spPr>
      </p:pic>
    </p:spTree>
    <p:extLst>
      <p:ext uri="{BB962C8B-B14F-4D97-AF65-F5344CB8AC3E}">
        <p14:creationId xmlns:p14="http://schemas.microsoft.com/office/powerpoint/2010/main" val="35722677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5940153" y="1115962"/>
            <a:ext cx="3024336" cy="2554545"/>
          </a:xfrm>
          <a:prstGeom prst="rect">
            <a:avLst/>
          </a:prstGeom>
          <a:noFill/>
        </p:spPr>
        <p:txBody>
          <a:bodyPr wrap="square" rtlCol="0">
            <a:spAutoFit/>
          </a:bodyPr>
          <a:lstStyle/>
          <a:p>
            <a:pPr algn="ctr"/>
            <a:r>
              <a:rPr lang="pt-PT" sz="4000" b="1" dirty="0">
                <a:solidFill>
                  <a:schemeClr val="bg1"/>
                </a:solidFill>
              </a:rPr>
              <a:t>Estrutura dos átomos e tendências periódicas </a:t>
            </a:r>
          </a:p>
        </p:txBody>
      </p:sp>
      <p:sp>
        <p:nvSpPr>
          <p:cNvPr id="6" name="CaixaDeTexto 5"/>
          <p:cNvSpPr txBox="1"/>
          <p:nvPr/>
        </p:nvSpPr>
        <p:spPr>
          <a:xfrm>
            <a:off x="5364088" y="3670507"/>
            <a:ext cx="4139952" cy="707886"/>
          </a:xfrm>
          <a:prstGeom prst="rect">
            <a:avLst/>
          </a:prstGeom>
          <a:noFill/>
        </p:spPr>
        <p:txBody>
          <a:bodyPr wrap="square" rtlCol="0">
            <a:spAutoFit/>
          </a:bodyPr>
          <a:lstStyle/>
          <a:p>
            <a:pPr algn="ctr"/>
            <a:r>
              <a:rPr lang="pt-PT" sz="4000" b="1" dirty="0">
                <a:solidFill>
                  <a:schemeClr val="bg1"/>
                </a:solidFill>
              </a:rPr>
              <a:t>Aula 4</a:t>
            </a:r>
          </a:p>
        </p:txBody>
      </p:sp>
      <p:pic>
        <p:nvPicPr>
          <p:cNvPr id="5" name="Picture 2" descr="http://sciencenotes.org/wp-content/uploads/2014/11/ColorfulPeriodicTab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19" y="76493"/>
            <a:ext cx="6048671" cy="3402378"/>
          </a:xfrm>
          <a:prstGeom prst="rect">
            <a:avLst/>
          </a:prstGeom>
          <a:noFill/>
          <a:effectLst>
            <a:reflection blurRad="6350" stA="50000" endA="300" endPos="555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3801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043607" y="2027932"/>
            <a:ext cx="7757316" cy="1938992"/>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chemeClr val="bg1"/>
                </a:solidFill>
              </a:rPr>
              <a:t>QUAL A FORMA DO ORBITAL?  - COMO PODEMOS SABER? </a:t>
            </a:r>
          </a:p>
        </p:txBody>
      </p:sp>
      <p:sp>
        <p:nvSpPr>
          <p:cNvPr id="3" name="CaixaDeTexto 2"/>
          <p:cNvSpPr txBox="1"/>
          <p:nvPr/>
        </p:nvSpPr>
        <p:spPr>
          <a:xfrm>
            <a:off x="467544" y="548680"/>
            <a:ext cx="7632848" cy="584775"/>
          </a:xfrm>
          <a:prstGeom prst="rect">
            <a:avLst/>
          </a:prstGeom>
          <a:noFill/>
        </p:spPr>
        <p:txBody>
          <a:bodyPr wrap="square" rtlCol="0">
            <a:spAutoFit/>
          </a:bodyPr>
          <a:lstStyle/>
          <a:p>
            <a:r>
              <a:rPr lang="pt-BR" sz="3200" dirty="0">
                <a:solidFill>
                  <a:srgbClr val="FFFF00"/>
                </a:solidFill>
              </a:rPr>
              <a:t>Questões fundamentais desta matéria </a:t>
            </a:r>
          </a:p>
        </p:txBody>
      </p:sp>
    </p:spTree>
    <p:extLst>
      <p:ext uri="{BB962C8B-B14F-4D97-AF65-F5344CB8AC3E}">
        <p14:creationId xmlns:p14="http://schemas.microsoft.com/office/powerpoint/2010/main" val="31173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Números quânticos e orbitais </a:t>
            </a:r>
          </a:p>
        </p:txBody>
      </p:sp>
      <p:sp>
        <p:nvSpPr>
          <p:cNvPr id="3" name="Rectângulo 2"/>
          <p:cNvSpPr/>
          <p:nvPr/>
        </p:nvSpPr>
        <p:spPr>
          <a:xfrm>
            <a:off x="2411760" y="908720"/>
            <a:ext cx="6768982" cy="4585871"/>
          </a:xfrm>
          <a:prstGeom prst="rect">
            <a:avLst/>
          </a:prstGeom>
        </p:spPr>
        <p:txBody>
          <a:bodyPr wrap="square">
            <a:spAutoFit/>
          </a:bodyPr>
          <a:lstStyle/>
          <a:p>
            <a:r>
              <a:rPr lang="pt-BR" sz="2400" dirty="0">
                <a:solidFill>
                  <a:schemeClr val="bg1"/>
                </a:solidFill>
              </a:rPr>
              <a:t>A </a:t>
            </a:r>
            <a:r>
              <a:rPr lang="pt-BR" sz="2400" b="1" dirty="0">
                <a:solidFill>
                  <a:srgbClr val="FFFF00"/>
                </a:solidFill>
              </a:rPr>
              <a:t>função de onda </a:t>
            </a:r>
            <a:r>
              <a:rPr lang="pt-BR" sz="2400" dirty="0">
                <a:solidFill>
                  <a:schemeClr val="bg1"/>
                </a:solidFill>
              </a:rPr>
              <a:t>para um eléctron em um átomo descreve um </a:t>
            </a:r>
            <a:r>
              <a:rPr lang="pt-BR" sz="2400" b="1" dirty="0">
                <a:solidFill>
                  <a:schemeClr val="bg1"/>
                </a:solidFill>
              </a:rPr>
              <a:t>orbital atómico</a:t>
            </a:r>
            <a:r>
              <a:rPr lang="pt-BR" sz="2400" dirty="0">
                <a:solidFill>
                  <a:schemeClr val="bg1"/>
                </a:solidFill>
              </a:rPr>
              <a:t>. </a:t>
            </a:r>
          </a:p>
          <a:p>
            <a:endParaRPr lang="pt-BR" sz="2400" dirty="0">
              <a:solidFill>
                <a:schemeClr val="bg1"/>
              </a:solidFill>
            </a:endParaRPr>
          </a:p>
          <a:p>
            <a:r>
              <a:rPr lang="pt-BR" sz="2400" b="1" i="1" u="sng" dirty="0">
                <a:solidFill>
                  <a:srgbClr val="FFFF00"/>
                </a:solidFill>
              </a:rPr>
              <a:t>Conhecemos a energia desse </a:t>
            </a:r>
            <a:r>
              <a:rPr lang="pt-BR" sz="2400" b="1" i="1" u="sng" dirty="0" err="1">
                <a:solidFill>
                  <a:srgbClr val="FFFF00"/>
                </a:solidFill>
              </a:rPr>
              <a:t>eletron</a:t>
            </a:r>
            <a:r>
              <a:rPr lang="pt-BR" sz="2400" dirty="0">
                <a:solidFill>
                  <a:schemeClr val="bg1"/>
                </a:solidFill>
              </a:rPr>
              <a:t> mas apenas a região do espaço em que provavelmente esteja localizado. </a:t>
            </a:r>
          </a:p>
          <a:p>
            <a:endParaRPr lang="pt-BR" sz="2400" dirty="0">
              <a:solidFill>
                <a:schemeClr val="bg1"/>
              </a:solidFill>
            </a:endParaRPr>
          </a:p>
          <a:p>
            <a:r>
              <a:rPr lang="pt-BR" sz="2400" dirty="0">
                <a:solidFill>
                  <a:schemeClr val="bg1"/>
                </a:solidFill>
              </a:rPr>
              <a:t>Quando um eléctron tem uma  </a:t>
            </a:r>
            <a:r>
              <a:rPr lang="pt-BR" sz="2400" i="1" u="sng" dirty="0">
                <a:solidFill>
                  <a:srgbClr val="FFFF00"/>
                </a:solidFill>
              </a:rPr>
              <a:t>função de onda particular</a:t>
            </a:r>
            <a:r>
              <a:rPr lang="pt-BR" sz="2400" dirty="0">
                <a:solidFill>
                  <a:schemeClr val="bg1"/>
                </a:solidFill>
              </a:rPr>
              <a:t> diz-se que “ocupa “ um determinado orbital. </a:t>
            </a:r>
          </a:p>
          <a:p>
            <a:r>
              <a:rPr lang="pt-BR" sz="2400" dirty="0">
                <a:solidFill>
                  <a:schemeClr val="bg1"/>
                </a:solidFill>
              </a:rPr>
              <a:t>Cada orbital é descrito por </a:t>
            </a:r>
            <a:r>
              <a:rPr lang="pt-BR" sz="2800" dirty="0">
                <a:solidFill>
                  <a:schemeClr val="bg1"/>
                </a:solidFill>
              </a:rPr>
              <a:t>3 números quânticos</a:t>
            </a:r>
            <a:r>
              <a:rPr lang="pt-BR" sz="2400" dirty="0">
                <a:solidFill>
                  <a:schemeClr val="bg1"/>
                </a:solidFill>
              </a:rPr>
              <a:t> </a:t>
            </a:r>
          </a:p>
          <a:p>
            <a:r>
              <a:rPr lang="pt-BR" sz="2400" dirty="0">
                <a:solidFill>
                  <a:schemeClr val="bg1"/>
                </a:solidFill>
              </a:rPr>
              <a:t>N, l m</a:t>
            </a:r>
            <a:r>
              <a:rPr lang="pt-BR" sz="2400" baseline="-25000" dirty="0">
                <a:solidFill>
                  <a:schemeClr val="bg1"/>
                </a:solidFill>
              </a:rPr>
              <a:t>l</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68" y="813709"/>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95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Números quânticos e orbitais </a:t>
            </a:r>
          </a:p>
        </p:txBody>
      </p:sp>
      <p:sp>
        <p:nvSpPr>
          <p:cNvPr id="3" name="Rectângulo 2"/>
          <p:cNvSpPr/>
          <p:nvPr/>
        </p:nvSpPr>
        <p:spPr>
          <a:xfrm>
            <a:off x="2411760" y="908720"/>
            <a:ext cx="6768982" cy="4893647"/>
          </a:xfrm>
          <a:prstGeom prst="rect">
            <a:avLst/>
          </a:prstGeom>
        </p:spPr>
        <p:txBody>
          <a:bodyPr wrap="square">
            <a:spAutoFit/>
          </a:bodyPr>
          <a:lstStyle/>
          <a:p>
            <a:endParaRPr lang="pt-PT" sz="2400" dirty="0">
              <a:solidFill>
                <a:schemeClr val="bg1"/>
              </a:solidFill>
            </a:endParaRPr>
          </a:p>
          <a:p>
            <a:r>
              <a:rPr lang="pt-PT" sz="2400" b="1" dirty="0">
                <a:solidFill>
                  <a:srgbClr val="FFFF00"/>
                </a:solidFill>
              </a:rPr>
              <a:t>Numero quântico  principal n </a:t>
            </a:r>
            <a:r>
              <a:rPr lang="pt-PT" sz="2400" dirty="0">
                <a:solidFill>
                  <a:schemeClr val="bg1"/>
                </a:solidFill>
              </a:rPr>
              <a:t>– pode ter qualquer  numero inteiro de 1 até infinito  - define o tamanho do orbital. </a:t>
            </a:r>
          </a:p>
          <a:p>
            <a:endParaRPr lang="pt-PT" sz="2400" dirty="0">
              <a:solidFill>
                <a:schemeClr val="bg1"/>
              </a:solidFill>
            </a:endParaRPr>
          </a:p>
          <a:p>
            <a:r>
              <a:rPr lang="pt-PT" sz="2400" dirty="0">
                <a:solidFill>
                  <a:schemeClr val="bg1"/>
                </a:solidFill>
              </a:rPr>
              <a:t>Quanto </a:t>
            </a:r>
            <a:r>
              <a:rPr lang="pt-PT" sz="2400" b="1" u="sng" dirty="0">
                <a:solidFill>
                  <a:srgbClr val="FFFF00"/>
                </a:solidFill>
              </a:rPr>
              <a:t>maior for n</a:t>
            </a:r>
            <a:r>
              <a:rPr lang="pt-PT" sz="2400" u="sng" dirty="0">
                <a:solidFill>
                  <a:schemeClr val="bg1"/>
                </a:solidFill>
              </a:rPr>
              <a:t> </a:t>
            </a:r>
            <a:r>
              <a:rPr lang="pt-PT" sz="2400" b="1" dirty="0">
                <a:solidFill>
                  <a:srgbClr val="FFFF00"/>
                </a:solidFill>
              </a:rPr>
              <a:t>maior</a:t>
            </a:r>
            <a:r>
              <a:rPr lang="pt-PT" sz="2400" dirty="0">
                <a:solidFill>
                  <a:schemeClr val="bg1"/>
                </a:solidFill>
              </a:rPr>
              <a:t> será o </a:t>
            </a:r>
            <a:r>
              <a:rPr lang="pt-PT" sz="2400" b="1" u="sng" dirty="0">
                <a:solidFill>
                  <a:srgbClr val="FFFF00"/>
                </a:solidFill>
              </a:rPr>
              <a:t>tamanho do orbital </a:t>
            </a:r>
          </a:p>
          <a:p>
            <a:endParaRPr lang="pt-PT" sz="2400" dirty="0">
              <a:solidFill>
                <a:schemeClr val="bg1"/>
              </a:solidFill>
            </a:endParaRPr>
          </a:p>
          <a:p>
            <a:r>
              <a:rPr lang="pt-PT" sz="2400" dirty="0">
                <a:solidFill>
                  <a:schemeClr val="bg1"/>
                </a:solidFill>
              </a:rPr>
              <a:t>Átomo  pode ter dois ou mais eletrons com o mesmo número quantico principal (n)</a:t>
            </a:r>
          </a:p>
          <a:p>
            <a:endParaRPr lang="pt-PT" sz="2400" dirty="0">
              <a:solidFill>
                <a:schemeClr val="bg1"/>
              </a:solidFill>
            </a:endParaRPr>
          </a:p>
          <a:p>
            <a:r>
              <a:rPr lang="pt-PT" sz="2400" dirty="0">
                <a:solidFill>
                  <a:schemeClr val="bg1"/>
                </a:solidFill>
              </a:rPr>
              <a:t>Esses electrons estão na </a:t>
            </a:r>
            <a:r>
              <a:rPr lang="pt-PT" sz="2400" b="1" u="sng" dirty="0">
                <a:solidFill>
                  <a:srgbClr val="FFFF00"/>
                </a:solidFill>
              </a:rPr>
              <a:t>mesma camada electrónica. </a:t>
            </a:r>
          </a:p>
          <a:p>
            <a:endParaRPr lang="pt-PT" sz="2400" dirty="0">
              <a:solidFill>
                <a:schemeClr val="bg1"/>
              </a:solidFill>
            </a:endParaRPr>
          </a:p>
          <a:p>
            <a:endParaRPr lang="pt-PT" sz="2400" dirty="0">
              <a:solidFill>
                <a:schemeClr val="bg1"/>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68" y="813709"/>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04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55776" y="332656"/>
            <a:ext cx="6588224" cy="5447645"/>
          </a:xfrm>
          <a:prstGeom prst="rect">
            <a:avLst/>
          </a:prstGeom>
        </p:spPr>
        <p:txBody>
          <a:bodyPr wrap="square">
            <a:spAutoFit/>
          </a:bodyPr>
          <a:lstStyle/>
          <a:p>
            <a:r>
              <a:rPr lang="pt-BR" sz="3600" dirty="0">
                <a:solidFill>
                  <a:srgbClr val="FFFF00"/>
                </a:solidFill>
              </a:rPr>
              <a:t>l </a:t>
            </a:r>
            <a:r>
              <a:rPr lang="pt-BR" sz="2400" dirty="0">
                <a:solidFill>
                  <a:schemeClr val="bg1"/>
                </a:solidFill>
              </a:rPr>
              <a:t>é o número quântico de </a:t>
            </a:r>
            <a:r>
              <a:rPr lang="pt-BR" sz="2400" b="1" u="sng" dirty="0">
                <a:solidFill>
                  <a:srgbClr val="FFFF00"/>
                </a:solidFill>
              </a:rPr>
              <a:t>momento angular </a:t>
            </a:r>
            <a:r>
              <a:rPr lang="pt-BR" sz="2400" dirty="0">
                <a:solidFill>
                  <a:schemeClr val="bg1"/>
                </a:solidFill>
              </a:rPr>
              <a:t>da orbital </a:t>
            </a:r>
          </a:p>
          <a:p>
            <a:endParaRPr lang="pt-BR" sz="2400" dirty="0">
              <a:solidFill>
                <a:schemeClr val="bg1"/>
              </a:solidFill>
            </a:endParaRPr>
          </a:p>
          <a:p>
            <a:r>
              <a:rPr lang="pt-BR" sz="2400" dirty="0">
                <a:solidFill>
                  <a:schemeClr val="bg1"/>
                </a:solidFill>
              </a:rPr>
              <a:t>Os orbitais de uma camada electrónica podem estar agrupados em subcamadas  cada uma das quais caracterizadas por um valor de  l</a:t>
            </a:r>
          </a:p>
          <a:p>
            <a:r>
              <a:rPr lang="pt-BR" sz="2400" dirty="0">
                <a:solidFill>
                  <a:schemeClr val="bg1"/>
                </a:solidFill>
              </a:rPr>
              <a:t>diferente -  </a:t>
            </a:r>
          </a:p>
          <a:p>
            <a:endParaRPr lang="pt-BR" sz="2400" dirty="0">
              <a:solidFill>
                <a:schemeClr val="bg1"/>
              </a:solidFill>
            </a:endParaRPr>
          </a:p>
          <a:p>
            <a:r>
              <a:rPr lang="pt-BR" sz="2400" u="sng" dirty="0">
                <a:solidFill>
                  <a:srgbClr val="FFFF00"/>
                </a:solidFill>
              </a:rPr>
              <a:t>Momento angular orbital </a:t>
            </a:r>
            <a:r>
              <a:rPr lang="pt-BR" sz="2400" dirty="0">
                <a:solidFill>
                  <a:schemeClr val="bg1"/>
                </a:solidFill>
              </a:rPr>
              <a:t>que define a forma característica de um orbital – diferentes valores de l  correspondem a diferentes formas de orbitais </a:t>
            </a:r>
          </a:p>
          <a:p>
            <a:endParaRPr lang="pt-BR" sz="2400" dirty="0">
              <a:solidFill>
                <a:schemeClr val="bg1"/>
              </a:solidFill>
            </a:endParaRPr>
          </a:p>
          <a:p>
            <a:r>
              <a:rPr lang="pt-BR" sz="2400" dirty="0">
                <a:solidFill>
                  <a:schemeClr val="bg1"/>
                </a:solidFill>
              </a:rPr>
              <a:t>O valor n limita o número de subcamadas possíveis para cada camada. </a:t>
            </a:r>
            <a:r>
              <a:rPr lang="pt-BR" sz="2400" b="1" dirty="0">
                <a:solidFill>
                  <a:srgbClr val="FFFF00"/>
                </a:solidFill>
              </a:rPr>
              <a:t>L= n-1</a:t>
            </a:r>
          </a:p>
        </p:txBody>
      </p:sp>
      <p:graphicFrame>
        <p:nvGraphicFramePr>
          <p:cNvPr id="3" name="Tabela 2"/>
          <p:cNvGraphicFramePr>
            <a:graphicFrameLocks noGrp="1"/>
          </p:cNvGraphicFramePr>
          <p:nvPr>
            <p:extLst/>
          </p:nvPr>
        </p:nvGraphicFramePr>
        <p:xfrm>
          <a:off x="0" y="3518143"/>
          <a:ext cx="2411760" cy="2377440"/>
        </p:xfrm>
        <a:graphic>
          <a:graphicData uri="http://schemas.openxmlformats.org/drawingml/2006/table">
            <a:tbl>
              <a:tblPr firstRow="1" bandRow="1">
                <a:tableStyleId>{5C22544A-7EE6-4342-B048-85BDC9FD1C3A}</a:tableStyleId>
              </a:tblPr>
              <a:tblGrid>
                <a:gridCol w="1118238">
                  <a:extLst>
                    <a:ext uri="{9D8B030D-6E8A-4147-A177-3AD203B41FA5}">
                      <a16:colId xmlns:a16="http://schemas.microsoft.com/office/drawing/2014/main" val="20000"/>
                    </a:ext>
                  </a:extLst>
                </a:gridCol>
                <a:gridCol w="1293522">
                  <a:extLst>
                    <a:ext uri="{9D8B030D-6E8A-4147-A177-3AD203B41FA5}">
                      <a16:colId xmlns:a16="http://schemas.microsoft.com/office/drawing/2014/main" val="20001"/>
                    </a:ext>
                  </a:extLst>
                </a:gridCol>
              </a:tblGrid>
              <a:tr h="602596">
                <a:tc>
                  <a:txBody>
                    <a:bodyPr/>
                    <a:lstStyle/>
                    <a:p>
                      <a:pPr algn="ctr"/>
                      <a:r>
                        <a:rPr lang="pt-PT" dirty="0"/>
                        <a:t>Valor de l</a:t>
                      </a:r>
                    </a:p>
                  </a:txBody>
                  <a:tcPr anchor="ctr"/>
                </a:tc>
                <a:tc>
                  <a:txBody>
                    <a:bodyPr/>
                    <a:lstStyle/>
                    <a:p>
                      <a:pPr algn="ctr"/>
                      <a:r>
                        <a:rPr lang="pt-PT" dirty="0"/>
                        <a:t>Classificação</a:t>
                      </a:r>
                      <a:r>
                        <a:rPr lang="pt-PT" baseline="0" dirty="0"/>
                        <a:t>                     subcamada</a:t>
                      </a:r>
                      <a:endParaRPr lang="pt-PT" dirty="0"/>
                    </a:p>
                  </a:txBody>
                  <a:tcPr anchor="ctr"/>
                </a:tc>
                <a:extLst>
                  <a:ext uri="{0D108BD9-81ED-4DB2-BD59-A6C34878D82A}">
                    <a16:rowId xmlns:a16="http://schemas.microsoft.com/office/drawing/2014/main" val="10000"/>
                  </a:ext>
                </a:extLst>
              </a:tr>
              <a:tr h="349123">
                <a:tc>
                  <a:txBody>
                    <a:bodyPr/>
                    <a:lstStyle/>
                    <a:p>
                      <a:pPr algn="ctr"/>
                      <a:r>
                        <a:rPr lang="pt-PT" dirty="0"/>
                        <a:t>0</a:t>
                      </a:r>
                    </a:p>
                  </a:txBody>
                  <a:tcPr anchor="ctr"/>
                </a:tc>
                <a:tc>
                  <a:txBody>
                    <a:bodyPr/>
                    <a:lstStyle/>
                    <a:p>
                      <a:pPr algn="ctr"/>
                      <a:r>
                        <a:rPr lang="pt-PT" dirty="0"/>
                        <a:t>s</a:t>
                      </a:r>
                    </a:p>
                  </a:txBody>
                  <a:tcPr anchor="ctr"/>
                </a:tc>
                <a:extLst>
                  <a:ext uri="{0D108BD9-81ED-4DB2-BD59-A6C34878D82A}">
                    <a16:rowId xmlns:a16="http://schemas.microsoft.com/office/drawing/2014/main" val="10001"/>
                  </a:ext>
                </a:extLst>
              </a:tr>
              <a:tr h="349123">
                <a:tc>
                  <a:txBody>
                    <a:bodyPr/>
                    <a:lstStyle/>
                    <a:p>
                      <a:pPr algn="ctr"/>
                      <a:r>
                        <a:rPr lang="pt-PT" dirty="0"/>
                        <a:t>1</a:t>
                      </a:r>
                    </a:p>
                  </a:txBody>
                  <a:tcPr anchor="ctr"/>
                </a:tc>
                <a:tc>
                  <a:txBody>
                    <a:bodyPr/>
                    <a:lstStyle/>
                    <a:p>
                      <a:pPr algn="ctr"/>
                      <a:r>
                        <a:rPr lang="pt-PT" dirty="0"/>
                        <a:t>p</a:t>
                      </a:r>
                    </a:p>
                  </a:txBody>
                  <a:tcPr anchor="ctr"/>
                </a:tc>
                <a:extLst>
                  <a:ext uri="{0D108BD9-81ED-4DB2-BD59-A6C34878D82A}">
                    <a16:rowId xmlns:a16="http://schemas.microsoft.com/office/drawing/2014/main" val="10002"/>
                  </a:ext>
                </a:extLst>
              </a:tr>
              <a:tr h="349123">
                <a:tc>
                  <a:txBody>
                    <a:bodyPr/>
                    <a:lstStyle/>
                    <a:p>
                      <a:pPr algn="ctr"/>
                      <a:r>
                        <a:rPr lang="pt-PT" dirty="0"/>
                        <a:t>2</a:t>
                      </a:r>
                    </a:p>
                  </a:txBody>
                  <a:tcPr anchor="ctr"/>
                </a:tc>
                <a:tc>
                  <a:txBody>
                    <a:bodyPr/>
                    <a:lstStyle/>
                    <a:p>
                      <a:pPr algn="ctr"/>
                      <a:r>
                        <a:rPr lang="pt-PT" dirty="0"/>
                        <a:t>d</a:t>
                      </a:r>
                    </a:p>
                  </a:txBody>
                  <a:tcPr anchor="ctr"/>
                </a:tc>
                <a:extLst>
                  <a:ext uri="{0D108BD9-81ED-4DB2-BD59-A6C34878D82A}">
                    <a16:rowId xmlns:a16="http://schemas.microsoft.com/office/drawing/2014/main" val="10003"/>
                  </a:ext>
                </a:extLst>
              </a:tr>
              <a:tr h="349123">
                <a:tc>
                  <a:txBody>
                    <a:bodyPr/>
                    <a:lstStyle/>
                    <a:p>
                      <a:pPr algn="ctr"/>
                      <a:r>
                        <a:rPr lang="pt-PT" dirty="0"/>
                        <a:t>3</a:t>
                      </a:r>
                    </a:p>
                  </a:txBody>
                  <a:tcPr anchor="ctr"/>
                </a:tc>
                <a:tc>
                  <a:txBody>
                    <a:bodyPr/>
                    <a:lstStyle/>
                    <a:p>
                      <a:pPr algn="ctr"/>
                      <a:r>
                        <a:rPr lang="pt-PT" dirty="0"/>
                        <a:t>f</a:t>
                      </a:r>
                    </a:p>
                  </a:txBody>
                  <a:tcPr anchor="ctr"/>
                </a:tc>
                <a:extLst>
                  <a:ext uri="{0D108BD9-81ED-4DB2-BD59-A6C34878D82A}">
                    <a16:rowId xmlns:a16="http://schemas.microsoft.com/office/drawing/2014/main" val="10004"/>
                  </a:ext>
                </a:extLst>
              </a:tr>
            </a:tbl>
          </a:graphicData>
        </a:graphic>
      </p:graphicFrame>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0688"/>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6883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ângulo 1"/>
              <p:cNvSpPr/>
              <p:nvPr/>
            </p:nvSpPr>
            <p:spPr>
              <a:xfrm>
                <a:off x="2251767" y="332656"/>
                <a:ext cx="6892233" cy="4973221"/>
              </a:xfrm>
              <a:prstGeom prst="rect">
                <a:avLst/>
              </a:prstGeom>
            </p:spPr>
            <p:txBody>
              <a:bodyPr wrap="square">
                <a:spAutoFit/>
              </a:bodyPr>
              <a:lstStyle/>
              <a:p>
                <a14:m>
                  <m:oMath xmlns:m="http://schemas.openxmlformats.org/officeDocument/2006/math">
                    <m:sSub>
                      <m:sSubPr>
                        <m:ctrlPr>
                          <a:rPr lang="pt-PT" sz="3600" b="1" i="1" dirty="0" smtClean="0">
                            <a:solidFill>
                              <a:srgbClr val="FFFF00"/>
                            </a:solidFill>
                            <a:latin typeface="Cambria Math" panose="02040503050406030204" pitchFamily="18" charset="0"/>
                          </a:rPr>
                        </m:ctrlPr>
                      </m:sSubPr>
                      <m:e>
                        <m:r>
                          <a:rPr lang="pt-PT" sz="3600" b="1" i="1" dirty="0" smtClean="0">
                            <a:solidFill>
                              <a:srgbClr val="FFFF00"/>
                            </a:solidFill>
                            <a:latin typeface="Cambria Math"/>
                          </a:rPr>
                          <m:t>𝒎</m:t>
                        </m:r>
                      </m:e>
                      <m:sub>
                        <m:r>
                          <a:rPr lang="pt-PT" sz="3600" b="1" i="1" dirty="0" smtClean="0">
                            <a:solidFill>
                              <a:srgbClr val="FFFF00"/>
                            </a:solidFill>
                            <a:latin typeface="Cambria Math"/>
                          </a:rPr>
                          <m:t>𝒍</m:t>
                        </m:r>
                      </m:sub>
                    </m:sSub>
                  </m:oMath>
                </a14:m>
                <a:r>
                  <a:rPr lang="pt-PT" dirty="0">
                    <a:solidFill>
                      <a:schemeClr val="bg1"/>
                    </a:solidFill>
                  </a:rPr>
                  <a:t> - </a:t>
                </a:r>
                <a:r>
                  <a:rPr lang="pt-PT" sz="2400" dirty="0">
                    <a:solidFill>
                      <a:schemeClr val="bg1"/>
                    </a:solidFill>
                  </a:rPr>
                  <a:t>é   o </a:t>
                </a:r>
                <a:r>
                  <a:rPr lang="pt-PT" sz="2400" i="1" dirty="0">
                    <a:solidFill>
                      <a:srgbClr val="FFFF00"/>
                    </a:solidFill>
                  </a:rPr>
                  <a:t>número quântico magnético </a:t>
                </a:r>
                <a:r>
                  <a:rPr lang="pt-PT" sz="2400" dirty="0">
                    <a:solidFill>
                      <a:schemeClr val="bg1"/>
                    </a:solidFill>
                  </a:rPr>
                  <a:t>e </a:t>
                </a:r>
              </a:p>
              <a:p>
                <a:endParaRPr lang="pt-PT" sz="2400" dirty="0">
                  <a:solidFill>
                    <a:schemeClr val="bg1"/>
                  </a:solidFill>
                </a:endParaRPr>
              </a:p>
              <a:p>
                <a:r>
                  <a:rPr lang="pt-PT" sz="2400" dirty="0">
                    <a:solidFill>
                      <a:schemeClr val="bg1"/>
                    </a:solidFill>
                  </a:rPr>
                  <a:t>E está relacionado com a orientação no espaço dos orbitais dentro de uma subcamada. </a:t>
                </a:r>
              </a:p>
              <a:p>
                <a:endParaRPr lang="pt-PT" sz="2400" dirty="0">
                  <a:solidFill>
                    <a:schemeClr val="bg1"/>
                  </a:solidFill>
                </a:endParaRPr>
              </a:p>
              <a:p>
                <a:r>
                  <a:rPr lang="pt-PT" sz="2400" dirty="0">
                    <a:solidFill>
                      <a:schemeClr val="bg1"/>
                    </a:solidFill>
                  </a:rPr>
                  <a:t>Orbitais em uma determinadas subcamada diferem na sua orientação.</a:t>
                </a:r>
              </a:p>
              <a:p>
                <a:r>
                  <a:rPr lang="pt-PT" sz="2400" dirty="0">
                    <a:solidFill>
                      <a:schemeClr val="bg1"/>
                    </a:solidFill>
                  </a:rPr>
                  <a:t> </a:t>
                </a:r>
              </a:p>
              <a:p>
                <a:r>
                  <a:rPr lang="pt-PT" sz="2400" dirty="0">
                    <a:solidFill>
                      <a:schemeClr val="bg1"/>
                    </a:solidFill>
                  </a:rPr>
                  <a:t>O valor de </a:t>
                </a:r>
                <a14:m>
                  <m:oMath xmlns:m="http://schemas.openxmlformats.org/officeDocument/2006/math">
                    <m:sSub>
                      <m:sSubPr>
                        <m:ctrlPr>
                          <a:rPr lang="pt-PT" sz="2400" b="1" i="1" dirty="0">
                            <a:solidFill>
                              <a:srgbClr val="FFFF00"/>
                            </a:solidFill>
                            <a:latin typeface="Cambria Math" panose="02040503050406030204" pitchFamily="18" charset="0"/>
                          </a:rPr>
                        </m:ctrlPr>
                      </m:sSubPr>
                      <m:e>
                        <m:r>
                          <a:rPr lang="pt-PT" sz="2400" b="1" i="1" dirty="0">
                            <a:solidFill>
                              <a:srgbClr val="FFFF00"/>
                            </a:solidFill>
                            <a:latin typeface="Cambria Math"/>
                          </a:rPr>
                          <m:t>𝒎</m:t>
                        </m:r>
                      </m:e>
                      <m:sub>
                        <m:r>
                          <a:rPr lang="pt-PT" sz="2400" b="1" i="1" dirty="0">
                            <a:solidFill>
                              <a:srgbClr val="FFFF00"/>
                            </a:solidFill>
                            <a:latin typeface="Cambria Math"/>
                          </a:rPr>
                          <m:t>𝒍</m:t>
                        </m:r>
                      </m:sub>
                    </m:sSub>
                    <m:r>
                      <a:rPr lang="pt-PT" sz="2400" b="1" i="1" dirty="0">
                        <a:solidFill>
                          <a:srgbClr val="FFFF00"/>
                        </a:solidFill>
                        <a:latin typeface="Cambria Math"/>
                      </a:rPr>
                      <m:t> </m:t>
                    </m:r>
                  </m:oMath>
                </a14:m>
                <a:r>
                  <a:rPr lang="pt-PT" sz="2400" dirty="0">
                    <a:solidFill>
                      <a:schemeClr val="bg1"/>
                    </a:solidFill>
                  </a:rPr>
                  <a:t>l pode variar entre </a:t>
                </a:r>
                <a:r>
                  <a:rPr lang="pt-PT" sz="2400" b="1" dirty="0">
                    <a:solidFill>
                      <a:srgbClr val="FFFF00"/>
                    </a:solidFill>
                  </a:rPr>
                  <a:t>+ </a:t>
                </a:r>
                <a14:m>
                  <m:oMath xmlns:m="http://schemas.openxmlformats.org/officeDocument/2006/math">
                    <m:r>
                      <a:rPr lang="pt-PT" sz="2400" b="1" i="1" smtClean="0">
                        <a:solidFill>
                          <a:srgbClr val="FFFF00"/>
                        </a:solidFill>
                        <a:latin typeface="Cambria Math"/>
                      </a:rPr>
                      <m:t>𝒍</m:t>
                    </m:r>
                  </m:oMath>
                </a14:m>
                <a:r>
                  <a:rPr lang="pt-PT" sz="2400" b="1" dirty="0">
                    <a:solidFill>
                      <a:srgbClr val="FFFF00"/>
                    </a:solidFill>
                  </a:rPr>
                  <a:t> </a:t>
                </a:r>
                <a:r>
                  <a:rPr lang="pt-PT" sz="2400" dirty="0">
                    <a:solidFill>
                      <a:schemeClr val="bg1"/>
                    </a:solidFill>
                  </a:rPr>
                  <a:t>e </a:t>
                </a:r>
                <a:r>
                  <a:rPr lang="pt-PT" sz="2400" b="1" dirty="0">
                    <a:solidFill>
                      <a:srgbClr val="FFFF00"/>
                    </a:solidFill>
                  </a:rPr>
                  <a:t>- </a:t>
                </a:r>
                <a14:m>
                  <m:oMath xmlns:m="http://schemas.openxmlformats.org/officeDocument/2006/math">
                    <m:r>
                      <a:rPr lang="pt-PT" sz="2400" b="1" i="1">
                        <a:solidFill>
                          <a:srgbClr val="FFFF00"/>
                        </a:solidFill>
                        <a:latin typeface="Cambria Math"/>
                      </a:rPr>
                      <m:t>𝒍</m:t>
                    </m:r>
                  </m:oMath>
                </a14:m>
                <a:r>
                  <a:rPr lang="pt-PT" sz="2400" b="1" dirty="0">
                    <a:solidFill>
                      <a:srgbClr val="FFFF00"/>
                    </a:solidFill>
                  </a:rPr>
                  <a:t> </a:t>
                </a:r>
                <a:r>
                  <a:rPr lang="pt-PT" sz="2400" dirty="0">
                    <a:solidFill>
                      <a:schemeClr val="bg1"/>
                    </a:solidFill>
                  </a:rPr>
                  <a:t>com 0 incluído </a:t>
                </a:r>
              </a:p>
              <a:p>
                <a:r>
                  <a:rPr lang="pt-PT" sz="2400" b="1" dirty="0">
                    <a:solidFill>
                      <a:srgbClr val="FFFF00"/>
                    </a:solidFill>
                  </a:rPr>
                  <a:t> n</a:t>
                </a:r>
                <a14:m>
                  <m:oMath xmlns:m="http://schemas.openxmlformats.org/officeDocument/2006/math">
                    <m:r>
                      <a:rPr lang="pt-PT" sz="2400" b="1" i="1">
                        <a:solidFill>
                          <a:srgbClr val="FFFF00"/>
                        </a:solidFill>
                        <a:latin typeface="Cambria Math"/>
                      </a:rPr>
                      <m:t>=</m:t>
                    </m:r>
                    <m:r>
                      <a:rPr lang="pt-PT" sz="2400" b="1" i="1" smtClean="0">
                        <a:solidFill>
                          <a:srgbClr val="FFFF00"/>
                        </a:solidFill>
                        <a:latin typeface="Cambria Math"/>
                      </a:rPr>
                      <m:t>𝟑</m:t>
                    </m:r>
                  </m:oMath>
                </a14:m>
                <a:r>
                  <a:rPr lang="pt-PT" sz="2400" dirty="0">
                    <a:solidFill>
                      <a:schemeClr val="bg1"/>
                    </a:solidFill>
                    <a:sym typeface="Wingdings" panose="05000000000000000000" pitchFamily="2" charset="2"/>
                  </a:rPr>
                  <a:t></a:t>
                </a:r>
                <a:r>
                  <a:rPr lang="pt-PT" sz="2400" dirty="0">
                    <a:solidFill>
                      <a:schemeClr val="bg1"/>
                    </a:solidFill>
                  </a:rPr>
                  <a:t> </a:t>
                </a:r>
                <a14:m>
                  <m:oMath xmlns:m="http://schemas.openxmlformats.org/officeDocument/2006/math">
                    <m:r>
                      <a:rPr lang="pt-PT" sz="2400" b="1" i="1">
                        <a:solidFill>
                          <a:srgbClr val="FFFF00"/>
                        </a:solidFill>
                        <a:latin typeface="Cambria Math"/>
                      </a:rPr>
                      <m:t>𝒍</m:t>
                    </m:r>
                    <m:r>
                      <a:rPr lang="pt-PT" sz="2400" b="1" i="1" smtClean="0">
                        <a:solidFill>
                          <a:srgbClr val="FFFF00"/>
                        </a:solidFill>
                        <a:latin typeface="Cambria Math"/>
                      </a:rPr>
                      <m:t>=</m:t>
                    </m:r>
                    <m:r>
                      <a:rPr lang="pt-PT" sz="2400" b="1" i="1" smtClean="0">
                        <a:solidFill>
                          <a:srgbClr val="FFFF00"/>
                        </a:solidFill>
                        <a:latin typeface="Cambria Math"/>
                      </a:rPr>
                      <m:t>𝟐</m:t>
                    </m:r>
                  </m:oMath>
                </a14:m>
                <a:r>
                  <a:rPr lang="pt-PT" sz="2400" dirty="0">
                    <a:solidFill>
                      <a:schemeClr val="bg1"/>
                    </a:solidFill>
                  </a:rPr>
                  <a:t> </a:t>
                </a:r>
                <a:r>
                  <a:rPr lang="pt-PT" sz="2400" dirty="0">
                    <a:solidFill>
                      <a:schemeClr val="bg1"/>
                    </a:solidFill>
                    <a:sym typeface="Wingdings" panose="05000000000000000000" pitchFamily="2" charset="2"/>
                  </a:rPr>
                  <a:t> </a:t>
                </a:r>
                <a14:m>
                  <m:oMath xmlns:m="http://schemas.openxmlformats.org/officeDocument/2006/math">
                    <m:sSub>
                      <m:sSubPr>
                        <m:ctrlPr>
                          <a:rPr lang="pt-PT" sz="2400" b="1" i="1" dirty="0">
                            <a:solidFill>
                              <a:srgbClr val="FFFF00"/>
                            </a:solidFill>
                            <a:latin typeface="Cambria Math" panose="02040503050406030204" pitchFamily="18" charset="0"/>
                          </a:rPr>
                        </m:ctrlPr>
                      </m:sSubPr>
                      <m:e>
                        <m:r>
                          <a:rPr lang="pt-PT" sz="2400" b="1" i="1" dirty="0">
                            <a:solidFill>
                              <a:srgbClr val="FFFF00"/>
                            </a:solidFill>
                            <a:latin typeface="Cambria Math"/>
                          </a:rPr>
                          <m:t>𝒎</m:t>
                        </m:r>
                      </m:e>
                      <m:sub>
                        <m:r>
                          <a:rPr lang="pt-PT" sz="2400" b="1" i="1" dirty="0">
                            <a:solidFill>
                              <a:srgbClr val="FFFF00"/>
                            </a:solidFill>
                            <a:latin typeface="Cambria Math"/>
                          </a:rPr>
                          <m:t>𝒍</m:t>
                        </m:r>
                      </m:sub>
                    </m:sSub>
                  </m:oMath>
                </a14:m>
                <a:r>
                  <a:rPr lang="pt-PT" sz="2400" dirty="0">
                    <a:solidFill>
                      <a:schemeClr val="bg1"/>
                    </a:solidFill>
                  </a:rPr>
                  <a:t>  pode ter a 5 valores  -2,-1, 0, 1, 2, </a:t>
                </a:r>
                <a:endParaRPr lang="pt-PT" dirty="0">
                  <a:solidFill>
                    <a:schemeClr val="bg1"/>
                  </a:solidFill>
                </a:endParaRPr>
              </a:p>
              <a:p>
                <a:endParaRPr lang="pt-PT" dirty="0">
                  <a:solidFill>
                    <a:schemeClr val="bg1"/>
                  </a:solidFill>
                </a:endParaRPr>
              </a:p>
            </p:txBody>
          </p:sp>
        </mc:Choice>
        <mc:Fallback xmlns="">
          <p:sp>
            <p:nvSpPr>
              <p:cNvPr id="2" name="Rectângulo 1"/>
              <p:cNvSpPr>
                <a:spLocks noRot="1" noChangeAspect="1" noMove="1" noResize="1" noEditPoints="1" noAdjustHandles="1" noChangeArrowheads="1" noChangeShapeType="1" noTextEdit="1"/>
              </p:cNvSpPr>
              <p:nvPr/>
            </p:nvSpPr>
            <p:spPr>
              <a:xfrm>
                <a:off x="2251767" y="332656"/>
                <a:ext cx="6892233" cy="4973221"/>
              </a:xfrm>
              <a:prstGeom prst="rect">
                <a:avLst/>
              </a:prstGeom>
              <a:blipFill>
                <a:blip r:embed="rId2"/>
                <a:stretch>
                  <a:fillRect l="-1326" r="-177"/>
                </a:stretch>
              </a:blipFill>
            </p:spPr>
            <p:txBody>
              <a:bodyPr/>
              <a:lstStyle/>
              <a:p>
                <a:r>
                  <a:rPr lang="pt-BR">
                    <a:noFill/>
                  </a:rPr>
                  <a:t> </a:t>
                </a:r>
              </a:p>
            </p:txBody>
          </p:sp>
        </mc:Fallback>
      </mc:AlternateContent>
      <p:graphicFrame>
        <p:nvGraphicFramePr>
          <p:cNvPr id="3" name="Tabela 2"/>
          <p:cNvGraphicFramePr>
            <a:graphicFrameLocks noGrp="1"/>
          </p:cNvGraphicFramePr>
          <p:nvPr>
            <p:extLst/>
          </p:nvPr>
        </p:nvGraphicFramePr>
        <p:xfrm>
          <a:off x="3059832" y="5186000"/>
          <a:ext cx="4752528" cy="1483360"/>
        </p:xfrm>
        <a:graphic>
          <a:graphicData uri="http://schemas.openxmlformats.org/drawingml/2006/table">
            <a:tbl>
              <a:tblPr firstRow="1" bandRow="1">
                <a:tableStyleId>{5C22544A-7EE6-4342-B048-85BDC9FD1C3A}</a:tableStyleId>
              </a:tblPr>
              <a:tblGrid>
                <a:gridCol w="2203561">
                  <a:extLst>
                    <a:ext uri="{9D8B030D-6E8A-4147-A177-3AD203B41FA5}">
                      <a16:colId xmlns:a16="http://schemas.microsoft.com/office/drawing/2014/main" val="20000"/>
                    </a:ext>
                  </a:extLst>
                </a:gridCol>
                <a:gridCol w="2548967">
                  <a:extLst>
                    <a:ext uri="{9D8B030D-6E8A-4147-A177-3AD203B41FA5}">
                      <a16:colId xmlns:a16="http://schemas.microsoft.com/office/drawing/2014/main" val="20001"/>
                    </a:ext>
                  </a:extLst>
                </a:gridCol>
              </a:tblGrid>
              <a:tr h="370840">
                <a:tc>
                  <a:txBody>
                    <a:bodyPr/>
                    <a:lstStyle/>
                    <a:p>
                      <a:pPr algn="ctr"/>
                      <a:endParaRPr lang="pt-PT" dirty="0"/>
                    </a:p>
                  </a:txBody>
                  <a:tcPr anchor="ctr"/>
                </a:tc>
                <a:tc>
                  <a:txBody>
                    <a:bodyPr/>
                    <a:lstStyle/>
                    <a:p>
                      <a:pPr algn="ctr"/>
                      <a:r>
                        <a:rPr lang="pt-PT" dirty="0"/>
                        <a:t>Numero quântico</a:t>
                      </a:r>
                    </a:p>
                  </a:txBody>
                  <a:tcPr anchor="ctr"/>
                </a:tc>
                <a:extLst>
                  <a:ext uri="{0D108BD9-81ED-4DB2-BD59-A6C34878D82A}">
                    <a16:rowId xmlns:a16="http://schemas.microsoft.com/office/drawing/2014/main" val="10000"/>
                  </a:ext>
                </a:extLst>
              </a:tr>
              <a:tr h="370840">
                <a:tc>
                  <a:txBody>
                    <a:bodyPr/>
                    <a:lstStyle/>
                    <a:p>
                      <a:pPr algn="ctr"/>
                      <a:r>
                        <a:rPr lang="pt-PT" dirty="0"/>
                        <a:t>Camada </a:t>
                      </a:r>
                    </a:p>
                  </a:txBody>
                  <a:tcPr anchor="ctr"/>
                </a:tc>
                <a:tc>
                  <a:txBody>
                    <a:bodyPr/>
                    <a:lstStyle/>
                    <a:p>
                      <a:pPr algn="ctr"/>
                      <a:r>
                        <a:rPr lang="pt-PT" dirty="0"/>
                        <a:t>n</a:t>
                      </a:r>
                    </a:p>
                  </a:txBody>
                  <a:tcPr anchor="ctr"/>
                </a:tc>
                <a:extLst>
                  <a:ext uri="{0D108BD9-81ED-4DB2-BD59-A6C34878D82A}">
                    <a16:rowId xmlns:a16="http://schemas.microsoft.com/office/drawing/2014/main" val="10001"/>
                  </a:ext>
                </a:extLst>
              </a:tr>
              <a:tr h="370840">
                <a:tc>
                  <a:txBody>
                    <a:bodyPr/>
                    <a:lstStyle/>
                    <a:p>
                      <a:pPr algn="ctr"/>
                      <a:r>
                        <a:rPr lang="pt-PT" dirty="0"/>
                        <a:t>subcamada</a:t>
                      </a:r>
                    </a:p>
                  </a:txBody>
                  <a:tcPr anchor="ctr"/>
                </a:tc>
                <a:tc>
                  <a:txBody>
                    <a:bodyPr/>
                    <a:lstStyle/>
                    <a:p>
                      <a:pPr algn="ctr"/>
                      <a:r>
                        <a:rPr lang="pt-PT" dirty="0"/>
                        <a:t>l</a:t>
                      </a:r>
                    </a:p>
                  </a:txBody>
                  <a:tcPr anchor="ctr"/>
                </a:tc>
                <a:extLst>
                  <a:ext uri="{0D108BD9-81ED-4DB2-BD59-A6C34878D82A}">
                    <a16:rowId xmlns:a16="http://schemas.microsoft.com/office/drawing/2014/main" val="10002"/>
                  </a:ext>
                </a:extLst>
              </a:tr>
              <a:tr h="370840">
                <a:tc>
                  <a:txBody>
                    <a:bodyPr/>
                    <a:lstStyle/>
                    <a:p>
                      <a:pPr algn="ctr"/>
                      <a:r>
                        <a:rPr lang="pt-PT" dirty="0"/>
                        <a:t>Orbital</a:t>
                      </a:r>
                      <a:r>
                        <a:rPr lang="pt-PT" baseline="0" dirty="0"/>
                        <a:t> </a:t>
                      </a:r>
                      <a:endParaRPr lang="pt-PT" dirty="0"/>
                    </a:p>
                  </a:txBody>
                  <a:tcPr anchor="ctr"/>
                </a:tc>
                <a:tc>
                  <a:txBody>
                    <a:bodyPr/>
                    <a:lstStyle/>
                    <a:p>
                      <a:pPr algn="ctr"/>
                      <a:r>
                        <a:rPr lang="pt-PT" dirty="0"/>
                        <a:t>ml</a:t>
                      </a:r>
                    </a:p>
                  </a:txBody>
                  <a:tcPr anchor="ctr"/>
                </a:tc>
                <a:extLst>
                  <a:ext uri="{0D108BD9-81ED-4DB2-BD59-A6C34878D82A}">
                    <a16:rowId xmlns:a16="http://schemas.microsoft.com/office/drawing/2014/main" val="10003"/>
                  </a:ext>
                </a:extLst>
              </a:tr>
            </a:tbl>
          </a:graphicData>
        </a:graphic>
      </p:graphicFrame>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0688"/>
            <a:ext cx="2195736" cy="198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8393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Spin – rotação do electron</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984" t="23492" r="9850" b="36523"/>
          <a:stretch/>
        </p:blipFill>
        <p:spPr bwMode="auto">
          <a:xfrm>
            <a:off x="323528" y="950260"/>
            <a:ext cx="8316416" cy="404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45084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764704"/>
            <a:ext cx="8892480" cy="374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866" y="4592600"/>
            <a:ext cx="2448272" cy="211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1608666" y="5373216"/>
            <a:ext cx="1592103" cy="523220"/>
          </a:xfrm>
          <a:prstGeom prst="rect">
            <a:avLst/>
          </a:prstGeom>
          <a:noFill/>
        </p:spPr>
        <p:txBody>
          <a:bodyPr wrap="none">
            <a:spAutoFit/>
          </a:bodyPr>
          <a:lstStyle/>
          <a:p>
            <a:pPr>
              <a:defRPr/>
            </a:pPr>
            <a:r>
              <a:rPr lang="pt-BR" sz="2800" dirty="0" err="1">
                <a:solidFill>
                  <a:schemeClr val="bg1"/>
                </a:solidFill>
                <a:latin typeface="+mn-lt"/>
              </a:rPr>
              <a:t>m</a:t>
            </a:r>
            <a:r>
              <a:rPr lang="pt-BR" sz="2800" baseline="-25000" dirty="0" err="1">
                <a:solidFill>
                  <a:schemeClr val="bg1"/>
                </a:solidFill>
                <a:latin typeface="+mn-lt"/>
              </a:rPr>
              <a:t>s</a:t>
            </a:r>
            <a:r>
              <a:rPr lang="pt-BR" sz="2800" dirty="0">
                <a:solidFill>
                  <a:schemeClr val="bg1"/>
                </a:solidFill>
                <a:latin typeface="+mn-lt"/>
              </a:rPr>
              <a:t> = +1/2</a:t>
            </a:r>
            <a:endParaRPr lang="en-CA" sz="2800" dirty="0">
              <a:solidFill>
                <a:schemeClr val="bg1"/>
              </a:solidFill>
              <a:latin typeface="+mn-lt"/>
            </a:endParaRPr>
          </a:p>
        </p:txBody>
      </p:sp>
      <p:sp>
        <p:nvSpPr>
          <p:cNvPr id="5" name="CaixaDeTexto 4"/>
          <p:cNvSpPr txBox="1"/>
          <p:nvPr/>
        </p:nvSpPr>
        <p:spPr>
          <a:xfrm>
            <a:off x="6073162" y="5301208"/>
            <a:ext cx="1523174" cy="523220"/>
          </a:xfrm>
          <a:prstGeom prst="rect">
            <a:avLst/>
          </a:prstGeom>
          <a:noFill/>
        </p:spPr>
        <p:txBody>
          <a:bodyPr wrap="none">
            <a:spAutoFit/>
          </a:bodyPr>
          <a:lstStyle/>
          <a:p>
            <a:pPr>
              <a:defRPr/>
            </a:pPr>
            <a:r>
              <a:rPr lang="pt-BR" sz="2800" dirty="0" err="1">
                <a:solidFill>
                  <a:schemeClr val="bg1"/>
                </a:solidFill>
                <a:latin typeface="+mn-lt"/>
              </a:rPr>
              <a:t>m</a:t>
            </a:r>
            <a:r>
              <a:rPr lang="pt-BR" sz="2800" baseline="-25000" dirty="0" err="1">
                <a:solidFill>
                  <a:schemeClr val="bg1"/>
                </a:solidFill>
                <a:latin typeface="+mn-lt"/>
              </a:rPr>
              <a:t>s</a:t>
            </a:r>
            <a:r>
              <a:rPr lang="pt-BR" sz="2800" dirty="0">
                <a:solidFill>
                  <a:schemeClr val="bg1"/>
                </a:solidFill>
                <a:latin typeface="+mn-lt"/>
              </a:rPr>
              <a:t> = -1/2</a:t>
            </a:r>
            <a:endParaRPr lang="en-CA" sz="2800" dirty="0">
              <a:solidFill>
                <a:schemeClr val="bg1"/>
              </a:solidFill>
              <a:latin typeface="+mn-lt"/>
            </a:endParaRPr>
          </a:p>
        </p:txBody>
      </p:sp>
    </p:spTree>
    <p:extLst>
      <p:ext uri="{BB962C8B-B14F-4D97-AF65-F5344CB8AC3E}">
        <p14:creationId xmlns:p14="http://schemas.microsoft.com/office/powerpoint/2010/main" val="20545178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p:cNvSpPr/>
          <p:nvPr/>
        </p:nvSpPr>
        <p:spPr>
          <a:xfrm>
            <a:off x="1475656" y="2276872"/>
            <a:ext cx="6708375" cy="769441"/>
          </a:xfrm>
          <a:prstGeom prst="rect">
            <a:avLst/>
          </a:prstGeom>
        </p:spPr>
        <p:txBody>
          <a:bodyPr wrap="none">
            <a:spAutoFit/>
          </a:bodyPr>
          <a:lstStyle/>
          <a:p>
            <a:r>
              <a:rPr lang="pt-PT" sz="4400" dirty="0">
                <a:solidFill>
                  <a:schemeClr val="bg1"/>
                </a:solidFill>
              </a:rPr>
              <a:t>QUAL A FORMA DO ORBITAL</a:t>
            </a:r>
            <a:endParaRPr lang="pt-BR" sz="4400" dirty="0"/>
          </a:p>
        </p:txBody>
      </p:sp>
    </p:spTree>
    <p:extLst>
      <p:ext uri="{BB962C8B-B14F-4D97-AF65-F5344CB8AC3E}">
        <p14:creationId xmlns:p14="http://schemas.microsoft.com/office/powerpoint/2010/main" val="3041033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tângulo: Cantos Arredondados 5"/>
          <p:cNvSpPr/>
          <p:nvPr/>
        </p:nvSpPr>
        <p:spPr>
          <a:xfrm>
            <a:off x="593272" y="620688"/>
            <a:ext cx="7992888" cy="1080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p:nvPicPr>
        <p:blipFill>
          <a:blip r:embed="rId2"/>
          <a:stretch>
            <a:fillRect/>
          </a:stretch>
        </p:blipFill>
        <p:spPr>
          <a:xfrm>
            <a:off x="881304" y="836712"/>
            <a:ext cx="7136382" cy="561000"/>
          </a:xfrm>
          <a:prstGeom prst="rect">
            <a:avLst/>
          </a:prstGeom>
        </p:spPr>
      </p:pic>
    </p:spTree>
    <p:extLst>
      <p:ext uri="{BB962C8B-B14F-4D97-AF65-F5344CB8AC3E}">
        <p14:creationId xmlns:p14="http://schemas.microsoft.com/office/powerpoint/2010/main" val="186475605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www.iun.edu/~cpanhd/C101webnotes/modern-atomic-theory/images/orbitals.jpg"/>
          <p:cNvPicPr>
            <a:picLocks noChangeAspect="1" noChangeArrowheads="1"/>
          </p:cNvPicPr>
          <p:nvPr/>
        </p:nvPicPr>
        <p:blipFill rotWithShape="1">
          <a:blip r:embed="rId2">
            <a:extLst>
              <a:ext uri="{28A0092B-C50C-407E-A947-70E740481C1C}">
                <a14:useLocalDpi xmlns:a14="http://schemas.microsoft.com/office/drawing/2010/main" val="0"/>
              </a:ext>
            </a:extLst>
          </a:blip>
          <a:srcRect l="5286" t="2145" r="10056" b="2659"/>
          <a:stretch/>
        </p:blipFill>
        <p:spPr bwMode="auto">
          <a:xfrm>
            <a:off x="1401096" y="663677"/>
            <a:ext cx="4572001" cy="5102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1682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www.angelfire.com/falcon2/dirgni/s.jpg"/>
          <p:cNvPicPr>
            <a:picLocks noChangeAspect="1" noChangeArrowheads="1"/>
          </p:cNvPicPr>
          <p:nvPr/>
        </p:nvPicPr>
        <p:blipFill rotWithShape="1">
          <a:blip r:embed="rId2">
            <a:extLst>
              <a:ext uri="{28A0092B-C50C-407E-A947-70E740481C1C}">
                <a14:useLocalDpi xmlns:a14="http://schemas.microsoft.com/office/drawing/2010/main" val="0"/>
              </a:ext>
            </a:extLst>
          </a:blip>
          <a:srcRect l="2923" t="3146" r="54992" b="47453"/>
          <a:stretch/>
        </p:blipFill>
        <p:spPr bwMode="auto">
          <a:xfrm>
            <a:off x="1115616" y="447614"/>
            <a:ext cx="6583680" cy="579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9944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www.angelfire.com/falcon2/dirgni/p.jpg"/>
          <p:cNvPicPr>
            <a:picLocks noChangeAspect="1" noChangeArrowheads="1"/>
          </p:cNvPicPr>
          <p:nvPr/>
        </p:nvPicPr>
        <p:blipFill rotWithShape="1">
          <a:blip r:embed="rId2">
            <a:extLst>
              <a:ext uri="{28A0092B-C50C-407E-A947-70E740481C1C}">
                <a14:useLocalDpi xmlns:a14="http://schemas.microsoft.com/office/drawing/2010/main" val="0"/>
              </a:ext>
            </a:extLst>
          </a:blip>
          <a:srcRect t="25906" b="25959"/>
          <a:stretch/>
        </p:blipFill>
        <p:spPr bwMode="auto">
          <a:xfrm>
            <a:off x="-15586" y="2079522"/>
            <a:ext cx="9159586" cy="330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1622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www.angelfire.com/falcon2/dirgn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4" y="-1"/>
            <a:ext cx="9171783" cy="687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9209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www.angelfire.com/falcon2/dirgni/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4" y="1124744"/>
            <a:ext cx="9133636" cy="4459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0725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3046988"/>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QUANTOS ORBITAIS PODEM EXISTIR POR NIVEL DE ENERGIA?</a:t>
            </a:r>
          </a:p>
          <a:p>
            <a:pPr marL="285750" indent="-285750">
              <a:buFont typeface="Arial" panose="020B0604020202020204" pitchFamily="34" charset="0"/>
              <a:buChar char="•"/>
            </a:pPr>
            <a:endParaRPr lang="pt-PT" sz="2400" dirty="0">
              <a:solidFill>
                <a:srgbClr val="FFFF00"/>
              </a:solidFill>
            </a:endParaRPr>
          </a:p>
          <a:p>
            <a:pPr marL="285750" indent="-285750">
              <a:buFont typeface="Arial" panose="020B0604020202020204" pitchFamily="34" charset="0"/>
              <a:buChar char="•"/>
            </a:pPr>
            <a:r>
              <a:rPr lang="pt-PT" sz="2400" dirty="0">
                <a:solidFill>
                  <a:srgbClr val="FFFF00"/>
                </a:solidFill>
              </a:rPr>
              <a:t>NÚMEROS QUÂNTICOS </a:t>
            </a:r>
          </a:p>
        </p:txBody>
      </p:sp>
    </p:spTree>
    <p:extLst>
      <p:ext uri="{BB962C8B-B14F-4D97-AF65-F5344CB8AC3E}">
        <p14:creationId xmlns:p14="http://schemas.microsoft.com/office/powerpoint/2010/main" val="331933881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30" t="18333" r="39327" b="35208"/>
          <a:stretch/>
        </p:blipFill>
        <p:spPr bwMode="auto">
          <a:xfrm>
            <a:off x="0" y="1052736"/>
            <a:ext cx="9144000" cy="4511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8388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325" t="16041" r="34876" b="21573"/>
          <a:stretch/>
        </p:blipFill>
        <p:spPr bwMode="auto">
          <a:xfrm>
            <a:off x="0" y="620688"/>
            <a:ext cx="9144000" cy="545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16926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316" t="16250" r="34290" b="20834"/>
          <a:stretch/>
        </p:blipFill>
        <p:spPr bwMode="auto">
          <a:xfrm>
            <a:off x="-28560" y="620688"/>
            <a:ext cx="9172560" cy="5653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8954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4" name="Picture 4" descr="http://chemwiki.ucdavis.edu/@api/deki/files/8855/=Single_electron_orbitals.jpg?revis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0" y="764704"/>
            <a:ext cx="9124090" cy="535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407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s://encrypted-tbn1.gstatic.com/images?q=tbn:ANd9GcTcq1uINVN25xZGAiqeWzLakDrZdyzF13Q1IGC4yWzLy_GC-q8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4" y="-15143"/>
            <a:ext cx="5596050" cy="3997181"/>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5467745" y="1220559"/>
            <a:ext cx="3640759" cy="1200329"/>
          </a:xfrm>
          <a:prstGeom prst="rect">
            <a:avLst/>
          </a:prstGeom>
          <a:noFill/>
        </p:spPr>
        <p:txBody>
          <a:bodyPr wrap="square" rtlCol="0">
            <a:spAutoFit/>
          </a:bodyPr>
          <a:lstStyle/>
          <a:p>
            <a:pPr algn="ctr"/>
            <a:r>
              <a:rPr lang="pt-PT" sz="3600" b="1" dirty="0">
                <a:solidFill>
                  <a:schemeClr val="bg1"/>
                </a:solidFill>
              </a:rPr>
              <a:t>Livros recomendados </a:t>
            </a:r>
          </a:p>
        </p:txBody>
      </p:sp>
    </p:spTree>
    <p:extLst>
      <p:ext uri="{BB962C8B-B14F-4D97-AF65-F5344CB8AC3E}">
        <p14:creationId xmlns:p14="http://schemas.microsoft.com/office/powerpoint/2010/main" val="36619986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www.webelements.com/shop/shopimages/products/extras/POS0007-A2-orbitron-2010-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48" y="548680"/>
            <a:ext cx="8736210" cy="5879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00162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Agrupar 2"/>
          <p:cNvGrpSpPr/>
          <p:nvPr/>
        </p:nvGrpSpPr>
        <p:grpSpPr>
          <a:xfrm>
            <a:off x="486596" y="764704"/>
            <a:ext cx="5021507" cy="5053493"/>
            <a:chOff x="486596" y="764704"/>
            <a:chExt cx="5021507" cy="5053493"/>
          </a:xfrm>
        </p:grpSpPr>
        <p:pic>
          <p:nvPicPr>
            <p:cNvPr id="9218" name="Picture 2" descr="http://4.bp.blogspot.com/_Wah7zau8cbQ/TDg767ged2I/AAAAAAAAAJc/HKIbYDX-oi4/s40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96" y="764704"/>
              <a:ext cx="5021507" cy="5053493"/>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117092" y="1340768"/>
              <a:ext cx="909815" cy="4777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19030483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http://www.cursosvirt2.dominiotemporario.com/EaD/QQ/aula-17/orbita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052736"/>
            <a:ext cx="6480720" cy="535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4862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2677656"/>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NÍVEIS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FORMA DE PREENCHER OS ORBITAIS</a:t>
            </a:r>
          </a:p>
        </p:txBody>
      </p:sp>
    </p:spTree>
    <p:extLst>
      <p:ext uri="{BB962C8B-B14F-4D97-AF65-F5344CB8AC3E}">
        <p14:creationId xmlns:p14="http://schemas.microsoft.com/office/powerpoint/2010/main" val="37143260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69" t="17084" r="35578" b="29583"/>
          <a:stretch/>
        </p:blipFill>
        <p:spPr bwMode="auto">
          <a:xfrm>
            <a:off x="0" y="1052735"/>
            <a:ext cx="9144000" cy="4580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3084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http://glencoe.mheducation.com/sites/dl/free/007874637x/514701/figure_5_18_page_156_2008_CMC.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0"/>
          <a:stretch/>
        </p:blipFill>
        <p:spPr bwMode="auto">
          <a:xfrm>
            <a:off x="611560" y="445023"/>
            <a:ext cx="7936426" cy="586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1171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descr="http://media.indiatimes.in/media/content/2016/Jan/table2_14518937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8" y="980728"/>
            <a:ext cx="9156177" cy="538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376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http://chemwiki.ucdavis.edu/@api/deki/files/1219/=s%252C_p%252C_d%252C_f_Orbitals.jpg?revision=1&amp;size=bestfit&amp;width=631&amp;height=3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3"/>
            <a:ext cx="9144000" cy="501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0878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68" t="13125" r="23163" b="22984"/>
          <a:stretch/>
        </p:blipFill>
        <p:spPr bwMode="auto">
          <a:xfrm>
            <a:off x="395536" y="260648"/>
            <a:ext cx="8222724" cy="628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ângulo 1"/>
          <p:cNvSpPr/>
          <p:nvPr/>
        </p:nvSpPr>
        <p:spPr>
          <a:xfrm>
            <a:off x="395536" y="3068960"/>
            <a:ext cx="822272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Rectângulo 3"/>
          <p:cNvSpPr/>
          <p:nvPr/>
        </p:nvSpPr>
        <p:spPr>
          <a:xfrm>
            <a:off x="395536" y="5517232"/>
            <a:ext cx="822272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695783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https://images.rapgenius.com/5a9e8581bdb32b80e7175f98d525966e.1000x563x1.jpg"/>
          <p:cNvPicPr>
            <a:picLocks noChangeAspect="1" noChangeArrowheads="1"/>
          </p:cNvPicPr>
          <p:nvPr/>
        </p:nvPicPr>
        <p:blipFill rotWithShape="1">
          <a:blip r:embed="rId2">
            <a:extLst>
              <a:ext uri="{28A0092B-C50C-407E-A947-70E740481C1C}">
                <a14:useLocalDpi xmlns:a14="http://schemas.microsoft.com/office/drawing/2010/main" val="0"/>
              </a:ext>
            </a:extLst>
          </a:blip>
          <a:srcRect l="5646" r="5484"/>
          <a:stretch/>
        </p:blipFill>
        <p:spPr bwMode="auto">
          <a:xfrm>
            <a:off x="-34659" y="332656"/>
            <a:ext cx="9144000" cy="579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577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179512" y="332656"/>
            <a:ext cx="8668602" cy="6001643"/>
          </a:xfrm>
          <a:prstGeom prst="rect">
            <a:avLst/>
          </a:prstGeom>
        </p:spPr>
        <p:txBody>
          <a:bodyPr wrap="square">
            <a:spAutoFit/>
          </a:bodyPr>
          <a:lstStyle/>
          <a:p>
            <a:pPr hangingPunct="0"/>
            <a:r>
              <a:rPr lang="en-US" sz="2400" b="1" dirty="0">
                <a:solidFill>
                  <a:schemeClr val="bg1"/>
                </a:solidFill>
              </a:rPr>
              <a:t>1)</a:t>
            </a:r>
            <a:r>
              <a:rPr lang="en-US" sz="2400" dirty="0">
                <a:solidFill>
                  <a:schemeClr val="bg1"/>
                </a:solidFill>
              </a:rPr>
              <a:t>P.W. Atkins, L. Jones, </a:t>
            </a:r>
            <a:r>
              <a:rPr lang="en-US" sz="2400" i="1" dirty="0">
                <a:solidFill>
                  <a:schemeClr val="bg1"/>
                </a:solidFill>
              </a:rPr>
              <a:t>Chemistry: Molecules, Matter and Change</a:t>
            </a:r>
            <a:r>
              <a:rPr lang="en-US" sz="2400" dirty="0">
                <a:solidFill>
                  <a:schemeClr val="bg1"/>
                </a:solidFill>
              </a:rPr>
              <a:t>, 4</a:t>
            </a:r>
            <a:r>
              <a:rPr lang="en-US" sz="2400" baseline="30000" dirty="0">
                <a:solidFill>
                  <a:schemeClr val="bg1"/>
                </a:solidFill>
              </a:rPr>
              <a:t>a.</a:t>
            </a:r>
            <a:r>
              <a:rPr lang="en-US" sz="2400" dirty="0">
                <a:solidFill>
                  <a:schemeClr val="bg1"/>
                </a:solidFill>
              </a:rPr>
              <a:t> ed. e post., W.H. Freeman, New York American Books, New York, 1999.  </a:t>
            </a:r>
          </a:p>
          <a:p>
            <a:pPr hangingPunct="0"/>
            <a:endParaRPr lang="pt-PT" sz="2400" dirty="0">
              <a:solidFill>
                <a:schemeClr val="bg1"/>
              </a:solidFill>
            </a:endParaRPr>
          </a:p>
          <a:p>
            <a:pPr hangingPunct="0"/>
            <a:r>
              <a:rPr lang="en-US" sz="2400" b="1" dirty="0">
                <a:solidFill>
                  <a:schemeClr val="bg1"/>
                </a:solidFill>
              </a:rPr>
              <a:t>2</a:t>
            </a:r>
            <a:r>
              <a:rPr lang="en-US" sz="2400" dirty="0">
                <a:solidFill>
                  <a:srgbClr val="FFFF00"/>
                </a:solidFill>
              </a:rPr>
              <a:t>) </a:t>
            </a:r>
            <a:r>
              <a:rPr lang="en-US" sz="2400" i="1" dirty="0">
                <a:solidFill>
                  <a:srgbClr val="FFFF00"/>
                </a:solidFill>
              </a:rPr>
              <a:t>J.C. </a:t>
            </a:r>
            <a:r>
              <a:rPr lang="en-US" sz="2400" i="1" dirty="0" err="1">
                <a:solidFill>
                  <a:srgbClr val="FFFF00"/>
                </a:solidFill>
              </a:rPr>
              <a:t>Kotz</a:t>
            </a:r>
            <a:r>
              <a:rPr lang="en-US" sz="2400" i="1" dirty="0">
                <a:solidFill>
                  <a:srgbClr val="FFFF00"/>
                </a:solidFill>
              </a:rPr>
              <a:t>, P. </a:t>
            </a:r>
            <a:r>
              <a:rPr lang="en-US" sz="2400" i="1" dirty="0" err="1">
                <a:solidFill>
                  <a:srgbClr val="FFFF00"/>
                </a:solidFill>
              </a:rPr>
              <a:t>Treichel</a:t>
            </a:r>
            <a:r>
              <a:rPr lang="en-US" sz="2400" i="1" dirty="0">
                <a:solidFill>
                  <a:srgbClr val="FFFF00"/>
                </a:solidFill>
              </a:rPr>
              <a:t> Jr, Chemistry and Chemical Reactivity, 4a. ed. e </a:t>
            </a:r>
            <a:r>
              <a:rPr lang="en-US" sz="2400" i="1" dirty="0" err="1">
                <a:solidFill>
                  <a:srgbClr val="FFFF00"/>
                </a:solidFill>
              </a:rPr>
              <a:t>posteriores</a:t>
            </a:r>
            <a:r>
              <a:rPr lang="en-US" sz="2400" i="1" dirty="0">
                <a:solidFill>
                  <a:srgbClr val="FFFF00"/>
                </a:solidFill>
              </a:rPr>
              <a:t> , </a:t>
            </a:r>
            <a:r>
              <a:rPr lang="en-US" sz="2400" i="1" dirty="0" err="1">
                <a:solidFill>
                  <a:srgbClr val="FFFF00"/>
                </a:solidFill>
              </a:rPr>
              <a:t>Saunder</a:t>
            </a:r>
            <a:r>
              <a:rPr lang="en-US" sz="2400" i="1" dirty="0">
                <a:solidFill>
                  <a:srgbClr val="FFFF00"/>
                </a:solidFill>
              </a:rPr>
              <a:t> College Pub., N. York, 1999.</a:t>
            </a:r>
          </a:p>
          <a:p>
            <a:pPr hangingPunct="0"/>
            <a:endParaRPr lang="pt-PT" sz="2400" dirty="0">
              <a:solidFill>
                <a:schemeClr val="bg1"/>
              </a:solidFill>
            </a:endParaRPr>
          </a:p>
          <a:p>
            <a:pPr hangingPunct="0"/>
            <a:r>
              <a:rPr lang="pt-BR" sz="2400" b="1" dirty="0">
                <a:solidFill>
                  <a:schemeClr val="bg1"/>
                </a:solidFill>
              </a:rPr>
              <a:t>3) </a:t>
            </a:r>
            <a:r>
              <a:rPr lang="pt-BR" sz="2400" dirty="0">
                <a:solidFill>
                  <a:schemeClr val="bg1"/>
                </a:solidFill>
              </a:rPr>
              <a:t>T. L. Brown, H. E. LeMay, B. E. Bursten, C. J. Murphy, P. Woodward, Chemistry – The Central Science, Pearson Prentice Hall, 11th Ed. 2009 e posteriores.</a:t>
            </a:r>
          </a:p>
          <a:p>
            <a:pPr hangingPunct="0"/>
            <a:endParaRPr lang="pt-PT" sz="2400" dirty="0">
              <a:solidFill>
                <a:schemeClr val="bg1"/>
              </a:solidFill>
            </a:endParaRPr>
          </a:p>
          <a:p>
            <a:pPr hangingPunct="0"/>
            <a:r>
              <a:rPr lang="en-US" sz="2400" b="1" dirty="0">
                <a:solidFill>
                  <a:schemeClr val="bg1"/>
                </a:solidFill>
              </a:rPr>
              <a:t>4)</a:t>
            </a:r>
            <a:r>
              <a:rPr lang="en-US" sz="2400" dirty="0">
                <a:solidFill>
                  <a:schemeClr val="bg1"/>
                </a:solidFill>
              </a:rPr>
              <a:t> J.B. Russell, </a:t>
            </a:r>
            <a:r>
              <a:rPr lang="en-US" sz="2400" i="1" dirty="0" err="1">
                <a:solidFill>
                  <a:schemeClr val="bg1"/>
                </a:solidFill>
              </a:rPr>
              <a:t>Química</a:t>
            </a:r>
            <a:r>
              <a:rPr lang="en-US" sz="2400" i="1" dirty="0">
                <a:solidFill>
                  <a:schemeClr val="bg1"/>
                </a:solidFill>
              </a:rPr>
              <a:t> </a:t>
            </a:r>
            <a:r>
              <a:rPr lang="en-US" sz="2400" i="1" dirty="0" err="1">
                <a:solidFill>
                  <a:schemeClr val="bg1"/>
                </a:solidFill>
              </a:rPr>
              <a:t>Geral</a:t>
            </a:r>
            <a:r>
              <a:rPr lang="en-US" sz="2400" dirty="0">
                <a:solidFill>
                  <a:schemeClr val="bg1"/>
                </a:solidFill>
              </a:rPr>
              <a:t>, Mc </a:t>
            </a:r>
            <a:r>
              <a:rPr lang="en-US" sz="2400" dirty="0" err="1">
                <a:solidFill>
                  <a:schemeClr val="bg1"/>
                </a:solidFill>
              </a:rPr>
              <a:t>Graw</a:t>
            </a:r>
            <a:r>
              <a:rPr lang="en-US" sz="2400" dirty="0">
                <a:solidFill>
                  <a:schemeClr val="bg1"/>
                </a:solidFill>
              </a:rPr>
              <a:t>-Hill, 1982.</a:t>
            </a:r>
          </a:p>
          <a:p>
            <a:pPr hangingPunct="0"/>
            <a:endParaRPr lang="pt-PT" sz="2400" dirty="0">
              <a:solidFill>
                <a:schemeClr val="bg1"/>
              </a:solidFill>
            </a:endParaRPr>
          </a:p>
          <a:p>
            <a:pPr hangingPunct="0"/>
            <a:r>
              <a:rPr lang="en-US" sz="2400" b="1" dirty="0">
                <a:solidFill>
                  <a:schemeClr val="bg1"/>
                </a:solidFill>
              </a:rPr>
              <a:t>5) </a:t>
            </a:r>
            <a:r>
              <a:rPr lang="en-US" sz="2400" dirty="0">
                <a:solidFill>
                  <a:schemeClr val="bg1"/>
                </a:solidFill>
              </a:rPr>
              <a:t>A. Burrows, J. Holman, A. Parsons, G. Pilling e G. Price, </a:t>
            </a:r>
            <a:r>
              <a:rPr lang="en-US" sz="2400" i="1" dirty="0">
                <a:solidFill>
                  <a:schemeClr val="bg1"/>
                </a:solidFill>
              </a:rPr>
              <a:t>Chemistry3 - Introducing inorganic, organic and physical chemistry</a:t>
            </a:r>
            <a:r>
              <a:rPr lang="en-US" sz="2400" dirty="0">
                <a:solidFill>
                  <a:schemeClr val="bg1"/>
                </a:solidFill>
              </a:rPr>
              <a:t>, Oxford University Press, 2009.</a:t>
            </a:r>
            <a:endParaRPr lang="pt-PT" sz="2400" dirty="0">
              <a:solidFill>
                <a:schemeClr val="bg1"/>
              </a:solidFill>
            </a:endParaRPr>
          </a:p>
        </p:txBody>
      </p:sp>
    </p:spTree>
    <p:extLst>
      <p:ext uri="{BB962C8B-B14F-4D97-AF65-F5344CB8AC3E}">
        <p14:creationId xmlns:p14="http://schemas.microsoft.com/office/powerpoint/2010/main" val="399906329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3046988"/>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 .</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NUMEROS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rgbClr val="FFFF00"/>
                </a:solidFill>
              </a:rPr>
              <a:t>CARGA NUCLEAR EFECTIVA (Z*)</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22024578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descr="https://upload.wikimedia.org/wikipedia/commons/thumb/b/b3/Effective_Nuclear_Charge.svg/400px-Effective_Nuclear_Charg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 y="1120141"/>
            <a:ext cx="9144000" cy="5737859"/>
          </a:xfrm>
          <a:prstGeom prst="rect">
            <a:avLst/>
          </a:prstGeom>
          <a:solidFill>
            <a:schemeClr val="bg1"/>
          </a:solidFill>
        </p:spPr>
      </p:pic>
      <p:sp>
        <p:nvSpPr>
          <p:cNvPr id="4" name="CaixaDeTexto 3"/>
          <p:cNvSpPr txBox="1"/>
          <p:nvPr/>
        </p:nvSpPr>
        <p:spPr>
          <a:xfrm>
            <a:off x="1991648" y="188640"/>
            <a:ext cx="5510419" cy="584775"/>
          </a:xfrm>
          <a:prstGeom prst="rect">
            <a:avLst/>
          </a:prstGeom>
          <a:noFill/>
        </p:spPr>
        <p:txBody>
          <a:bodyPr wrap="none" rtlCol="0">
            <a:spAutoFit/>
          </a:bodyPr>
          <a:lstStyle/>
          <a:p>
            <a:r>
              <a:rPr lang="pt-PT" sz="3200" dirty="0">
                <a:solidFill>
                  <a:schemeClr val="bg1"/>
                </a:solidFill>
              </a:rPr>
              <a:t>Carga nuclear efectiva – Z* = Z-s</a:t>
            </a:r>
          </a:p>
        </p:txBody>
      </p:sp>
    </p:spTree>
    <p:extLst>
      <p:ext uri="{BB962C8B-B14F-4D97-AF65-F5344CB8AC3E}">
        <p14:creationId xmlns:p14="http://schemas.microsoft.com/office/powerpoint/2010/main" val="212255162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108992" y="260648"/>
            <a:ext cx="2945230" cy="584775"/>
          </a:xfrm>
          <a:prstGeom prst="rect">
            <a:avLst/>
          </a:prstGeom>
          <a:noFill/>
        </p:spPr>
        <p:txBody>
          <a:bodyPr wrap="none" rtlCol="0">
            <a:spAutoFit/>
          </a:bodyPr>
          <a:lstStyle/>
          <a:p>
            <a:r>
              <a:rPr lang="pt-PT" sz="3200" dirty="0">
                <a:solidFill>
                  <a:schemeClr val="bg1"/>
                </a:solidFill>
              </a:rPr>
              <a:t>Regras de </a:t>
            </a:r>
            <a:r>
              <a:rPr lang="pt-PT" sz="3200" dirty="0" err="1">
                <a:solidFill>
                  <a:schemeClr val="bg1"/>
                </a:solidFill>
              </a:rPr>
              <a:t>Slater</a:t>
            </a:r>
            <a:endParaRPr lang="pt-PT" sz="3200" dirty="0">
              <a:solidFill>
                <a:schemeClr val="bg1"/>
              </a:solidFill>
            </a:endParaRPr>
          </a:p>
        </p:txBody>
      </p:sp>
      <p:sp>
        <p:nvSpPr>
          <p:cNvPr id="3" name="CaixaDeTexto 2"/>
          <p:cNvSpPr txBox="1"/>
          <p:nvPr/>
        </p:nvSpPr>
        <p:spPr>
          <a:xfrm>
            <a:off x="107504" y="1124744"/>
            <a:ext cx="9036496" cy="2062103"/>
          </a:xfrm>
          <a:prstGeom prst="rect">
            <a:avLst/>
          </a:prstGeom>
          <a:noFill/>
        </p:spPr>
        <p:txBody>
          <a:bodyPr wrap="square" rtlCol="0">
            <a:spAutoFit/>
          </a:bodyPr>
          <a:lstStyle/>
          <a:p>
            <a:r>
              <a:rPr lang="pt-PT" sz="2400" u="sng" dirty="0">
                <a:solidFill>
                  <a:schemeClr val="bg1"/>
                </a:solidFill>
              </a:rPr>
              <a:t>Electrão de interesse em orbital </a:t>
            </a:r>
            <a:r>
              <a:rPr lang="pt-PT" sz="3200" u="sng" dirty="0">
                <a:solidFill>
                  <a:srgbClr val="FFFF00"/>
                </a:solidFill>
              </a:rPr>
              <a:t>s</a:t>
            </a:r>
            <a:r>
              <a:rPr lang="pt-PT" sz="2400" u="sng" dirty="0">
                <a:solidFill>
                  <a:schemeClr val="bg1"/>
                </a:solidFill>
              </a:rPr>
              <a:t> ou </a:t>
            </a:r>
            <a:r>
              <a:rPr lang="pt-PT" sz="3200" u="sng" dirty="0">
                <a:solidFill>
                  <a:srgbClr val="FFFF00"/>
                </a:solidFill>
              </a:rPr>
              <a:t>p</a:t>
            </a:r>
          </a:p>
          <a:p>
            <a:endParaRPr lang="pt-PT" sz="2400" dirty="0">
              <a:solidFill>
                <a:schemeClr val="bg1"/>
              </a:solidFill>
            </a:endParaRPr>
          </a:p>
          <a:p>
            <a:r>
              <a:rPr lang="pt-PT" sz="2400" dirty="0">
                <a:solidFill>
                  <a:srgbClr val="FFFF00"/>
                </a:solidFill>
              </a:rPr>
              <a:t>0,35</a:t>
            </a:r>
            <a:r>
              <a:rPr lang="pt-PT" sz="2400" dirty="0">
                <a:solidFill>
                  <a:schemeClr val="bg1"/>
                </a:solidFill>
              </a:rPr>
              <a:t> para os electrons no mesmo nível de  energia ( mesmo n).</a:t>
            </a:r>
          </a:p>
          <a:p>
            <a:r>
              <a:rPr lang="pt-PT" sz="2400" dirty="0">
                <a:solidFill>
                  <a:srgbClr val="FFFF00"/>
                </a:solidFill>
              </a:rPr>
              <a:t>0,85</a:t>
            </a:r>
            <a:r>
              <a:rPr lang="pt-PT" sz="2400" dirty="0">
                <a:solidFill>
                  <a:schemeClr val="bg1"/>
                </a:solidFill>
              </a:rPr>
              <a:t> para os electrons no nível de energia imediatamente abaixo (n-1).</a:t>
            </a:r>
          </a:p>
          <a:p>
            <a:r>
              <a:rPr lang="pt-PT" sz="2400" dirty="0">
                <a:solidFill>
                  <a:srgbClr val="FFFF00"/>
                </a:solidFill>
              </a:rPr>
              <a:t>1</a:t>
            </a:r>
            <a:r>
              <a:rPr lang="pt-PT" sz="2400" dirty="0">
                <a:solidFill>
                  <a:schemeClr val="bg1"/>
                </a:solidFill>
              </a:rPr>
              <a:t> para os electrons nos nível de energia seguintes  (n-2).</a:t>
            </a:r>
          </a:p>
        </p:txBody>
      </p:sp>
      <p:sp>
        <p:nvSpPr>
          <p:cNvPr id="4" name="CaixaDeTexto 3"/>
          <p:cNvSpPr txBox="1"/>
          <p:nvPr/>
        </p:nvSpPr>
        <p:spPr>
          <a:xfrm>
            <a:off x="107504" y="3501008"/>
            <a:ext cx="9036496" cy="1692771"/>
          </a:xfrm>
          <a:prstGeom prst="rect">
            <a:avLst/>
          </a:prstGeom>
          <a:noFill/>
        </p:spPr>
        <p:txBody>
          <a:bodyPr wrap="square" rtlCol="0">
            <a:spAutoFit/>
          </a:bodyPr>
          <a:lstStyle/>
          <a:p>
            <a:r>
              <a:rPr lang="pt-PT" sz="2400" u="sng" dirty="0">
                <a:solidFill>
                  <a:schemeClr val="bg1"/>
                </a:solidFill>
              </a:rPr>
              <a:t>Electrão de interesse em orbital </a:t>
            </a:r>
            <a:r>
              <a:rPr lang="pt-PT" sz="3200" u="sng" dirty="0">
                <a:solidFill>
                  <a:srgbClr val="FFFF00"/>
                </a:solidFill>
              </a:rPr>
              <a:t>d</a:t>
            </a:r>
            <a:r>
              <a:rPr lang="pt-PT" sz="2400" u="sng" dirty="0">
                <a:solidFill>
                  <a:schemeClr val="bg1"/>
                </a:solidFill>
              </a:rPr>
              <a:t> ou </a:t>
            </a:r>
            <a:r>
              <a:rPr lang="pt-PT" sz="3200" u="sng" dirty="0">
                <a:solidFill>
                  <a:srgbClr val="FFFF00"/>
                </a:solidFill>
              </a:rPr>
              <a:t>f</a:t>
            </a:r>
          </a:p>
          <a:p>
            <a:endParaRPr lang="pt-PT" sz="2400" dirty="0">
              <a:solidFill>
                <a:schemeClr val="bg1"/>
              </a:solidFill>
            </a:endParaRPr>
          </a:p>
          <a:p>
            <a:r>
              <a:rPr lang="pt-PT" sz="2400" dirty="0">
                <a:solidFill>
                  <a:srgbClr val="FFFF00"/>
                </a:solidFill>
              </a:rPr>
              <a:t>0,35</a:t>
            </a:r>
            <a:r>
              <a:rPr lang="pt-PT" sz="2400" dirty="0">
                <a:solidFill>
                  <a:schemeClr val="bg1"/>
                </a:solidFill>
              </a:rPr>
              <a:t> para os electrons no mesmo nível de  energia ( mesmo n).</a:t>
            </a:r>
          </a:p>
          <a:p>
            <a:r>
              <a:rPr lang="pt-PT" sz="2400" dirty="0">
                <a:solidFill>
                  <a:srgbClr val="FFFF00"/>
                </a:solidFill>
              </a:rPr>
              <a:t>1</a:t>
            </a:r>
            <a:r>
              <a:rPr lang="pt-PT" sz="2400" dirty="0">
                <a:solidFill>
                  <a:schemeClr val="bg1"/>
                </a:solidFill>
              </a:rPr>
              <a:t> para os electrons nos nível de energia seguintes.</a:t>
            </a:r>
          </a:p>
        </p:txBody>
      </p:sp>
    </p:spTree>
    <p:extLst>
      <p:ext uri="{BB962C8B-B14F-4D97-AF65-F5344CB8AC3E}">
        <p14:creationId xmlns:p14="http://schemas.microsoft.com/office/powerpoint/2010/main" val="104034034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p:cNvSpPr/>
          <p:nvPr/>
        </p:nvSpPr>
        <p:spPr>
          <a:xfrm>
            <a:off x="1998218" y="2276872"/>
            <a:ext cx="5147563" cy="769441"/>
          </a:xfrm>
          <a:prstGeom prst="rect">
            <a:avLst/>
          </a:prstGeom>
        </p:spPr>
        <p:txBody>
          <a:bodyPr wrap="none">
            <a:spAutoFit/>
          </a:bodyPr>
          <a:lstStyle/>
          <a:p>
            <a:r>
              <a:rPr lang="pt-PT" sz="4400" dirty="0">
                <a:solidFill>
                  <a:schemeClr val="bg1"/>
                </a:solidFill>
              </a:rPr>
              <a:t>Qual o papel do spin?</a:t>
            </a:r>
            <a:endParaRPr lang="pt-BR" sz="4400" dirty="0"/>
          </a:p>
        </p:txBody>
      </p:sp>
    </p:spTree>
    <p:extLst>
      <p:ext uri="{BB962C8B-B14F-4D97-AF65-F5344CB8AC3E}">
        <p14:creationId xmlns:p14="http://schemas.microsoft.com/office/powerpoint/2010/main" val="22780680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34" t="24791" r="71888" b="40323"/>
          <a:stretch/>
        </p:blipFill>
        <p:spPr bwMode="auto">
          <a:xfrm>
            <a:off x="971600" y="609449"/>
            <a:ext cx="7236296" cy="596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1991649" y="24674"/>
            <a:ext cx="5463419" cy="584775"/>
          </a:xfrm>
          <a:prstGeom prst="rect">
            <a:avLst/>
          </a:prstGeom>
          <a:noFill/>
        </p:spPr>
        <p:txBody>
          <a:bodyPr wrap="none" rtlCol="0">
            <a:spAutoFit/>
          </a:bodyPr>
          <a:lstStyle/>
          <a:p>
            <a:r>
              <a:rPr lang="pt-PT" sz="3200" dirty="0" err="1">
                <a:solidFill>
                  <a:schemeClr val="bg1"/>
                </a:solidFill>
              </a:rPr>
              <a:t>Paramagéticos</a:t>
            </a:r>
            <a:r>
              <a:rPr lang="pt-PT" sz="3200" dirty="0">
                <a:solidFill>
                  <a:schemeClr val="bg1"/>
                </a:solidFill>
              </a:rPr>
              <a:t> </a:t>
            </a:r>
            <a:r>
              <a:rPr lang="pt-PT" sz="3200" dirty="0" err="1">
                <a:solidFill>
                  <a:schemeClr val="bg1"/>
                </a:solidFill>
              </a:rPr>
              <a:t>vs</a:t>
            </a:r>
            <a:r>
              <a:rPr lang="pt-PT" sz="3200" dirty="0">
                <a:solidFill>
                  <a:schemeClr val="bg1"/>
                </a:solidFill>
              </a:rPr>
              <a:t> </a:t>
            </a:r>
            <a:r>
              <a:rPr lang="pt-PT" sz="3200" dirty="0" err="1">
                <a:solidFill>
                  <a:schemeClr val="bg1"/>
                </a:solidFill>
              </a:rPr>
              <a:t>dimagnéticos</a:t>
            </a:r>
            <a:r>
              <a:rPr lang="pt-PT" sz="3200" dirty="0">
                <a:solidFill>
                  <a:schemeClr val="bg1"/>
                </a:solidFill>
              </a:rPr>
              <a:t> </a:t>
            </a:r>
          </a:p>
        </p:txBody>
      </p:sp>
    </p:spTree>
    <p:extLst>
      <p:ext uri="{BB962C8B-B14F-4D97-AF65-F5344CB8AC3E}">
        <p14:creationId xmlns:p14="http://schemas.microsoft.com/office/powerpoint/2010/main" val="18932098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68" t="13125" r="23163" b="22984"/>
          <a:stretch/>
        </p:blipFill>
        <p:spPr bwMode="auto">
          <a:xfrm>
            <a:off x="395536" y="260648"/>
            <a:ext cx="8222724" cy="628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88041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3785652"/>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RAIO ATÔMICO </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17132246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518" t="20625" r="26208" b="14314"/>
          <a:stretch/>
        </p:blipFill>
        <p:spPr bwMode="auto">
          <a:xfrm>
            <a:off x="0" y="0"/>
            <a:ext cx="5868144" cy="686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5868144" y="0"/>
            <a:ext cx="3275856" cy="584775"/>
          </a:xfrm>
          <a:prstGeom prst="rect">
            <a:avLst/>
          </a:prstGeom>
          <a:noFill/>
        </p:spPr>
        <p:txBody>
          <a:bodyPr wrap="square" rtlCol="0">
            <a:spAutoFit/>
          </a:bodyPr>
          <a:lstStyle/>
          <a:p>
            <a:r>
              <a:rPr lang="pt-PT" sz="3200" dirty="0">
                <a:solidFill>
                  <a:schemeClr val="bg1"/>
                </a:solidFill>
              </a:rPr>
              <a:t>Raio </a:t>
            </a:r>
            <a:r>
              <a:rPr lang="pt-PT" sz="3200" dirty="0" err="1">
                <a:solidFill>
                  <a:schemeClr val="bg1"/>
                </a:solidFill>
              </a:rPr>
              <a:t>atômico</a:t>
            </a:r>
            <a:endParaRPr lang="pt-PT" sz="3200" dirty="0">
              <a:solidFill>
                <a:schemeClr val="bg1"/>
              </a:solidFill>
            </a:endParaRPr>
          </a:p>
        </p:txBody>
      </p:sp>
      <p:sp>
        <p:nvSpPr>
          <p:cNvPr id="5" name="CaixaDeTexto 4"/>
          <p:cNvSpPr txBox="1"/>
          <p:nvPr/>
        </p:nvSpPr>
        <p:spPr>
          <a:xfrm>
            <a:off x="6084168" y="836712"/>
            <a:ext cx="3059832" cy="1015663"/>
          </a:xfrm>
          <a:prstGeom prst="rect">
            <a:avLst/>
          </a:prstGeom>
          <a:noFill/>
        </p:spPr>
        <p:txBody>
          <a:bodyPr wrap="square" rtlCol="0">
            <a:spAutoFit/>
          </a:bodyPr>
          <a:lstStyle/>
          <a:p>
            <a:r>
              <a:rPr lang="pt-PT" sz="2000" dirty="0">
                <a:solidFill>
                  <a:schemeClr val="bg1"/>
                </a:solidFill>
              </a:rPr>
              <a:t>Tamanho do raio é determinado pelos eletrons da camada mais externa.</a:t>
            </a:r>
          </a:p>
        </p:txBody>
      </p:sp>
    </p:spTree>
    <p:extLst>
      <p:ext uri="{BB962C8B-B14F-4D97-AF65-F5344CB8AC3E}">
        <p14:creationId xmlns:p14="http://schemas.microsoft.com/office/powerpoint/2010/main" val="59013962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707" t="28542" r="40483" b="24597"/>
          <a:stretch/>
        </p:blipFill>
        <p:spPr bwMode="auto">
          <a:xfrm>
            <a:off x="20807" y="938140"/>
            <a:ext cx="6922687" cy="5919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2051720" y="156054"/>
            <a:ext cx="3275856" cy="584775"/>
          </a:xfrm>
          <a:prstGeom prst="rect">
            <a:avLst/>
          </a:prstGeom>
          <a:noFill/>
        </p:spPr>
        <p:txBody>
          <a:bodyPr wrap="square" rtlCol="0">
            <a:spAutoFit/>
          </a:bodyPr>
          <a:lstStyle/>
          <a:p>
            <a:r>
              <a:rPr lang="pt-PT" sz="3200" dirty="0">
                <a:solidFill>
                  <a:schemeClr val="bg1"/>
                </a:solidFill>
              </a:rPr>
              <a:t>Raio </a:t>
            </a:r>
            <a:r>
              <a:rPr lang="pt-PT" sz="3200" dirty="0" err="1">
                <a:solidFill>
                  <a:schemeClr val="bg1"/>
                </a:solidFill>
              </a:rPr>
              <a:t>atômico</a:t>
            </a:r>
            <a:endParaRPr lang="pt-PT" sz="3200" dirty="0">
              <a:solidFill>
                <a:schemeClr val="bg1"/>
              </a:solidFill>
            </a:endParaRPr>
          </a:p>
        </p:txBody>
      </p:sp>
    </p:spTree>
    <p:extLst>
      <p:ext uri="{BB962C8B-B14F-4D97-AF65-F5344CB8AC3E}">
        <p14:creationId xmlns:p14="http://schemas.microsoft.com/office/powerpoint/2010/main" val="6717488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4154984"/>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pPr marL="285750" indent="-285750">
              <a:buFont typeface="Arial" panose="020B0604020202020204" pitchFamily="34" charset="0"/>
              <a:buChar char="•"/>
            </a:pPr>
            <a:r>
              <a:rPr lang="pt-PT" sz="2400" dirty="0">
                <a:solidFill>
                  <a:schemeClr val="bg1"/>
                </a:solidFill>
              </a:rPr>
              <a:t>RAIO ATÔMICO </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ENERGIA DE IONIZAÇÃO</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917844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292080" y="631662"/>
            <a:ext cx="2374368" cy="707886"/>
          </a:xfrm>
          <a:prstGeom prst="rect">
            <a:avLst/>
          </a:prstGeom>
          <a:noFill/>
        </p:spPr>
        <p:txBody>
          <a:bodyPr wrap="none" rtlCol="0">
            <a:spAutoFit/>
          </a:bodyPr>
          <a:lstStyle/>
          <a:p>
            <a:r>
              <a:rPr lang="pt-PT" sz="4000" dirty="0">
                <a:solidFill>
                  <a:schemeClr val="bg1"/>
                </a:solidFill>
              </a:rPr>
              <a:t>Contactos </a:t>
            </a:r>
          </a:p>
        </p:txBody>
      </p:sp>
      <p:sp>
        <p:nvSpPr>
          <p:cNvPr id="3" name="CaixaDeTexto 2"/>
          <p:cNvSpPr txBox="1"/>
          <p:nvPr/>
        </p:nvSpPr>
        <p:spPr>
          <a:xfrm>
            <a:off x="-38351" y="2317297"/>
            <a:ext cx="9177217" cy="4524315"/>
          </a:xfrm>
          <a:prstGeom prst="rect">
            <a:avLst/>
          </a:prstGeom>
          <a:noFill/>
        </p:spPr>
        <p:txBody>
          <a:bodyPr wrap="square" rtlCol="0">
            <a:spAutoFit/>
          </a:bodyPr>
          <a:lstStyle/>
          <a:p>
            <a:r>
              <a:rPr lang="pt-PT" sz="3600" dirty="0">
                <a:solidFill>
                  <a:schemeClr val="bg1"/>
                </a:solidFill>
              </a:rPr>
              <a:t>Bloco 8 – superior sala 865</a:t>
            </a:r>
          </a:p>
          <a:p>
            <a:r>
              <a:rPr lang="pt-PT" sz="3600" dirty="0">
                <a:solidFill>
                  <a:schemeClr val="bg1"/>
                </a:solidFill>
              </a:rPr>
              <a:t>pvidinha@iq.usp.br</a:t>
            </a:r>
          </a:p>
          <a:p>
            <a:r>
              <a:rPr lang="pt-PT" sz="3600" dirty="0" err="1">
                <a:solidFill>
                  <a:schemeClr val="bg1"/>
                </a:solidFill>
              </a:rPr>
              <a:t>Whats</a:t>
            </a:r>
            <a:r>
              <a:rPr lang="pt-PT" sz="3600" dirty="0">
                <a:solidFill>
                  <a:schemeClr val="bg1"/>
                </a:solidFill>
              </a:rPr>
              <a:t> </a:t>
            </a:r>
            <a:r>
              <a:rPr lang="pt-PT" sz="3600" dirty="0" err="1">
                <a:solidFill>
                  <a:schemeClr val="bg1"/>
                </a:solidFill>
              </a:rPr>
              <a:t>app</a:t>
            </a:r>
            <a:r>
              <a:rPr lang="pt-PT" sz="3600" dirty="0">
                <a:solidFill>
                  <a:schemeClr val="bg1"/>
                </a:solidFill>
              </a:rPr>
              <a:t> - (11)975485345</a:t>
            </a:r>
          </a:p>
          <a:p>
            <a:r>
              <a:rPr lang="pt-PT" sz="3600" dirty="0">
                <a:solidFill>
                  <a:schemeClr val="bg1"/>
                </a:solidFill>
              </a:rPr>
              <a:t>Grupo facebook – QFL0137</a:t>
            </a:r>
          </a:p>
          <a:p>
            <a:r>
              <a:rPr lang="pt-PT" sz="3600" dirty="0">
                <a:solidFill>
                  <a:schemeClr val="bg1"/>
                </a:solidFill>
                <a:hlinkClick r:id="rId2"/>
              </a:rPr>
              <a:t>https://www.facebook.com/groups/1566983953593037/</a:t>
            </a:r>
            <a:endParaRPr lang="pt-PT" sz="3600" dirty="0">
              <a:solidFill>
                <a:schemeClr val="bg1"/>
              </a:solidFill>
            </a:endParaRPr>
          </a:p>
          <a:p>
            <a:r>
              <a:rPr lang="pt-PT" sz="3600" dirty="0">
                <a:solidFill>
                  <a:schemeClr val="bg1"/>
                </a:solidFill>
              </a:rPr>
              <a:t>STOA -</a:t>
            </a:r>
            <a:r>
              <a:rPr lang="pt-PT" sz="3600" dirty="0" err="1">
                <a:solidFill>
                  <a:schemeClr val="bg1"/>
                </a:solidFill>
              </a:rPr>
              <a:t>Moodle</a:t>
            </a:r>
            <a:endParaRPr lang="pt-PT" sz="3600" dirty="0">
              <a:solidFill>
                <a:schemeClr val="bg1"/>
              </a:solidFill>
            </a:endParaRPr>
          </a:p>
          <a:p>
            <a:r>
              <a:rPr lang="pt-PT" sz="3600" dirty="0">
                <a:solidFill>
                  <a:schemeClr val="bg1"/>
                </a:solidFill>
                <a:hlinkClick r:id="rId3"/>
              </a:rPr>
              <a:t>http://disciplinas.stoa.usp.br/</a:t>
            </a:r>
            <a:endParaRPr lang="pt-PT" sz="3600" dirty="0">
              <a:solidFill>
                <a:schemeClr val="bg1"/>
              </a:solidFill>
            </a:endParaRPr>
          </a:p>
        </p:txBody>
      </p:sp>
      <p:sp>
        <p:nvSpPr>
          <p:cNvPr id="4" name="AutoShape 2" descr="data:image/jpeg;base64,/9j/4AAQSkZJRgABAQAAAQABAAD/2wCEAAkGBxAQDxUQEhAQEhUQEBAVEA8VFQ8QEBcQFRUWFhUVFRUYHSkgGBolHRUWITEhJSkrLi4vFx8zODMtNygtLisBCgoKDg0OGhAQGC0dIB4tLS0tKy0tLS0tLS0tKy0tLS0tLS0tLS0tLS0tLSstLS0rLS0tLS0tLS0tLS0tLS0tK//AABEIAIsBagMBIgACEQEDEQH/xAAcAAACAwEBAQEAAAAAAAAAAAADBgQFBwIBAAj/xABIEAABAwIDBQQHBgIGCQUAAAABAAIDBBEFEiEGEzFBUSJhcYEHFDJCkaGxI1JicsHRgpJDU8Lh8PEWM0RUg6Kys9MVJDR00v/EABkBAAMBAQEAAAAAAAAAAAAAAAABAgMEBf/EACYRAQEAAgIBAwQCAwAAAAAAAAABAhEDMSESQVEEIkJhMnETFIH/2gAMAwEAAhEDEQA/AIK+C+XoXc5XTURq4CK1AdtCM0ITQjMCAI0IzAhsCOwKaBGBHYENgRmBRTEaEVgXLQjNCmqjpoRWhctCK0JKdNCK0LloRWhSb5oRAF4AuwEG+AXYC8C9ukboLoLgFfGQDiUgKEGpqWxgkkCykOgdlvdo8bpH2nwOvqSWsqYWN/4hP0QFDtlt3YmOI+LlnFfXulOYm5Tq/wBFdU43NVB8Jf2Xh9E9V/vNP8Jf2StPSgwScPGUq5sW8VSY7s9VYXK3e5XNkvu5WElhI4tNwC12vA+V9bXmF1TZmW52UZYTJpjloJ70SGpPVcVkJaoIm1WFwsa+ra8bMvd6q2CW6nRNJU6MWkpy948Vo+B0QY0aJY2dw+7gSFoFJDYBVjN1GY7RYLiSAPCJNo1Bwgl2bpddGFZWeFRPHlJB5KO8I209WIpmA6ZwQgNeHC4W+mITwgvCkPCA8JxNR3hR5ApTwgSBVEocgUaQKZIFGkCuEiSBCsjyBCsmAF6FyumpgRqI1DaitQBGorENqMxAFYjsCC1HYpoGYEdgQmIzAopwVgRmhCYEdgU1UEaEVoQ2hdueGi55KVChR6nE4o/acB5pF2p23yOMcWp6pDrMYmlN3PPhfRI2wVO2NOz3gVbUD6mZoeWblp4Z75yOuTiPOyQvRLhLJpJKqQB24LWxNOoEhFy7xAtbx7lrGZK1UiCaU85neTQB8yVBqaaYaxzNP4XtLf8AmBP0VvIFFkSPRZxLaZ9KLTxlhN8ruLHflcND4cUnVnpCkfK1rBYGRgv3FwC0jE6KOoidDI0Oa8eYPJw6ELD5aLJU7s2vHOGk97X2P0QWm+y1rnc1w1yic1Lp23UqGaF7ZSY4V9JFZAZv6Zhejg/+2P8AsyrL8MrTE4a6LV/S8y9HF3VQ/wC1IsekbZAaBS1bZmckCfCQ46JawSsLXAXWn4DhhmAcq1L2N6LUGATgXa0uHRTaOItNnAgjiDoVqGF4SWgAi4Umv2aimGrQDycNCss+L4a48nyVMDlAsnGlNwlkYO+nks7UcnJtwynOUE6LLCXehnrt66DOLKRBAGNsApGWy5cF0SaZWsr9Ms5i3Dx/WG/hZVuzePB7QCUw+lrCzNC1wF8hJ+SyDCKoxS5b810TqM7Gzh9whvVVhtfmYCp7agFGtI2+egPR3IL0RNRpAosgUuRRpFcJFkCFZHkQbKghrpq5XTUwI1FahNRWoAzUZiAxHYgDMR2ILEdiigdiMxBYjsU04MxGYgsR2KauCtSr6QMZNPAQ06u0Cam9eiyP0l4jvJxGD7PFSonGQuJJNyTqVLw+glqHZYmOeR7RHstHVzuAV1sjshJWESSExw34/wBJJ3MB4D8R8r8nXG8Vo8Nh9WiY3OBpAziL+9K/lfqbkqFq7YHFGYZK6GokAZUZbycI2StuAST7pBsTysOV1qRl5g3B4HlZfnqojnqnF7tBfgNGD91Z4NjdZRDJDOSwf0TxvIvIHVo/KQjQ22506E+UFLNDtOZsNkqmtYZqdhM0XaDczdSRzDSLkfDkh4DWVVfDvhLFA0uc3KyMvkuLahzyWjj90oC4xHEBCBpme/SKIe093Qd3U8ksybDxuIkfNLvCc7y3d5d4Tc2uOF0z0mFxxEuGZ73e1K8l8hHS54DuFgpYZdAVMOGzn/bp/wCSl/8AGrSioJm/7VI78zILf8rQvALFToHpBbYfe3bAuOnB3eOngpMzGvFgADysq2qqxEyJzr2Oe9uNje30CG/FmMa2UkhriMvU34afNRauY7K3pCoGz0zGElv24II11yPGo81j2O4FPTdp7bsJ0lbqzuv90+PzT7t1tE6aTdU9wIJX5jpmLwS3QcMvHjxuouB7WxSfY1LWscezcj7J3c4H2T46Kks6pTZy1XYLHshEb/IpW2i2cjbJnpQdTrTi51P9Xz/h+HRTMKwersD6rUgjrFKP0VYpb/Qytc0EIlRUsYLkgLPdnsXq4o8slPUXGgO6k4fBWUUkk780gez7rHAtNutin6T2v5q2N3aNrd6sKOpY9vZIKpI6LrqjNo7G7SWnuRZBteFcOCgU+I2cI5LAngeRViVPQVWNUQmic3qCvzjtLhb6aqc1wtY6eHVfp5wSD6SdnmTQmUAZmDj3LTG78JrP9l8UDhlKZHA8Qs8w/wCyl480+UU+Zg8FtjdxnlFhDUaaoheCq57lwKgp+lCc9Rnr5tQvHOBRoAPQbI8iCmEFdNXK9CYFaitQWorUAZiMxAajMQEhikMUZhUhiihIYjMQGI7FNOJ1JRySC7RoDa5IAv01UtuGy9G/zM/dAm/+PF4y/wDUgsULSq2ilbGbBtyNO2wfqssl2IrJZ3TSMjdd1wzexG/QWvqtGxKiD4yT00WePwWSolJaMjI3Cx4G4PFLXhUqNiO08sAMEYLJG3a9xFiy2hDR1+iq6OjaBvZyTmJIjvd7yebidVY+kMMixOcixOdpt0ORqW463tXcblKKXUkpk0sGtHBg0AH6o7KO4UClqmkhX9JrZXE1zhTvV3u0JZLG6OZn3o3Aj4i9x/enT0fUgbQ2HKaT6NS76qHKXguKPoHODml8UhBc0e013DM2/HvHglliJTyI18I1XQbXUL/6R1+hjlv9F1LtLRjjI7+SX9lnqq2mTQ6XQqa5cGjiTYBTZJmNi3rjlblDrkEGx4acb9yHs5WwSGWdrnFtO3tEte3tOudMwFzYH4hKnETbucRsjaDwOW/g3ilOtxTf1EcTT2IyxjO+1gXef0Xu12KGokvwa24a3x4k95VBhTrTB33A538rSf0XJllvenbhjqTZcrHOMjngm5e438SSvJCJRaQWdykHP8wV1T0ofoRYozsFJ5Lt9Lg2g7HVMja+nicSQJezzsMruHcrCk29rxMQZm2D3C27h4A2+6i7O4Q5lfTm3CX+yUn1sLmSuP43fUo1o9tExnauvEOeKYXtf/Vwn+yu6TbOQQUUkzrumZUZzYN1ZKGjQacEs4BWh7d27mudvaIw09C5vBrKu/nK0p35hT4bRhGLsmaCHDVXBOl1+ctndqpIHDtGy2bBdo454A4Hlr4o7MHa+ryxkg2LdWnmCEwbG42Kyla/3m9l4/EOKzLa7FLkgG6i+jvab1SoLXn7OUgO7nciqs8aGLcnKm2jjzU7x+Eq3bIHAOHAhRMQizxub1BUY9ivzJWOLZnDo4puwKpu0BLO11M6Gre0i1nFS9nqrktcbq6RlPBvlegFy9DrhR3XBWzIUvXonQHFDLkwnCa6+uq4vsvvWUtB2vQvF8EAVqI1CaiNQBmozSgNRmoA7CpEZUZhR4ypoSmFGYVHYUZhUU1yIXSU8eRpdldIHW1IJIIXjKGX+rf8Fa4M5rYG2N73JsCdSeB+SmyTadnQ8iWuIWVrWRXuonllsjuHRI+0raxp3NPSynMQM+WzRfndaM6d7RqQRzs111V1VQ0cc9z+B/7I3T0wfbt+8xOpcDmG9Avyu1jWkfEEKibTlNu3bImV0pjLXZy15tqQ9zRmB6G+vmqqjppH2IZoeaJD2jUUFjwTThcvKxRaPCwALjVW8WHAclpMdItDZU2Oo0UmUNkbpqmHD9lDK2z3tZf3SMz/ADHJezbDvgJeZ27sauIBz25gN4X81Nzx+T9FLGG7NTTvuwBrQdZHaN8BzJ8Exf6DyBzJDIySNrg6UNDs+RupDR717W81IpcRzOsBlYNGMHJvTxV1DjEUbeNgNLHiub/Y3W/+HU/bPNoNonzz7stfG1rrRwkEPvwu5vNx6cvqwYhUspKAU4tvJXZ5rcnadm/cAB5FD2y2xgjZnZu3TWLWOygyNB42fxCzaTGnVDtTYDqeZUcnLbNTprxcM3vKrOWpzc+fBQaqv3EZdzkORvhxcfgLfxL6EKl20hfDVNjceEEL2jukbmPnfTyCz45vJtz3WP8AZjw+ra5uYceYTHhNYyQZTa4WX4biJYVdQ4pu3h4OhXfMnm2NXweBpqIzYaP/AEKXsa2Kne5xbC43JPu9fFS9nMYYZI5C6zQ4ZjxsnWTHaVzS0VDQSCAbOuCRx4J0oyGLY+vjfcU0nxZ+6Ytp8LdJQ08cjS17Y5rtNrjtj+5ONJWQRsOadpu64H2rg0WAsC654gnzUTGslSGuidnytfqAbXuNNfBKdm/PctG5kuQ9Vtey1EyGjaToS25SbjODh8zXtHMfBONdUbulAH3QiY6p7RcJ2cFfK91+y11kSb0dujlDm6gOBt3XUv0TV/2k7D95rh8LfotPJBSt8qnSJQxZIw3oAu3lEcUGQqSZt6V9mmzResMFnx8e9vQrJ8Fkyvsv0PtE0OgeDzaV+eahu7qHD8RWnxU/o50klwiPVfhs9wFPcVvGVCkKDmRJFGLlRPpX2UTfrqrfoq3eKbTkMi9C8XqZO2ojUJqI1AGaUVpQGlGaUAdhR2FRmlGYUqEphR2FRmFHYVFCVCzM4NHEkAeas6unDAO8gBAwFl5bn3Wk+Z0H1KPjEt5Q0e6B8Tr+yzvbSdJAow5lyFnG2MTXTboWudXHu5BaFi+LR08BLj7LPnZZZhzX1L5KuS4BJy+HcnDqHR4IM1jrYpmjiZEzWw7lI2fw8uBe4ae6OZ71MqsJdNIxliS97W36AkAn4KvELt5gmHmoIcSI4ybBx1c62hyjp3pgx2KnoYWuYCXvIDHON7HqBwuqOoqSyqAZoxrgxg4AMb2QB5BF9KUMjqGOojJO4kBeB906X8tFx58uWW3XjxY462l4RiLxKCTo48U27QgyUby3iI3EfBZdsxjDaiG7fbjtmHNP1JiwMJDjwabrDC63K0znVIGB46zLrob2VrijmuiMg1txt1WX4pLkmkyaDeuI8nXTRsHXunZUQPN+EjL9+jh8h8VFx92hUx1h3hN7i+i9w3DnOidIPctfwJA/VHx2EteR0JV/svE12H1X4YS7+XtfotLftKfyUtK0gjxQvSXEfXWk/wC6U3/SUTDp97M1jRoDq7uVv6SaDNK14HCGFp8mj90cM+//AIX1Nnpn9s6YVIEptZCcyxXoXU419s7i5YchOibPWDxBWZ5i03CbMFxHO2xOqvHL2TlDRRYkc4a7g7snz4Jg2TrLSvp3cR2m+Wh+Vj5JIeVbUU0hmZUMaTkAMruDQBo4ucdBoefRXUxa45GIqpzfdfZ7f4uI+IKrcdrPs7KZtDUGUMflIyEXcdBkf7JJOgF26FLO0O8j7L2uabXsRa46jqO9Evge4+weN+r1wa49mbsk/i5LaZqhwAe3zX5kklIdcaEG4Pet32HxoVdG0k9oDK/8wUrN1JVCRt104qlw2bLKWK4cUrNEqdoP9U7wK/PuNi07j+Ir9D4uzNE4dxX582iblncO8qvxKdp2ES6K8a7RK+ESJijdotcL4Rk7kKiPKPIVDkKtIFYdFVZlY1Z0VSXKMlQ5L1eL1Wh6ERqGF21AFaiNKC1FaUAdpRmFRmlHYUguMFwx1QTY5Wttmda+p4ADyUvE8IdBYh2drjYG1jm5Cy+2cq3wMc90bzE4i7xbRw0vbmNdVYVeJmTJI2N+5jla58hA4jTQdBfisrbtck0+w/DZ42l2UXNuzftWC8w2gdO8yE5QH9Lkkf4Cu/XYsmfeMy2vmuP8X7lStxoU0T5pWPbE57nMeADxPAhRuq1CX6RqOU1ENKDcVLiQ4fdbbNfpa4+KvabA42sZEB2WAXHUoeEVL8RnbWmCRkDGvbTPeAHPzEZn2B0b2RbrqVczS65RxTlFiFWVkdM29sx5NCqNmcdmmxOFr2iNmaQ5eZtG8j5gKyxnLDHvCLuOjBx7RS5heSlqGTykvlc8Wa33Wu0PyJT9h7r/AGjo90RKLEPfJY+Dv2IVhSVLJ6V0T9Q+NwIPgV5MBKJaR+kkOZ8bTzaPaynnpYpejrPVg4PuAQcq87ert3ybmvdn2zVT6niQY42ZK50LulyewfiAPNPWKVromPGvAjms22ibmke9uhzFzTzB4hadiFO2pomTjjLCx38zQSll8qni6rLal1yT1JV16O6nLiAZwD4ZWW6nR39hBmwwgeaj4E8U+KQk6AvAP/EaWfUqt7PKai62shtIe8qbsBGZWVVP/W00zQPxFhA+qk7a0RvmHDyXPo9ppWVNwxwzscA6xtextY8FHqmmk47cbf0pNnqTK6Ntu1IWkjoOV024+GzTzRcd2Wt/lY0J4o9kYo8kmUZ2ZS5x5nmsco8bzV08l7iSpmI/KXm3ysuj6fGy21x/UZzKSQvYzh5jeRbmqsrStocOE0e8aOSz2rgLSQt8ppzyozm3XdBUGN6HdeSjmpU0HAKKSseGRjMQ3M7UNGUWv2jw42ThFHPMREykh3NJIWug31o3zgA3c7L27XFxbidbpV9E2JyRibJSyzkmMFzHRNDQMxscxHHu6Jw2bxOZtMMtFPLnkme6RroQHOdI4ni6+nDyV72nTxlTVurJwaWFxdTwCSIzDIGXfbXLrfXS3JVuI0dQ5nqElLG8SiR9KDPZ0Qb7TWSZTe172PLqp8OKTiumeKKcudBADEHQZmgF9nE5rWN/kucbxSdz6Z5oZ2OjqRku6Al2ZjmuY2ztCR100QGRYrRSU8zoZRZ8ZAcOI1AIIPMEEJv9FeK7upMJOkouPzD+76Ks9I875Kxr308lO4wNBY8xuLgHPs8ZCdOWv3VR4LVmGeOQG2V7T5c0Q636ufklY/kTYq/Y+7QUrYhLnpg8cgHK6wiozwtPcFdnhKTUi7SO5YFt5Dkqnd5W+ynRYp6T4bTX6pe1HuV8Kl7SaIX6JLw+Sz020z9FfHU5pLyospUguUaZaoRKo6KpKs6p2iqyVnkqHVerxfLRD1dArlehAFaURpQWlEBQBmlGaVHaURpQGi7OgGkjHItdccvaKkOibvGR5RlZG5zWWGW4LQDbuBPxSLTYvOxoY2Vwa3gOzp8lZ4TjxbIXzOe/sZW2DSRcgnp0WFwvbSZzowtwSITb22nHd+7m6/3Lyvp2ubLCWNcx7GExkAsJcXh2nDXKFxFtBC4XDZfgz/8ASrMfxF7nxGF74946NrtG3IBJ7+pU6tVuTowVMW6pCAOAb9Qqaijvqeal1NQ9zcpcSLC40XNMAB4JyahW7qFitPndoPYGnS/VLhoG7zOSOybyPdo0DncprnPZPeCSegWKba7TOrJTSU99yH5bDjK/hc93QI3qDW62LaCTd1bahljYRvYeRaW2I8CLjzVbtFh7ZY+zq11nxnq08Phw8kZlM/1Cm3jg6SKnjjm5nOxoGvyPmqlmJmH7N3ajJOnNhPEt7uoXn8njKyu/j8yWFHFcKDWm/FMGxFWZcOMXvUr3R/wHtM8rG38K6xmBpFxqCLgjXiqzYv7Gte06Nnjy2PN7TdvnbMp9mlm5t1irr3FglDayMxyQyjmzQ/iY6/6haFi9K0OPmlHaOHewsjAuWykj8uUg/ojG6p2bx8HSLaCIGOVzGvGVhDjqLkA3C0Clx1ssLJY7EXaHDnYm1wshkpc9Gw6Axsa1w6Fot+ijsx6SCHdRuuNLkcAAQf0Sw3N6PPHGyN9jqmuFr2JH6L807W7M1OE1eSUhzJS58E7b5XtvqLe64XFx3hNFDttM+oi5ZXjN0IsR/a+Su/TTVRzYXC4kF7amMs69pjw4fD6Lpwz3dOTk49Tai2bxJskeRx4hVW0mDWJcBoUt4LiBjcNVodLVMqI7HjZdWP3Ry3xWXVENighNWP4VkcSAlmWOxUWaXLsxej3aJtBUv3geY52tbZgzO3jT2LN53zOHmFpGzm0LId5AYKvWWSWBm5eJNy85jdh1FnFwusRe24Tbgm2EpjZHPmc6A3p6pptURnhZ19JGngQePVKCtFgxtorppPV6sh0EDcgheZBlL9XN5A30PcUGs2gZNVxEQVe7pDI+Ubl5cJizKwOb7oALnXKo/wDSycufO1rWvmhiY6QDNlEZcS9rTpc5uBNhZU9btC90Pq0QMUTiTKS7PNK8+06V+l79B4K9FtVbc4uKutdM0EMDWsjvocjbm58S5x81QtKl4kzmoTVNONu2Tqt/h7b6nJbzCudkai8ZYfdcQkj0YV32Loj7rjbzTJs5UZamRnU3W3cQbpnaLI/SiLkFavUP0WT+kp10pPFL3Z3Tus4Jso3dkJPY6zgmqhkuwKeNWawzIExXgehTSLdmiVTtFXEqZUvUDMs8lQ9L1eL1as3y9Xi9QHQKIChBdtQBWlEaUFqI1AHaUZpUZqM1IGTZpge14+6Qfj/ko+JvLaqBnSe3kQbfUIuxx+2cOsR+Tgg7UaV8VurD52Wf5L/EwO5joUPPwHxXlW4iR5H3Wnzsq3C5XOkqSTfLKAO4btiRlL0m7TmJvqkTrPkH2rhxaw8vEpK2Baxs8tQ4X9WiL2t/FwBVRjU731krnOLiZH6nuKPs045phfR1PJcdbWWdvlcng3+jHah8tbNDM65rCXxX4b5gPYt0LNP4QmfHKfI48xxHgsTpJnRzNewlrmSNcxw4hwNwQt2xVxc251NvqLlcvNPd08N1Ss6okaLNdcfdOo8uiiVVde32YD8wyuDjob6Ec7o7vbso8rRvmfnb9Vz7069mGnEsjw17s1mHWwvfTiVNiwljdS0X5ld0I+1HgVYzHQqJdouSmkpgMwFtRwPDuuoP/okcjM7SB95p0s7mFbPOo7xqqqveW3LTYk69/irh2qauoY4QX3YANS4kaeaUsfxt9SQzMSyMktvzda2b4aeZVltTUP3Vsxs6RocOoF3D5gHySqF08ePu5eTPfgSN9imTAsTLSNUsKVROOYLfG6YWNJqMszO+yUcUw8tJ0V1g0hsNUfEmAjgt7NxnPFIT2WKI5mSHefefp4D/ACKlYgwX4Iu7DvVmEXa57A5vIhz2g/UrGxod34eIcOzuFnCJg/idYH6lJ8ietv3ltKwA2DqlocOoySH6gJFkVTpNRq0XaqwFWk3sqrdxSyOG/wBHtXllc3rZOOH1GXEPzBZ7sYf/AHHknHMRXR+S2w/ii9tFrJOzdZTt/Je602uP2Xksn20OpS/GlOyQOKYcOd2Uut9pX9D7Kz4+2mSfnUeeRdBQqhxutrWcDqHKMiSFCus6q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 name="AutoShape 4" descr="data:image/jpeg;base64,/9j/4AAQSkZJRgABAQAAAQABAAD/2wCEAAkGBxAQDxUQEhAQEhUQEBAVEA8VFQ8QEBcQFRUWFhUVFRUYHSkgGBolHRUWITEhJSkrLi4vFx8zODMtNygtLisBCgoKDg0OGhAQGC0dIB4tLS0tKy0tLS0tLS0tKy0tLS0tLS0tLS0tLS0tLSstLS0rLS0tLS0tLS0tLS0tLS0tK//AABEIAIsBagMBIgACEQEDEQH/xAAcAAACAwEBAQEAAAAAAAAAAAADBgQFBwIBAAj/xABIEAABAwIDBQQHBgIGCQUAAAABAAIDBBEFEiEGEzFBUSJhcYEHFDJCkaGxI1JicsHRgpJDU8Lh8PEWM0RUg6Kys9MVJDR00v/EABkBAAMBAQEAAAAAAAAAAAAAAAABAgMEBf/EACYRAQEAAgIBAwQCAwAAAAAAAAABAhEDMSESQVEEIkJhMnETFIH/2gAMAwEAAhEDEQA/AIK+C+XoXc5XTURq4CK1AdtCM0ITQjMCAI0IzAhsCOwKaBGBHYENgRmBRTEaEVgXLQjNCmqjpoRWhctCK0JKdNCK0LloRWhSb5oRAF4AuwEG+AXYC8C9ukboLoLgFfGQDiUgKEGpqWxgkkCykOgdlvdo8bpH2nwOvqSWsqYWN/4hP0QFDtlt3YmOI+LlnFfXulOYm5Tq/wBFdU43NVB8Jf2Xh9E9V/vNP8Jf2StPSgwScPGUq5sW8VSY7s9VYXK3e5XNkvu5WElhI4tNwC12vA+V9bXmF1TZmW52UZYTJpjloJ70SGpPVcVkJaoIm1WFwsa+ra8bMvd6q2CW6nRNJU6MWkpy948Vo+B0QY0aJY2dw+7gSFoFJDYBVjN1GY7RYLiSAPCJNo1Bwgl2bpddGFZWeFRPHlJB5KO8I209WIpmA6ZwQgNeHC4W+mITwgvCkPCA8JxNR3hR5ApTwgSBVEocgUaQKZIFGkCuEiSBCsjyBCsmAF6FyumpgRqI1DaitQBGorENqMxAFYjsCC1HYpoGYEdgQmIzAopwVgRmhCYEdgU1UEaEVoQ2hdueGi55KVChR6nE4o/acB5pF2p23yOMcWp6pDrMYmlN3PPhfRI2wVO2NOz3gVbUD6mZoeWblp4Z75yOuTiPOyQvRLhLJpJKqQB24LWxNOoEhFy7xAtbx7lrGZK1UiCaU85neTQB8yVBqaaYaxzNP4XtLf8AmBP0VvIFFkSPRZxLaZ9KLTxlhN8ruLHflcND4cUnVnpCkfK1rBYGRgv3FwC0jE6KOoidDI0Oa8eYPJw6ELD5aLJU7s2vHOGk97X2P0QWm+y1rnc1w1yic1Lp23UqGaF7ZSY4V9JFZAZv6Zhejg/+2P8AsyrL8MrTE4a6LV/S8y9HF3VQ/wC1IsekbZAaBS1bZmckCfCQ46JawSsLXAXWn4DhhmAcq1L2N6LUGATgXa0uHRTaOItNnAgjiDoVqGF4SWgAi4Umv2aimGrQDycNCss+L4a48nyVMDlAsnGlNwlkYO+nks7UcnJtwynOUE6LLCXehnrt66DOLKRBAGNsApGWy5cF0SaZWsr9Ms5i3Dx/WG/hZVuzePB7QCUw+lrCzNC1wF8hJ+SyDCKoxS5b810TqM7Gzh9whvVVhtfmYCp7agFGtI2+egPR3IL0RNRpAosgUuRRpFcJFkCFZHkQbKghrpq5XTUwI1FahNRWoAzUZiAxHYgDMR2ILEdiigdiMxBYjsU04MxGYgsR2KauCtSr6QMZNPAQ06u0Cam9eiyP0l4jvJxGD7PFSonGQuJJNyTqVLw+glqHZYmOeR7RHstHVzuAV1sjshJWESSExw34/wBJJ3MB4D8R8r8nXG8Vo8Nh9WiY3OBpAziL+9K/lfqbkqFq7YHFGYZK6GokAZUZbycI2StuAST7pBsTysOV1qRl5g3B4HlZfnqojnqnF7tBfgNGD91Z4NjdZRDJDOSwf0TxvIvIHVo/KQjQ22506E+UFLNDtOZsNkqmtYZqdhM0XaDczdSRzDSLkfDkh4DWVVfDvhLFA0uc3KyMvkuLahzyWjj90oC4xHEBCBpme/SKIe093Qd3U8ksybDxuIkfNLvCc7y3d5d4Tc2uOF0z0mFxxEuGZ73e1K8l8hHS54DuFgpYZdAVMOGzn/bp/wCSl/8AGrSioJm/7VI78zILf8rQvALFToHpBbYfe3bAuOnB3eOngpMzGvFgADysq2qqxEyJzr2Oe9uNje30CG/FmMa2UkhriMvU34afNRauY7K3pCoGz0zGElv24II11yPGo81j2O4FPTdp7bsJ0lbqzuv90+PzT7t1tE6aTdU9wIJX5jpmLwS3QcMvHjxuouB7WxSfY1LWscezcj7J3c4H2T46Kks6pTZy1XYLHshEb/IpW2i2cjbJnpQdTrTi51P9Xz/h+HRTMKwersD6rUgjrFKP0VYpb/Qytc0EIlRUsYLkgLPdnsXq4o8slPUXGgO6k4fBWUUkk780gez7rHAtNutin6T2v5q2N3aNrd6sKOpY9vZIKpI6LrqjNo7G7SWnuRZBteFcOCgU+I2cI5LAngeRViVPQVWNUQmic3qCvzjtLhb6aqc1wtY6eHVfp5wSD6SdnmTQmUAZmDj3LTG78JrP9l8UDhlKZHA8Qs8w/wCyl480+UU+Zg8FtjdxnlFhDUaaoheCq57lwKgp+lCc9Rnr5tQvHOBRoAPQbI8iCmEFdNXK9CYFaitQWorUAZiMxAajMQEhikMUZhUhiihIYjMQGI7FNOJ1JRySC7RoDa5IAv01UtuGy9G/zM/dAm/+PF4y/wDUgsULSq2ilbGbBtyNO2wfqssl2IrJZ3TSMjdd1wzexG/QWvqtGxKiD4yT00WePwWSolJaMjI3Cx4G4PFLXhUqNiO08sAMEYLJG3a9xFiy2hDR1+iq6OjaBvZyTmJIjvd7yebidVY+kMMixOcixOdpt0ORqW463tXcblKKXUkpk0sGtHBg0AH6o7KO4UClqmkhX9JrZXE1zhTvV3u0JZLG6OZn3o3Aj4i9x/enT0fUgbQ2HKaT6NS76qHKXguKPoHODml8UhBc0e013DM2/HvHglliJTyI18I1XQbXUL/6R1+hjlv9F1LtLRjjI7+SX9lnqq2mTQ6XQqa5cGjiTYBTZJmNi3rjlblDrkEGx4acb9yHs5WwSGWdrnFtO3tEte3tOudMwFzYH4hKnETbucRsjaDwOW/g3ilOtxTf1EcTT2IyxjO+1gXef0Xu12KGokvwa24a3x4k95VBhTrTB33A538rSf0XJllvenbhjqTZcrHOMjngm5e438SSvJCJRaQWdykHP8wV1T0ofoRYozsFJ5Lt9Lg2g7HVMja+nicSQJezzsMruHcrCk29rxMQZm2D3C27h4A2+6i7O4Q5lfTm3CX+yUn1sLmSuP43fUo1o9tExnauvEOeKYXtf/Vwn+yu6TbOQQUUkzrumZUZzYN1ZKGjQacEs4BWh7d27mudvaIw09C5vBrKu/nK0p35hT4bRhGLsmaCHDVXBOl1+ctndqpIHDtGy2bBdo454A4Hlr4o7MHa+ryxkg2LdWnmCEwbG42Kyla/3m9l4/EOKzLa7FLkgG6i+jvab1SoLXn7OUgO7nciqs8aGLcnKm2jjzU7x+Eq3bIHAOHAhRMQizxub1BUY9ivzJWOLZnDo4puwKpu0BLO11M6Gre0i1nFS9nqrktcbq6RlPBvlegFy9DrhR3XBWzIUvXonQHFDLkwnCa6+uq4vsvvWUtB2vQvF8EAVqI1CaiNQBmozSgNRmoA7CpEZUZhR4ypoSmFGYVHYUZhUU1yIXSU8eRpdldIHW1IJIIXjKGX+rf8Fa4M5rYG2N73JsCdSeB+SmyTadnQ8iWuIWVrWRXuonllsjuHRI+0raxp3NPSynMQM+WzRfndaM6d7RqQRzs111V1VQ0cc9z+B/7I3T0wfbt+8xOpcDmG9Avyu1jWkfEEKibTlNu3bImV0pjLXZy15tqQ9zRmB6G+vmqqjppH2IZoeaJD2jUUFjwTThcvKxRaPCwALjVW8WHAclpMdItDZU2Oo0UmUNkbpqmHD9lDK2z3tZf3SMz/ADHJezbDvgJeZ27sauIBz25gN4X81Nzx+T9FLGG7NTTvuwBrQdZHaN8BzJ8Exf6DyBzJDIySNrg6UNDs+RupDR717W81IpcRzOsBlYNGMHJvTxV1DjEUbeNgNLHiub/Y3W/+HU/bPNoNonzz7stfG1rrRwkEPvwu5vNx6cvqwYhUspKAU4tvJXZ5rcnadm/cAB5FD2y2xgjZnZu3TWLWOygyNB42fxCzaTGnVDtTYDqeZUcnLbNTprxcM3vKrOWpzc+fBQaqv3EZdzkORvhxcfgLfxL6EKl20hfDVNjceEEL2jukbmPnfTyCz45vJtz3WP8AZjw+ra5uYceYTHhNYyQZTa4WX4biJYVdQ4pu3h4OhXfMnm2NXweBpqIzYaP/AEKXsa2Kne5xbC43JPu9fFS9nMYYZI5C6zQ4ZjxsnWTHaVzS0VDQSCAbOuCRx4J0oyGLY+vjfcU0nxZ+6Ytp8LdJQ08cjS17Y5rtNrjtj+5ONJWQRsOadpu64H2rg0WAsC654gnzUTGslSGuidnytfqAbXuNNfBKdm/PctG5kuQ9Vtey1EyGjaToS25SbjODh8zXtHMfBONdUbulAH3QiY6p7RcJ2cFfK91+y11kSb0dujlDm6gOBt3XUv0TV/2k7D95rh8LfotPJBSt8qnSJQxZIw3oAu3lEcUGQqSZt6V9mmzResMFnx8e9vQrJ8Fkyvsv0PtE0OgeDzaV+eahu7qHD8RWnxU/o50klwiPVfhs9wFPcVvGVCkKDmRJFGLlRPpX2UTfrqrfoq3eKbTkMi9C8XqZO2ojUJqI1AGaUVpQGlGaUAdhR2FRmlGYUqEphR2FRmFHYVFCVCzM4NHEkAeas6unDAO8gBAwFl5bn3Wk+Z0H1KPjEt5Q0e6B8Tr+yzvbSdJAow5lyFnG2MTXTboWudXHu5BaFi+LR08BLj7LPnZZZhzX1L5KuS4BJy+HcnDqHR4IM1jrYpmjiZEzWw7lI2fw8uBe4ae6OZ71MqsJdNIxliS97W36AkAn4KvELt5gmHmoIcSI4ybBx1c62hyjp3pgx2KnoYWuYCXvIDHON7HqBwuqOoqSyqAZoxrgxg4AMb2QB5BF9KUMjqGOojJO4kBeB906X8tFx58uWW3XjxY462l4RiLxKCTo48U27QgyUby3iI3EfBZdsxjDaiG7fbjtmHNP1JiwMJDjwabrDC63K0znVIGB46zLrob2VrijmuiMg1txt1WX4pLkmkyaDeuI8nXTRsHXunZUQPN+EjL9+jh8h8VFx92hUx1h3hN7i+i9w3DnOidIPctfwJA/VHx2EteR0JV/svE12H1X4YS7+XtfotLftKfyUtK0gjxQvSXEfXWk/wC6U3/SUTDp97M1jRoDq7uVv6SaDNK14HCGFp8mj90cM+//AIX1Nnpn9s6YVIEptZCcyxXoXU419s7i5YchOibPWDxBWZ5i03CbMFxHO2xOqvHL2TlDRRYkc4a7g7snz4Jg2TrLSvp3cR2m+Wh+Vj5JIeVbUU0hmZUMaTkAMruDQBo4ucdBoefRXUxa45GIqpzfdfZ7f4uI+IKrcdrPs7KZtDUGUMflIyEXcdBkf7JJOgF26FLO0O8j7L2uabXsRa46jqO9Evge4+weN+r1wa49mbsk/i5LaZqhwAe3zX5kklIdcaEG4Pet32HxoVdG0k9oDK/8wUrN1JVCRt104qlw2bLKWK4cUrNEqdoP9U7wK/PuNi07j+Ir9D4uzNE4dxX582iblncO8qvxKdp2ES6K8a7RK+ESJijdotcL4Rk7kKiPKPIVDkKtIFYdFVZlY1Z0VSXKMlQ5L1eL1Wh6ERqGF21AFaiNKC1FaUAdpRmFRmlHYUguMFwx1QTY5Wttmda+p4ADyUvE8IdBYh2drjYG1jm5Cy+2cq3wMc90bzE4i7xbRw0vbmNdVYVeJmTJI2N+5jla58hA4jTQdBfisrbtck0+w/DZ42l2UXNuzftWC8w2gdO8yE5QH9Lkkf4Cu/XYsmfeMy2vmuP8X7lStxoU0T5pWPbE57nMeADxPAhRuq1CX6RqOU1ENKDcVLiQ4fdbbNfpa4+KvabA42sZEB2WAXHUoeEVL8RnbWmCRkDGvbTPeAHPzEZn2B0b2RbrqVczS65RxTlFiFWVkdM29sx5NCqNmcdmmxOFr2iNmaQ5eZtG8j5gKyxnLDHvCLuOjBx7RS5heSlqGTykvlc8Wa33Wu0PyJT9h7r/AGjo90RKLEPfJY+Dv2IVhSVLJ6V0T9Q+NwIPgV5MBKJaR+kkOZ8bTzaPaynnpYpejrPVg4PuAQcq87ert3ybmvdn2zVT6niQY42ZK50LulyewfiAPNPWKVromPGvAjms22ibmke9uhzFzTzB4hadiFO2pomTjjLCx38zQSll8qni6rLal1yT1JV16O6nLiAZwD4ZWW6nR39hBmwwgeaj4E8U+KQk6AvAP/EaWfUqt7PKai62shtIe8qbsBGZWVVP/W00zQPxFhA+qk7a0RvmHDyXPo9ppWVNwxwzscA6xtextY8FHqmmk47cbf0pNnqTK6Ntu1IWkjoOV024+GzTzRcd2Wt/lY0J4o9kYo8kmUZ2ZS5x5nmsco8bzV08l7iSpmI/KXm3ysuj6fGy21x/UZzKSQvYzh5jeRbmqsrStocOE0e8aOSz2rgLSQt8ppzyozm3XdBUGN6HdeSjmpU0HAKKSseGRjMQ3M7UNGUWv2jw42ThFHPMREykh3NJIWug31o3zgA3c7L27XFxbidbpV9E2JyRibJSyzkmMFzHRNDQMxscxHHu6Jw2bxOZtMMtFPLnkme6RroQHOdI4ni6+nDyV72nTxlTVurJwaWFxdTwCSIzDIGXfbXLrfXS3JVuI0dQ5nqElLG8SiR9KDPZ0Qb7TWSZTe172PLqp8OKTiumeKKcudBADEHQZmgF9nE5rWN/kucbxSdz6Z5oZ2OjqRku6Al2ZjmuY2ztCR100QGRYrRSU8zoZRZ8ZAcOI1AIIPMEEJv9FeK7upMJOkouPzD+76Ks9I875Kxr308lO4wNBY8xuLgHPs8ZCdOWv3VR4LVmGeOQG2V7T5c0Q636ufklY/kTYq/Y+7QUrYhLnpg8cgHK6wiozwtPcFdnhKTUi7SO5YFt5Dkqnd5W+ynRYp6T4bTX6pe1HuV8Kl7SaIX6JLw+Sz020z9FfHU5pLyospUguUaZaoRKo6KpKs6p2iqyVnkqHVerxfLRD1dArlehAFaURpQWlEBQBmlGaVHaURpQGi7OgGkjHItdccvaKkOibvGR5RlZG5zWWGW4LQDbuBPxSLTYvOxoY2Vwa3gOzp8lZ4TjxbIXzOe/sZW2DSRcgnp0WFwvbSZzowtwSITb22nHd+7m6/3Lyvp2ubLCWNcx7GExkAsJcXh2nDXKFxFtBC4XDZfgz/8ASrMfxF7nxGF74946NrtG3IBJ7+pU6tVuTowVMW6pCAOAb9Qqaijvqeal1NQ9zcpcSLC40XNMAB4JyahW7qFitPndoPYGnS/VLhoG7zOSOybyPdo0DncprnPZPeCSegWKba7TOrJTSU99yH5bDjK/hc93QI3qDW62LaCTd1bahljYRvYeRaW2I8CLjzVbtFh7ZY+zq11nxnq08Phw8kZlM/1Cm3jg6SKnjjm5nOxoGvyPmqlmJmH7N3ajJOnNhPEt7uoXn8njKyu/j8yWFHFcKDWm/FMGxFWZcOMXvUr3R/wHtM8rG38K6xmBpFxqCLgjXiqzYv7Gte06Nnjy2PN7TdvnbMp9mlm5t1irr3FglDayMxyQyjmzQ/iY6/6haFi9K0OPmlHaOHewsjAuWykj8uUg/ojG6p2bx8HSLaCIGOVzGvGVhDjqLkA3C0Clx1ssLJY7EXaHDnYm1wshkpc9Gw6Axsa1w6Fot+ijsx6SCHdRuuNLkcAAQf0Sw3N6PPHGyN9jqmuFr2JH6L807W7M1OE1eSUhzJS58E7b5XtvqLe64XFx3hNFDttM+oi5ZXjN0IsR/a+Su/TTVRzYXC4kF7amMs69pjw4fD6Lpwz3dOTk49Tai2bxJskeRx4hVW0mDWJcBoUt4LiBjcNVodLVMqI7HjZdWP3Ry3xWXVENighNWP4VkcSAlmWOxUWaXLsxej3aJtBUv3geY52tbZgzO3jT2LN53zOHmFpGzm0LId5AYKvWWSWBm5eJNy85jdh1FnFwusRe24Tbgm2EpjZHPmc6A3p6pptURnhZ19JGngQePVKCtFgxtorppPV6sh0EDcgheZBlL9XN5A30PcUGs2gZNVxEQVe7pDI+Ubl5cJizKwOb7oALnXKo/wDSycufO1rWvmhiY6QDNlEZcS9rTpc5uBNhZU9btC90Pq0QMUTiTKS7PNK8+06V+l79B4K9FtVbc4uKutdM0EMDWsjvocjbm58S5x81QtKl4kzmoTVNONu2Tqt/h7b6nJbzCudkai8ZYfdcQkj0YV32Loj7rjbzTJs5UZamRnU3W3cQbpnaLI/SiLkFavUP0WT+kp10pPFL3Z3Tus4Jso3dkJPY6zgmqhkuwKeNWawzIExXgehTSLdmiVTtFXEqZUvUDMs8lQ9L1eL1as3y9Xi9QHQKIChBdtQBWlEaUFqI1AHaUZpUZqM1IGTZpge14+6Qfj/ko+JvLaqBnSe3kQbfUIuxx+2cOsR+Tgg7UaV8VurD52Wf5L/EwO5joUPPwHxXlW4iR5H3Wnzsq3C5XOkqSTfLKAO4btiRlL0m7TmJvqkTrPkH2rhxaw8vEpK2Baxs8tQ4X9WiL2t/FwBVRjU731krnOLiZH6nuKPs045phfR1PJcdbWWdvlcng3+jHah8tbNDM65rCXxX4b5gPYt0LNP4QmfHKfI48xxHgsTpJnRzNewlrmSNcxw4hwNwQt2xVxc251NvqLlcvNPd08N1Ss6okaLNdcfdOo8uiiVVde32YD8wyuDjob6Ec7o7vbso8rRvmfnb9Vz7069mGnEsjw17s1mHWwvfTiVNiwljdS0X5ld0I+1HgVYzHQqJdouSmkpgMwFtRwPDuuoP/okcjM7SB95p0s7mFbPOo7xqqqveW3LTYk69/irh2qauoY4QX3YANS4kaeaUsfxt9SQzMSyMktvzda2b4aeZVltTUP3Vsxs6RocOoF3D5gHySqF08ePu5eTPfgSN9imTAsTLSNUsKVROOYLfG6YWNJqMszO+yUcUw8tJ0V1g0hsNUfEmAjgt7NxnPFIT2WKI5mSHefefp4D/ACKlYgwX4Iu7DvVmEXa57A5vIhz2g/UrGxod34eIcOzuFnCJg/idYH6lJ8ietv3ltKwA2DqlocOoySH6gJFkVTpNRq0XaqwFWk3sqrdxSyOG/wBHtXllc3rZOOH1GXEPzBZ7sYf/AHHknHMRXR+S2w/ii9tFrJOzdZTt/Je602uP2Xksn20OpS/GlOyQOKYcOd2Uut9pX9D7Kz4+2mSfnUeeRdBQqhxutrWcDqHKMiSFCus6q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8198" name="Picture 6" descr="http://www.euritmiaperleorganizzazioni.com/eng/img/Contac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5307"/>
            <a:ext cx="5072447" cy="1955337"/>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28723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48" t="22917" r="14495" b="14718"/>
          <a:stretch/>
        </p:blipFill>
        <p:spPr bwMode="auto">
          <a:xfrm>
            <a:off x="107504" y="2132856"/>
            <a:ext cx="8928992" cy="403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0" y="116632"/>
            <a:ext cx="8388424" cy="584775"/>
          </a:xfrm>
          <a:prstGeom prst="rect">
            <a:avLst/>
          </a:prstGeom>
          <a:noFill/>
        </p:spPr>
        <p:txBody>
          <a:bodyPr wrap="square" rtlCol="0">
            <a:spAutoFit/>
          </a:bodyPr>
          <a:lstStyle/>
          <a:p>
            <a:r>
              <a:rPr lang="pt-PT" sz="3200" dirty="0">
                <a:solidFill>
                  <a:schemeClr val="bg1"/>
                </a:solidFill>
              </a:rPr>
              <a:t>Energia de ionização </a:t>
            </a:r>
          </a:p>
        </p:txBody>
      </p:sp>
      <p:sp>
        <p:nvSpPr>
          <p:cNvPr id="2" name="Retângulo 1"/>
          <p:cNvSpPr/>
          <p:nvPr/>
        </p:nvSpPr>
        <p:spPr>
          <a:xfrm>
            <a:off x="1043608" y="941819"/>
            <a:ext cx="7416551" cy="830997"/>
          </a:xfrm>
          <a:prstGeom prst="rect">
            <a:avLst/>
          </a:prstGeom>
        </p:spPr>
        <p:txBody>
          <a:bodyPr wrap="square">
            <a:spAutoFit/>
          </a:bodyPr>
          <a:lstStyle/>
          <a:p>
            <a:r>
              <a:rPr lang="pt-PT" sz="2400" dirty="0">
                <a:solidFill>
                  <a:schemeClr val="bg1"/>
                </a:solidFill>
              </a:rPr>
              <a:t>É a energia necessária para remover um eletron de um atomo na fase gasosa </a:t>
            </a:r>
            <a:endParaRPr lang="pt-BR" sz="2400" dirty="0"/>
          </a:p>
        </p:txBody>
      </p:sp>
    </p:spTree>
    <p:extLst>
      <p:ext uri="{BB962C8B-B14F-4D97-AF65-F5344CB8AC3E}">
        <p14:creationId xmlns:p14="http://schemas.microsoft.com/office/powerpoint/2010/main" val="42594723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51" t="17742" r="40146" b="20417"/>
          <a:stretch/>
        </p:blipFill>
        <p:spPr bwMode="auto">
          <a:xfrm>
            <a:off x="0" y="859671"/>
            <a:ext cx="5937751" cy="6036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395536" y="107921"/>
            <a:ext cx="5544616" cy="584775"/>
          </a:xfrm>
          <a:prstGeom prst="rect">
            <a:avLst/>
          </a:prstGeom>
          <a:noFill/>
        </p:spPr>
        <p:txBody>
          <a:bodyPr wrap="square" rtlCol="0">
            <a:spAutoFit/>
          </a:bodyPr>
          <a:lstStyle/>
          <a:p>
            <a:r>
              <a:rPr lang="pt-PT" sz="3200" dirty="0">
                <a:solidFill>
                  <a:schemeClr val="bg1"/>
                </a:solidFill>
              </a:rPr>
              <a:t>Primeira energia de ionização </a:t>
            </a:r>
          </a:p>
        </p:txBody>
      </p:sp>
    </p:spTree>
    <p:extLst>
      <p:ext uri="{BB962C8B-B14F-4D97-AF65-F5344CB8AC3E}">
        <p14:creationId xmlns:p14="http://schemas.microsoft.com/office/powerpoint/2010/main" val="40633473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4524315"/>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pPr marL="285750" indent="-285750">
              <a:buFont typeface="Arial" panose="020B0604020202020204" pitchFamily="34" charset="0"/>
              <a:buChar char="•"/>
            </a:pPr>
            <a:r>
              <a:rPr lang="pt-PT" sz="2400" dirty="0">
                <a:solidFill>
                  <a:schemeClr val="bg1"/>
                </a:solidFill>
              </a:rPr>
              <a:t>RAIO ATÔMICO </a:t>
            </a:r>
          </a:p>
          <a:p>
            <a:pPr marL="285750" indent="-285750">
              <a:buFont typeface="Arial" panose="020B0604020202020204" pitchFamily="34" charset="0"/>
              <a:buChar char="•"/>
            </a:pPr>
            <a:r>
              <a:rPr lang="pt-PT" sz="2400" dirty="0">
                <a:solidFill>
                  <a:schemeClr val="bg1"/>
                </a:solidFill>
              </a:rPr>
              <a:t>ENERGIA DE IONIZAÇÃO</a:t>
            </a:r>
          </a:p>
          <a:p>
            <a:pPr marL="285750" indent="-285750">
              <a:buFont typeface="Arial" panose="020B0604020202020204" pitchFamily="34" charset="0"/>
              <a:buChar char="•"/>
            </a:pPr>
            <a:endParaRPr lang="pt-PT" sz="2400" dirty="0">
              <a:solidFill>
                <a:srgbClr val="FFFF00"/>
              </a:solidFill>
            </a:endParaRPr>
          </a:p>
          <a:p>
            <a:pPr marL="285750" indent="-285750">
              <a:buFont typeface="Arial" panose="020B0604020202020204" pitchFamily="34" charset="0"/>
              <a:buChar char="•"/>
            </a:pPr>
            <a:r>
              <a:rPr lang="pt-PT" sz="2400" dirty="0">
                <a:solidFill>
                  <a:srgbClr val="FFFF00"/>
                </a:solidFill>
              </a:rPr>
              <a:t>AFINIDADE ELECTRÔNICA </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11504006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607" t="11667" r="20938" b="14919"/>
          <a:stretch/>
        </p:blipFill>
        <p:spPr bwMode="auto">
          <a:xfrm>
            <a:off x="0" y="599444"/>
            <a:ext cx="6552728" cy="6223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0" y="-17837"/>
            <a:ext cx="6552728" cy="584775"/>
          </a:xfrm>
          <a:prstGeom prst="rect">
            <a:avLst/>
          </a:prstGeom>
          <a:noFill/>
        </p:spPr>
        <p:txBody>
          <a:bodyPr wrap="square" rtlCol="0">
            <a:spAutoFit/>
          </a:bodyPr>
          <a:lstStyle/>
          <a:p>
            <a:r>
              <a:rPr lang="pt-PT" sz="3200" dirty="0">
                <a:solidFill>
                  <a:schemeClr val="bg1"/>
                </a:solidFill>
              </a:rPr>
              <a:t>Afinidade electrónica </a:t>
            </a:r>
          </a:p>
        </p:txBody>
      </p:sp>
    </p:spTree>
    <p:extLst>
      <p:ext uri="{BB962C8B-B14F-4D97-AF65-F5344CB8AC3E}">
        <p14:creationId xmlns:p14="http://schemas.microsoft.com/office/powerpoint/2010/main" val="264696313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51" t="17742" r="40146" b="20417"/>
          <a:stretch/>
        </p:blipFill>
        <p:spPr bwMode="auto">
          <a:xfrm>
            <a:off x="145081" y="548681"/>
            <a:ext cx="4320193" cy="4391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607" t="11667" r="20938" b="14919"/>
          <a:stretch/>
        </p:blipFill>
        <p:spPr bwMode="auto">
          <a:xfrm>
            <a:off x="4499992" y="547977"/>
            <a:ext cx="4624496" cy="439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395536" y="107921"/>
            <a:ext cx="3312368" cy="400110"/>
          </a:xfrm>
          <a:prstGeom prst="rect">
            <a:avLst/>
          </a:prstGeom>
          <a:noFill/>
        </p:spPr>
        <p:txBody>
          <a:bodyPr wrap="square" rtlCol="0">
            <a:spAutoFit/>
          </a:bodyPr>
          <a:lstStyle/>
          <a:p>
            <a:r>
              <a:rPr lang="pt-PT" sz="2000" dirty="0">
                <a:solidFill>
                  <a:schemeClr val="bg1"/>
                </a:solidFill>
              </a:rPr>
              <a:t>Primeira energia de ionização </a:t>
            </a:r>
          </a:p>
        </p:txBody>
      </p:sp>
      <p:sp>
        <p:nvSpPr>
          <p:cNvPr id="5" name="CaixaDeTexto 4"/>
          <p:cNvSpPr txBox="1"/>
          <p:nvPr/>
        </p:nvSpPr>
        <p:spPr>
          <a:xfrm>
            <a:off x="4760012" y="107921"/>
            <a:ext cx="4104456" cy="400110"/>
          </a:xfrm>
          <a:prstGeom prst="rect">
            <a:avLst/>
          </a:prstGeom>
          <a:noFill/>
        </p:spPr>
        <p:txBody>
          <a:bodyPr wrap="square" rtlCol="0">
            <a:spAutoFit/>
          </a:bodyPr>
          <a:lstStyle/>
          <a:p>
            <a:r>
              <a:rPr lang="pt-PT" sz="2000" dirty="0">
                <a:solidFill>
                  <a:schemeClr val="bg1"/>
                </a:solidFill>
              </a:rPr>
              <a:t>Afinidade electrónica </a:t>
            </a:r>
          </a:p>
        </p:txBody>
      </p:sp>
    </p:spTree>
    <p:extLst>
      <p:ext uri="{BB962C8B-B14F-4D97-AF65-F5344CB8AC3E}">
        <p14:creationId xmlns:p14="http://schemas.microsoft.com/office/powerpoint/2010/main" val="33622747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4893647"/>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pPr marL="285750" indent="-285750">
              <a:buFont typeface="Arial" panose="020B0604020202020204" pitchFamily="34" charset="0"/>
              <a:buChar char="•"/>
            </a:pPr>
            <a:r>
              <a:rPr lang="pt-PT" sz="2400" dirty="0">
                <a:solidFill>
                  <a:schemeClr val="bg1"/>
                </a:solidFill>
              </a:rPr>
              <a:t>RAIO ATÔMICO </a:t>
            </a:r>
          </a:p>
          <a:p>
            <a:pPr marL="285750" indent="-285750">
              <a:buFont typeface="Arial" panose="020B0604020202020204" pitchFamily="34" charset="0"/>
              <a:buChar char="•"/>
            </a:pPr>
            <a:r>
              <a:rPr lang="pt-PT" sz="2400" dirty="0">
                <a:solidFill>
                  <a:schemeClr val="bg1"/>
                </a:solidFill>
              </a:rPr>
              <a:t>ENERGIA DE IONIZAÇÃO</a:t>
            </a:r>
            <a:endParaRPr lang="pt-PT" sz="2400" dirty="0">
              <a:solidFill>
                <a:srgbClr val="FFFF00"/>
              </a:solidFill>
            </a:endParaRPr>
          </a:p>
          <a:p>
            <a:pPr marL="285750" indent="-285750">
              <a:buFont typeface="Arial" panose="020B0604020202020204" pitchFamily="34" charset="0"/>
              <a:buChar char="•"/>
            </a:pPr>
            <a:r>
              <a:rPr lang="pt-PT" sz="2400" dirty="0">
                <a:solidFill>
                  <a:schemeClr val="bg1"/>
                </a:solidFill>
              </a:rPr>
              <a:t>AFINIDADE ELECTRÔNICA </a:t>
            </a:r>
          </a:p>
          <a:p>
            <a:pPr marL="285750" indent="-285750">
              <a:buFont typeface="Arial" panose="020B0604020202020204" pitchFamily="34" charset="0"/>
              <a:buChar char="•"/>
            </a:pPr>
            <a:endParaRPr lang="pt-PT" sz="2400" dirty="0">
              <a:solidFill>
                <a:srgbClr val="FFFF00"/>
              </a:solidFill>
            </a:endParaRPr>
          </a:p>
          <a:p>
            <a:pPr marL="285750" indent="-285750">
              <a:buFont typeface="Arial" panose="020B0604020202020204" pitchFamily="34" charset="0"/>
              <a:buChar char="•"/>
            </a:pPr>
            <a:r>
              <a:rPr lang="pt-PT" sz="2400" dirty="0">
                <a:solidFill>
                  <a:srgbClr val="FFFF00"/>
                </a:solidFill>
              </a:rPr>
              <a:t>RAIOS IÔNICOS</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10853320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78" t="12197" r="14729" b="20053"/>
          <a:stretch/>
        </p:blipFill>
        <p:spPr bwMode="auto">
          <a:xfrm>
            <a:off x="7992" y="764704"/>
            <a:ext cx="8956496" cy="520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0" y="-17837"/>
            <a:ext cx="6552728" cy="584775"/>
          </a:xfrm>
          <a:prstGeom prst="rect">
            <a:avLst/>
          </a:prstGeom>
          <a:noFill/>
        </p:spPr>
        <p:txBody>
          <a:bodyPr wrap="square" rtlCol="0">
            <a:spAutoFit/>
          </a:bodyPr>
          <a:lstStyle/>
          <a:p>
            <a:r>
              <a:rPr lang="pt-PT" sz="3200" dirty="0">
                <a:solidFill>
                  <a:schemeClr val="bg1"/>
                </a:solidFill>
              </a:rPr>
              <a:t>Raios </a:t>
            </a:r>
            <a:r>
              <a:rPr lang="pt-PT" sz="3200" dirty="0" err="1">
                <a:solidFill>
                  <a:schemeClr val="bg1"/>
                </a:solidFill>
              </a:rPr>
              <a:t>iônicos</a:t>
            </a:r>
            <a:r>
              <a:rPr lang="pt-PT" sz="3200" dirty="0">
                <a:solidFill>
                  <a:schemeClr val="bg1"/>
                </a:solidFill>
              </a:rPr>
              <a:t> </a:t>
            </a:r>
          </a:p>
        </p:txBody>
      </p:sp>
    </p:spTree>
    <p:extLst>
      <p:ext uri="{BB962C8B-B14F-4D97-AF65-F5344CB8AC3E}">
        <p14:creationId xmlns:p14="http://schemas.microsoft.com/office/powerpoint/2010/main" val="192131065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51520" y="135007"/>
            <a:ext cx="8084073" cy="4893647"/>
          </a:xfrm>
          <a:prstGeom prst="rect">
            <a:avLst/>
          </a:prstGeom>
          <a:noFill/>
        </p:spPr>
        <p:txBody>
          <a:bodyPr wrap="none" rtlCol="0">
            <a:spAutoFit/>
          </a:bodyPr>
          <a:lstStyle/>
          <a:p>
            <a:pPr marL="285750" indent="-285750">
              <a:buFont typeface="Arial" panose="020B0604020202020204" pitchFamily="34" charset="0"/>
              <a:buChar char="•"/>
            </a:pPr>
            <a:r>
              <a:rPr lang="pt-PT" sz="2400" dirty="0">
                <a:solidFill>
                  <a:schemeClr val="bg1"/>
                </a:solidFill>
              </a:rPr>
              <a:t>ORBITAL – O QUE É UM ORBITAL?</a:t>
            </a:r>
          </a:p>
          <a:p>
            <a:pPr marL="285750" indent="-285750">
              <a:buFont typeface="Arial" panose="020B0604020202020204" pitchFamily="34" charset="0"/>
              <a:buChar char="•"/>
            </a:pPr>
            <a:r>
              <a:rPr lang="pt-PT" sz="2400" dirty="0">
                <a:solidFill>
                  <a:schemeClr val="bg1"/>
                </a:solidFill>
              </a:rPr>
              <a:t>NIVEIS DE ENERGIA – O QUE É UM NIVEL DE ENERGIA?</a:t>
            </a:r>
          </a:p>
          <a:p>
            <a:pPr marL="285750" indent="-285750">
              <a:buFont typeface="Arial" panose="020B0604020202020204" pitchFamily="34" charset="0"/>
              <a:buChar char="•"/>
            </a:pPr>
            <a:r>
              <a:rPr lang="pt-PT" sz="2400" dirty="0">
                <a:solidFill>
                  <a:schemeClr val="bg1"/>
                </a:solidFill>
              </a:rPr>
              <a:t>FORMA DO ORBITAL? - COMO PODEMOS SABER? </a:t>
            </a:r>
          </a:p>
          <a:p>
            <a:pPr marL="285750" indent="-285750">
              <a:buFont typeface="Arial" panose="020B0604020202020204" pitchFamily="34" charset="0"/>
              <a:buChar char="•"/>
            </a:pPr>
            <a:r>
              <a:rPr lang="pt-PT" sz="2400" dirty="0">
                <a:solidFill>
                  <a:schemeClr val="bg1"/>
                </a:solidFill>
              </a:rPr>
              <a:t>QUANTOS ORBITAIS PODEM EXISTIR POR NIVEL DE ENERGIA?</a:t>
            </a:r>
          </a:p>
          <a:p>
            <a:pPr marL="285750" indent="-285750">
              <a:buFont typeface="Arial" panose="020B0604020202020204" pitchFamily="34" charset="0"/>
              <a:buChar char="•"/>
            </a:pPr>
            <a:r>
              <a:rPr lang="pt-PT" sz="2400" dirty="0">
                <a:solidFill>
                  <a:schemeClr val="bg1"/>
                </a:solidFill>
              </a:rPr>
              <a:t>NÚMEROS QUÂNTICOS  </a:t>
            </a:r>
          </a:p>
          <a:p>
            <a:pPr marL="285750" indent="-285750">
              <a:buFont typeface="Arial" panose="020B0604020202020204" pitchFamily="34" charset="0"/>
              <a:buChar char="•"/>
            </a:pPr>
            <a:r>
              <a:rPr lang="pt-PT" sz="2400" dirty="0">
                <a:solidFill>
                  <a:schemeClr val="bg2"/>
                </a:solidFill>
              </a:rPr>
              <a:t>FORMA DE PREENCHER OS ORBITAIS</a:t>
            </a:r>
          </a:p>
          <a:p>
            <a:pPr marL="285750" indent="-285750">
              <a:buFont typeface="Arial" panose="020B0604020202020204" pitchFamily="34" charset="0"/>
              <a:buChar char="•"/>
            </a:pPr>
            <a:r>
              <a:rPr lang="pt-PT" sz="2400" dirty="0">
                <a:solidFill>
                  <a:schemeClr val="bg1"/>
                </a:solidFill>
              </a:rPr>
              <a:t>CARGA NUCLEAR EFECTIVA (Z*)</a:t>
            </a:r>
          </a:p>
          <a:p>
            <a:pPr marL="285750" indent="-285750">
              <a:buFont typeface="Arial" panose="020B0604020202020204" pitchFamily="34" charset="0"/>
              <a:buChar char="•"/>
            </a:pPr>
            <a:r>
              <a:rPr lang="pt-PT" sz="2400" dirty="0">
                <a:solidFill>
                  <a:schemeClr val="bg1"/>
                </a:solidFill>
              </a:rPr>
              <a:t>RAIO ATÔMICO </a:t>
            </a:r>
          </a:p>
          <a:p>
            <a:pPr marL="285750" indent="-285750">
              <a:buFont typeface="Arial" panose="020B0604020202020204" pitchFamily="34" charset="0"/>
              <a:buChar char="•"/>
            </a:pPr>
            <a:r>
              <a:rPr lang="pt-PT" sz="2400" dirty="0">
                <a:solidFill>
                  <a:schemeClr val="bg1"/>
                </a:solidFill>
              </a:rPr>
              <a:t>ENERGIA DE IONIZAÇÃO</a:t>
            </a:r>
            <a:endParaRPr lang="pt-PT" sz="2400" dirty="0">
              <a:solidFill>
                <a:srgbClr val="FFFF00"/>
              </a:solidFill>
            </a:endParaRPr>
          </a:p>
          <a:p>
            <a:pPr marL="285750" indent="-285750">
              <a:buFont typeface="Arial" panose="020B0604020202020204" pitchFamily="34" charset="0"/>
              <a:buChar char="•"/>
            </a:pPr>
            <a:r>
              <a:rPr lang="pt-PT" sz="2400" dirty="0">
                <a:solidFill>
                  <a:schemeClr val="bg1"/>
                </a:solidFill>
              </a:rPr>
              <a:t>AFINIDADE ELECTRÔNICA </a:t>
            </a:r>
          </a:p>
          <a:p>
            <a:pPr marL="285750" indent="-285750">
              <a:buFont typeface="Arial" panose="020B0604020202020204" pitchFamily="34" charset="0"/>
              <a:buChar char="•"/>
            </a:pPr>
            <a:endParaRPr lang="pt-PT" sz="2400" dirty="0">
              <a:solidFill>
                <a:srgbClr val="FFFF00"/>
              </a:solidFill>
            </a:endParaRPr>
          </a:p>
          <a:p>
            <a:pPr marL="285750" indent="-285750">
              <a:buFont typeface="Arial" panose="020B0604020202020204" pitchFamily="34" charset="0"/>
              <a:buChar char="•"/>
            </a:pPr>
            <a:r>
              <a:rPr lang="pt-PT" sz="2400" dirty="0">
                <a:solidFill>
                  <a:srgbClr val="FFFF00"/>
                </a:solidFill>
              </a:rPr>
              <a:t>RESUMO.</a:t>
            </a:r>
          </a:p>
          <a:p>
            <a:pPr marL="285750" indent="-285750">
              <a:buFont typeface="Arial" panose="020B0604020202020204" pitchFamily="34" charset="0"/>
              <a:buChar char="•"/>
            </a:pPr>
            <a:endParaRPr lang="pt-PT" sz="2400" dirty="0">
              <a:solidFill>
                <a:schemeClr val="bg2"/>
              </a:solidFill>
            </a:endParaRPr>
          </a:p>
        </p:txBody>
      </p:sp>
    </p:spTree>
    <p:extLst>
      <p:ext uri="{BB962C8B-B14F-4D97-AF65-F5344CB8AC3E}">
        <p14:creationId xmlns:p14="http://schemas.microsoft.com/office/powerpoint/2010/main" val="20077416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ângulo 14"/>
          <p:cNvSpPr/>
          <p:nvPr/>
        </p:nvSpPr>
        <p:spPr>
          <a:xfrm>
            <a:off x="467544" y="260648"/>
            <a:ext cx="8064896" cy="4801314"/>
          </a:xfrm>
          <a:prstGeom prst="rect">
            <a:avLst/>
          </a:prstGeom>
        </p:spPr>
        <p:txBody>
          <a:bodyPr wrap="square">
            <a:spAutoFit/>
          </a:bodyPr>
          <a:lstStyle/>
          <a:p>
            <a:pPr lvl="0"/>
            <a:r>
              <a:rPr lang="pt-PT" dirty="0">
                <a:solidFill>
                  <a:schemeClr val="bg1"/>
                </a:solidFill>
              </a:rPr>
              <a:t> 1. Um átomo neutro possui dois electrons com n=1, oito electrons com n=2, oito electrons com n=3 e dois electrons com n=4. Supondo que se encontra no seu estado fundamental dê as seguintes informações:</a:t>
            </a:r>
          </a:p>
          <a:p>
            <a:r>
              <a:rPr lang="pt-PT" dirty="0">
                <a:solidFill>
                  <a:schemeClr val="bg1"/>
                </a:solidFill>
              </a:rPr>
              <a:t> </a:t>
            </a:r>
          </a:p>
          <a:p>
            <a:pPr lvl="1"/>
            <a:r>
              <a:rPr lang="pt-PT" dirty="0">
                <a:solidFill>
                  <a:schemeClr val="bg1"/>
                </a:solidFill>
              </a:rPr>
              <a:t>Número atómico     </a:t>
            </a:r>
          </a:p>
          <a:p>
            <a:pPr lvl="1"/>
            <a:r>
              <a:rPr lang="pt-PT" dirty="0">
                <a:solidFill>
                  <a:schemeClr val="bg1"/>
                </a:solidFill>
              </a:rPr>
              <a:t>Número total de electrons s</a:t>
            </a:r>
          </a:p>
          <a:p>
            <a:pPr lvl="1"/>
            <a:r>
              <a:rPr lang="pt-PT" dirty="0">
                <a:solidFill>
                  <a:schemeClr val="bg1"/>
                </a:solidFill>
              </a:rPr>
              <a:t>Número total de electrons p</a:t>
            </a:r>
          </a:p>
          <a:p>
            <a:pPr lvl="1"/>
            <a:r>
              <a:rPr lang="pt-PT" dirty="0">
                <a:solidFill>
                  <a:schemeClr val="bg1"/>
                </a:solidFill>
              </a:rPr>
              <a:t>Número total de electrons d</a:t>
            </a:r>
          </a:p>
          <a:p>
            <a:pPr lvl="1"/>
            <a:r>
              <a:rPr lang="pt-PT" dirty="0">
                <a:solidFill>
                  <a:schemeClr val="bg1"/>
                </a:solidFill>
              </a:rPr>
              <a:t>O elemento é um metal, um não metal ou um metalóide?</a:t>
            </a:r>
          </a:p>
          <a:p>
            <a:r>
              <a:rPr lang="pt-PT" dirty="0">
                <a:solidFill>
                  <a:schemeClr val="bg1"/>
                </a:solidFill>
              </a:rPr>
              <a:t> </a:t>
            </a:r>
          </a:p>
          <a:p>
            <a:pPr lvl="0"/>
            <a:r>
              <a:rPr lang="pt-PT" dirty="0">
                <a:solidFill>
                  <a:schemeClr val="bg1"/>
                </a:solidFill>
              </a:rPr>
              <a:t>2. Organize os seguintes átomos em ordem crescente de energia ionização: Si, K,P e Ca.</a:t>
            </a:r>
          </a:p>
          <a:p>
            <a:r>
              <a:rPr lang="pt-PT" dirty="0">
                <a:solidFill>
                  <a:schemeClr val="bg1"/>
                </a:solidFill>
              </a:rPr>
              <a:t> </a:t>
            </a:r>
          </a:p>
          <a:p>
            <a:pPr lvl="0"/>
            <a:r>
              <a:rPr lang="pt-PT" dirty="0">
                <a:solidFill>
                  <a:schemeClr val="bg1"/>
                </a:solidFill>
              </a:rPr>
              <a:t>3. Quais os seguintes ions são menos prováveis de serem encontrados em compostos químicos; </a:t>
            </a:r>
            <a:r>
              <a:rPr lang="pt-PT" dirty="0" err="1">
                <a:solidFill>
                  <a:schemeClr val="bg1"/>
                </a:solidFill>
              </a:rPr>
              <a:t>Cs</a:t>
            </a:r>
            <a:r>
              <a:rPr lang="pt-PT" baseline="30000" dirty="0">
                <a:solidFill>
                  <a:schemeClr val="bg1"/>
                </a:solidFill>
              </a:rPr>
              <a:t>+</a:t>
            </a:r>
            <a:r>
              <a:rPr lang="pt-PT" dirty="0">
                <a:solidFill>
                  <a:schemeClr val="bg1"/>
                </a:solidFill>
              </a:rPr>
              <a:t>, In</a:t>
            </a:r>
            <a:r>
              <a:rPr lang="pt-PT" baseline="30000" dirty="0">
                <a:solidFill>
                  <a:schemeClr val="bg1"/>
                </a:solidFill>
              </a:rPr>
              <a:t>4+</a:t>
            </a:r>
            <a:r>
              <a:rPr lang="pt-PT" dirty="0">
                <a:solidFill>
                  <a:schemeClr val="bg1"/>
                </a:solidFill>
              </a:rPr>
              <a:t>; Fe</a:t>
            </a:r>
            <a:r>
              <a:rPr lang="pt-PT" baseline="30000" dirty="0">
                <a:solidFill>
                  <a:schemeClr val="bg1"/>
                </a:solidFill>
              </a:rPr>
              <a:t>4+</a:t>
            </a:r>
            <a:r>
              <a:rPr lang="pt-PT" dirty="0">
                <a:solidFill>
                  <a:schemeClr val="bg1"/>
                </a:solidFill>
              </a:rPr>
              <a:t> , Te</a:t>
            </a:r>
            <a:r>
              <a:rPr lang="pt-PT" baseline="30000" dirty="0">
                <a:solidFill>
                  <a:schemeClr val="bg1"/>
                </a:solidFill>
              </a:rPr>
              <a:t>-2</a:t>
            </a:r>
            <a:r>
              <a:rPr lang="pt-PT" dirty="0">
                <a:solidFill>
                  <a:schemeClr val="bg1"/>
                </a:solidFill>
              </a:rPr>
              <a:t> .</a:t>
            </a:r>
          </a:p>
          <a:p>
            <a:r>
              <a:rPr lang="pt-PT" dirty="0">
                <a:solidFill>
                  <a:schemeClr val="bg1"/>
                </a:solidFill>
              </a:rPr>
              <a:t> </a:t>
            </a:r>
          </a:p>
          <a:p>
            <a:r>
              <a:rPr lang="pt-PT" dirty="0">
                <a:solidFill>
                  <a:schemeClr val="bg1"/>
                </a:solidFill>
              </a:rPr>
              <a:t> </a:t>
            </a:r>
          </a:p>
        </p:txBody>
      </p:sp>
    </p:spTree>
    <p:extLst>
      <p:ext uri="{BB962C8B-B14F-4D97-AF65-F5344CB8AC3E}">
        <p14:creationId xmlns:p14="http://schemas.microsoft.com/office/powerpoint/2010/main" val="414517829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0" y="335846"/>
            <a:ext cx="9144000" cy="3693319"/>
          </a:xfrm>
          <a:prstGeom prst="rect">
            <a:avLst/>
          </a:prstGeom>
        </p:spPr>
        <p:txBody>
          <a:bodyPr wrap="square">
            <a:spAutoFit/>
          </a:bodyPr>
          <a:lstStyle/>
          <a:p>
            <a:pPr lvl="0"/>
            <a:r>
              <a:rPr lang="pt-PT" dirty="0">
                <a:solidFill>
                  <a:schemeClr val="bg1"/>
                </a:solidFill>
              </a:rPr>
              <a:t>4. Responda às seguintes questões:</a:t>
            </a:r>
          </a:p>
          <a:p>
            <a:r>
              <a:rPr lang="pt-PT" dirty="0">
                <a:solidFill>
                  <a:schemeClr val="bg1"/>
                </a:solidFill>
              </a:rPr>
              <a:t> </a:t>
            </a:r>
          </a:p>
          <a:p>
            <a:pPr lvl="1"/>
            <a:r>
              <a:rPr lang="pt-PT" dirty="0">
                <a:solidFill>
                  <a:schemeClr val="bg1"/>
                </a:solidFill>
              </a:rPr>
              <a:t>Entre os elementos S, Se e Cl qual possui o maior raio atómico?</a:t>
            </a:r>
          </a:p>
          <a:p>
            <a:pPr lvl="1"/>
            <a:r>
              <a:rPr lang="pt-PT" dirty="0">
                <a:solidFill>
                  <a:schemeClr val="bg1"/>
                </a:solidFill>
              </a:rPr>
              <a:t>Qual possui o maior raio, Br ou Br</a:t>
            </a:r>
            <a:r>
              <a:rPr lang="pt-PT" baseline="30000" dirty="0">
                <a:solidFill>
                  <a:schemeClr val="bg1"/>
                </a:solidFill>
              </a:rPr>
              <a:t>-</a:t>
            </a:r>
            <a:r>
              <a:rPr lang="pt-PT" dirty="0">
                <a:solidFill>
                  <a:schemeClr val="bg1"/>
                </a:solidFill>
              </a:rPr>
              <a:t> e explique detalhadamente porquê?</a:t>
            </a:r>
          </a:p>
          <a:p>
            <a:pPr lvl="1"/>
            <a:r>
              <a:rPr lang="pt-PT" dirty="0">
                <a:solidFill>
                  <a:schemeClr val="bg1"/>
                </a:solidFill>
              </a:rPr>
              <a:t>Qual dos seguintes elementos deveria ter a maior diferença entre a primeira e segunda energia de ionização: Si, Na, P ou Mg?</a:t>
            </a:r>
          </a:p>
          <a:p>
            <a:pPr lvl="1"/>
            <a:r>
              <a:rPr lang="pt-PT" dirty="0">
                <a:solidFill>
                  <a:schemeClr val="bg1"/>
                </a:solidFill>
              </a:rPr>
              <a:t> Qual dos seguintes elementos possui o maior raio atómico; N,P ou As?</a:t>
            </a:r>
          </a:p>
          <a:p>
            <a:pPr lvl="1"/>
            <a:r>
              <a:rPr lang="pt-PT" dirty="0">
                <a:solidFill>
                  <a:schemeClr val="bg1"/>
                </a:solidFill>
              </a:rPr>
              <a:t>Qual deles seguintes elementos ui o maior raio </a:t>
            </a:r>
            <a:r>
              <a:rPr lang="pt-PT" dirty="0" err="1">
                <a:solidFill>
                  <a:schemeClr val="bg1"/>
                </a:solidFill>
              </a:rPr>
              <a:t>iônico</a:t>
            </a:r>
            <a:r>
              <a:rPr lang="pt-PT" dirty="0">
                <a:solidFill>
                  <a:schemeClr val="bg1"/>
                </a:solidFill>
              </a:rPr>
              <a:t>: O</a:t>
            </a:r>
            <a:r>
              <a:rPr lang="pt-PT" baseline="30000" dirty="0">
                <a:solidFill>
                  <a:schemeClr val="bg1"/>
                </a:solidFill>
              </a:rPr>
              <a:t>2-</a:t>
            </a:r>
            <a:r>
              <a:rPr lang="pt-PT" dirty="0">
                <a:solidFill>
                  <a:schemeClr val="bg1"/>
                </a:solidFill>
              </a:rPr>
              <a:t>, N</a:t>
            </a:r>
            <a:r>
              <a:rPr lang="pt-PT" baseline="30000" dirty="0">
                <a:solidFill>
                  <a:schemeClr val="bg1"/>
                </a:solidFill>
              </a:rPr>
              <a:t>3-</a:t>
            </a:r>
            <a:r>
              <a:rPr lang="pt-PT" dirty="0">
                <a:solidFill>
                  <a:schemeClr val="bg1"/>
                </a:solidFill>
              </a:rPr>
              <a:t> ou F</a:t>
            </a:r>
            <a:r>
              <a:rPr lang="pt-PT" baseline="30000" dirty="0">
                <a:solidFill>
                  <a:schemeClr val="bg1"/>
                </a:solidFill>
              </a:rPr>
              <a:t>-</a:t>
            </a:r>
            <a:r>
              <a:rPr lang="pt-PT" dirty="0">
                <a:solidFill>
                  <a:schemeClr val="bg1"/>
                </a:solidFill>
              </a:rPr>
              <a:t>.</a:t>
            </a:r>
          </a:p>
          <a:p>
            <a:r>
              <a:rPr lang="pt-PT" dirty="0">
                <a:solidFill>
                  <a:schemeClr val="bg1"/>
                </a:solidFill>
              </a:rPr>
              <a:t> </a:t>
            </a:r>
          </a:p>
          <a:p>
            <a:pPr lvl="0"/>
            <a:r>
              <a:rPr lang="pt-PT" dirty="0">
                <a:solidFill>
                  <a:schemeClr val="bg1"/>
                </a:solidFill>
              </a:rPr>
              <a:t>5. Compare os elementos Na, B, Al e C em relação às seguintes propriedades:</a:t>
            </a:r>
          </a:p>
          <a:p>
            <a:pPr lvl="1"/>
            <a:r>
              <a:rPr lang="pt-PT" dirty="0">
                <a:solidFill>
                  <a:schemeClr val="bg1"/>
                </a:solidFill>
              </a:rPr>
              <a:t>Qual tem o maior raio </a:t>
            </a:r>
            <a:r>
              <a:rPr lang="pt-PT" dirty="0" err="1">
                <a:solidFill>
                  <a:schemeClr val="bg1"/>
                </a:solidFill>
              </a:rPr>
              <a:t>atômico</a:t>
            </a:r>
            <a:r>
              <a:rPr lang="pt-PT" dirty="0">
                <a:solidFill>
                  <a:schemeClr val="bg1"/>
                </a:solidFill>
              </a:rPr>
              <a:t>.</a:t>
            </a:r>
          </a:p>
          <a:p>
            <a:pPr lvl="1"/>
            <a:r>
              <a:rPr lang="pt-PT" dirty="0">
                <a:solidFill>
                  <a:schemeClr val="bg1"/>
                </a:solidFill>
              </a:rPr>
              <a:t>Qual tem a entalpia de adição electrónica mais negativa?</a:t>
            </a:r>
          </a:p>
          <a:p>
            <a:pPr lvl="1"/>
            <a:r>
              <a:rPr lang="pt-PT" dirty="0">
                <a:solidFill>
                  <a:schemeClr val="bg1"/>
                </a:solidFill>
              </a:rPr>
              <a:t>Coloque os elementos na ordem crescente de energia de ionização.</a:t>
            </a:r>
          </a:p>
        </p:txBody>
      </p:sp>
    </p:spTree>
    <p:extLst>
      <p:ext uri="{BB962C8B-B14F-4D97-AF65-F5344CB8AC3E}">
        <p14:creationId xmlns:p14="http://schemas.microsoft.com/office/powerpoint/2010/main" val="1349999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4120062" y="116632"/>
            <a:ext cx="4700410" cy="1323439"/>
          </a:xfrm>
          <a:prstGeom prst="rect">
            <a:avLst/>
          </a:prstGeom>
          <a:noFill/>
        </p:spPr>
        <p:txBody>
          <a:bodyPr wrap="square" rtlCol="0">
            <a:spAutoFit/>
          </a:bodyPr>
          <a:lstStyle/>
          <a:p>
            <a:pPr algn="ctr"/>
            <a:r>
              <a:rPr lang="pt-PT" sz="4000" b="1" dirty="0">
                <a:solidFill>
                  <a:schemeClr val="bg1"/>
                </a:solidFill>
              </a:rPr>
              <a:t>Conceitos básicos em química</a:t>
            </a:r>
          </a:p>
        </p:txBody>
      </p:sp>
      <p:pic>
        <p:nvPicPr>
          <p:cNvPr id="1026" name="Picture 2" descr="https://cdn.alison.com/images/crs/85/181/Alison_CoursewareIntro_181.jpg"/>
          <p:cNvPicPr>
            <a:picLocks noChangeAspect="1" noChangeArrowheads="1"/>
          </p:cNvPicPr>
          <p:nvPr/>
        </p:nvPicPr>
        <p:blipFill rotWithShape="1">
          <a:blip r:embed="rId2">
            <a:extLst>
              <a:ext uri="{28A0092B-C50C-407E-A947-70E740481C1C}">
                <a14:useLocalDpi xmlns:a14="http://schemas.microsoft.com/office/drawing/2010/main" val="0"/>
              </a:ext>
            </a:extLst>
          </a:blip>
          <a:srcRect r="40575"/>
          <a:stretch/>
        </p:blipFill>
        <p:spPr bwMode="auto">
          <a:xfrm>
            <a:off x="20767" y="-6538"/>
            <a:ext cx="4079285" cy="6864537"/>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272462" y="2764010"/>
            <a:ext cx="4139952" cy="707886"/>
          </a:xfrm>
          <a:prstGeom prst="rect">
            <a:avLst/>
          </a:prstGeom>
          <a:noFill/>
        </p:spPr>
        <p:txBody>
          <a:bodyPr wrap="square" rtlCol="0">
            <a:spAutoFit/>
          </a:bodyPr>
          <a:lstStyle/>
          <a:p>
            <a:pPr algn="ctr"/>
            <a:r>
              <a:rPr lang="pt-PT" sz="4000" b="1" dirty="0">
                <a:solidFill>
                  <a:schemeClr val="bg1"/>
                </a:solidFill>
              </a:rPr>
              <a:t>Aula 1</a:t>
            </a:r>
          </a:p>
        </p:txBody>
      </p:sp>
    </p:spTree>
    <p:extLst>
      <p:ext uri="{BB962C8B-B14F-4D97-AF65-F5344CB8AC3E}">
        <p14:creationId xmlns:p14="http://schemas.microsoft.com/office/powerpoint/2010/main" val="149168707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5940153" y="1115962"/>
            <a:ext cx="3024336" cy="1938992"/>
          </a:xfrm>
          <a:prstGeom prst="rect">
            <a:avLst/>
          </a:prstGeom>
          <a:noFill/>
        </p:spPr>
        <p:txBody>
          <a:bodyPr wrap="square" rtlCol="0">
            <a:spAutoFit/>
          </a:bodyPr>
          <a:lstStyle/>
          <a:p>
            <a:pPr algn="ctr"/>
            <a:r>
              <a:rPr lang="pt-PT" sz="4000" b="1" dirty="0">
                <a:solidFill>
                  <a:schemeClr val="bg1"/>
                </a:solidFill>
              </a:rPr>
              <a:t>Ligação e estrutura molecular</a:t>
            </a:r>
          </a:p>
        </p:txBody>
      </p:sp>
      <p:sp>
        <p:nvSpPr>
          <p:cNvPr id="6" name="CaixaDeTexto 5"/>
          <p:cNvSpPr txBox="1"/>
          <p:nvPr/>
        </p:nvSpPr>
        <p:spPr>
          <a:xfrm>
            <a:off x="5364088" y="3670507"/>
            <a:ext cx="4139952" cy="707886"/>
          </a:xfrm>
          <a:prstGeom prst="rect">
            <a:avLst/>
          </a:prstGeom>
          <a:noFill/>
        </p:spPr>
        <p:txBody>
          <a:bodyPr wrap="square" rtlCol="0">
            <a:spAutoFit/>
          </a:bodyPr>
          <a:lstStyle/>
          <a:p>
            <a:pPr algn="ctr"/>
            <a:r>
              <a:rPr lang="pt-PT" sz="4000" b="1" dirty="0">
                <a:solidFill>
                  <a:schemeClr val="bg1"/>
                </a:solidFill>
              </a:rPr>
              <a:t>Aula 5</a:t>
            </a:r>
          </a:p>
        </p:txBody>
      </p:sp>
      <p:pic>
        <p:nvPicPr>
          <p:cNvPr id="1026" name="Picture 2" descr="http://www.scienceclarified.com/photos/chemical-bond-28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6" y="-27384"/>
            <a:ext cx="6209168" cy="4538607"/>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95283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67544" y="1844824"/>
            <a:ext cx="8100393" cy="1938992"/>
          </a:xfrm>
          <a:prstGeom prst="rect">
            <a:avLst/>
          </a:prstGeom>
          <a:noFill/>
        </p:spPr>
        <p:txBody>
          <a:bodyPr wrap="square" rtlCol="0">
            <a:spAutoFit/>
          </a:bodyPr>
          <a:lstStyle/>
          <a:p>
            <a:pPr marL="285750" indent="-285750">
              <a:buFont typeface="Arial" panose="020B0604020202020204" pitchFamily="34" charset="0"/>
              <a:buChar char="•"/>
            </a:pPr>
            <a:r>
              <a:rPr lang="pt-PT" sz="2400" dirty="0">
                <a:solidFill>
                  <a:schemeClr val="bg1"/>
                </a:solidFill>
              </a:rPr>
              <a:t>Formação de ligações químicas – o que é uma ligação química?</a:t>
            </a:r>
          </a:p>
          <a:p>
            <a:pPr marL="285750" indent="-285750">
              <a:buFont typeface="Arial" panose="020B0604020202020204" pitchFamily="34" charset="0"/>
              <a:buChar char="•"/>
            </a:pPr>
            <a:r>
              <a:rPr lang="pt-PT" sz="2400" dirty="0">
                <a:solidFill>
                  <a:schemeClr val="bg1"/>
                </a:solidFill>
              </a:rPr>
              <a:t>Quais os tipos de ligação química?</a:t>
            </a:r>
          </a:p>
          <a:p>
            <a:pPr marL="285750" indent="-285750">
              <a:buFont typeface="Arial" panose="020B0604020202020204" pitchFamily="34" charset="0"/>
              <a:buChar char="•"/>
            </a:pPr>
            <a:r>
              <a:rPr lang="pt-PT" sz="2400" dirty="0">
                <a:solidFill>
                  <a:schemeClr val="bg1"/>
                </a:solidFill>
              </a:rPr>
              <a:t>Que electrons estão envolvidos?  </a:t>
            </a:r>
          </a:p>
          <a:p>
            <a:pPr marL="285750" indent="-285750">
              <a:buFont typeface="Arial" panose="020B0604020202020204" pitchFamily="34" charset="0"/>
              <a:buChar char="•"/>
            </a:pPr>
            <a:endParaRPr lang="pt-PT" sz="2400" dirty="0">
              <a:solidFill>
                <a:schemeClr val="bg1"/>
              </a:solidFill>
            </a:endParaRPr>
          </a:p>
        </p:txBody>
      </p:sp>
    </p:spTree>
    <p:extLst>
      <p:ext uri="{BB962C8B-B14F-4D97-AF65-F5344CB8AC3E}">
        <p14:creationId xmlns:p14="http://schemas.microsoft.com/office/powerpoint/2010/main" val="295123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cnx.org/resources/31c09a485e1c95d826d9b89e430ed0bcecdc6d12/graphic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0544"/>
            <a:ext cx="61722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90370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59006" y="1077352"/>
            <a:ext cx="8100393" cy="830997"/>
          </a:xfrm>
          <a:prstGeom prst="rect">
            <a:avLst/>
          </a:prstGeom>
          <a:noFill/>
        </p:spPr>
        <p:txBody>
          <a:bodyPr wrap="square" rtlCol="0">
            <a:spAutoFit/>
          </a:bodyPr>
          <a:lstStyle/>
          <a:p>
            <a:pPr marL="285750" indent="-285750">
              <a:buFont typeface="Arial" panose="020B0604020202020204" pitchFamily="34" charset="0"/>
              <a:buChar char="•"/>
            </a:pPr>
            <a:r>
              <a:rPr lang="pt-PT" sz="2400" dirty="0">
                <a:solidFill>
                  <a:schemeClr val="bg1"/>
                </a:solidFill>
              </a:rPr>
              <a:t>Gilbert Lewis</a:t>
            </a:r>
          </a:p>
          <a:p>
            <a:pPr marL="285750" indent="-285750">
              <a:buFont typeface="Arial" panose="020B0604020202020204" pitchFamily="34" charset="0"/>
              <a:buChar char="•"/>
            </a:pPr>
            <a:r>
              <a:rPr lang="pt-PT" sz="2400" dirty="0">
                <a:solidFill>
                  <a:schemeClr val="bg1"/>
                </a:solidFill>
              </a:rPr>
              <a:t>Símbolos de Lewis – o que são como se escrevem?</a:t>
            </a:r>
          </a:p>
        </p:txBody>
      </p:sp>
      <p:sp>
        <p:nvSpPr>
          <p:cNvPr id="3" name="CaixaDeTexto 2"/>
          <p:cNvSpPr txBox="1"/>
          <p:nvPr/>
        </p:nvSpPr>
        <p:spPr>
          <a:xfrm>
            <a:off x="6054464" y="5112009"/>
            <a:ext cx="2910024" cy="830997"/>
          </a:xfrm>
          <a:prstGeom prst="rect">
            <a:avLst/>
          </a:prstGeom>
          <a:noFill/>
        </p:spPr>
        <p:txBody>
          <a:bodyPr wrap="square" rtlCol="0">
            <a:spAutoFit/>
          </a:bodyPr>
          <a:lstStyle/>
          <a:p>
            <a:pPr algn="ctr"/>
            <a:r>
              <a:rPr lang="pt-PT" sz="2400" dirty="0">
                <a:solidFill>
                  <a:schemeClr val="bg1"/>
                </a:solidFill>
              </a:rPr>
              <a:t>Gilbert Newton Lewis</a:t>
            </a:r>
          </a:p>
          <a:p>
            <a:pPr algn="ctr"/>
            <a:r>
              <a:rPr lang="pt-PT" sz="2400" dirty="0">
                <a:solidFill>
                  <a:schemeClr val="bg1"/>
                </a:solidFill>
              </a:rPr>
              <a:t>1845-1946</a:t>
            </a:r>
          </a:p>
        </p:txBody>
      </p:sp>
      <p:pic>
        <p:nvPicPr>
          <p:cNvPr id="6146" name="Picture 2" descr="https://encrypted-tbn1.gstatic.com/images?q=tbn:ANd9GcRgrdYotnsCOQtDMdFuTxXh5VKUziXP-OpD7apUPEVtmDYCXohg5g"/>
          <p:cNvPicPr>
            <a:picLocks noChangeAspect="1" noChangeArrowheads="1"/>
          </p:cNvPicPr>
          <p:nvPr/>
        </p:nvPicPr>
        <p:blipFill rotWithShape="1">
          <a:blip r:embed="rId2">
            <a:extLst>
              <a:ext uri="{28A0092B-C50C-407E-A947-70E740481C1C}">
                <a14:useLocalDpi xmlns:a14="http://schemas.microsoft.com/office/drawing/2010/main" val="0"/>
              </a:ext>
            </a:extLst>
          </a:blip>
          <a:srcRect l="3924" t="3208" r="4130" b="2689"/>
          <a:stretch/>
        </p:blipFill>
        <p:spPr bwMode="auto">
          <a:xfrm>
            <a:off x="6767135" y="2751826"/>
            <a:ext cx="1725283" cy="2294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92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67" t="22708" r="29722" b="47917"/>
          <a:stretch/>
        </p:blipFill>
        <p:spPr bwMode="auto">
          <a:xfrm>
            <a:off x="33144" y="1661160"/>
            <a:ext cx="9165110" cy="2631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264258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761635" y="980728"/>
            <a:ext cx="7542584" cy="1200329"/>
          </a:xfrm>
          <a:prstGeom prst="rect">
            <a:avLst/>
          </a:prstGeom>
        </p:spPr>
        <p:txBody>
          <a:bodyPr wrap="square">
            <a:spAutoFit/>
          </a:bodyPr>
          <a:lstStyle/>
          <a:p>
            <a:pPr marL="285750" indent="-285750">
              <a:buFont typeface="Arial" panose="020B0604020202020204" pitchFamily="34" charset="0"/>
              <a:buChar char="•"/>
            </a:pPr>
            <a:r>
              <a:rPr lang="pt-PT" sz="2400" dirty="0">
                <a:solidFill>
                  <a:schemeClr val="bg1"/>
                </a:solidFill>
              </a:rPr>
              <a:t>Gilbert Lewis</a:t>
            </a:r>
          </a:p>
          <a:p>
            <a:pPr marL="285750" indent="-285750">
              <a:buFont typeface="Arial" panose="020B0604020202020204" pitchFamily="34" charset="0"/>
              <a:buChar char="•"/>
            </a:pPr>
            <a:r>
              <a:rPr lang="pt-PT" sz="2400" dirty="0">
                <a:solidFill>
                  <a:schemeClr val="bg1"/>
                </a:solidFill>
              </a:rPr>
              <a:t>Símbolos de Lewis – O que são como se escrevem?</a:t>
            </a:r>
          </a:p>
          <a:p>
            <a:pPr marL="285750" indent="-285750">
              <a:buFont typeface="Arial" panose="020B0604020202020204" pitchFamily="34" charset="0"/>
              <a:buChar char="•"/>
            </a:pPr>
            <a:r>
              <a:rPr lang="pt-PT" sz="2400" dirty="0">
                <a:solidFill>
                  <a:schemeClr val="bg1"/>
                </a:solidFill>
              </a:rPr>
              <a:t>Regra do octeto -  o que é e como funciona? </a:t>
            </a:r>
          </a:p>
        </p:txBody>
      </p:sp>
    </p:spTree>
    <p:extLst>
      <p:ext uri="{BB962C8B-B14F-4D97-AF65-F5344CB8AC3E}">
        <p14:creationId xmlns:p14="http://schemas.microsoft.com/office/powerpoint/2010/main" val="26200064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07504" y="616444"/>
            <a:ext cx="9036496" cy="6001643"/>
          </a:xfrm>
          <a:prstGeom prst="rect">
            <a:avLst/>
          </a:prstGeom>
          <a:noFill/>
        </p:spPr>
        <p:txBody>
          <a:bodyPr wrap="square" rtlCol="0">
            <a:spAutoFit/>
          </a:bodyPr>
          <a:lstStyle/>
          <a:p>
            <a:pPr marL="457200" indent="-457200">
              <a:buFont typeface="+mj-lt"/>
              <a:buAutoNum type="arabicPeriod"/>
            </a:pPr>
            <a:r>
              <a:rPr lang="pt-PT" sz="2400" dirty="0">
                <a:solidFill>
                  <a:schemeClr val="bg1"/>
                </a:solidFill>
              </a:rPr>
              <a:t>Determinar o </a:t>
            </a:r>
            <a:r>
              <a:rPr lang="pt-PT" sz="2400" u="sng" dirty="0">
                <a:solidFill>
                  <a:srgbClr val="FFFF00"/>
                </a:solidFill>
              </a:rPr>
              <a:t>rearranjo do átomo central</a:t>
            </a:r>
            <a:r>
              <a:rPr lang="pt-PT" sz="2400" dirty="0">
                <a:solidFill>
                  <a:schemeClr val="bg1"/>
                </a:solidFill>
              </a:rPr>
              <a:t>. O átomo central deverá ser aquele com menor afinidade electrónica. </a:t>
            </a:r>
          </a:p>
          <a:p>
            <a:pPr marL="457200" indent="-457200">
              <a:buFont typeface="+mj-lt"/>
              <a:buAutoNum type="arabicPeriod"/>
            </a:pPr>
            <a:endParaRPr lang="pt-PT" sz="2400" dirty="0">
              <a:solidFill>
                <a:schemeClr val="bg1"/>
              </a:solidFill>
            </a:endParaRPr>
          </a:p>
          <a:p>
            <a:pPr marL="457200" indent="-457200">
              <a:buFont typeface="+mj-lt"/>
              <a:buAutoNum type="arabicPeriod"/>
            </a:pPr>
            <a:r>
              <a:rPr lang="pt-PT" sz="2400" dirty="0">
                <a:solidFill>
                  <a:schemeClr val="bg1"/>
                </a:solidFill>
              </a:rPr>
              <a:t>Determinar o </a:t>
            </a:r>
            <a:r>
              <a:rPr lang="pt-PT" sz="2400" u="sng" dirty="0">
                <a:solidFill>
                  <a:srgbClr val="FFFF00"/>
                </a:solidFill>
              </a:rPr>
              <a:t>número de eléctrons de valência</a:t>
            </a:r>
            <a:r>
              <a:rPr lang="pt-PT" sz="2400" dirty="0">
                <a:solidFill>
                  <a:schemeClr val="bg1"/>
                </a:solidFill>
              </a:rPr>
              <a:t> para cada átomo  e o número de pares de electrons disponíveis </a:t>
            </a:r>
          </a:p>
          <a:p>
            <a:pPr marL="457200" indent="-457200">
              <a:buFont typeface="+mj-lt"/>
              <a:buAutoNum type="arabicPeriod"/>
            </a:pPr>
            <a:endParaRPr lang="pt-PT" sz="2400" dirty="0">
              <a:solidFill>
                <a:schemeClr val="bg1"/>
              </a:solidFill>
            </a:endParaRPr>
          </a:p>
          <a:p>
            <a:pPr marL="457200" indent="-457200">
              <a:buFont typeface="+mj-lt"/>
              <a:buAutoNum type="arabicPeriod"/>
            </a:pPr>
            <a:r>
              <a:rPr lang="pt-PT" sz="2400" dirty="0">
                <a:solidFill>
                  <a:schemeClr val="bg1"/>
                </a:solidFill>
              </a:rPr>
              <a:t>Colocar um </a:t>
            </a:r>
            <a:r>
              <a:rPr lang="pt-PT" sz="2400" u="sng" dirty="0">
                <a:solidFill>
                  <a:srgbClr val="FFFF00"/>
                </a:solidFill>
              </a:rPr>
              <a:t>par eléctrons entre cada átomo </a:t>
            </a:r>
            <a:r>
              <a:rPr lang="pt-PT" sz="2400" dirty="0">
                <a:solidFill>
                  <a:schemeClr val="bg1"/>
                </a:solidFill>
              </a:rPr>
              <a:t>e formar uma ligação.</a:t>
            </a:r>
          </a:p>
          <a:p>
            <a:pPr marL="457200" indent="-457200">
              <a:buFont typeface="+mj-lt"/>
              <a:buAutoNum type="arabicPeriod"/>
            </a:pPr>
            <a:endParaRPr lang="pt-PT" sz="2400" dirty="0">
              <a:solidFill>
                <a:schemeClr val="bg1"/>
              </a:solidFill>
            </a:endParaRPr>
          </a:p>
          <a:p>
            <a:pPr marL="457200" indent="-457200">
              <a:buFont typeface="+mj-lt"/>
              <a:buAutoNum type="arabicPeriod"/>
            </a:pPr>
            <a:r>
              <a:rPr lang="pt-PT" sz="2400" dirty="0">
                <a:solidFill>
                  <a:schemeClr val="bg1"/>
                </a:solidFill>
              </a:rPr>
              <a:t>Usar todos os pares remanescentes como pares isolados em torno do </a:t>
            </a:r>
            <a:r>
              <a:rPr lang="pt-PT" sz="2400" u="sng" dirty="0">
                <a:solidFill>
                  <a:srgbClr val="FFFF00"/>
                </a:solidFill>
              </a:rPr>
              <a:t>átomo  terminal </a:t>
            </a:r>
            <a:r>
              <a:rPr lang="pt-PT" sz="2400" dirty="0">
                <a:solidFill>
                  <a:schemeClr val="bg1"/>
                </a:solidFill>
              </a:rPr>
              <a:t>(excepção hidrogénio) de modo a que cada átomo esteja </a:t>
            </a:r>
            <a:r>
              <a:rPr lang="pt-PT" sz="2400" u="sng" dirty="0">
                <a:solidFill>
                  <a:srgbClr val="FFFF00"/>
                </a:solidFill>
              </a:rPr>
              <a:t>rodeado por oito eléctrons</a:t>
            </a:r>
            <a:r>
              <a:rPr lang="pt-PT" sz="2400" dirty="0">
                <a:solidFill>
                  <a:schemeClr val="bg1"/>
                </a:solidFill>
              </a:rPr>
              <a:t>.</a:t>
            </a:r>
          </a:p>
          <a:p>
            <a:pPr marL="457200" indent="-457200">
              <a:buFont typeface="+mj-lt"/>
              <a:buAutoNum type="arabicPeriod"/>
            </a:pPr>
            <a:endParaRPr lang="pt-PT" sz="2400" dirty="0">
              <a:solidFill>
                <a:schemeClr val="bg1"/>
              </a:solidFill>
            </a:endParaRPr>
          </a:p>
          <a:p>
            <a:pPr marL="457200" indent="-457200">
              <a:buFont typeface="+mj-lt"/>
              <a:buAutoNum type="arabicPeriod"/>
            </a:pPr>
            <a:r>
              <a:rPr lang="pt-PT" sz="2400" dirty="0">
                <a:solidFill>
                  <a:schemeClr val="bg1"/>
                </a:solidFill>
              </a:rPr>
              <a:t>Se nenhum par de eléctrons de valência permanecer após formar as ligações e completar os octetos terminais  e </a:t>
            </a:r>
            <a:r>
              <a:rPr lang="pt-PT" sz="2400" u="sng" dirty="0">
                <a:solidFill>
                  <a:srgbClr val="FFFF00"/>
                </a:solidFill>
              </a:rPr>
              <a:t>caso o átomo central não tiver um octeto de eléctrons</a:t>
            </a:r>
            <a:r>
              <a:rPr lang="pt-PT" sz="2400" dirty="0">
                <a:solidFill>
                  <a:schemeClr val="bg1"/>
                </a:solidFill>
              </a:rPr>
              <a:t> então as </a:t>
            </a:r>
            <a:r>
              <a:rPr lang="pt-PT" sz="2400" u="sng" dirty="0">
                <a:solidFill>
                  <a:srgbClr val="FFFF00"/>
                </a:solidFill>
              </a:rPr>
              <a:t>ligações múltiplas </a:t>
            </a:r>
            <a:r>
              <a:rPr lang="pt-PT" sz="2400" dirty="0">
                <a:solidFill>
                  <a:schemeClr val="bg1"/>
                </a:solidFill>
              </a:rPr>
              <a:t>deverão ser criadas entre o átomo central. </a:t>
            </a:r>
          </a:p>
        </p:txBody>
      </p:sp>
      <p:sp>
        <p:nvSpPr>
          <p:cNvPr id="3" name="CaixaDeTexto 2"/>
          <p:cNvSpPr txBox="1"/>
          <p:nvPr/>
        </p:nvSpPr>
        <p:spPr>
          <a:xfrm>
            <a:off x="2987824" y="-19911"/>
            <a:ext cx="2911374" cy="584775"/>
          </a:xfrm>
          <a:prstGeom prst="rect">
            <a:avLst/>
          </a:prstGeom>
          <a:noFill/>
        </p:spPr>
        <p:txBody>
          <a:bodyPr wrap="none" rtlCol="0">
            <a:spAutoFit/>
          </a:bodyPr>
          <a:lstStyle/>
          <a:p>
            <a:r>
              <a:rPr lang="pt-PT" sz="3200" dirty="0">
                <a:solidFill>
                  <a:schemeClr val="bg1"/>
                </a:solidFill>
              </a:rPr>
              <a:t>Regras de Lewis </a:t>
            </a:r>
          </a:p>
        </p:txBody>
      </p:sp>
    </p:spTree>
    <p:extLst>
      <p:ext uri="{BB962C8B-B14F-4D97-AF65-F5344CB8AC3E}">
        <p14:creationId xmlns:p14="http://schemas.microsoft.com/office/powerpoint/2010/main" val="221996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761635" y="980728"/>
            <a:ext cx="7542584" cy="2677656"/>
          </a:xfrm>
          <a:prstGeom prst="rect">
            <a:avLst/>
          </a:prstGeom>
        </p:spPr>
        <p:txBody>
          <a:bodyPr wrap="square">
            <a:spAutoFit/>
          </a:bodyPr>
          <a:lstStyle/>
          <a:p>
            <a:pPr marL="285750" indent="-285750">
              <a:buFont typeface="Arial" panose="020B0604020202020204" pitchFamily="34" charset="0"/>
              <a:buChar char="•"/>
            </a:pPr>
            <a:r>
              <a:rPr lang="pt-PT" sz="2400" dirty="0">
                <a:solidFill>
                  <a:schemeClr val="bg1"/>
                </a:solidFill>
              </a:rPr>
              <a:t>Gilbert Lewis</a:t>
            </a:r>
          </a:p>
          <a:p>
            <a:pPr marL="285750" indent="-285750">
              <a:buFont typeface="Arial" panose="020B0604020202020204" pitchFamily="34" charset="0"/>
              <a:buChar char="•"/>
            </a:pPr>
            <a:r>
              <a:rPr lang="pt-PT" sz="2400" dirty="0">
                <a:solidFill>
                  <a:schemeClr val="bg1"/>
                </a:solidFill>
              </a:rPr>
              <a:t>Símbolos de Lewis – O que são como se escrevem?</a:t>
            </a:r>
          </a:p>
          <a:p>
            <a:pPr marL="285750" indent="-285750">
              <a:buFont typeface="Arial" panose="020B0604020202020204" pitchFamily="34" charset="0"/>
              <a:buChar char="•"/>
            </a:pPr>
            <a:r>
              <a:rPr lang="pt-PT" sz="2400" dirty="0">
                <a:solidFill>
                  <a:schemeClr val="bg1"/>
                </a:solidFill>
              </a:rPr>
              <a:t>Regra do octeto -  o que é e como funciona? </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Como a camada de valência está relacionada com reactividade?</a:t>
            </a:r>
          </a:p>
          <a:p>
            <a:pPr marL="285750" indent="-285750">
              <a:buFont typeface="Arial" panose="020B0604020202020204" pitchFamily="34" charset="0"/>
              <a:buChar char="•"/>
            </a:pPr>
            <a:r>
              <a:rPr lang="pt-PT" sz="2400" dirty="0">
                <a:solidFill>
                  <a:srgbClr val="FFFF00"/>
                </a:solidFill>
              </a:rPr>
              <a:t>Como se desenham as estruturas de Lewis?</a:t>
            </a:r>
          </a:p>
        </p:txBody>
      </p:sp>
    </p:spTree>
    <p:extLst>
      <p:ext uri="{BB962C8B-B14F-4D97-AF65-F5344CB8AC3E}">
        <p14:creationId xmlns:p14="http://schemas.microsoft.com/office/powerpoint/2010/main" val="98285612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20" t="43542" r="31244" b="35834"/>
          <a:stretch/>
        </p:blipFill>
        <p:spPr bwMode="auto">
          <a:xfrm>
            <a:off x="179512" y="1556791"/>
            <a:ext cx="5904656" cy="1776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756638" y="458118"/>
            <a:ext cx="4750403" cy="584775"/>
          </a:xfrm>
          <a:prstGeom prst="rect">
            <a:avLst/>
          </a:prstGeom>
          <a:noFill/>
        </p:spPr>
        <p:txBody>
          <a:bodyPr wrap="none" rtlCol="0">
            <a:spAutoFit/>
          </a:bodyPr>
          <a:lstStyle/>
          <a:p>
            <a:r>
              <a:rPr lang="pt-PT" sz="3200" dirty="0">
                <a:solidFill>
                  <a:schemeClr val="bg1"/>
                </a:solidFill>
              </a:rPr>
              <a:t>Compostos com hidrogénio</a:t>
            </a:r>
          </a:p>
        </p:txBody>
      </p:sp>
      <p:pic>
        <p:nvPicPr>
          <p:cNvPr id="6" name="Picture 2" descr="https://images.rapgenius.com/5a9e8581bdb32b80e7175f98d525966e.1000x563x1.jpg"/>
          <p:cNvPicPr>
            <a:picLocks noChangeAspect="1" noChangeArrowheads="1"/>
          </p:cNvPicPr>
          <p:nvPr/>
        </p:nvPicPr>
        <p:blipFill rotWithShape="1">
          <a:blip r:embed="rId3">
            <a:extLst>
              <a:ext uri="{28A0092B-C50C-407E-A947-70E740481C1C}">
                <a14:useLocalDpi xmlns:a14="http://schemas.microsoft.com/office/drawing/2010/main" val="0"/>
              </a:ext>
            </a:extLst>
          </a:blip>
          <a:srcRect l="64038" r="7225" b="39898"/>
          <a:stretch/>
        </p:blipFill>
        <p:spPr bwMode="auto">
          <a:xfrm>
            <a:off x="6151420" y="1007338"/>
            <a:ext cx="2956956" cy="348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9255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82" t="18333" r="18086" b="17083"/>
          <a:stretch/>
        </p:blipFill>
        <p:spPr bwMode="auto">
          <a:xfrm>
            <a:off x="0" y="1124744"/>
            <a:ext cx="9144000" cy="449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2339751" y="296812"/>
            <a:ext cx="4750403" cy="584775"/>
          </a:xfrm>
          <a:prstGeom prst="rect">
            <a:avLst/>
          </a:prstGeom>
          <a:noFill/>
        </p:spPr>
        <p:txBody>
          <a:bodyPr wrap="none" rtlCol="0">
            <a:spAutoFit/>
          </a:bodyPr>
          <a:lstStyle/>
          <a:p>
            <a:r>
              <a:rPr lang="pt-PT" sz="3200" dirty="0">
                <a:solidFill>
                  <a:schemeClr val="bg1"/>
                </a:solidFill>
              </a:rPr>
              <a:t>Compostos com hidrogénio</a:t>
            </a:r>
          </a:p>
        </p:txBody>
      </p:sp>
    </p:spTree>
    <p:extLst>
      <p:ext uri="{BB962C8B-B14F-4D97-AF65-F5344CB8AC3E}">
        <p14:creationId xmlns:p14="http://schemas.microsoft.com/office/powerpoint/2010/main" val="2191035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4501773" y="404664"/>
            <a:ext cx="4102675" cy="584775"/>
          </a:xfrm>
          <a:prstGeom prst="rect">
            <a:avLst/>
          </a:prstGeom>
          <a:noFill/>
        </p:spPr>
        <p:txBody>
          <a:bodyPr wrap="square" rtlCol="0">
            <a:spAutoFit/>
          </a:bodyPr>
          <a:lstStyle/>
          <a:p>
            <a:r>
              <a:rPr lang="pt-PT" sz="3200" b="1" dirty="0">
                <a:solidFill>
                  <a:schemeClr val="bg1"/>
                </a:solidFill>
              </a:rPr>
              <a:t>O que é a química? </a:t>
            </a:r>
          </a:p>
        </p:txBody>
      </p:sp>
      <p:pic>
        <p:nvPicPr>
          <p:cNvPr id="6" name="Picture 2" descr="https://cdn.alison.com/images/crs/85/181/Alison_CoursewareIntro_181.jpg"/>
          <p:cNvPicPr>
            <a:picLocks noChangeAspect="1" noChangeArrowheads="1"/>
          </p:cNvPicPr>
          <p:nvPr/>
        </p:nvPicPr>
        <p:blipFill rotWithShape="1">
          <a:blip r:embed="rId2">
            <a:extLst>
              <a:ext uri="{28A0092B-C50C-407E-A947-70E740481C1C}">
                <a14:useLocalDpi xmlns:a14="http://schemas.microsoft.com/office/drawing/2010/main" val="0"/>
              </a:ext>
            </a:extLst>
          </a:blip>
          <a:srcRect r="40575"/>
          <a:stretch/>
        </p:blipFill>
        <p:spPr bwMode="auto">
          <a:xfrm>
            <a:off x="20767" y="-6538"/>
            <a:ext cx="4079285" cy="686453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508104" y="2564904"/>
            <a:ext cx="2219838" cy="707886"/>
          </a:xfrm>
          <a:prstGeom prst="rect">
            <a:avLst/>
          </a:prstGeom>
          <a:noFill/>
        </p:spPr>
        <p:txBody>
          <a:bodyPr wrap="none" rtlCol="0">
            <a:spAutoFit/>
          </a:bodyPr>
          <a:lstStyle/>
          <a:p>
            <a:r>
              <a:rPr lang="pt-PT" sz="4000" b="1" dirty="0">
                <a:solidFill>
                  <a:schemeClr val="bg1"/>
                </a:solidFill>
              </a:rPr>
              <a:t>É Tudo!!! </a:t>
            </a:r>
          </a:p>
        </p:txBody>
      </p:sp>
    </p:spTree>
    <p:extLst>
      <p:ext uri="{BB962C8B-B14F-4D97-AF65-F5344CB8AC3E}">
        <p14:creationId xmlns:p14="http://schemas.microsoft.com/office/powerpoint/2010/main" val="88079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761635" y="980728"/>
            <a:ext cx="7542584" cy="3785652"/>
          </a:xfrm>
          <a:prstGeom prst="rect">
            <a:avLst/>
          </a:prstGeom>
        </p:spPr>
        <p:txBody>
          <a:bodyPr wrap="square">
            <a:spAutoFit/>
          </a:bodyPr>
          <a:lstStyle/>
          <a:p>
            <a:pPr marL="285750" indent="-285750">
              <a:buFont typeface="Arial" panose="020B0604020202020204" pitchFamily="34" charset="0"/>
              <a:buChar char="•"/>
            </a:pPr>
            <a:r>
              <a:rPr lang="pt-PT" sz="2400" dirty="0">
                <a:solidFill>
                  <a:schemeClr val="bg1"/>
                </a:solidFill>
              </a:rPr>
              <a:t>Gilbert Lewis</a:t>
            </a:r>
          </a:p>
          <a:p>
            <a:pPr marL="285750" indent="-285750">
              <a:buFont typeface="Arial" panose="020B0604020202020204" pitchFamily="34" charset="0"/>
              <a:buChar char="•"/>
            </a:pPr>
            <a:r>
              <a:rPr lang="pt-PT" sz="2400" dirty="0">
                <a:solidFill>
                  <a:schemeClr val="bg1"/>
                </a:solidFill>
              </a:rPr>
              <a:t>Símbolos de Lewis – O que são como se escrevem?</a:t>
            </a:r>
          </a:p>
          <a:p>
            <a:pPr marL="285750" indent="-285750">
              <a:buFont typeface="Arial" panose="020B0604020202020204" pitchFamily="34" charset="0"/>
              <a:buChar char="•"/>
            </a:pPr>
            <a:r>
              <a:rPr lang="pt-PT" sz="2400" dirty="0">
                <a:solidFill>
                  <a:schemeClr val="bg1"/>
                </a:solidFill>
              </a:rPr>
              <a:t>Regra do octeto -  o que é e como funciona? </a:t>
            </a:r>
          </a:p>
          <a:p>
            <a:pPr marL="285750" indent="-285750">
              <a:buFont typeface="Arial" panose="020B0604020202020204" pitchFamily="34" charset="0"/>
              <a:buChar char="•"/>
            </a:pPr>
            <a:r>
              <a:rPr lang="pt-PT" sz="2400" dirty="0">
                <a:solidFill>
                  <a:schemeClr val="bg1"/>
                </a:solidFill>
              </a:rPr>
              <a:t>Como a camada de valência está relacionada com reactividade?</a:t>
            </a:r>
          </a:p>
          <a:p>
            <a:pPr marL="285750" indent="-285750">
              <a:buFont typeface="Arial" panose="020B0604020202020204" pitchFamily="34" charset="0"/>
              <a:buChar char="•"/>
            </a:pPr>
            <a:r>
              <a:rPr lang="pt-PT" sz="2400" dirty="0">
                <a:solidFill>
                  <a:schemeClr val="bg1"/>
                </a:solidFill>
              </a:rPr>
              <a:t>Como se desenham as estruturas de Lewis?</a:t>
            </a:r>
          </a:p>
          <a:p>
            <a:pPr marL="285750" indent="-285750">
              <a:buFont typeface="Arial" panose="020B0604020202020204" pitchFamily="34" charset="0"/>
              <a:buChar char="•"/>
            </a:pPr>
            <a:endParaRPr lang="pt-PT" sz="2400" dirty="0">
              <a:solidFill>
                <a:schemeClr val="bg1"/>
              </a:solidFill>
            </a:endParaRPr>
          </a:p>
          <a:p>
            <a:pPr marL="285750" indent="-285750">
              <a:buFont typeface="Arial" panose="020B0604020202020204" pitchFamily="34" charset="0"/>
              <a:buChar char="•"/>
            </a:pPr>
            <a:r>
              <a:rPr lang="pt-PT" sz="2400" dirty="0">
                <a:solidFill>
                  <a:srgbClr val="FFFF00"/>
                </a:solidFill>
              </a:rPr>
              <a:t>Oxiácidos (HNO</a:t>
            </a:r>
            <a:r>
              <a:rPr lang="pt-PT" sz="2400" baseline="-25000" dirty="0">
                <a:solidFill>
                  <a:srgbClr val="FFFF00"/>
                </a:solidFill>
              </a:rPr>
              <a:t>3</a:t>
            </a:r>
            <a:r>
              <a:rPr lang="pt-PT" sz="2400" dirty="0">
                <a:solidFill>
                  <a:srgbClr val="FFFF00"/>
                </a:solidFill>
              </a:rPr>
              <a:t>, H</a:t>
            </a:r>
            <a:r>
              <a:rPr lang="pt-PT" sz="2400" baseline="-25000" dirty="0">
                <a:solidFill>
                  <a:srgbClr val="FFFF00"/>
                </a:solidFill>
              </a:rPr>
              <a:t>2</a:t>
            </a:r>
            <a:r>
              <a:rPr lang="pt-PT" sz="2400" dirty="0">
                <a:solidFill>
                  <a:srgbClr val="FFFF00"/>
                </a:solidFill>
              </a:rPr>
              <a:t>SO</a:t>
            </a:r>
            <a:r>
              <a:rPr lang="pt-PT" sz="2400" baseline="-25000" dirty="0">
                <a:solidFill>
                  <a:srgbClr val="FFFF00"/>
                </a:solidFill>
              </a:rPr>
              <a:t>4</a:t>
            </a:r>
            <a:r>
              <a:rPr lang="pt-PT" sz="2400" dirty="0">
                <a:solidFill>
                  <a:srgbClr val="FFFF00"/>
                </a:solidFill>
              </a:rPr>
              <a:t> H</a:t>
            </a:r>
            <a:r>
              <a:rPr lang="pt-PT" sz="2400" baseline="-25000" dirty="0">
                <a:solidFill>
                  <a:srgbClr val="FFFF00"/>
                </a:solidFill>
              </a:rPr>
              <a:t>3</a:t>
            </a:r>
            <a:r>
              <a:rPr lang="pt-PT" sz="2400" dirty="0">
                <a:solidFill>
                  <a:srgbClr val="FFFF00"/>
                </a:solidFill>
              </a:rPr>
              <a:t>PO</a:t>
            </a:r>
            <a:r>
              <a:rPr lang="pt-PT" sz="2400" baseline="-25000" dirty="0">
                <a:solidFill>
                  <a:srgbClr val="FFFF00"/>
                </a:solidFill>
              </a:rPr>
              <a:t>4</a:t>
            </a:r>
            <a:r>
              <a:rPr lang="pt-PT" sz="2400" dirty="0">
                <a:solidFill>
                  <a:srgbClr val="FFFF00"/>
                </a:solidFill>
              </a:rPr>
              <a:t> HClO</a:t>
            </a:r>
            <a:r>
              <a:rPr lang="pt-PT" sz="2400" baseline="-25000" dirty="0">
                <a:solidFill>
                  <a:srgbClr val="FFFF00"/>
                </a:solidFill>
              </a:rPr>
              <a:t>4</a:t>
            </a:r>
            <a:r>
              <a:rPr lang="pt-PT" sz="2400" dirty="0">
                <a:solidFill>
                  <a:srgbClr val="FFFF00"/>
                </a:solidFill>
              </a:rPr>
              <a:t>)</a:t>
            </a:r>
          </a:p>
          <a:p>
            <a:pPr marL="285750" indent="-285750">
              <a:buFont typeface="Arial" panose="020B0604020202020204" pitchFamily="34" charset="0"/>
              <a:buChar char="•"/>
            </a:pPr>
            <a:r>
              <a:rPr lang="pt-PT" sz="2400" dirty="0">
                <a:solidFill>
                  <a:srgbClr val="FFFF00"/>
                </a:solidFill>
              </a:rPr>
              <a:t>Estruturas isoelectrónicas </a:t>
            </a:r>
          </a:p>
          <a:p>
            <a:pPr marL="285750" indent="-285750">
              <a:buFont typeface="Arial" panose="020B0604020202020204" pitchFamily="34" charset="0"/>
              <a:buChar char="•"/>
            </a:pPr>
            <a:r>
              <a:rPr lang="pt-PT" sz="2400" dirty="0">
                <a:solidFill>
                  <a:srgbClr val="FFFF00"/>
                </a:solidFill>
              </a:rPr>
              <a:t>Compostos baseados em carbono </a:t>
            </a:r>
          </a:p>
        </p:txBody>
      </p:sp>
    </p:spTree>
    <p:extLst>
      <p:ext uri="{BB962C8B-B14F-4D97-AF65-F5344CB8AC3E}">
        <p14:creationId xmlns:p14="http://schemas.microsoft.com/office/powerpoint/2010/main" val="39832519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123728" y="260648"/>
            <a:ext cx="4457246" cy="461665"/>
          </a:xfrm>
          <a:prstGeom prst="rect">
            <a:avLst/>
          </a:prstGeom>
        </p:spPr>
        <p:txBody>
          <a:bodyPr wrap="none">
            <a:spAutoFit/>
          </a:bodyPr>
          <a:lstStyle/>
          <a:p>
            <a:r>
              <a:rPr lang="pt-PT" sz="2400" dirty="0">
                <a:solidFill>
                  <a:schemeClr val="bg1"/>
                </a:solidFill>
              </a:rPr>
              <a:t>Compostos baseados em carbono </a:t>
            </a:r>
          </a:p>
        </p:txBody>
      </p:sp>
      <p:sp>
        <p:nvSpPr>
          <p:cNvPr id="3" name="Rectângulo 2"/>
          <p:cNvSpPr/>
          <p:nvPr/>
        </p:nvSpPr>
        <p:spPr>
          <a:xfrm>
            <a:off x="107504" y="836712"/>
            <a:ext cx="8712967" cy="5262979"/>
          </a:xfrm>
          <a:prstGeom prst="rect">
            <a:avLst/>
          </a:prstGeom>
        </p:spPr>
        <p:txBody>
          <a:bodyPr wrap="square">
            <a:spAutoFit/>
          </a:bodyPr>
          <a:lstStyle/>
          <a:p>
            <a:pPr marL="285750" indent="-285750">
              <a:buFont typeface="Arial" panose="020B0604020202020204" pitchFamily="34" charset="0"/>
              <a:buChar char="•"/>
            </a:pPr>
            <a:r>
              <a:rPr lang="pt-PT" sz="2400" b="1" u="sng" dirty="0">
                <a:solidFill>
                  <a:schemeClr val="bg1"/>
                </a:solidFill>
              </a:rPr>
              <a:t>Regras</a:t>
            </a:r>
          </a:p>
          <a:p>
            <a:pPr marL="285750" indent="-285750">
              <a:buFont typeface="Arial" panose="020B0604020202020204" pitchFamily="34" charset="0"/>
              <a:buChar char="•"/>
            </a:pPr>
            <a:endParaRPr lang="pt-PT" sz="2400" b="1" u="sng" dirty="0">
              <a:solidFill>
                <a:schemeClr val="bg1"/>
              </a:solidFill>
            </a:endParaRPr>
          </a:p>
          <a:p>
            <a:pPr marL="285750" indent="-285750">
              <a:buFont typeface="Arial" panose="020B0604020202020204" pitchFamily="34" charset="0"/>
              <a:buChar char="•"/>
            </a:pPr>
            <a:r>
              <a:rPr lang="pt-PT" sz="2400" dirty="0">
                <a:solidFill>
                  <a:srgbClr val="FFFF00"/>
                </a:solidFill>
              </a:rPr>
              <a:t>Todas</a:t>
            </a:r>
            <a:r>
              <a:rPr lang="pt-PT" sz="2400" dirty="0">
                <a:solidFill>
                  <a:schemeClr val="bg1"/>
                </a:solidFill>
              </a:rPr>
              <a:t> as moléculas orgânicas </a:t>
            </a:r>
            <a:r>
              <a:rPr lang="pt-PT" sz="2400" dirty="0">
                <a:solidFill>
                  <a:srgbClr val="FFFF00"/>
                </a:solidFill>
              </a:rPr>
              <a:t>seguem a regra do octeto </a:t>
            </a:r>
          </a:p>
          <a:p>
            <a:pPr marL="285750" indent="-285750">
              <a:buFont typeface="Arial" panose="020B0604020202020204" pitchFamily="34" charset="0"/>
              <a:buChar char="•"/>
            </a:pPr>
            <a:r>
              <a:rPr lang="pt-PT" sz="2400" dirty="0">
                <a:solidFill>
                  <a:schemeClr val="bg1"/>
                </a:solidFill>
              </a:rPr>
              <a:t>O </a:t>
            </a:r>
            <a:r>
              <a:rPr lang="pt-PT" sz="2400" dirty="0">
                <a:solidFill>
                  <a:srgbClr val="FFFF00"/>
                </a:solidFill>
              </a:rPr>
              <a:t>carbono</a:t>
            </a:r>
            <a:r>
              <a:rPr lang="pt-PT" sz="2400" dirty="0">
                <a:solidFill>
                  <a:schemeClr val="bg1"/>
                </a:solidFill>
              </a:rPr>
              <a:t> faz </a:t>
            </a:r>
            <a:r>
              <a:rPr lang="pt-PT" sz="2400" dirty="0">
                <a:solidFill>
                  <a:srgbClr val="FFFF00"/>
                </a:solidFill>
              </a:rPr>
              <a:t>4 </a:t>
            </a:r>
            <a:r>
              <a:rPr lang="pt-PT" sz="2400" dirty="0">
                <a:solidFill>
                  <a:schemeClr val="bg1"/>
                </a:solidFill>
              </a:rPr>
              <a:t>ligações. </a:t>
            </a:r>
          </a:p>
          <a:p>
            <a:pPr marL="285750" indent="-285750">
              <a:buFont typeface="Arial" panose="020B0604020202020204" pitchFamily="34" charset="0"/>
              <a:buChar char="•"/>
            </a:pPr>
            <a:r>
              <a:rPr lang="pt-PT" sz="2400" dirty="0">
                <a:solidFill>
                  <a:schemeClr val="bg1"/>
                </a:solidFill>
              </a:rPr>
              <a:t>O </a:t>
            </a:r>
            <a:r>
              <a:rPr lang="pt-PT" sz="2400" dirty="0">
                <a:solidFill>
                  <a:srgbClr val="FFFF00"/>
                </a:solidFill>
              </a:rPr>
              <a:t>nitrogênio</a:t>
            </a:r>
            <a:r>
              <a:rPr lang="pt-PT" sz="2400" dirty="0">
                <a:solidFill>
                  <a:schemeClr val="bg1"/>
                </a:solidFill>
              </a:rPr>
              <a:t> forma </a:t>
            </a:r>
            <a:r>
              <a:rPr lang="pt-PT" sz="2400" dirty="0">
                <a:solidFill>
                  <a:srgbClr val="FFFF00"/>
                </a:solidFill>
              </a:rPr>
              <a:t>3</a:t>
            </a:r>
            <a:r>
              <a:rPr lang="pt-PT" sz="2400" dirty="0">
                <a:solidFill>
                  <a:schemeClr val="bg1"/>
                </a:solidFill>
              </a:rPr>
              <a:t> ligações.</a:t>
            </a:r>
          </a:p>
          <a:p>
            <a:pPr marL="285750" indent="-285750">
              <a:buFont typeface="Arial" panose="020B0604020202020204" pitchFamily="34" charset="0"/>
              <a:buChar char="•"/>
            </a:pPr>
            <a:r>
              <a:rPr lang="pt-PT" sz="2400" dirty="0">
                <a:solidFill>
                  <a:schemeClr val="bg1"/>
                </a:solidFill>
              </a:rPr>
              <a:t>O oxigênio forma </a:t>
            </a:r>
            <a:r>
              <a:rPr lang="pt-PT" sz="2400" dirty="0">
                <a:solidFill>
                  <a:srgbClr val="FFFF00"/>
                </a:solidFill>
              </a:rPr>
              <a:t>2 </a:t>
            </a:r>
            <a:r>
              <a:rPr lang="pt-PT" sz="2400" dirty="0">
                <a:solidFill>
                  <a:schemeClr val="bg1"/>
                </a:solidFill>
              </a:rPr>
              <a:t>ligações. </a:t>
            </a:r>
          </a:p>
          <a:p>
            <a:pPr marL="285750" indent="-285750">
              <a:buFont typeface="Arial" panose="020B0604020202020204" pitchFamily="34" charset="0"/>
              <a:buChar char="•"/>
            </a:pPr>
            <a:r>
              <a:rPr lang="pt-PT" sz="2400" dirty="0">
                <a:solidFill>
                  <a:schemeClr val="bg1"/>
                </a:solidFill>
              </a:rPr>
              <a:t>O </a:t>
            </a:r>
            <a:r>
              <a:rPr lang="pt-PT" sz="2400" dirty="0" err="1">
                <a:solidFill>
                  <a:schemeClr val="bg1"/>
                </a:solidFill>
              </a:rPr>
              <a:t>hidrogênio</a:t>
            </a:r>
            <a:r>
              <a:rPr lang="pt-PT" sz="2400" dirty="0">
                <a:solidFill>
                  <a:schemeClr val="bg1"/>
                </a:solidFill>
              </a:rPr>
              <a:t> </a:t>
            </a:r>
            <a:r>
              <a:rPr lang="pt-PT" sz="2400" dirty="0">
                <a:solidFill>
                  <a:srgbClr val="FFFF00"/>
                </a:solidFill>
              </a:rPr>
              <a:t>1</a:t>
            </a:r>
            <a:r>
              <a:rPr lang="pt-PT" sz="2400" dirty="0">
                <a:solidFill>
                  <a:schemeClr val="bg1"/>
                </a:solidFill>
              </a:rPr>
              <a:t> ligação. </a:t>
            </a:r>
          </a:p>
          <a:p>
            <a:pPr marL="285750" indent="-285750">
              <a:buFont typeface="Arial" panose="020B0604020202020204" pitchFamily="34" charset="0"/>
              <a:buChar char="•"/>
            </a:pPr>
            <a:r>
              <a:rPr lang="pt-PT" sz="2400" dirty="0">
                <a:solidFill>
                  <a:srgbClr val="FFFF00"/>
                </a:solidFill>
              </a:rPr>
              <a:t>Ligações múltiplas</a:t>
            </a:r>
            <a:r>
              <a:rPr lang="pt-PT" sz="2400" dirty="0">
                <a:solidFill>
                  <a:schemeClr val="bg1"/>
                </a:solidFill>
              </a:rPr>
              <a:t>  são formadas entre </a:t>
            </a:r>
            <a:r>
              <a:rPr lang="pt-PT" sz="2400" dirty="0">
                <a:solidFill>
                  <a:srgbClr val="FFFF00"/>
                </a:solidFill>
              </a:rPr>
              <a:t>carbono</a:t>
            </a:r>
            <a:r>
              <a:rPr lang="pt-PT" sz="2400" dirty="0">
                <a:solidFill>
                  <a:schemeClr val="bg1"/>
                </a:solidFill>
              </a:rPr>
              <a:t>, </a:t>
            </a:r>
            <a:r>
              <a:rPr lang="pt-PT" sz="2400" dirty="0">
                <a:solidFill>
                  <a:srgbClr val="FFFF00"/>
                </a:solidFill>
              </a:rPr>
              <a:t>nitrogénio</a:t>
            </a:r>
            <a:r>
              <a:rPr lang="pt-PT" sz="2400" dirty="0">
                <a:solidFill>
                  <a:schemeClr val="bg1"/>
                </a:solidFill>
              </a:rPr>
              <a:t> e </a:t>
            </a:r>
            <a:r>
              <a:rPr lang="pt-PT" sz="2400" dirty="0">
                <a:solidFill>
                  <a:srgbClr val="FFFF00"/>
                </a:solidFill>
              </a:rPr>
              <a:t>oxigénio</a:t>
            </a:r>
          </a:p>
          <a:p>
            <a:pPr marL="285750" indent="-285750">
              <a:buFont typeface="Arial" panose="020B0604020202020204" pitchFamily="34" charset="0"/>
              <a:buChar char="•"/>
            </a:pPr>
            <a:r>
              <a:rPr lang="pt-PT" sz="2400" dirty="0">
                <a:solidFill>
                  <a:schemeClr val="bg1"/>
                </a:solidFill>
              </a:rPr>
              <a:t>O </a:t>
            </a:r>
            <a:r>
              <a:rPr lang="pt-PT" sz="2400" dirty="0">
                <a:solidFill>
                  <a:srgbClr val="FFFF00"/>
                </a:solidFill>
              </a:rPr>
              <a:t>oxigênio</a:t>
            </a:r>
            <a:r>
              <a:rPr lang="pt-PT" sz="2400" dirty="0">
                <a:solidFill>
                  <a:schemeClr val="bg1"/>
                </a:solidFill>
              </a:rPr>
              <a:t> forma </a:t>
            </a:r>
            <a:r>
              <a:rPr lang="pt-PT" sz="2400" dirty="0">
                <a:solidFill>
                  <a:srgbClr val="FFFF00"/>
                </a:solidFill>
              </a:rPr>
              <a:t>ligações múltiplas </a:t>
            </a:r>
            <a:r>
              <a:rPr lang="pt-PT" sz="2400" dirty="0">
                <a:solidFill>
                  <a:schemeClr val="bg1"/>
                </a:solidFill>
              </a:rPr>
              <a:t>com </a:t>
            </a:r>
            <a:r>
              <a:rPr lang="pt-PT" sz="2400" dirty="0">
                <a:solidFill>
                  <a:srgbClr val="FFFF00"/>
                </a:solidFill>
              </a:rPr>
              <a:t>outros</a:t>
            </a:r>
            <a:r>
              <a:rPr lang="pt-PT" sz="2400" dirty="0">
                <a:solidFill>
                  <a:schemeClr val="bg1"/>
                </a:solidFill>
              </a:rPr>
              <a:t>  </a:t>
            </a:r>
            <a:r>
              <a:rPr lang="pt-PT" sz="2400" dirty="0">
                <a:solidFill>
                  <a:srgbClr val="FFFF00"/>
                </a:solidFill>
              </a:rPr>
              <a:t>elementos </a:t>
            </a:r>
          </a:p>
          <a:p>
            <a:pPr marL="285750" indent="-285750">
              <a:buFont typeface="Arial" panose="020B0604020202020204" pitchFamily="34" charset="0"/>
              <a:buChar char="•"/>
            </a:pPr>
            <a:r>
              <a:rPr lang="pt-PT" sz="2400" dirty="0">
                <a:solidFill>
                  <a:schemeClr val="bg1"/>
                </a:solidFill>
              </a:rPr>
              <a:t>O </a:t>
            </a:r>
            <a:r>
              <a:rPr lang="pt-PT" sz="2400" dirty="0">
                <a:solidFill>
                  <a:srgbClr val="FFFF00"/>
                </a:solidFill>
              </a:rPr>
              <a:t>carbono</a:t>
            </a:r>
            <a:r>
              <a:rPr lang="pt-PT" sz="2400" dirty="0">
                <a:solidFill>
                  <a:schemeClr val="bg1"/>
                </a:solidFill>
              </a:rPr>
              <a:t> só forma </a:t>
            </a:r>
            <a:r>
              <a:rPr lang="pt-PT" sz="2400" dirty="0">
                <a:solidFill>
                  <a:srgbClr val="FFFF00"/>
                </a:solidFill>
              </a:rPr>
              <a:t>ligações múltiplas</a:t>
            </a:r>
            <a:r>
              <a:rPr lang="pt-PT" sz="2400" dirty="0">
                <a:solidFill>
                  <a:schemeClr val="bg1"/>
                </a:solidFill>
              </a:rPr>
              <a:t> com </a:t>
            </a:r>
            <a:r>
              <a:rPr lang="pt-PT" sz="2400" dirty="0">
                <a:solidFill>
                  <a:srgbClr val="FFFF00"/>
                </a:solidFill>
              </a:rPr>
              <a:t>oxigênio </a:t>
            </a:r>
            <a:r>
              <a:rPr lang="pt-PT" sz="2400" dirty="0">
                <a:solidFill>
                  <a:schemeClr val="bg1"/>
                </a:solidFill>
              </a:rPr>
              <a:t>e </a:t>
            </a:r>
            <a:r>
              <a:rPr lang="pt-PT" sz="2400" dirty="0">
                <a:solidFill>
                  <a:srgbClr val="FFFF00"/>
                </a:solidFill>
              </a:rPr>
              <a:t>nitrogênio </a:t>
            </a:r>
          </a:p>
          <a:p>
            <a:pPr marL="285750" indent="-285750">
              <a:buFont typeface="Arial" panose="020B0604020202020204" pitchFamily="34" charset="0"/>
              <a:buChar char="•"/>
            </a:pPr>
            <a:r>
              <a:rPr lang="pt-PT" sz="2400" dirty="0">
                <a:solidFill>
                  <a:schemeClr val="bg1"/>
                </a:solidFill>
              </a:rPr>
              <a:t>Começa-se sempre pelas </a:t>
            </a:r>
            <a:r>
              <a:rPr lang="pt-PT" sz="2400" dirty="0">
                <a:solidFill>
                  <a:srgbClr val="FFFF00"/>
                </a:solidFill>
              </a:rPr>
              <a:t>ligações simples </a:t>
            </a:r>
            <a:r>
              <a:rPr lang="pt-PT" sz="2400" dirty="0">
                <a:solidFill>
                  <a:schemeClr val="bg1"/>
                </a:solidFill>
              </a:rPr>
              <a:t>e </a:t>
            </a:r>
            <a:r>
              <a:rPr lang="pt-PT" sz="2400" dirty="0">
                <a:solidFill>
                  <a:srgbClr val="FFFF00"/>
                </a:solidFill>
              </a:rPr>
              <a:t>pares isolados </a:t>
            </a:r>
            <a:r>
              <a:rPr lang="pt-PT" sz="2400" dirty="0">
                <a:solidFill>
                  <a:schemeClr val="bg1"/>
                </a:solidFill>
              </a:rPr>
              <a:t>só depois se formam as </a:t>
            </a:r>
            <a:r>
              <a:rPr lang="pt-PT" sz="2400" dirty="0">
                <a:solidFill>
                  <a:srgbClr val="FFFF00"/>
                </a:solidFill>
              </a:rPr>
              <a:t>ligações múltiplas. </a:t>
            </a:r>
          </a:p>
          <a:p>
            <a:pPr marL="285750" indent="-285750">
              <a:buFont typeface="Arial" panose="020B0604020202020204" pitchFamily="34" charset="0"/>
              <a:buChar char="•"/>
            </a:pPr>
            <a:endParaRPr lang="pt-PT" sz="2400" dirty="0">
              <a:solidFill>
                <a:schemeClr val="bg1"/>
              </a:solidFill>
            </a:endParaRPr>
          </a:p>
        </p:txBody>
      </p:sp>
    </p:spTree>
    <p:extLst>
      <p:ext uri="{BB962C8B-B14F-4D97-AF65-F5344CB8AC3E}">
        <p14:creationId xmlns:p14="http://schemas.microsoft.com/office/powerpoint/2010/main" val="23139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left)">
                                      <p:cBhvr>
                                        <p:cTn id="16" dur="500"/>
                                        <p:tgtEl>
                                          <p:spTgt spid="3">
                                            <p:txEl>
                                              <p:pRg st="4" end="4"/>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left)">
                                      <p:cBhvr>
                                        <p:cTn id="19" dur="500"/>
                                        <p:tgtEl>
                                          <p:spTgt spid="3">
                                            <p:txEl>
                                              <p:pRg st="5" end="5"/>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left)">
                                      <p:cBhvr>
                                        <p:cTn id="25" dur="500"/>
                                        <p:tgtEl>
                                          <p:spTgt spid="3">
                                            <p:txEl>
                                              <p:pRg st="7" end="7"/>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left)">
                                      <p:cBhvr>
                                        <p:cTn id="28" dur="500"/>
                                        <p:tgtEl>
                                          <p:spTgt spid="3">
                                            <p:txEl>
                                              <p:pRg st="8" end="8"/>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wipe(left)">
                                      <p:cBhvr>
                                        <p:cTn id="31" dur="500"/>
                                        <p:tgtEl>
                                          <p:spTgt spid="3">
                                            <p:txEl>
                                              <p:pRg st="9" end="9"/>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wipe(left)">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ângulo 1"/>
              <p:cNvSpPr/>
              <p:nvPr/>
            </p:nvSpPr>
            <p:spPr>
              <a:xfrm>
                <a:off x="761634" y="1372630"/>
                <a:ext cx="5466549" cy="783804"/>
              </a:xfrm>
              <a:prstGeom prst="rect">
                <a:avLst/>
              </a:prstGeom>
              <a:solidFill>
                <a:schemeClr val="accent5">
                  <a:lumMod val="75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𝑐𝑎𝑟𝑔𝑎</m:t>
                      </m:r>
                      <m:r>
                        <a:rPr lang="pt-PT" sz="2400" b="0" i="1" smtClean="0">
                          <a:solidFill>
                            <a:schemeClr val="bg1"/>
                          </a:solidFill>
                          <a:latin typeface="Cambria Math"/>
                        </a:rPr>
                        <m:t> </m:t>
                      </m:r>
                      <m:r>
                        <a:rPr lang="pt-PT" sz="2400" b="0" i="1" smtClean="0">
                          <a:solidFill>
                            <a:schemeClr val="bg1"/>
                          </a:solidFill>
                          <a:latin typeface="Cambria Math"/>
                        </a:rPr>
                        <m:t>𝑓𝑜𝑟𝑚𝑎𝑙</m:t>
                      </m:r>
                      <m:r>
                        <a:rPr lang="pt-PT" sz="2400" b="0" i="1" smtClean="0">
                          <a:solidFill>
                            <a:schemeClr val="bg1"/>
                          </a:solidFill>
                          <a:latin typeface="Cambria Math"/>
                        </a:rPr>
                        <m:t>=</m:t>
                      </m:r>
                      <m:r>
                        <a:rPr lang="pt-PT" sz="2400" b="0" i="1" smtClean="0">
                          <a:solidFill>
                            <a:schemeClr val="bg1"/>
                          </a:solidFill>
                          <a:latin typeface="Cambria Math"/>
                        </a:rPr>
                        <m:t>𝐸𝑉</m:t>
                      </m:r>
                      <m:r>
                        <a:rPr lang="pt-PT" sz="2400" b="0" i="1" smtClean="0">
                          <a:solidFill>
                            <a:schemeClr val="bg1"/>
                          </a:solidFill>
                          <a:latin typeface="Cambria Math"/>
                        </a:rPr>
                        <m:t>−[</m:t>
                      </m:r>
                      <m:r>
                        <a:rPr lang="pt-PT" sz="2400" b="0" i="1" smtClean="0">
                          <a:solidFill>
                            <a:schemeClr val="bg1"/>
                          </a:solidFill>
                          <a:latin typeface="Cambria Math"/>
                        </a:rPr>
                        <m:t>𝐸𝑃𝐼</m:t>
                      </m:r>
                      <m:r>
                        <a:rPr lang="pt-PT" sz="2400" b="0" i="1" smtClean="0">
                          <a:solidFill>
                            <a:schemeClr val="bg1"/>
                          </a:solidFill>
                          <a:latin typeface="Cambria Math"/>
                        </a:rPr>
                        <m:t>+</m:t>
                      </m:r>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1</m:t>
                          </m:r>
                        </m:num>
                        <m:den>
                          <m:r>
                            <a:rPr lang="pt-PT" sz="2400" b="0" i="1" smtClean="0">
                              <a:solidFill>
                                <a:schemeClr val="bg1"/>
                              </a:solidFill>
                              <a:latin typeface="Cambria Math"/>
                            </a:rPr>
                            <m:t>2</m:t>
                          </m:r>
                        </m:den>
                      </m:f>
                      <m:r>
                        <a:rPr lang="pt-PT" sz="2400" b="0" i="1" smtClean="0">
                          <a:solidFill>
                            <a:schemeClr val="bg1"/>
                          </a:solidFill>
                          <a:latin typeface="Cambria Math"/>
                        </a:rPr>
                        <m:t> </m:t>
                      </m:r>
                      <m:r>
                        <a:rPr lang="pt-PT" sz="2400" b="0" i="1" smtClean="0">
                          <a:solidFill>
                            <a:schemeClr val="bg1"/>
                          </a:solidFill>
                          <a:latin typeface="Cambria Math"/>
                        </a:rPr>
                        <m:t>𝐸𝐿</m:t>
                      </m:r>
                      <m:r>
                        <a:rPr lang="pt-PT" sz="2400" b="0" i="1" smtClean="0">
                          <a:solidFill>
                            <a:schemeClr val="bg1"/>
                          </a:solidFill>
                          <a:latin typeface="Cambria Math"/>
                        </a:rPr>
                        <m:t>]</m:t>
                      </m:r>
                    </m:oMath>
                  </m:oMathPara>
                </a14:m>
                <a:endParaRPr lang="pt-PT" sz="2400" dirty="0">
                  <a:solidFill>
                    <a:schemeClr val="bg1"/>
                  </a:solidFill>
                </a:endParaRPr>
              </a:p>
            </p:txBody>
          </p:sp>
        </mc:Choice>
        <mc:Fallback xmlns="">
          <p:sp>
            <p:nvSpPr>
              <p:cNvPr id="2" name="Rectângulo 1"/>
              <p:cNvSpPr>
                <a:spLocks noRot="1" noChangeAspect="1" noMove="1" noResize="1" noEditPoints="1" noAdjustHandles="1" noChangeArrowheads="1" noChangeShapeType="1" noTextEdit="1"/>
              </p:cNvSpPr>
              <p:nvPr/>
            </p:nvSpPr>
            <p:spPr>
              <a:xfrm>
                <a:off x="761634" y="1372630"/>
                <a:ext cx="5466549" cy="783804"/>
              </a:xfrm>
              <a:prstGeom prst="rect">
                <a:avLst/>
              </a:prstGeom>
              <a:blipFill rotWithShape="1">
                <a:blip r:embed="rId2"/>
                <a:stretch>
                  <a:fillRect/>
                </a:stretch>
              </a:blipFill>
            </p:spPr>
            <p:txBody>
              <a:bodyPr/>
              <a:lstStyle/>
              <a:p>
                <a:r>
                  <a:rPr lang="pt-PT">
                    <a:noFill/>
                  </a:rPr>
                  <a:t> </a:t>
                </a:r>
              </a:p>
            </p:txBody>
          </p:sp>
        </mc:Fallback>
      </mc:AlternateContent>
      <p:sp>
        <p:nvSpPr>
          <p:cNvPr id="3" name="Rectângulo 2"/>
          <p:cNvSpPr/>
          <p:nvPr/>
        </p:nvSpPr>
        <p:spPr>
          <a:xfrm>
            <a:off x="1043607" y="2636912"/>
            <a:ext cx="7416823" cy="1200329"/>
          </a:xfrm>
          <a:prstGeom prst="rect">
            <a:avLst/>
          </a:prstGeom>
        </p:spPr>
        <p:txBody>
          <a:bodyPr wrap="square">
            <a:spAutoFit/>
          </a:bodyPr>
          <a:lstStyle/>
          <a:p>
            <a:pPr marL="285750" lvl="0" indent="-285750">
              <a:buFont typeface="Arial" panose="020B0604020202020204" pitchFamily="34" charset="0"/>
              <a:buChar char="•"/>
            </a:pPr>
            <a:r>
              <a:rPr lang="pt-PT" sz="2400" dirty="0">
                <a:solidFill>
                  <a:prstClr val="white"/>
                </a:solidFill>
              </a:rPr>
              <a:t>EV - electrons de valência</a:t>
            </a:r>
          </a:p>
          <a:p>
            <a:pPr marL="285750" lvl="0" indent="-285750">
              <a:buFont typeface="Arial" panose="020B0604020202020204" pitchFamily="34" charset="0"/>
              <a:buChar char="•"/>
            </a:pPr>
            <a:r>
              <a:rPr lang="pt-PT" sz="2400" dirty="0">
                <a:solidFill>
                  <a:prstClr val="white"/>
                </a:solidFill>
              </a:rPr>
              <a:t>EPI - os electrons nos pares isolados </a:t>
            </a:r>
          </a:p>
          <a:p>
            <a:pPr marL="285750" lvl="0" indent="-285750">
              <a:buFont typeface="Arial" panose="020B0604020202020204" pitchFamily="34" charset="0"/>
              <a:buChar char="•"/>
            </a:pPr>
            <a:r>
              <a:rPr lang="pt-PT" sz="2400" dirty="0">
                <a:solidFill>
                  <a:prstClr val="white"/>
                </a:solidFill>
              </a:rPr>
              <a:t>EL - os electrons  que fazem parte das ligações.</a:t>
            </a:r>
          </a:p>
        </p:txBody>
      </p:sp>
      <p:sp>
        <p:nvSpPr>
          <p:cNvPr id="4" name="Rectângulo 3"/>
          <p:cNvSpPr/>
          <p:nvPr/>
        </p:nvSpPr>
        <p:spPr>
          <a:xfrm>
            <a:off x="812048" y="423218"/>
            <a:ext cx="1881541" cy="461665"/>
          </a:xfrm>
          <a:prstGeom prst="rect">
            <a:avLst/>
          </a:prstGeom>
        </p:spPr>
        <p:txBody>
          <a:bodyPr wrap="none">
            <a:spAutoFit/>
          </a:bodyPr>
          <a:lstStyle/>
          <a:p>
            <a:pPr lvl="0"/>
            <a:r>
              <a:rPr lang="pt-PT" sz="2400" b="1" dirty="0">
                <a:solidFill>
                  <a:srgbClr val="FFFF00"/>
                </a:solidFill>
              </a:rPr>
              <a:t>Carga formal </a:t>
            </a:r>
          </a:p>
        </p:txBody>
      </p:sp>
    </p:spTree>
    <p:extLst>
      <p:ext uri="{BB962C8B-B14F-4D97-AF65-F5344CB8AC3E}">
        <p14:creationId xmlns:p14="http://schemas.microsoft.com/office/powerpoint/2010/main" val="144465358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1619672" y="260648"/>
            <a:ext cx="4839595" cy="584775"/>
          </a:xfrm>
          <a:prstGeom prst="rect">
            <a:avLst/>
          </a:prstGeom>
        </p:spPr>
        <p:txBody>
          <a:bodyPr wrap="none">
            <a:spAutoFit/>
          </a:bodyPr>
          <a:lstStyle/>
          <a:p>
            <a:r>
              <a:rPr lang="pt-PT" sz="3200" dirty="0">
                <a:solidFill>
                  <a:schemeClr val="bg1"/>
                </a:solidFill>
              </a:rPr>
              <a:t>Excepções á regra do octeto</a:t>
            </a:r>
          </a:p>
        </p:txBody>
      </p:sp>
      <p:sp>
        <p:nvSpPr>
          <p:cNvPr id="3" name="Rectângulo 2"/>
          <p:cNvSpPr/>
          <p:nvPr/>
        </p:nvSpPr>
        <p:spPr>
          <a:xfrm>
            <a:off x="32048" y="1196752"/>
            <a:ext cx="8712967" cy="2308324"/>
          </a:xfrm>
          <a:prstGeom prst="rect">
            <a:avLst/>
          </a:prstGeom>
        </p:spPr>
        <p:txBody>
          <a:bodyPr wrap="square">
            <a:spAutoFit/>
          </a:bodyPr>
          <a:lstStyle/>
          <a:p>
            <a:pPr marL="285750" indent="-285750">
              <a:buFont typeface="Arial" panose="020B0604020202020204" pitchFamily="34" charset="0"/>
              <a:buChar char="•"/>
            </a:pPr>
            <a:endParaRPr lang="pt-PT" sz="2400" b="1" u="sng" dirty="0">
              <a:solidFill>
                <a:schemeClr val="bg1"/>
              </a:solidFill>
            </a:endParaRPr>
          </a:p>
          <a:p>
            <a:pPr marL="285750" indent="-285750">
              <a:buFont typeface="Arial" panose="020B0604020202020204" pitchFamily="34" charset="0"/>
              <a:buChar char="•"/>
            </a:pPr>
            <a:r>
              <a:rPr lang="pt-PT" sz="2400" dirty="0">
                <a:solidFill>
                  <a:srgbClr val="FFFF00"/>
                </a:solidFill>
              </a:rPr>
              <a:t>Moléculas e ions</a:t>
            </a:r>
            <a:r>
              <a:rPr lang="pt-PT" sz="2400" dirty="0">
                <a:solidFill>
                  <a:schemeClr val="bg1"/>
                </a:solidFill>
              </a:rPr>
              <a:t> que possuam </a:t>
            </a:r>
            <a:r>
              <a:rPr lang="pt-PT" sz="2400" dirty="0">
                <a:solidFill>
                  <a:srgbClr val="FFFF00"/>
                </a:solidFill>
              </a:rPr>
              <a:t>menos que 4 pares </a:t>
            </a:r>
            <a:r>
              <a:rPr lang="pt-PT" sz="2400" dirty="0">
                <a:solidFill>
                  <a:schemeClr val="bg1"/>
                </a:solidFill>
              </a:rPr>
              <a:t>de electrons no átomo central</a:t>
            </a:r>
          </a:p>
          <a:p>
            <a:pPr marL="285750" indent="-285750">
              <a:buFont typeface="Arial" panose="020B0604020202020204" pitchFamily="34" charset="0"/>
              <a:buChar char="•"/>
            </a:pPr>
            <a:r>
              <a:rPr lang="pt-PT" sz="2400" dirty="0">
                <a:solidFill>
                  <a:schemeClr val="bg1"/>
                </a:solidFill>
              </a:rPr>
              <a:t>Os que têm </a:t>
            </a:r>
            <a:r>
              <a:rPr lang="pt-PT" sz="2400" dirty="0">
                <a:solidFill>
                  <a:srgbClr val="FFFF00"/>
                </a:solidFill>
              </a:rPr>
              <a:t>mais que 4 pares </a:t>
            </a:r>
            <a:r>
              <a:rPr lang="pt-PT" sz="2400" dirty="0">
                <a:solidFill>
                  <a:schemeClr val="bg1"/>
                </a:solidFill>
              </a:rPr>
              <a:t>de electrons no átomo central </a:t>
            </a:r>
          </a:p>
          <a:p>
            <a:pPr marL="285750" indent="-285750">
              <a:buFont typeface="Arial" panose="020B0604020202020204" pitchFamily="34" charset="0"/>
              <a:buChar char="•"/>
            </a:pPr>
            <a:r>
              <a:rPr lang="pt-PT" sz="2400" dirty="0">
                <a:solidFill>
                  <a:schemeClr val="bg1"/>
                </a:solidFill>
              </a:rPr>
              <a:t>E os que têm um </a:t>
            </a:r>
            <a:r>
              <a:rPr lang="pt-PT" sz="2400" dirty="0">
                <a:solidFill>
                  <a:srgbClr val="FFFF00"/>
                </a:solidFill>
              </a:rPr>
              <a:t>número impar de electrons </a:t>
            </a:r>
          </a:p>
          <a:p>
            <a:pPr marL="285750" indent="-285750">
              <a:buFont typeface="Arial" panose="020B0604020202020204" pitchFamily="34" charset="0"/>
              <a:buChar char="•"/>
            </a:pPr>
            <a:endParaRPr lang="pt-PT" sz="2400" dirty="0">
              <a:solidFill>
                <a:schemeClr val="bg1"/>
              </a:solidFill>
            </a:endParaRPr>
          </a:p>
        </p:txBody>
      </p:sp>
    </p:spTree>
    <p:extLst>
      <p:ext uri="{BB962C8B-B14F-4D97-AF65-F5344CB8AC3E}">
        <p14:creationId xmlns:p14="http://schemas.microsoft.com/office/powerpoint/2010/main" val="381910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83" t="18182" r="10687" b="28125"/>
          <a:stretch/>
        </p:blipFill>
        <p:spPr bwMode="auto">
          <a:xfrm>
            <a:off x="0" y="1484784"/>
            <a:ext cx="9245154" cy="3695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73497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https://images.rapgenius.com/5a9e8581bdb32b80e7175f98d525966e.1000x563x1.jpg"/>
          <p:cNvPicPr>
            <a:picLocks noChangeAspect="1" noChangeArrowheads="1"/>
          </p:cNvPicPr>
          <p:nvPr/>
        </p:nvPicPr>
        <p:blipFill rotWithShape="1">
          <a:blip r:embed="rId2">
            <a:extLst>
              <a:ext uri="{28A0092B-C50C-407E-A947-70E740481C1C}">
                <a14:useLocalDpi xmlns:a14="http://schemas.microsoft.com/office/drawing/2010/main" val="0"/>
              </a:ext>
            </a:extLst>
          </a:blip>
          <a:srcRect l="5646" r="5484"/>
          <a:stretch/>
        </p:blipFill>
        <p:spPr bwMode="auto">
          <a:xfrm>
            <a:off x="-34659" y="332656"/>
            <a:ext cx="9144000" cy="579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67446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5940153" y="1115962"/>
            <a:ext cx="3024336" cy="1938992"/>
          </a:xfrm>
          <a:prstGeom prst="rect">
            <a:avLst/>
          </a:prstGeom>
          <a:noFill/>
        </p:spPr>
        <p:txBody>
          <a:bodyPr wrap="square" rtlCol="0">
            <a:spAutoFit/>
          </a:bodyPr>
          <a:lstStyle/>
          <a:p>
            <a:pPr algn="ctr"/>
            <a:r>
              <a:rPr lang="pt-PT" sz="4000" b="1" dirty="0">
                <a:solidFill>
                  <a:schemeClr val="bg1"/>
                </a:solidFill>
              </a:rPr>
              <a:t>Ligação e estrutura molecular</a:t>
            </a:r>
          </a:p>
        </p:txBody>
      </p:sp>
      <p:sp>
        <p:nvSpPr>
          <p:cNvPr id="6" name="CaixaDeTexto 5"/>
          <p:cNvSpPr txBox="1"/>
          <p:nvPr/>
        </p:nvSpPr>
        <p:spPr>
          <a:xfrm>
            <a:off x="5364088" y="3670507"/>
            <a:ext cx="4139952" cy="707886"/>
          </a:xfrm>
          <a:prstGeom prst="rect">
            <a:avLst/>
          </a:prstGeom>
          <a:noFill/>
        </p:spPr>
        <p:txBody>
          <a:bodyPr wrap="square" rtlCol="0">
            <a:spAutoFit/>
          </a:bodyPr>
          <a:lstStyle/>
          <a:p>
            <a:pPr algn="ctr"/>
            <a:r>
              <a:rPr lang="pt-PT" sz="4000" b="1" dirty="0">
                <a:solidFill>
                  <a:schemeClr val="bg1"/>
                </a:solidFill>
              </a:rPr>
              <a:t>Aula 6</a:t>
            </a:r>
          </a:p>
        </p:txBody>
      </p:sp>
      <p:pic>
        <p:nvPicPr>
          <p:cNvPr id="1026" name="Picture 2" descr="http://www.scienceclarified.com/photos/chemical-bond-28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6" y="-27384"/>
            <a:ext cx="6209168" cy="4538607"/>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0622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67544" y="1412776"/>
            <a:ext cx="8496944" cy="3046988"/>
          </a:xfrm>
          <a:prstGeom prst="rect">
            <a:avLst/>
          </a:prstGeom>
          <a:noFill/>
        </p:spPr>
        <p:txBody>
          <a:bodyPr wrap="square" rtlCol="0">
            <a:spAutoFit/>
          </a:bodyPr>
          <a:lstStyle/>
          <a:p>
            <a:pPr marL="285750" indent="-285750">
              <a:buFont typeface="Arial" panose="020B0604020202020204" pitchFamily="34" charset="0"/>
              <a:buChar char="•"/>
            </a:pPr>
            <a:r>
              <a:rPr lang="pt-PT" sz="2400" dirty="0">
                <a:solidFill>
                  <a:schemeClr val="bg1"/>
                </a:solidFill>
              </a:rPr>
              <a:t>Ressonância – o que é? E para que serve?</a:t>
            </a:r>
          </a:p>
          <a:p>
            <a:pPr marL="285750" indent="-285750">
              <a:buFont typeface="Arial" panose="020B0604020202020204" pitchFamily="34" charset="0"/>
              <a:buChar char="•"/>
            </a:pPr>
            <a:r>
              <a:rPr lang="pt-PT" sz="2400" dirty="0">
                <a:solidFill>
                  <a:schemeClr val="bg1"/>
                </a:solidFill>
              </a:rPr>
              <a:t>Carga formal de estruturas hibridas</a:t>
            </a:r>
          </a:p>
          <a:p>
            <a:pPr marL="285750" indent="-285750">
              <a:buFont typeface="Arial" panose="020B0604020202020204" pitchFamily="34" charset="0"/>
              <a:buChar char="•"/>
            </a:pPr>
            <a:r>
              <a:rPr lang="pt-PT" sz="2400" dirty="0">
                <a:solidFill>
                  <a:schemeClr val="bg1"/>
                </a:solidFill>
              </a:rPr>
              <a:t>Forma das moléculas e Lewis</a:t>
            </a:r>
          </a:p>
          <a:p>
            <a:pPr marL="285750" indent="-285750">
              <a:buFont typeface="Arial" panose="020B0604020202020204" pitchFamily="34" charset="0"/>
              <a:buChar char="•"/>
            </a:pPr>
            <a:r>
              <a:rPr lang="pt-PT" sz="2400" dirty="0">
                <a:solidFill>
                  <a:schemeClr val="bg1"/>
                </a:solidFill>
              </a:rPr>
              <a:t>Método de repulsão dos pares de electrons no nível de valência (RPENV ou VSEPR -</a:t>
            </a:r>
            <a:r>
              <a:rPr lang="en-US" sz="2400" dirty="0"/>
              <a:t> </a:t>
            </a:r>
            <a:r>
              <a:rPr lang="en-US" sz="2400" dirty="0">
                <a:solidFill>
                  <a:schemeClr val="bg1"/>
                </a:solidFill>
              </a:rPr>
              <a:t>Valence shell electron pair repulsion</a:t>
            </a:r>
            <a:r>
              <a:rPr lang="pt-PT" sz="2400" dirty="0">
                <a:solidFill>
                  <a:schemeClr val="bg1"/>
                </a:solidFill>
              </a:rPr>
              <a:t>) </a:t>
            </a:r>
          </a:p>
          <a:p>
            <a:pPr marL="285750" indent="-285750">
              <a:buFont typeface="Arial" panose="020B0604020202020204" pitchFamily="34" charset="0"/>
              <a:buChar char="•"/>
            </a:pPr>
            <a:r>
              <a:rPr lang="pt-PT" sz="2400" dirty="0">
                <a:solidFill>
                  <a:schemeClr val="bg1"/>
                </a:solidFill>
              </a:rPr>
              <a:t>Polaridade </a:t>
            </a:r>
          </a:p>
          <a:p>
            <a:pPr marL="285750" indent="-285750">
              <a:buFont typeface="Arial" panose="020B0604020202020204" pitchFamily="34" charset="0"/>
              <a:buChar char="•"/>
            </a:pPr>
            <a:r>
              <a:rPr lang="pt-PT" sz="2400" dirty="0">
                <a:solidFill>
                  <a:schemeClr val="bg1"/>
                </a:solidFill>
              </a:rPr>
              <a:t>Electronegatividade </a:t>
            </a:r>
          </a:p>
          <a:p>
            <a:pPr marL="285750" indent="-285750">
              <a:buFont typeface="Arial" panose="020B0604020202020204" pitchFamily="34" charset="0"/>
              <a:buChar char="•"/>
            </a:pPr>
            <a:endParaRPr lang="pt-PT" sz="2400" dirty="0">
              <a:solidFill>
                <a:schemeClr val="bg1"/>
              </a:solidFill>
            </a:endParaRPr>
          </a:p>
        </p:txBody>
      </p:sp>
    </p:spTree>
    <p:extLst>
      <p:ext uri="{BB962C8B-B14F-4D97-AF65-F5344CB8AC3E}">
        <p14:creationId xmlns:p14="http://schemas.microsoft.com/office/powerpoint/2010/main" val="311378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764704"/>
            <a:ext cx="8496944" cy="3046988"/>
          </a:xfrm>
          <a:prstGeom prst="rect">
            <a:avLst/>
          </a:prstGeom>
          <a:noFill/>
        </p:spPr>
        <p:txBody>
          <a:bodyPr wrap="square" rtlCol="0">
            <a:spAutoFit/>
          </a:bodyPr>
          <a:lstStyle/>
          <a:p>
            <a:r>
              <a:rPr lang="pt-PT" sz="3200" b="1" dirty="0">
                <a:solidFill>
                  <a:srgbClr val="FFFF00"/>
                </a:solidFill>
              </a:rPr>
              <a:t>Questão: </a:t>
            </a:r>
            <a:r>
              <a:rPr lang="pt-PT" sz="2400" dirty="0">
                <a:solidFill>
                  <a:schemeClr val="bg1"/>
                </a:solidFill>
              </a:rPr>
              <a:t>A ligação simples entre dois  átomos de Oxigénio é de 132 </a:t>
            </a:r>
            <a:r>
              <a:rPr lang="pt-PT" sz="2400" dirty="0" err="1">
                <a:solidFill>
                  <a:schemeClr val="bg1"/>
                </a:solidFill>
              </a:rPr>
              <a:t>pm</a:t>
            </a:r>
            <a:r>
              <a:rPr lang="pt-PT" sz="2400" dirty="0">
                <a:solidFill>
                  <a:schemeClr val="bg1"/>
                </a:solidFill>
              </a:rPr>
              <a:t> e a ligação dupla é de 121,1 </a:t>
            </a:r>
            <a:r>
              <a:rPr lang="pt-PT" sz="2400" dirty="0" err="1">
                <a:solidFill>
                  <a:schemeClr val="bg1"/>
                </a:solidFill>
              </a:rPr>
              <a:t>pm</a:t>
            </a:r>
            <a:r>
              <a:rPr lang="pt-PT" sz="2400" dirty="0">
                <a:solidFill>
                  <a:schemeClr val="bg1"/>
                </a:solidFill>
              </a:rPr>
              <a:t>. Na molécula de </a:t>
            </a:r>
            <a:r>
              <a:rPr lang="pt-PT" sz="2400" dirty="0" err="1">
                <a:solidFill>
                  <a:schemeClr val="bg1"/>
                </a:solidFill>
              </a:rPr>
              <a:t>ozônio</a:t>
            </a:r>
            <a:r>
              <a:rPr lang="pt-PT" sz="2400" dirty="0">
                <a:solidFill>
                  <a:schemeClr val="bg1"/>
                </a:solidFill>
              </a:rPr>
              <a:t> (O</a:t>
            </a:r>
            <a:r>
              <a:rPr lang="pt-PT" sz="2400" baseline="-25000" dirty="0">
                <a:solidFill>
                  <a:schemeClr val="bg1"/>
                </a:solidFill>
              </a:rPr>
              <a:t>3</a:t>
            </a:r>
            <a:r>
              <a:rPr lang="pt-PT" sz="2400" dirty="0">
                <a:solidFill>
                  <a:schemeClr val="bg1"/>
                </a:solidFill>
              </a:rPr>
              <a:t>) o tamanho da ligação entre os átomos de oxigênio é de 127,8 </a:t>
            </a:r>
            <a:r>
              <a:rPr lang="pt-PT" sz="2400" dirty="0" err="1">
                <a:solidFill>
                  <a:schemeClr val="bg1"/>
                </a:solidFill>
              </a:rPr>
              <a:t>pm</a:t>
            </a:r>
            <a:r>
              <a:rPr lang="pt-PT" sz="2400" dirty="0">
                <a:solidFill>
                  <a:schemeClr val="bg1"/>
                </a:solidFill>
              </a:rPr>
              <a:t>.</a:t>
            </a:r>
          </a:p>
          <a:p>
            <a:pPr marL="285750" indent="-285750">
              <a:buFont typeface="Arial" panose="020B0604020202020204" pitchFamily="34" charset="0"/>
              <a:buChar char="•"/>
            </a:pPr>
            <a:endParaRPr lang="pt-PT" sz="2400" dirty="0">
              <a:solidFill>
                <a:schemeClr val="bg1"/>
              </a:solidFill>
            </a:endParaRPr>
          </a:p>
          <a:p>
            <a:r>
              <a:rPr lang="pt-PT" sz="4000" dirty="0">
                <a:solidFill>
                  <a:srgbClr val="FFFF00"/>
                </a:solidFill>
              </a:rPr>
              <a:t>PORQUÊ???</a:t>
            </a:r>
          </a:p>
          <a:p>
            <a:pPr marL="285750" indent="-285750">
              <a:buFont typeface="Arial" panose="020B0604020202020204" pitchFamily="34" charset="0"/>
              <a:buChar char="•"/>
            </a:pPr>
            <a:endParaRPr lang="pt-PT" sz="2400" dirty="0">
              <a:solidFill>
                <a:schemeClr val="bg1"/>
              </a:solidFill>
            </a:endParaRPr>
          </a:p>
        </p:txBody>
      </p:sp>
      <p:sp>
        <p:nvSpPr>
          <p:cNvPr id="3" name="CaixaDeTexto 2"/>
          <p:cNvSpPr txBox="1"/>
          <p:nvPr/>
        </p:nvSpPr>
        <p:spPr>
          <a:xfrm>
            <a:off x="296622" y="3778971"/>
            <a:ext cx="8496944" cy="2308324"/>
          </a:xfrm>
          <a:prstGeom prst="rect">
            <a:avLst/>
          </a:prstGeom>
          <a:noFill/>
        </p:spPr>
        <p:txBody>
          <a:bodyPr wrap="square" rtlCol="0">
            <a:spAutoFit/>
          </a:bodyPr>
          <a:lstStyle/>
          <a:p>
            <a:r>
              <a:rPr lang="pt-PT" sz="3200" b="1" dirty="0">
                <a:solidFill>
                  <a:srgbClr val="FFFF00"/>
                </a:solidFill>
              </a:rPr>
              <a:t>Questão: </a:t>
            </a:r>
            <a:r>
              <a:rPr lang="pt-PT" sz="2400" dirty="0">
                <a:solidFill>
                  <a:schemeClr val="bg1"/>
                </a:solidFill>
              </a:rPr>
              <a:t>As cargas formais variam com a ressonância?</a:t>
            </a:r>
          </a:p>
          <a:p>
            <a:r>
              <a:rPr lang="pt-PT" sz="2400" dirty="0">
                <a:solidFill>
                  <a:schemeClr val="bg1"/>
                </a:solidFill>
              </a:rPr>
              <a:t>Exemplo: NO</a:t>
            </a:r>
            <a:r>
              <a:rPr lang="pt-PT" sz="2400" baseline="-25000" dirty="0">
                <a:solidFill>
                  <a:schemeClr val="bg1"/>
                </a:solidFill>
              </a:rPr>
              <a:t>3</a:t>
            </a:r>
            <a:r>
              <a:rPr lang="pt-PT" sz="2400" baseline="30000" dirty="0">
                <a:solidFill>
                  <a:schemeClr val="bg1"/>
                </a:solidFill>
              </a:rPr>
              <a:t>-</a:t>
            </a:r>
          </a:p>
          <a:p>
            <a:pPr marL="285750" indent="-285750">
              <a:buFont typeface="Arial" panose="020B0604020202020204" pitchFamily="34" charset="0"/>
              <a:buChar char="•"/>
            </a:pPr>
            <a:endParaRPr lang="pt-PT" sz="2400" dirty="0">
              <a:solidFill>
                <a:schemeClr val="bg1"/>
              </a:solidFill>
            </a:endParaRPr>
          </a:p>
          <a:p>
            <a:r>
              <a:rPr lang="pt-PT" sz="4000" dirty="0">
                <a:solidFill>
                  <a:srgbClr val="FFFF00"/>
                </a:solidFill>
              </a:rPr>
              <a:t>PORQUÊ???</a:t>
            </a:r>
          </a:p>
          <a:p>
            <a:pPr marL="285750" indent="-285750">
              <a:buFont typeface="Arial" panose="020B0604020202020204" pitchFamily="34" charset="0"/>
              <a:buChar char="•"/>
            </a:pPr>
            <a:endParaRPr lang="pt-PT" sz="2400" dirty="0">
              <a:solidFill>
                <a:schemeClr val="bg1"/>
              </a:solidFill>
            </a:endParaRPr>
          </a:p>
        </p:txBody>
      </p:sp>
    </p:spTree>
    <p:extLst>
      <p:ext uri="{BB962C8B-B14F-4D97-AF65-F5344CB8AC3E}">
        <p14:creationId xmlns:p14="http://schemas.microsoft.com/office/powerpoint/2010/main" val="421194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441" t="22292" r="5476" b="36666"/>
          <a:stretch/>
        </p:blipFill>
        <p:spPr bwMode="auto">
          <a:xfrm>
            <a:off x="277364" y="332656"/>
            <a:ext cx="2611612" cy="2858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upload.wikimedia.org/wikipedia/commons/thumb/4/40/Benzene-resonance-structures.svg/1280px-Benzene-resonance-structures.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332656"/>
            <a:ext cx="3662240" cy="2858264"/>
          </a:xfrm>
          <a:prstGeom prst="rect">
            <a:avLst/>
          </a:prstGeom>
          <a:solidFill>
            <a:schemeClr val="bg1"/>
          </a:solidFill>
        </p:spPr>
      </p:pic>
      <p:pic>
        <p:nvPicPr>
          <p:cNvPr id="1030" name="Picture 6" descr="http://s3.mnimgs.com/img/shared/ck-files/ck_55d20212cb14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64" y="3573016"/>
            <a:ext cx="6821811" cy="17281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wikimedia.org/wikipedia/commons/3/3d/Linus_Pauling_19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2" y="692696"/>
            <a:ext cx="1782016"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7380312" y="3364808"/>
            <a:ext cx="1872208" cy="646331"/>
          </a:xfrm>
          <a:prstGeom prst="rect">
            <a:avLst/>
          </a:prstGeom>
          <a:noFill/>
        </p:spPr>
        <p:txBody>
          <a:bodyPr wrap="square" rtlCol="0">
            <a:spAutoFit/>
          </a:bodyPr>
          <a:lstStyle/>
          <a:p>
            <a:pPr algn="ctr"/>
            <a:r>
              <a:rPr lang="pt-PT" dirty="0">
                <a:solidFill>
                  <a:schemeClr val="bg1"/>
                </a:solidFill>
              </a:rPr>
              <a:t>Linus </a:t>
            </a:r>
            <a:r>
              <a:rPr lang="pt-PT" dirty="0" err="1">
                <a:solidFill>
                  <a:schemeClr val="bg1"/>
                </a:solidFill>
              </a:rPr>
              <a:t>Pauling</a:t>
            </a:r>
            <a:r>
              <a:rPr lang="pt-PT" dirty="0">
                <a:solidFill>
                  <a:schemeClr val="bg1"/>
                </a:solidFill>
              </a:rPr>
              <a:t> 1901-1994</a:t>
            </a:r>
          </a:p>
        </p:txBody>
      </p:sp>
      <p:sp>
        <p:nvSpPr>
          <p:cNvPr id="8" name="CaixaDeTexto 7"/>
          <p:cNvSpPr txBox="1"/>
          <p:nvPr/>
        </p:nvSpPr>
        <p:spPr>
          <a:xfrm>
            <a:off x="277364" y="5389351"/>
            <a:ext cx="8676456" cy="523220"/>
          </a:xfrm>
          <a:prstGeom prst="rect">
            <a:avLst/>
          </a:prstGeom>
          <a:noFill/>
        </p:spPr>
        <p:txBody>
          <a:bodyPr wrap="square" rtlCol="0">
            <a:spAutoFit/>
          </a:bodyPr>
          <a:lstStyle/>
          <a:p>
            <a:r>
              <a:rPr lang="pt-PT" sz="2800" b="1" dirty="0">
                <a:solidFill>
                  <a:srgbClr val="FFFF00"/>
                </a:solidFill>
              </a:rPr>
              <a:t>Questão: </a:t>
            </a:r>
            <a:r>
              <a:rPr lang="pt-PT" sz="2800" b="1" dirty="0">
                <a:solidFill>
                  <a:schemeClr val="bg1"/>
                </a:solidFill>
              </a:rPr>
              <a:t>porquê que o O</a:t>
            </a:r>
            <a:r>
              <a:rPr lang="pt-PT" sz="2800" b="1" baseline="-25000" dirty="0">
                <a:solidFill>
                  <a:schemeClr val="bg1"/>
                </a:solidFill>
              </a:rPr>
              <a:t>3</a:t>
            </a:r>
            <a:r>
              <a:rPr lang="pt-PT" sz="2800" b="1" dirty="0">
                <a:solidFill>
                  <a:schemeClr val="bg1"/>
                </a:solidFill>
              </a:rPr>
              <a:t> é uma molécula angular?</a:t>
            </a:r>
            <a:endParaRPr lang="pt-PT" sz="2000" dirty="0">
              <a:solidFill>
                <a:schemeClr val="bg1"/>
              </a:solidFill>
            </a:endParaRPr>
          </a:p>
        </p:txBody>
      </p:sp>
    </p:spTree>
    <p:extLst>
      <p:ext uri="{BB962C8B-B14F-4D97-AF65-F5344CB8AC3E}">
        <p14:creationId xmlns:p14="http://schemas.microsoft.com/office/powerpoint/2010/main" val="120678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http://chemistry-matters.com/wp-content/uploads/2015/02/pollu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7171" name="Picture 3" descr="C:\Users\vidinha\Documents\Brasil\Joinville\pol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7"/>
            <a:ext cx="9144000" cy="428822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339752" y="5283278"/>
            <a:ext cx="6812891" cy="584775"/>
          </a:xfrm>
          <a:prstGeom prst="rect">
            <a:avLst/>
          </a:prstGeom>
          <a:noFill/>
        </p:spPr>
        <p:txBody>
          <a:bodyPr wrap="none" rtlCol="0">
            <a:spAutoFit/>
          </a:bodyPr>
          <a:lstStyle/>
          <a:p>
            <a:r>
              <a:rPr lang="pt-PT" sz="3200" dirty="0">
                <a:solidFill>
                  <a:schemeClr val="bg1"/>
                </a:solidFill>
              </a:rPr>
              <a:t>Visão da química nos anos 70,80 e 90… </a:t>
            </a:r>
          </a:p>
        </p:txBody>
      </p:sp>
    </p:spTree>
    <p:extLst>
      <p:ext uri="{BB962C8B-B14F-4D97-AF65-F5344CB8AC3E}">
        <p14:creationId xmlns:p14="http://schemas.microsoft.com/office/powerpoint/2010/main" val="335379744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33" t="22500" r="16837" b="46875"/>
          <a:stretch/>
        </p:blipFill>
        <p:spPr bwMode="auto">
          <a:xfrm>
            <a:off x="0" y="1628800"/>
            <a:ext cx="9142306" cy="2106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ângulo 1"/>
          <p:cNvSpPr/>
          <p:nvPr/>
        </p:nvSpPr>
        <p:spPr>
          <a:xfrm>
            <a:off x="179512" y="548212"/>
            <a:ext cx="5103705" cy="584775"/>
          </a:xfrm>
          <a:prstGeom prst="rect">
            <a:avLst/>
          </a:prstGeom>
        </p:spPr>
        <p:txBody>
          <a:bodyPr wrap="none">
            <a:spAutoFit/>
          </a:bodyPr>
          <a:lstStyle/>
          <a:p>
            <a:r>
              <a:rPr lang="pt-PT" sz="3200" b="1" dirty="0">
                <a:solidFill>
                  <a:schemeClr val="bg1"/>
                </a:solidFill>
              </a:rPr>
              <a:t>Forma das moléculas e Lewis</a:t>
            </a:r>
          </a:p>
        </p:txBody>
      </p:sp>
      <p:sp>
        <p:nvSpPr>
          <p:cNvPr id="4" name="Rectângulo 3"/>
          <p:cNvSpPr/>
          <p:nvPr/>
        </p:nvSpPr>
        <p:spPr>
          <a:xfrm>
            <a:off x="339705" y="4509120"/>
            <a:ext cx="8802601" cy="2062103"/>
          </a:xfrm>
          <a:prstGeom prst="rect">
            <a:avLst/>
          </a:prstGeom>
        </p:spPr>
        <p:txBody>
          <a:bodyPr wrap="square">
            <a:spAutoFit/>
          </a:bodyPr>
          <a:lstStyle/>
          <a:p>
            <a:r>
              <a:rPr lang="pt-PT" sz="3200" dirty="0">
                <a:solidFill>
                  <a:schemeClr val="bg1"/>
                </a:solidFill>
              </a:rPr>
              <a:t>Método de repulsão dos pares de electrons no nível de valência (RPENV) </a:t>
            </a:r>
          </a:p>
          <a:p>
            <a:r>
              <a:rPr lang="pt-PT" sz="3200" dirty="0">
                <a:solidFill>
                  <a:schemeClr val="bg1"/>
                </a:solidFill>
              </a:rPr>
              <a:t> </a:t>
            </a:r>
            <a:r>
              <a:rPr lang="pt-PT" sz="3200" b="1" dirty="0">
                <a:solidFill>
                  <a:schemeClr val="bg1"/>
                </a:solidFill>
              </a:rPr>
              <a:t>VSEPR</a:t>
            </a:r>
            <a:r>
              <a:rPr lang="pt-PT" sz="3200" dirty="0">
                <a:solidFill>
                  <a:schemeClr val="bg1"/>
                </a:solidFill>
              </a:rPr>
              <a:t> -</a:t>
            </a:r>
            <a:r>
              <a:rPr lang="en-US" sz="3200" dirty="0"/>
              <a:t> </a:t>
            </a:r>
            <a:r>
              <a:rPr lang="en-US" sz="3200" dirty="0">
                <a:solidFill>
                  <a:schemeClr val="bg1"/>
                </a:solidFill>
              </a:rPr>
              <a:t>Valence shell electron pair repulsion</a:t>
            </a:r>
            <a:r>
              <a:rPr lang="pt-PT" sz="3200" dirty="0">
                <a:solidFill>
                  <a:schemeClr val="bg1"/>
                </a:solidFill>
              </a:rPr>
              <a:t>)</a:t>
            </a:r>
          </a:p>
          <a:p>
            <a:r>
              <a:rPr lang="pt-PT" sz="3200" b="1" dirty="0">
                <a:solidFill>
                  <a:schemeClr val="bg1"/>
                </a:solidFill>
              </a:rPr>
              <a:t> </a:t>
            </a:r>
          </a:p>
        </p:txBody>
      </p:sp>
    </p:spTree>
    <p:extLst>
      <p:ext uri="{BB962C8B-B14F-4D97-AF65-F5344CB8AC3E}">
        <p14:creationId xmlns:p14="http://schemas.microsoft.com/office/powerpoint/2010/main" val="85109298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90" t="16249" r="10278" b="37292"/>
          <a:stretch/>
        </p:blipFill>
        <p:spPr bwMode="auto">
          <a:xfrm>
            <a:off x="33303" y="1484784"/>
            <a:ext cx="9124568" cy="315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467544" y="5445224"/>
            <a:ext cx="8676456" cy="1077218"/>
          </a:xfrm>
          <a:prstGeom prst="rect">
            <a:avLst/>
          </a:prstGeom>
          <a:noFill/>
        </p:spPr>
        <p:txBody>
          <a:bodyPr wrap="square" rtlCol="0">
            <a:spAutoFit/>
          </a:bodyPr>
          <a:lstStyle/>
          <a:p>
            <a:r>
              <a:rPr lang="pt-PT" sz="3200" b="1" u="sng" dirty="0">
                <a:solidFill>
                  <a:srgbClr val="FFFF00"/>
                </a:solidFill>
              </a:rPr>
              <a:t>Questão</a:t>
            </a:r>
            <a:r>
              <a:rPr lang="pt-PT" sz="3200" b="1" dirty="0">
                <a:solidFill>
                  <a:srgbClr val="FFFF00"/>
                </a:solidFill>
              </a:rPr>
              <a:t>: e se houver um ou dois pares de electrons livres? </a:t>
            </a:r>
            <a:endParaRPr lang="pt-PT" sz="2400" dirty="0">
              <a:solidFill>
                <a:schemeClr val="bg1"/>
              </a:solidFill>
            </a:endParaRPr>
          </a:p>
        </p:txBody>
      </p:sp>
    </p:spTree>
    <p:extLst>
      <p:ext uri="{BB962C8B-B14F-4D97-AF65-F5344CB8AC3E}">
        <p14:creationId xmlns:p14="http://schemas.microsoft.com/office/powerpoint/2010/main" val="275252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266" t="33959" r="33602" b="18125"/>
          <a:stretch/>
        </p:blipFill>
        <p:spPr bwMode="auto">
          <a:xfrm>
            <a:off x="14748" y="404664"/>
            <a:ext cx="9129252" cy="490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467544" y="5445224"/>
            <a:ext cx="8676456" cy="584775"/>
          </a:xfrm>
          <a:prstGeom prst="rect">
            <a:avLst/>
          </a:prstGeom>
          <a:noFill/>
        </p:spPr>
        <p:txBody>
          <a:bodyPr wrap="square" rtlCol="0">
            <a:spAutoFit/>
          </a:bodyPr>
          <a:lstStyle/>
          <a:p>
            <a:r>
              <a:rPr lang="pt-PT" sz="3200" b="1" u="sng" dirty="0">
                <a:solidFill>
                  <a:srgbClr val="FFFF00"/>
                </a:solidFill>
              </a:rPr>
              <a:t>Questão</a:t>
            </a:r>
            <a:r>
              <a:rPr lang="pt-PT" sz="3200" b="1" dirty="0">
                <a:solidFill>
                  <a:srgbClr val="FFFF00"/>
                </a:solidFill>
              </a:rPr>
              <a:t>: o angulo diminui porquê? </a:t>
            </a:r>
            <a:endParaRPr lang="pt-PT" sz="2400" dirty="0">
              <a:solidFill>
                <a:schemeClr val="bg1"/>
              </a:solidFill>
            </a:endParaRPr>
          </a:p>
        </p:txBody>
      </p:sp>
    </p:spTree>
    <p:extLst>
      <p:ext uri="{BB962C8B-B14F-4D97-AF65-F5344CB8AC3E}">
        <p14:creationId xmlns:p14="http://schemas.microsoft.com/office/powerpoint/2010/main" val="27705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36" t="14375" r="16604" b="14919"/>
          <a:stretch/>
        </p:blipFill>
        <p:spPr bwMode="auto">
          <a:xfrm>
            <a:off x="-1920" y="836712"/>
            <a:ext cx="9124096" cy="4884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89448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1916832"/>
            <a:ext cx="8136904" cy="584775"/>
          </a:xfrm>
          <a:prstGeom prst="rect">
            <a:avLst/>
          </a:prstGeom>
          <a:noFill/>
        </p:spPr>
        <p:txBody>
          <a:bodyPr wrap="square" rtlCol="0">
            <a:spAutoFit/>
          </a:bodyPr>
          <a:lstStyle/>
          <a:p>
            <a:r>
              <a:rPr lang="pt-PT" sz="3200" b="1" u="sng" dirty="0">
                <a:solidFill>
                  <a:srgbClr val="FFFF00"/>
                </a:solidFill>
              </a:rPr>
              <a:t>Exemplo</a:t>
            </a:r>
            <a:r>
              <a:rPr lang="pt-PT" sz="3200" b="1" dirty="0">
                <a:solidFill>
                  <a:srgbClr val="FFFF00"/>
                </a:solidFill>
              </a:rPr>
              <a:t>: </a:t>
            </a:r>
            <a:r>
              <a:rPr lang="pt-PT" sz="2800" b="1" dirty="0">
                <a:solidFill>
                  <a:schemeClr val="bg1"/>
                </a:solidFill>
              </a:rPr>
              <a:t>ClF</a:t>
            </a:r>
            <a:r>
              <a:rPr lang="pt-PT" sz="2800" b="1" baseline="-25000" dirty="0">
                <a:solidFill>
                  <a:schemeClr val="bg1"/>
                </a:solidFill>
              </a:rPr>
              <a:t>2</a:t>
            </a:r>
            <a:r>
              <a:rPr lang="pt-PT" sz="2800" b="1" baseline="30000" dirty="0">
                <a:solidFill>
                  <a:schemeClr val="bg1"/>
                </a:solidFill>
              </a:rPr>
              <a:t>-</a:t>
            </a:r>
            <a:r>
              <a:rPr lang="pt-PT" sz="2800" b="1" dirty="0">
                <a:solidFill>
                  <a:schemeClr val="bg1"/>
                </a:solidFill>
              </a:rPr>
              <a:t> ;ClF</a:t>
            </a:r>
            <a:r>
              <a:rPr lang="pt-PT" sz="2800" b="1" baseline="-25000" dirty="0">
                <a:solidFill>
                  <a:schemeClr val="bg1"/>
                </a:solidFill>
              </a:rPr>
              <a:t>3</a:t>
            </a:r>
            <a:r>
              <a:rPr lang="pt-PT" sz="2800" b="1" dirty="0">
                <a:solidFill>
                  <a:schemeClr val="bg1"/>
                </a:solidFill>
              </a:rPr>
              <a:t> ClF</a:t>
            </a:r>
            <a:r>
              <a:rPr lang="pt-PT" sz="2800" b="1" baseline="-25000" dirty="0">
                <a:solidFill>
                  <a:schemeClr val="bg1"/>
                </a:solidFill>
              </a:rPr>
              <a:t>4</a:t>
            </a:r>
            <a:r>
              <a:rPr lang="pt-PT" sz="2800" b="1" baseline="30000" dirty="0">
                <a:solidFill>
                  <a:schemeClr val="bg1"/>
                </a:solidFill>
              </a:rPr>
              <a:t>-</a:t>
            </a:r>
            <a:r>
              <a:rPr lang="pt-PT" sz="2800" b="1" dirty="0">
                <a:solidFill>
                  <a:schemeClr val="bg1"/>
                </a:solidFill>
              </a:rPr>
              <a:t> ClF</a:t>
            </a:r>
            <a:r>
              <a:rPr lang="pt-PT" sz="2800" b="1" baseline="-25000" dirty="0">
                <a:solidFill>
                  <a:schemeClr val="bg1"/>
                </a:solidFill>
              </a:rPr>
              <a:t>5</a:t>
            </a:r>
          </a:p>
        </p:txBody>
      </p:sp>
    </p:spTree>
    <p:extLst>
      <p:ext uri="{BB962C8B-B14F-4D97-AF65-F5344CB8AC3E}">
        <p14:creationId xmlns:p14="http://schemas.microsoft.com/office/powerpoint/2010/main" val="8933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1916832"/>
            <a:ext cx="8136904" cy="584775"/>
          </a:xfrm>
          <a:prstGeom prst="rect">
            <a:avLst/>
          </a:prstGeom>
          <a:noFill/>
        </p:spPr>
        <p:txBody>
          <a:bodyPr wrap="square" rtlCol="0">
            <a:spAutoFit/>
          </a:bodyPr>
          <a:lstStyle/>
          <a:p>
            <a:r>
              <a:rPr lang="pt-PT" sz="3200" b="1" u="sng" dirty="0">
                <a:solidFill>
                  <a:srgbClr val="FFFF00"/>
                </a:solidFill>
              </a:rPr>
              <a:t>Questão</a:t>
            </a:r>
            <a:r>
              <a:rPr lang="pt-PT" sz="3200" b="1" dirty="0">
                <a:solidFill>
                  <a:srgbClr val="FFFF00"/>
                </a:solidFill>
              </a:rPr>
              <a:t>: </a:t>
            </a:r>
            <a:r>
              <a:rPr lang="pt-PT" sz="2800" b="1" dirty="0">
                <a:solidFill>
                  <a:schemeClr val="bg1"/>
                </a:solidFill>
              </a:rPr>
              <a:t>ligações duplas influenciam a geometria?</a:t>
            </a:r>
            <a:endParaRPr lang="pt-PT" sz="2400" dirty="0">
              <a:solidFill>
                <a:schemeClr val="bg1"/>
              </a:solidFill>
            </a:endParaRPr>
          </a:p>
        </p:txBody>
      </p:sp>
    </p:spTree>
    <p:extLst>
      <p:ext uri="{BB962C8B-B14F-4D97-AF65-F5344CB8AC3E}">
        <p14:creationId xmlns:p14="http://schemas.microsoft.com/office/powerpoint/2010/main" val="20462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ângulo 5"/>
          <p:cNvSpPr/>
          <p:nvPr/>
        </p:nvSpPr>
        <p:spPr>
          <a:xfrm>
            <a:off x="179512" y="548212"/>
            <a:ext cx="2108078" cy="584775"/>
          </a:xfrm>
          <a:prstGeom prst="rect">
            <a:avLst/>
          </a:prstGeom>
        </p:spPr>
        <p:txBody>
          <a:bodyPr wrap="none">
            <a:spAutoFit/>
          </a:bodyPr>
          <a:lstStyle/>
          <a:p>
            <a:r>
              <a:rPr lang="pt-PT" sz="3200" b="1" dirty="0">
                <a:solidFill>
                  <a:schemeClr val="bg1"/>
                </a:solidFill>
              </a:rPr>
              <a:t>Polaridade </a:t>
            </a:r>
          </a:p>
        </p:txBody>
      </p:sp>
      <p:sp>
        <p:nvSpPr>
          <p:cNvPr id="7" name="CaixaDeTexto 6"/>
          <p:cNvSpPr txBox="1"/>
          <p:nvPr/>
        </p:nvSpPr>
        <p:spPr>
          <a:xfrm>
            <a:off x="395536" y="2492896"/>
            <a:ext cx="8136904" cy="769441"/>
          </a:xfrm>
          <a:prstGeom prst="rect">
            <a:avLst/>
          </a:prstGeom>
          <a:noFill/>
        </p:spPr>
        <p:txBody>
          <a:bodyPr wrap="square" rtlCol="0">
            <a:spAutoFit/>
          </a:bodyPr>
          <a:lstStyle/>
          <a:p>
            <a:r>
              <a:rPr lang="pt-PT" sz="4400" b="1" u="sng" dirty="0">
                <a:solidFill>
                  <a:srgbClr val="FFFF00"/>
                </a:solidFill>
              </a:rPr>
              <a:t>Questão</a:t>
            </a:r>
            <a:r>
              <a:rPr lang="pt-PT" sz="4400" b="1" dirty="0">
                <a:solidFill>
                  <a:srgbClr val="FFFF00"/>
                </a:solidFill>
              </a:rPr>
              <a:t>: </a:t>
            </a:r>
            <a:r>
              <a:rPr lang="pt-PT" sz="4000" b="1" dirty="0">
                <a:solidFill>
                  <a:schemeClr val="bg1"/>
                </a:solidFill>
              </a:rPr>
              <a:t>O que é a polaridade?</a:t>
            </a:r>
            <a:endParaRPr lang="pt-PT" sz="3600" dirty="0">
              <a:solidFill>
                <a:schemeClr val="bg1"/>
              </a:solidFill>
            </a:endParaRPr>
          </a:p>
        </p:txBody>
      </p:sp>
    </p:spTree>
    <p:extLst>
      <p:ext uri="{BB962C8B-B14F-4D97-AF65-F5344CB8AC3E}">
        <p14:creationId xmlns:p14="http://schemas.microsoft.com/office/powerpoint/2010/main" val="413892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341" t="31250" r="9927" b="50000"/>
          <a:stretch/>
        </p:blipFill>
        <p:spPr bwMode="auto">
          <a:xfrm>
            <a:off x="467544" y="1340768"/>
            <a:ext cx="269748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303" t="24792" r="35742" b="55209"/>
          <a:stretch/>
        </p:blipFill>
        <p:spPr bwMode="auto">
          <a:xfrm>
            <a:off x="3416776" y="1340768"/>
            <a:ext cx="5588949" cy="146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ixaDeTexto 6"/>
          <p:cNvSpPr txBox="1"/>
          <p:nvPr/>
        </p:nvSpPr>
        <p:spPr>
          <a:xfrm>
            <a:off x="5368" y="219537"/>
            <a:ext cx="5286712" cy="584775"/>
          </a:xfrm>
          <a:prstGeom prst="rect">
            <a:avLst/>
          </a:prstGeom>
          <a:noFill/>
        </p:spPr>
        <p:txBody>
          <a:bodyPr wrap="square" rtlCol="0">
            <a:spAutoFit/>
          </a:bodyPr>
          <a:lstStyle/>
          <a:p>
            <a:r>
              <a:rPr lang="pt-PT" sz="3200" b="1" u="sng" dirty="0">
                <a:solidFill>
                  <a:srgbClr val="FFFF00"/>
                </a:solidFill>
              </a:rPr>
              <a:t>Questão</a:t>
            </a:r>
            <a:r>
              <a:rPr lang="pt-PT" sz="3200" b="1" dirty="0">
                <a:solidFill>
                  <a:srgbClr val="FFFF00"/>
                </a:solidFill>
              </a:rPr>
              <a:t>: </a:t>
            </a:r>
            <a:r>
              <a:rPr lang="pt-PT" sz="2800" b="1" dirty="0">
                <a:solidFill>
                  <a:schemeClr val="bg1"/>
                </a:solidFill>
              </a:rPr>
              <a:t>O que é a polaridade ?</a:t>
            </a:r>
            <a:endParaRPr lang="pt-PT" sz="2400" dirty="0">
              <a:solidFill>
                <a:schemeClr val="bg1"/>
              </a:solidFill>
            </a:endParaRPr>
          </a:p>
        </p:txBody>
      </p:sp>
      <p:sp>
        <p:nvSpPr>
          <p:cNvPr id="8" name="CaixaDeTexto 7"/>
          <p:cNvSpPr txBox="1"/>
          <p:nvPr/>
        </p:nvSpPr>
        <p:spPr>
          <a:xfrm>
            <a:off x="455406" y="3212976"/>
            <a:ext cx="8221050" cy="523220"/>
          </a:xfrm>
          <a:prstGeom prst="rect">
            <a:avLst/>
          </a:prstGeom>
          <a:noFill/>
        </p:spPr>
        <p:txBody>
          <a:bodyPr wrap="square" rtlCol="0">
            <a:spAutoFit/>
          </a:bodyPr>
          <a:lstStyle/>
          <a:p>
            <a:r>
              <a:rPr lang="pt-PT" sz="2800" b="1" dirty="0">
                <a:solidFill>
                  <a:schemeClr val="bg1"/>
                </a:solidFill>
              </a:rPr>
              <a:t>átomos diferentes produzem uma ligação polar  </a:t>
            </a:r>
            <a:endParaRPr lang="pt-PT" sz="2400" dirty="0">
              <a:solidFill>
                <a:schemeClr val="bg1"/>
              </a:solidFill>
            </a:endParaRPr>
          </a:p>
        </p:txBody>
      </p:sp>
    </p:spTree>
    <p:extLst>
      <p:ext uri="{BB962C8B-B14F-4D97-AF65-F5344CB8AC3E}">
        <p14:creationId xmlns:p14="http://schemas.microsoft.com/office/powerpoint/2010/main" val="158369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643" t="26042" r="14846" b="22500"/>
          <a:stretch/>
        </p:blipFill>
        <p:spPr bwMode="auto">
          <a:xfrm>
            <a:off x="323528" y="1124744"/>
            <a:ext cx="7482840" cy="376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5368" y="219537"/>
            <a:ext cx="5286712" cy="523220"/>
          </a:xfrm>
          <a:prstGeom prst="rect">
            <a:avLst/>
          </a:prstGeom>
          <a:noFill/>
        </p:spPr>
        <p:txBody>
          <a:bodyPr wrap="square" rtlCol="0">
            <a:spAutoFit/>
          </a:bodyPr>
          <a:lstStyle/>
          <a:p>
            <a:r>
              <a:rPr lang="pt-PT" sz="2800" b="1" dirty="0">
                <a:solidFill>
                  <a:schemeClr val="bg1"/>
                </a:solidFill>
              </a:rPr>
              <a:t>Electronegatividade</a:t>
            </a:r>
            <a:endParaRPr lang="pt-PT" sz="2400" dirty="0">
              <a:solidFill>
                <a:schemeClr val="bg1"/>
              </a:solidFill>
            </a:endParaRPr>
          </a:p>
        </p:txBody>
      </p:sp>
      <p:sp>
        <p:nvSpPr>
          <p:cNvPr id="2" name="Oval 1"/>
          <p:cNvSpPr/>
          <p:nvPr/>
        </p:nvSpPr>
        <p:spPr>
          <a:xfrm>
            <a:off x="7164288" y="1628800"/>
            <a:ext cx="396000" cy="720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Seta para baixo 2"/>
          <p:cNvSpPr/>
          <p:nvPr/>
        </p:nvSpPr>
        <p:spPr>
          <a:xfrm>
            <a:off x="7871413" y="1844824"/>
            <a:ext cx="683568" cy="28803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Diminui </a:t>
            </a:r>
          </a:p>
        </p:txBody>
      </p:sp>
      <p:sp>
        <p:nvSpPr>
          <p:cNvPr id="5" name="Seta para a esquerda 4"/>
          <p:cNvSpPr/>
          <p:nvPr/>
        </p:nvSpPr>
        <p:spPr>
          <a:xfrm>
            <a:off x="4427984" y="404664"/>
            <a:ext cx="3240360" cy="72008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Diminui </a:t>
            </a:r>
          </a:p>
        </p:txBody>
      </p:sp>
    </p:spTree>
    <p:extLst>
      <p:ext uri="{BB962C8B-B14F-4D97-AF65-F5344CB8AC3E}">
        <p14:creationId xmlns:p14="http://schemas.microsoft.com/office/powerpoint/2010/main" val="42581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animBg="1"/>
      <p:bldP spid="5"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70" t="20833" r="14379" b="36666"/>
          <a:stretch/>
        </p:blipFill>
        <p:spPr bwMode="auto">
          <a:xfrm>
            <a:off x="165675" y="187816"/>
            <a:ext cx="7162800"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7321" t="31042" r="19297" b="24375"/>
          <a:stretch/>
        </p:blipFill>
        <p:spPr bwMode="auto">
          <a:xfrm>
            <a:off x="3635896" y="3439263"/>
            <a:ext cx="4425325" cy="3322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cnx.org/resources/31c09a485e1c95d826d9b89e430ed0bcecdc6d12/graphic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74" y="3439263"/>
            <a:ext cx="3326205" cy="332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83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6012160" y="1484784"/>
            <a:ext cx="2356735" cy="646331"/>
          </a:xfrm>
          <a:prstGeom prst="rect">
            <a:avLst/>
          </a:prstGeom>
          <a:noFill/>
        </p:spPr>
        <p:txBody>
          <a:bodyPr wrap="none" rtlCol="0">
            <a:spAutoFit/>
          </a:bodyPr>
          <a:lstStyle/>
          <a:p>
            <a:r>
              <a:rPr lang="pt-PT" sz="3600" b="1" dirty="0">
                <a:solidFill>
                  <a:schemeClr val="bg1"/>
                </a:solidFill>
              </a:rPr>
              <a:t>Calendário </a:t>
            </a:r>
          </a:p>
        </p:txBody>
      </p:sp>
      <p:sp>
        <p:nvSpPr>
          <p:cNvPr id="3" name="AutoShape 2" descr="Resultado de imagem para calendari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3076" name="Picture 4" descr="http://www.calendariodopis2016.com/wp-content/uploads/2015/06/Calend%C3%A1rio-do-PIS-2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 y="0"/>
            <a:ext cx="5353050" cy="3333750"/>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445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AutoShape 2" descr="http://vignette3.wikia.nocookie.net/breakingbad/images/0/0a/Breaking_Bad_Title_Card_.png/revision/latest?cb=2011071117080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8195" name="Picture 3" descr="C:\Users\vidinha\Documents\Brasil\Joinville\Breaking_Bad_Title_Card_.png"/>
          <p:cNvPicPr>
            <a:picLocks noChangeAspect="1" noChangeArrowheads="1"/>
          </p:cNvPicPr>
          <p:nvPr/>
        </p:nvPicPr>
        <p:blipFill rotWithShape="1">
          <a:blip r:embed="rId2">
            <a:extLst>
              <a:ext uri="{28A0092B-C50C-407E-A947-70E740481C1C}">
                <a14:useLocalDpi xmlns:a14="http://schemas.microsoft.com/office/drawing/2010/main" val="0"/>
              </a:ext>
            </a:extLst>
          </a:blip>
          <a:srcRect r="16631"/>
          <a:stretch/>
        </p:blipFill>
        <p:spPr bwMode="auto">
          <a:xfrm>
            <a:off x="1008112" y="674731"/>
            <a:ext cx="8244408" cy="5562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CaixaDeTexto 3"/>
          <p:cNvSpPr txBox="1"/>
          <p:nvPr/>
        </p:nvSpPr>
        <p:spPr>
          <a:xfrm>
            <a:off x="6019" y="5301208"/>
            <a:ext cx="3658374" cy="769441"/>
          </a:xfrm>
          <a:prstGeom prst="rect">
            <a:avLst/>
          </a:prstGeom>
          <a:noFill/>
        </p:spPr>
        <p:txBody>
          <a:bodyPr wrap="none" rtlCol="0">
            <a:spAutoFit/>
          </a:bodyPr>
          <a:lstStyle/>
          <a:p>
            <a:r>
              <a:rPr lang="pt-PT" sz="4400" dirty="0">
                <a:solidFill>
                  <a:schemeClr val="bg1"/>
                </a:solidFill>
              </a:rPr>
              <a:t>Visão de hoje…</a:t>
            </a:r>
          </a:p>
        </p:txBody>
      </p:sp>
      <p:pic>
        <p:nvPicPr>
          <p:cNvPr id="8196" name="Picture 4" descr="C:\Users\vidinha\Documents\Brasil\Joinville\Season_2_promo_pic_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 y="-27384"/>
            <a:ext cx="4224470" cy="2376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5084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518" t="20625" r="26208" b="14314"/>
          <a:stretch/>
        </p:blipFill>
        <p:spPr bwMode="auto">
          <a:xfrm>
            <a:off x="0" y="692696"/>
            <a:ext cx="3491880" cy="408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108012" y="4801228"/>
            <a:ext cx="3275856" cy="584775"/>
          </a:xfrm>
          <a:prstGeom prst="rect">
            <a:avLst/>
          </a:prstGeom>
          <a:noFill/>
        </p:spPr>
        <p:txBody>
          <a:bodyPr wrap="square" rtlCol="0">
            <a:spAutoFit/>
          </a:bodyPr>
          <a:lstStyle/>
          <a:p>
            <a:r>
              <a:rPr lang="pt-PT" sz="3200" dirty="0">
                <a:solidFill>
                  <a:schemeClr val="bg1"/>
                </a:solidFill>
              </a:rPr>
              <a:t>Raio </a:t>
            </a:r>
            <a:r>
              <a:rPr lang="pt-PT" sz="3200" dirty="0" err="1">
                <a:solidFill>
                  <a:schemeClr val="bg1"/>
                </a:solidFill>
              </a:rPr>
              <a:t>atômico</a:t>
            </a:r>
            <a:endParaRPr lang="pt-PT" sz="3200" dirty="0">
              <a:solidFill>
                <a:schemeClr val="bg1"/>
              </a:solidFill>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643" t="26042" r="14846" b="22500"/>
          <a:stretch/>
        </p:blipFill>
        <p:spPr bwMode="auto">
          <a:xfrm>
            <a:off x="3635896" y="692696"/>
            <a:ext cx="5438498" cy="2735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607" t="11667" r="20938" b="14919"/>
          <a:stretch/>
        </p:blipFill>
        <p:spPr bwMode="auto">
          <a:xfrm>
            <a:off x="3633784" y="3573016"/>
            <a:ext cx="3458496" cy="32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ixaDeTexto 6"/>
          <p:cNvSpPr txBox="1"/>
          <p:nvPr/>
        </p:nvSpPr>
        <p:spPr>
          <a:xfrm>
            <a:off x="3691630" y="91343"/>
            <a:ext cx="4336753" cy="584775"/>
          </a:xfrm>
          <a:prstGeom prst="rect">
            <a:avLst/>
          </a:prstGeom>
          <a:noFill/>
        </p:spPr>
        <p:txBody>
          <a:bodyPr wrap="square" rtlCol="0">
            <a:spAutoFit/>
          </a:bodyPr>
          <a:lstStyle/>
          <a:p>
            <a:r>
              <a:rPr lang="pt-PT" sz="3200" dirty="0">
                <a:solidFill>
                  <a:schemeClr val="bg1"/>
                </a:solidFill>
              </a:rPr>
              <a:t>Electronegatividade </a:t>
            </a:r>
          </a:p>
        </p:txBody>
      </p:sp>
      <p:sp>
        <p:nvSpPr>
          <p:cNvPr id="8" name="CaixaDeTexto 7"/>
          <p:cNvSpPr txBox="1"/>
          <p:nvPr/>
        </p:nvSpPr>
        <p:spPr>
          <a:xfrm>
            <a:off x="7092280" y="4005064"/>
            <a:ext cx="2156185" cy="1077218"/>
          </a:xfrm>
          <a:prstGeom prst="rect">
            <a:avLst/>
          </a:prstGeom>
          <a:noFill/>
        </p:spPr>
        <p:txBody>
          <a:bodyPr wrap="square" rtlCol="0">
            <a:spAutoFit/>
          </a:bodyPr>
          <a:lstStyle/>
          <a:p>
            <a:r>
              <a:rPr lang="pt-PT" sz="3200" dirty="0">
                <a:solidFill>
                  <a:schemeClr val="bg1"/>
                </a:solidFill>
              </a:rPr>
              <a:t>Afinidade electrónica </a:t>
            </a:r>
          </a:p>
        </p:txBody>
      </p:sp>
    </p:spTree>
    <p:extLst>
      <p:ext uri="{BB962C8B-B14F-4D97-AF65-F5344CB8AC3E}">
        <p14:creationId xmlns:p14="http://schemas.microsoft.com/office/powerpoint/2010/main" val="269505277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ângulo 5"/>
          <p:cNvSpPr/>
          <p:nvPr/>
        </p:nvSpPr>
        <p:spPr>
          <a:xfrm>
            <a:off x="179512" y="548212"/>
            <a:ext cx="2108078" cy="584775"/>
          </a:xfrm>
          <a:prstGeom prst="rect">
            <a:avLst/>
          </a:prstGeom>
        </p:spPr>
        <p:txBody>
          <a:bodyPr wrap="none">
            <a:spAutoFit/>
          </a:bodyPr>
          <a:lstStyle/>
          <a:p>
            <a:r>
              <a:rPr lang="pt-PT" sz="3200" b="1" dirty="0">
                <a:solidFill>
                  <a:schemeClr val="bg1"/>
                </a:solidFill>
              </a:rPr>
              <a:t>Polaridade </a:t>
            </a:r>
          </a:p>
        </p:txBody>
      </p:sp>
      <p:sp>
        <p:nvSpPr>
          <p:cNvPr id="7" name="CaixaDeTexto 6"/>
          <p:cNvSpPr txBox="1"/>
          <p:nvPr/>
        </p:nvSpPr>
        <p:spPr>
          <a:xfrm>
            <a:off x="323528" y="2492896"/>
            <a:ext cx="8136904" cy="769441"/>
          </a:xfrm>
          <a:prstGeom prst="rect">
            <a:avLst/>
          </a:prstGeom>
          <a:noFill/>
        </p:spPr>
        <p:txBody>
          <a:bodyPr wrap="square" rtlCol="0">
            <a:spAutoFit/>
          </a:bodyPr>
          <a:lstStyle/>
          <a:p>
            <a:r>
              <a:rPr lang="pt-PT" sz="4400" b="1" u="sng" dirty="0">
                <a:solidFill>
                  <a:srgbClr val="FFFF00"/>
                </a:solidFill>
              </a:rPr>
              <a:t>Questão</a:t>
            </a:r>
            <a:r>
              <a:rPr lang="pt-PT" sz="4400" b="1" dirty="0">
                <a:solidFill>
                  <a:srgbClr val="FFFF00"/>
                </a:solidFill>
              </a:rPr>
              <a:t>: </a:t>
            </a:r>
            <a:r>
              <a:rPr lang="pt-PT" sz="4000" b="1" dirty="0">
                <a:solidFill>
                  <a:schemeClr val="bg1"/>
                </a:solidFill>
              </a:rPr>
              <a:t>BF</a:t>
            </a:r>
            <a:r>
              <a:rPr lang="pt-PT" sz="4000" b="1" baseline="-25000" dirty="0">
                <a:solidFill>
                  <a:schemeClr val="bg1"/>
                </a:solidFill>
              </a:rPr>
              <a:t>3 </a:t>
            </a:r>
            <a:r>
              <a:rPr lang="pt-PT" sz="4000" b="1" dirty="0">
                <a:solidFill>
                  <a:schemeClr val="bg1"/>
                </a:solidFill>
              </a:rPr>
              <a:t>é uma molécula polar?</a:t>
            </a:r>
            <a:r>
              <a:rPr lang="pt-PT" sz="4000" b="1" baseline="-25000" dirty="0">
                <a:solidFill>
                  <a:schemeClr val="bg1"/>
                </a:solidFill>
              </a:rPr>
              <a:t> </a:t>
            </a:r>
            <a:endParaRPr lang="pt-PT" sz="3600" baseline="-25000" dirty="0">
              <a:solidFill>
                <a:schemeClr val="bg1"/>
              </a:solidFill>
            </a:endParaRPr>
          </a:p>
        </p:txBody>
      </p:sp>
    </p:spTree>
    <p:extLst>
      <p:ext uri="{BB962C8B-B14F-4D97-AF65-F5344CB8AC3E}">
        <p14:creationId xmlns:p14="http://schemas.microsoft.com/office/powerpoint/2010/main" val="56983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868" t="33541" r="16720" b="27622"/>
          <a:stretch/>
        </p:blipFill>
        <p:spPr bwMode="auto">
          <a:xfrm>
            <a:off x="-18158" y="1484784"/>
            <a:ext cx="9054653" cy="3701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179512" y="548211"/>
            <a:ext cx="3277051" cy="584775"/>
          </a:xfrm>
          <a:prstGeom prst="rect">
            <a:avLst/>
          </a:prstGeom>
        </p:spPr>
        <p:txBody>
          <a:bodyPr wrap="none">
            <a:spAutoFit/>
          </a:bodyPr>
          <a:lstStyle/>
          <a:p>
            <a:r>
              <a:rPr lang="pt-PT" sz="3200" b="1" dirty="0">
                <a:solidFill>
                  <a:schemeClr val="bg1"/>
                </a:solidFill>
              </a:rPr>
              <a:t>Momento dipolar</a:t>
            </a:r>
          </a:p>
        </p:txBody>
      </p:sp>
      <mc:AlternateContent xmlns:mc="http://schemas.openxmlformats.org/markup-compatibility/2006" xmlns:a14="http://schemas.microsoft.com/office/drawing/2010/main">
        <mc:Choice Requires="a14">
          <p:sp>
            <p:nvSpPr>
              <p:cNvPr id="2" name="CaixaDeTexto 1"/>
              <p:cNvSpPr txBox="1"/>
              <p:nvPr/>
            </p:nvSpPr>
            <p:spPr>
              <a:xfrm>
                <a:off x="2915816" y="5646542"/>
                <a:ext cx="2235868"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3600" i="1" smtClean="0">
                          <a:solidFill>
                            <a:schemeClr val="bg1"/>
                          </a:solidFill>
                          <a:latin typeface="Cambria Math"/>
                          <a:ea typeface="Cambria Math"/>
                        </a:rPr>
                        <m:t>𝜇</m:t>
                      </m:r>
                      <m:r>
                        <a:rPr lang="pt-PT" sz="3600" b="0" i="1" smtClean="0">
                          <a:solidFill>
                            <a:schemeClr val="bg1"/>
                          </a:solidFill>
                          <a:latin typeface="Cambria Math"/>
                          <a:ea typeface="Cambria Math"/>
                        </a:rPr>
                        <m:t>=</m:t>
                      </m:r>
                      <m:r>
                        <a:rPr lang="pt-PT" sz="3600" b="0" i="1" smtClean="0">
                          <a:solidFill>
                            <a:schemeClr val="bg1"/>
                          </a:solidFill>
                          <a:latin typeface="Cambria Math"/>
                          <a:ea typeface="Cambria Math"/>
                        </a:rPr>
                        <m:t>𝑞</m:t>
                      </m:r>
                      <m:r>
                        <a:rPr lang="pt-PT" sz="3600" b="0" i="1" smtClean="0">
                          <a:solidFill>
                            <a:schemeClr val="bg1"/>
                          </a:solidFill>
                          <a:latin typeface="Cambria Math"/>
                          <a:ea typeface="Cambria Math"/>
                        </a:rPr>
                        <m:t>×</m:t>
                      </m:r>
                      <m:r>
                        <a:rPr lang="pt-PT" sz="3600" b="0" i="1" smtClean="0">
                          <a:solidFill>
                            <a:schemeClr val="bg1"/>
                          </a:solidFill>
                          <a:latin typeface="Cambria Math"/>
                          <a:ea typeface="Cambria Math"/>
                        </a:rPr>
                        <m:t>𝑑</m:t>
                      </m:r>
                    </m:oMath>
                  </m:oMathPara>
                </a14:m>
                <a:endParaRPr lang="pt-PT" sz="3600" dirty="0">
                  <a:solidFill>
                    <a:schemeClr val="bg1"/>
                  </a:solidFill>
                </a:endParaRPr>
              </a:p>
            </p:txBody>
          </p:sp>
        </mc:Choice>
        <mc:Fallback xmlns="">
          <p:sp>
            <p:nvSpPr>
              <p:cNvPr id="2" name="CaixaDeTexto 1"/>
              <p:cNvSpPr txBox="1">
                <a:spLocks noRot="1" noChangeAspect="1" noMove="1" noResize="1" noEditPoints="1" noAdjustHandles="1" noChangeArrowheads="1" noChangeShapeType="1" noTextEdit="1"/>
              </p:cNvSpPr>
              <p:nvPr/>
            </p:nvSpPr>
            <p:spPr>
              <a:xfrm>
                <a:off x="2915816" y="5646542"/>
                <a:ext cx="2235868" cy="646331"/>
              </a:xfrm>
              <a:prstGeom prst="rect">
                <a:avLst/>
              </a:prstGeom>
              <a:blipFill rotWithShape="1">
                <a:blip r:embed="rId3"/>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356016642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35" t="23125" r="9575" b="20416"/>
          <a:stretch/>
        </p:blipFill>
        <p:spPr bwMode="auto">
          <a:xfrm>
            <a:off x="0" y="1494504"/>
            <a:ext cx="9144000" cy="376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ângulo 1"/>
          <p:cNvSpPr/>
          <p:nvPr/>
        </p:nvSpPr>
        <p:spPr>
          <a:xfrm>
            <a:off x="0" y="4322592"/>
            <a:ext cx="5004048"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Rectângulo 3"/>
          <p:cNvSpPr/>
          <p:nvPr/>
        </p:nvSpPr>
        <p:spPr>
          <a:xfrm>
            <a:off x="-36512" y="3284984"/>
            <a:ext cx="5220072"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Rectângulo 4"/>
          <p:cNvSpPr/>
          <p:nvPr/>
        </p:nvSpPr>
        <p:spPr>
          <a:xfrm>
            <a:off x="3960440" y="3032956"/>
            <a:ext cx="5220072"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ângulo 5"/>
          <p:cNvSpPr/>
          <p:nvPr/>
        </p:nvSpPr>
        <p:spPr>
          <a:xfrm>
            <a:off x="4139952" y="4833156"/>
            <a:ext cx="5004048" cy="252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ctângulo 6"/>
          <p:cNvSpPr/>
          <p:nvPr/>
        </p:nvSpPr>
        <p:spPr>
          <a:xfrm>
            <a:off x="179512" y="548211"/>
            <a:ext cx="3277051" cy="584775"/>
          </a:xfrm>
          <a:prstGeom prst="rect">
            <a:avLst/>
          </a:prstGeom>
        </p:spPr>
        <p:txBody>
          <a:bodyPr wrap="none">
            <a:spAutoFit/>
          </a:bodyPr>
          <a:lstStyle/>
          <a:p>
            <a:r>
              <a:rPr lang="pt-PT" sz="3200" b="1" dirty="0">
                <a:solidFill>
                  <a:schemeClr val="bg1"/>
                </a:solidFill>
              </a:rPr>
              <a:t>Momento dipolar</a:t>
            </a:r>
          </a:p>
        </p:txBody>
      </p:sp>
    </p:spTree>
    <p:extLst>
      <p:ext uri="{BB962C8B-B14F-4D97-AF65-F5344CB8AC3E}">
        <p14:creationId xmlns:p14="http://schemas.microsoft.com/office/powerpoint/2010/main" val="361030638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093" t="32708" r="35110" b="42292"/>
          <a:stretch/>
        </p:blipFill>
        <p:spPr bwMode="auto">
          <a:xfrm>
            <a:off x="415725" y="1028457"/>
            <a:ext cx="595884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564" t="38206" r="14861" b="43851"/>
          <a:stretch/>
        </p:blipFill>
        <p:spPr bwMode="auto">
          <a:xfrm>
            <a:off x="390334" y="3115353"/>
            <a:ext cx="6710517" cy="131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3564" t="24899" r="41499" b="51667"/>
          <a:stretch/>
        </p:blipFill>
        <p:spPr bwMode="auto">
          <a:xfrm>
            <a:off x="346966" y="4581128"/>
            <a:ext cx="3244646" cy="1714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4"/>
          <p:cNvSpPr/>
          <p:nvPr/>
        </p:nvSpPr>
        <p:spPr>
          <a:xfrm>
            <a:off x="179512" y="116632"/>
            <a:ext cx="3277051" cy="584775"/>
          </a:xfrm>
          <a:prstGeom prst="rect">
            <a:avLst/>
          </a:prstGeom>
        </p:spPr>
        <p:txBody>
          <a:bodyPr wrap="none">
            <a:spAutoFit/>
          </a:bodyPr>
          <a:lstStyle/>
          <a:p>
            <a:r>
              <a:rPr lang="pt-PT" sz="3200" b="1" dirty="0">
                <a:solidFill>
                  <a:schemeClr val="bg1"/>
                </a:solidFill>
              </a:rPr>
              <a:t>Momento dipolar</a:t>
            </a:r>
          </a:p>
        </p:txBody>
      </p:sp>
    </p:spTree>
    <p:extLst>
      <p:ext uri="{BB962C8B-B14F-4D97-AF65-F5344CB8AC3E}">
        <p14:creationId xmlns:p14="http://schemas.microsoft.com/office/powerpoint/2010/main" val="145707641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5303" t="49799" r="6132" b="26663"/>
          <a:stretch/>
        </p:blipFill>
        <p:spPr bwMode="auto">
          <a:xfrm>
            <a:off x="3352417" y="4181630"/>
            <a:ext cx="5776836" cy="267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63" t="24811" r="17393" b="13171"/>
          <a:stretch/>
        </p:blipFill>
        <p:spPr bwMode="auto">
          <a:xfrm>
            <a:off x="5221" y="9964"/>
            <a:ext cx="9124031" cy="4541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48619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ângulo 5"/>
          <p:cNvSpPr/>
          <p:nvPr/>
        </p:nvSpPr>
        <p:spPr>
          <a:xfrm>
            <a:off x="179512" y="548212"/>
            <a:ext cx="2108078" cy="584775"/>
          </a:xfrm>
          <a:prstGeom prst="rect">
            <a:avLst/>
          </a:prstGeom>
        </p:spPr>
        <p:txBody>
          <a:bodyPr wrap="none">
            <a:spAutoFit/>
          </a:bodyPr>
          <a:lstStyle/>
          <a:p>
            <a:r>
              <a:rPr lang="pt-PT" sz="3200" b="1" dirty="0">
                <a:solidFill>
                  <a:schemeClr val="bg1"/>
                </a:solidFill>
              </a:rPr>
              <a:t>Polaridade </a:t>
            </a:r>
          </a:p>
        </p:txBody>
      </p:sp>
      <p:sp>
        <p:nvSpPr>
          <p:cNvPr id="7" name="CaixaDeTexto 6"/>
          <p:cNvSpPr txBox="1"/>
          <p:nvPr/>
        </p:nvSpPr>
        <p:spPr>
          <a:xfrm>
            <a:off x="323528" y="2132856"/>
            <a:ext cx="8136904" cy="1384995"/>
          </a:xfrm>
          <a:prstGeom prst="rect">
            <a:avLst/>
          </a:prstGeom>
          <a:noFill/>
        </p:spPr>
        <p:txBody>
          <a:bodyPr wrap="square" rtlCol="0">
            <a:spAutoFit/>
          </a:bodyPr>
          <a:lstStyle/>
          <a:p>
            <a:r>
              <a:rPr lang="pt-PT" sz="4400" b="1" u="sng" dirty="0">
                <a:solidFill>
                  <a:srgbClr val="FFFF00"/>
                </a:solidFill>
              </a:rPr>
              <a:t>Questão</a:t>
            </a:r>
            <a:r>
              <a:rPr lang="pt-PT" sz="4400" b="1" dirty="0">
                <a:solidFill>
                  <a:srgbClr val="FFFF00"/>
                </a:solidFill>
              </a:rPr>
              <a:t>: </a:t>
            </a:r>
            <a:r>
              <a:rPr lang="pt-PT" sz="4000" b="1" dirty="0">
                <a:solidFill>
                  <a:schemeClr val="bg1"/>
                </a:solidFill>
              </a:rPr>
              <a:t>qual será a molécula mais polar CH3Cl ou CHCl</a:t>
            </a:r>
            <a:r>
              <a:rPr lang="pt-PT" sz="4000" b="1" baseline="-25000" dirty="0">
                <a:solidFill>
                  <a:schemeClr val="bg1"/>
                </a:solidFill>
              </a:rPr>
              <a:t>3</a:t>
            </a:r>
            <a:r>
              <a:rPr lang="pt-PT" sz="4000" b="1" dirty="0">
                <a:solidFill>
                  <a:schemeClr val="bg1"/>
                </a:solidFill>
              </a:rPr>
              <a:t>?</a:t>
            </a:r>
            <a:endParaRPr lang="pt-PT" sz="3600" dirty="0">
              <a:solidFill>
                <a:schemeClr val="bg1"/>
              </a:solidFill>
            </a:endParaRPr>
          </a:p>
        </p:txBody>
      </p:sp>
    </p:spTree>
    <p:extLst>
      <p:ext uri="{BB962C8B-B14F-4D97-AF65-F5344CB8AC3E}">
        <p14:creationId xmlns:p14="http://schemas.microsoft.com/office/powerpoint/2010/main" val="276032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173" t="23488" r="14861" b="40020"/>
          <a:stretch/>
        </p:blipFill>
        <p:spPr bwMode="auto">
          <a:xfrm>
            <a:off x="0" y="1807784"/>
            <a:ext cx="9144000" cy="243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ângulo 3"/>
          <p:cNvSpPr/>
          <p:nvPr/>
        </p:nvSpPr>
        <p:spPr>
          <a:xfrm>
            <a:off x="179512" y="548212"/>
            <a:ext cx="2108078" cy="584775"/>
          </a:xfrm>
          <a:prstGeom prst="rect">
            <a:avLst/>
          </a:prstGeom>
        </p:spPr>
        <p:txBody>
          <a:bodyPr wrap="none">
            <a:spAutoFit/>
          </a:bodyPr>
          <a:lstStyle/>
          <a:p>
            <a:r>
              <a:rPr lang="pt-PT" sz="3200" b="1" dirty="0">
                <a:solidFill>
                  <a:schemeClr val="bg1"/>
                </a:solidFill>
              </a:rPr>
              <a:t>Polaridade </a:t>
            </a:r>
          </a:p>
        </p:txBody>
      </p:sp>
    </p:spTree>
    <p:extLst>
      <p:ext uri="{BB962C8B-B14F-4D97-AF65-F5344CB8AC3E}">
        <p14:creationId xmlns:p14="http://schemas.microsoft.com/office/powerpoint/2010/main" val="400829354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00" t="47292" r="27850" b="27708"/>
          <a:stretch/>
        </p:blipFill>
        <p:spPr bwMode="auto">
          <a:xfrm>
            <a:off x="2483768" y="4204207"/>
            <a:ext cx="387096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654" t="50000" r="31411" b="21270"/>
          <a:stretch/>
        </p:blipFill>
        <p:spPr bwMode="auto">
          <a:xfrm>
            <a:off x="0" y="1268760"/>
            <a:ext cx="9144000" cy="2790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ângulo 3"/>
          <p:cNvSpPr/>
          <p:nvPr/>
        </p:nvSpPr>
        <p:spPr>
          <a:xfrm>
            <a:off x="179512" y="548212"/>
            <a:ext cx="2108078" cy="584775"/>
          </a:xfrm>
          <a:prstGeom prst="rect">
            <a:avLst/>
          </a:prstGeom>
        </p:spPr>
        <p:txBody>
          <a:bodyPr wrap="none">
            <a:spAutoFit/>
          </a:bodyPr>
          <a:lstStyle/>
          <a:p>
            <a:r>
              <a:rPr lang="pt-PT" sz="3200" b="1" dirty="0">
                <a:solidFill>
                  <a:schemeClr val="bg1"/>
                </a:solidFill>
              </a:rPr>
              <a:t>Polaridade </a:t>
            </a:r>
          </a:p>
        </p:txBody>
      </p:sp>
    </p:spTree>
    <p:extLst>
      <p:ext uri="{BB962C8B-B14F-4D97-AF65-F5344CB8AC3E}">
        <p14:creationId xmlns:p14="http://schemas.microsoft.com/office/powerpoint/2010/main" val="321152827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ângulo 5"/>
          <p:cNvSpPr/>
          <p:nvPr/>
        </p:nvSpPr>
        <p:spPr>
          <a:xfrm>
            <a:off x="179512" y="548212"/>
            <a:ext cx="2108078" cy="584775"/>
          </a:xfrm>
          <a:prstGeom prst="rect">
            <a:avLst/>
          </a:prstGeom>
        </p:spPr>
        <p:txBody>
          <a:bodyPr wrap="none">
            <a:spAutoFit/>
          </a:bodyPr>
          <a:lstStyle/>
          <a:p>
            <a:r>
              <a:rPr lang="pt-PT" sz="3200" b="1" dirty="0">
                <a:solidFill>
                  <a:schemeClr val="bg1"/>
                </a:solidFill>
              </a:rPr>
              <a:t>Polaridade </a:t>
            </a:r>
          </a:p>
        </p:txBody>
      </p:sp>
      <p:sp>
        <p:nvSpPr>
          <p:cNvPr id="7" name="CaixaDeTexto 6"/>
          <p:cNvSpPr txBox="1"/>
          <p:nvPr/>
        </p:nvSpPr>
        <p:spPr>
          <a:xfrm>
            <a:off x="323528" y="2132856"/>
            <a:ext cx="8820472" cy="2000548"/>
          </a:xfrm>
          <a:prstGeom prst="rect">
            <a:avLst/>
          </a:prstGeom>
          <a:noFill/>
        </p:spPr>
        <p:txBody>
          <a:bodyPr wrap="square" rtlCol="0">
            <a:spAutoFit/>
          </a:bodyPr>
          <a:lstStyle/>
          <a:p>
            <a:r>
              <a:rPr lang="pt-PT" sz="4400" b="1" u="sng" dirty="0">
                <a:solidFill>
                  <a:srgbClr val="FFFF00"/>
                </a:solidFill>
              </a:rPr>
              <a:t>Questão</a:t>
            </a:r>
            <a:r>
              <a:rPr lang="pt-PT" sz="4400" b="1" dirty="0">
                <a:solidFill>
                  <a:srgbClr val="FFFF00"/>
                </a:solidFill>
              </a:rPr>
              <a:t>: </a:t>
            </a:r>
            <a:r>
              <a:rPr lang="pt-PT" sz="4000" b="1" dirty="0">
                <a:solidFill>
                  <a:schemeClr val="bg1"/>
                </a:solidFill>
              </a:rPr>
              <a:t>como é que a electronegatividade influencia o comprimento de ligação?</a:t>
            </a:r>
            <a:endParaRPr lang="pt-PT" sz="3600" dirty="0">
              <a:solidFill>
                <a:schemeClr val="bg1"/>
              </a:solidFill>
            </a:endParaRPr>
          </a:p>
        </p:txBody>
      </p:sp>
    </p:spTree>
    <p:extLst>
      <p:ext uri="{BB962C8B-B14F-4D97-AF65-F5344CB8AC3E}">
        <p14:creationId xmlns:p14="http://schemas.microsoft.com/office/powerpoint/2010/main" val="151163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195736" y="5276573"/>
            <a:ext cx="6437403" cy="769441"/>
          </a:xfrm>
          <a:prstGeom prst="rect">
            <a:avLst/>
          </a:prstGeom>
          <a:noFill/>
        </p:spPr>
        <p:txBody>
          <a:bodyPr wrap="none" rtlCol="0">
            <a:spAutoFit/>
          </a:bodyPr>
          <a:lstStyle/>
          <a:p>
            <a:r>
              <a:rPr lang="pt-PT" sz="4400" dirty="0">
                <a:solidFill>
                  <a:schemeClr val="bg1"/>
                </a:solidFill>
              </a:rPr>
              <a:t>O mundo vive de química…</a:t>
            </a:r>
          </a:p>
        </p:txBody>
      </p:sp>
      <p:pic>
        <p:nvPicPr>
          <p:cNvPr id="12290" name="Picture 2" descr="C:\Users\vidinha\Documents\Brasil\Joinville\COMMENT-350_tcm18-134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583" y="764704"/>
            <a:ext cx="5400600" cy="419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02262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47" t="11042" r="32182" b="14167"/>
          <a:stretch/>
        </p:blipFill>
        <p:spPr bwMode="auto">
          <a:xfrm>
            <a:off x="18648" y="764704"/>
            <a:ext cx="6736080" cy="5471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179512" y="46767"/>
            <a:ext cx="4428200" cy="584775"/>
          </a:xfrm>
          <a:prstGeom prst="rect">
            <a:avLst/>
          </a:prstGeom>
        </p:spPr>
        <p:txBody>
          <a:bodyPr wrap="none">
            <a:spAutoFit/>
          </a:bodyPr>
          <a:lstStyle/>
          <a:p>
            <a:r>
              <a:rPr lang="pt-PT" sz="3200" b="1" dirty="0">
                <a:solidFill>
                  <a:schemeClr val="bg1"/>
                </a:solidFill>
              </a:rPr>
              <a:t>Comprimento de ligação </a:t>
            </a:r>
          </a:p>
        </p:txBody>
      </p:sp>
      <p:sp>
        <p:nvSpPr>
          <p:cNvPr id="2" name="Rectângulo 1"/>
          <p:cNvSpPr/>
          <p:nvPr/>
        </p:nvSpPr>
        <p:spPr>
          <a:xfrm>
            <a:off x="18648" y="2276872"/>
            <a:ext cx="3185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Rectângulo 4"/>
          <p:cNvSpPr/>
          <p:nvPr/>
        </p:nvSpPr>
        <p:spPr>
          <a:xfrm>
            <a:off x="1602824" y="5157192"/>
            <a:ext cx="3185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ângulo 5"/>
          <p:cNvSpPr/>
          <p:nvPr/>
        </p:nvSpPr>
        <p:spPr>
          <a:xfrm>
            <a:off x="1964964" y="5718508"/>
            <a:ext cx="1406976" cy="5026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07968174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190" t="14375" r="68726" b="34677"/>
          <a:stretch/>
        </p:blipFill>
        <p:spPr bwMode="auto">
          <a:xfrm>
            <a:off x="323528" y="692695"/>
            <a:ext cx="4320480" cy="586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ângulo 2"/>
          <p:cNvSpPr/>
          <p:nvPr/>
        </p:nvSpPr>
        <p:spPr>
          <a:xfrm>
            <a:off x="179512" y="46767"/>
            <a:ext cx="4428200" cy="584775"/>
          </a:xfrm>
          <a:prstGeom prst="rect">
            <a:avLst/>
          </a:prstGeom>
        </p:spPr>
        <p:txBody>
          <a:bodyPr wrap="none">
            <a:spAutoFit/>
          </a:bodyPr>
          <a:lstStyle/>
          <a:p>
            <a:r>
              <a:rPr lang="pt-PT" sz="3200" b="1" dirty="0">
                <a:solidFill>
                  <a:schemeClr val="bg1"/>
                </a:solidFill>
              </a:rPr>
              <a:t>Comprimento de ligação </a:t>
            </a:r>
          </a:p>
        </p:txBody>
      </p:sp>
    </p:spTree>
    <p:extLst>
      <p:ext uri="{BB962C8B-B14F-4D97-AF65-F5344CB8AC3E}">
        <p14:creationId xmlns:p14="http://schemas.microsoft.com/office/powerpoint/2010/main" val="141704192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https://images.rapgenius.com/5a9e8581bdb32b80e7175f98d525966e.1000x563x1.jpg"/>
          <p:cNvPicPr>
            <a:picLocks noChangeAspect="1" noChangeArrowheads="1"/>
          </p:cNvPicPr>
          <p:nvPr/>
        </p:nvPicPr>
        <p:blipFill rotWithShape="1">
          <a:blip r:embed="rId2">
            <a:extLst>
              <a:ext uri="{28A0092B-C50C-407E-A947-70E740481C1C}">
                <a14:useLocalDpi xmlns:a14="http://schemas.microsoft.com/office/drawing/2010/main" val="0"/>
              </a:ext>
            </a:extLst>
          </a:blip>
          <a:srcRect l="5646" r="5484"/>
          <a:stretch/>
        </p:blipFill>
        <p:spPr bwMode="auto">
          <a:xfrm>
            <a:off x="-34659" y="332656"/>
            <a:ext cx="9144000" cy="579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51939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aixaDeTexto 5"/>
          <p:cNvSpPr txBox="1"/>
          <p:nvPr/>
        </p:nvSpPr>
        <p:spPr>
          <a:xfrm>
            <a:off x="5364088" y="5157192"/>
            <a:ext cx="4139952" cy="707886"/>
          </a:xfrm>
          <a:prstGeom prst="rect">
            <a:avLst/>
          </a:prstGeom>
          <a:noFill/>
        </p:spPr>
        <p:txBody>
          <a:bodyPr wrap="square" rtlCol="0">
            <a:spAutoFit/>
          </a:bodyPr>
          <a:lstStyle/>
          <a:p>
            <a:pPr algn="ctr"/>
            <a:r>
              <a:rPr lang="pt-PT" sz="4000" b="1" dirty="0">
                <a:solidFill>
                  <a:schemeClr val="bg1"/>
                </a:solidFill>
              </a:rPr>
              <a:t>Aula 7</a:t>
            </a:r>
          </a:p>
        </p:txBody>
      </p:sp>
      <p:pic>
        <p:nvPicPr>
          <p:cNvPr id="1026" name="Picture 2" descr="http://www.scienceclarified.com/photos/chemical-bond-28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6" y="-27384"/>
            <a:ext cx="5633104" cy="4538607"/>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139952" y="1556792"/>
            <a:ext cx="4725144" cy="1938992"/>
          </a:xfrm>
          <a:prstGeom prst="rect">
            <a:avLst/>
          </a:prstGeom>
          <a:noFill/>
        </p:spPr>
        <p:txBody>
          <a:bodyPr wrap="square" rtlCol="0">
            <a:spAutoFit/>
          </a:bodyPr>
          <a:lstStyle/>
          <a:p>
            <a:pPr algn="ctr"/>
            <a:r>
              <a:rPr lang="pt-PT" sz="4000" b="1" i="1" dirty="0">
                <a:solidFill>
                  <a:schemeClr val="bg1"/>
                </a:solidFill>
              </a:rPr>
              <a:t>Estrutura molecular e ligações de orbitais e orbitais hibridas </a:t>
            </a:r>
          </a:p>
        </p:txBody>
      </p:sp>
    </p:spTree>
    <p:extLst>
      <p:ext uri="{BB962C8B-B14F-4D97-AF65-F5344CB8AC3E}">
        <p14:creationId xmlns:p14="http://schemas.microsoft.com/office/powerpoint/2010/main" val="152156755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434559" y="1340768"/>
            <a:ext cx="8100393" cy="3539430"/>
          </a:xfrm>
          <a:prstGeom prst="rect">
            <a:avLst/>
          </a:prstGeom>
          <a:noFill/>
        </p:spPr>
        <p:txBody>
          <a:bodyPr wrap="square" rtlCol="0">
            <a:spAutoFit/>
          </a:bodyPr>
          <a:lstStyle/>
          <a:p>
            <a:r>
              <a:rPr lang="pt-PT" sz="3200" b="1" dirty="0">
                <a:solidFill>
                  <a:srgbClr val="FFFF00"/>
                </a:solidFill>
              </a:rPr>
              <a:t>Resumo </a:t>
            </a:r>
          </a:p>
          <a:p>
            <a:pPr marL="742950" lvl="1" indent="-285750">
              <a:buFont typeface="Arial" panose="020B0604020202020204" pitchFamily="34" charset="0"/>
              <a:buChar char="•"/>
            </a:pPr>
            <a:r>
              <a:rPr lang="pt-PT" sz="2400" dirty="0">
                <a:solidFill>
                  <a:schemeClr val="bg1"/>
                </a:solidFill>
              </a:rPr>
              <a:t>Formação de ligações químicas </a:t>
            </a:r>
          </a:p>
          <a:p>
            <a:pPr marL="742950" lvl="1" indent="-285750">
              <a:buFont typeface="Arial" panose="020B0604020202020204" pitchFamily="34" charset="0"/>
              <a:buChar char="•"/>
            </a:pPr>
            <a:r>
              <a:rPr lang="pt-PT" sz="2400" dirty="0">
                <a:solidFill>
                  <a:schemeClr val="bg1"/>
                </a:solidFill>
              </a:rPr>
              <a:t>Como podemos descrever os electrons nas moléculas? </a:t>
            </a:r>
          </a:p>
          <a:p>
            <a:pPr marL="742950" lvl="1" indent="-285750">
              <a:buFont typeface="Arial" panose="020B0604020202020204" pitchFamily="34" charset="0"/>
              <a:buChar char="•"/>
            </a:pPr>
            <a:r>
              <a:rPr lang="pt-PT" sz="2400" dirty="0">
                <a:solidFill>
                  <a:schemeClr val="bg1"/>
                </a:solidFill>
              </a:rPr>
              <a:t>Teoria das orbitais moleculares </a:t>
            </a:r>
          </a:p>
          <a:p>
            <a:pPr marL="742950" lvl="1" indent="-285750">
              <a:buFont typeface="Arial" panose="020B0604020202020204" pitchFamily="34" charset="0"/>
              <a:buChar char="•"/>
            </a:pPr>
            <a:r>
              <a:rPr lang="pt-PT" sz="2400" dirty="0">
                <a:solidFill>
                  <a:schemeClr val="bg1"/>
                </a:solidFill>
              </a:rPr>
              <a:t>Teoria da ligação de valência </a:t>
            </a:r>
          </a:p>
          <a:p>
            <a:pPr marL="742950" lvl="1" indent="-285750">
              <a:buFont typeface="Arial" panose="020B0604020202020204" pitchFamily="34" charset="0"/>
              <a:buChar char="•"/>
            </a:pPr>
            <a:r>
              <a:rPr lang="pt-PT" sz="2400" dirty="0">
                <a:solidFill>
                  <a:schemeClr val="bg1"/>
                </a:solidFill>
              </a:rPr>
              <a:t>Sobreposição de orbitais </a:t>
            </a:r>
          </a:p>
          <a:p>
            <a:pPr marL="742950" lvl="1" indent="-285750">
              <a:buFont typeface="Arial" panose="020B0604020202020204" pitchFamily="34" charset="0"/>
              <a:buChar char="•"/>
            </a:pPr>
            <a:r>
              <a:rPr lang="pt-PT" sz="2400" dirty="0">
                <a:solidFill>
                  <a:schemeClr val="bg1"/>
                </a:solidFill>
              </a:rPr>
              <a:t>Hibridização usando orbitais </a:t>
            </a:r>
            <a:r>
              <a:rPr lang="pt-PT" sz="2400" dirty="0" err="1">
                <a:solidFill>
                  <a:schemeClr val="bg1"/>
                </a:solidFill>
              </a:rPr>
              <a:t>atômicos</a:t>
            </a:r>
            <a:r>
              <a:rPr lang="pt-PT" sz="2400" dirty="0">
                <a:solidFill>
                  <a:schemeClr val="bg1"/>
                </a:solidFill>
              </a:rPr>
              <a:t> .</a:t>
            </a:r>
          </a:p>
          <a:p>
            <a:pPr marL="742950" lvl="1" indent="-285750">
              <a:buFont typeface="Arial" panose="020B0604020202020204" pitchFamily="34" charset="0"/>
              <a:buChar char="•"/>
            </a:pPr>
            <a:r>
              <a:rPr lang="pt-PT" sz="2400" dirty="0">
                <a:solidFill>
                  <a:schemeClr val="bg1"/>
                </a:solidFill>
              </a:rPr>
              <a:t>o que acontece nas ligações </a:t>
            </a:r>
            <a:r>
              <a:rPr lang="pt-PT" sz="2400" dirty="0" err="1">
                <a:solidFill>
                  <a:schemeClr val="bg1"/>
                </a:solidFill>
              </a:rPr>
              <a:t>multiplas</a:t>
            </a:r>
            <a:r>
              <a:rPr lang="pt-PT" sz="2400" dirty="0">
                <a:solidFill>
                  <a:schemeClr val="bg1"/>
                </a:solidFill>
              </a:rPr>
              <a:t>?</a:t>
            </a:r>
          </a:p>
          <a:p>
            <a:pPr marL="285750" indent="-285750">
              <a:buFont typeface="Arial" panose="020B0604020202020204" pitchFamily="34" charset="0"/>
              <a:buChar char="•"/>
            </a:pPr>
            <a:endParaRPr lang="pt-PT" sz="2400" dirty="0">
              <a:solidFill>
                <a:schemeClr val="bg1"/>
              </a:solidFill>
            </a:endParaRPr>
          </a:p>
        </p:txBody>
      </p:sp>
    </p:spTree>
    <p:extLst>
      <p:ext uri="{BB962C8B-B14F-4D97-AF65-F5344CB8AC3E}">
        <p14:creationId xmlns:p14="http://schemas.microsoft.com/office/powerpoint/2010/main" val="243724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ângulo 2"/>
          <p:cNvSpPr/>
          <p:nvPr/>
        </p:nvSpPr>
        <p:spPr>
          <a:xfrm>
            <a:off x="323528" y="0"/>
            <a:ext cx="8064896" cy="6247864"/>
          </a:xfrm>
          <a:prstGeom prst="rect">
            <a:avLst/>
          </a:prstGeom>
        </p:spPr>
        <p:txBody>
          <a:bodyPr wrap="square">
            <a:spAutoFit/>
          </a:bodyPr>
          <a:lstStyle/>
          <a:p>
            <a:pPr lvl="0"/>
            <a:r>
              <a:rPr lang="pt-PT" sz="3600" b="1" dirty="0">
                <a:solidFill>
                  <a:srgbClr val="FFFF00"/>
                </a:solidFill>
              </a:rPr>
              <a:t>Teoria de ligação de valência  (TLV)</a:t>
            </a:r>
          </a:p>
          <a:p>
            <a:pPr marL="285750" lvl="0" indent="-285750">
              <a:buFont typeface="Arial" panose="020B0604020202020204" pitchFamily="34" charset="0"/>
              <a:buChar char="•"/>
            </a:pPr>
            <a:endParaRPr lang="pt-PT" sz="2800" b="1" dirty="0">
              <a:solidFill>
                <a:prstClr val="white"/>
              </a:solidFill>
            </a:endParaRPr>
          </a:p>
          <a:p>
            <a:pPr marL="742950" lvl="1" indent="-285750">
              <a:buFont typeface="Arial" panose="020B0604020202020204" pitchFamily="34" charset="0"/>
              <a:buChar char="•"/>
            </a:pPr>
            <a:r>
              <a:rPr lang="pt-PT" sz="2800" dirty="0">
                <a:solidFill>
                  <a:prstClr val="white"/>
                </a:solidFill>
              </a:rPr>
              <a:t>Desenvolvida por Linus </a:t>
            </a:r>
            <a:r>
              <a:rPr lang="pt-PT" sz="2800" dirty="0" err="1">
                <a:solidFill>
                  <a:prstClr val="white"/>
                </a:solidFill>
              </a:rPr>
              <a:t>Pauling</a:t>
            </a:r>
            <a:endParaRPr lang="pt-PT" sz="2800" dirty="0">
              <a:solidFill>
                <a:prstClr val="white"/>
              </a:solidFill>
            </a:endParaRPr>
          </a:p>
          <a:p>
            <a:pPr lvl="1"/>
            <a:endParaRPr lang="pt-PT" sz="2800" dirty="0">
              <a:solidFill>
                <a:prstClr val="white"/>
              </a:solidFill>
            </a:endParaRPr>
          </a:p>
          <a:p>
            <a:pPr marL="742950" lvl="1" indent="-285750">
              <a:buFont typeface="Arial" panose="020B0604020202020204" pitchFamily="34" charset="0"/>
              <a:buChar char="•"/>
            </a:pPr>
            <a:r>
              <a:rPr lang="pt-PT" sz="2800" dirty="0">
                <a:solidFill>
                  <a:prstClr val="white"/>
                </a:solidFill>
              </a:rPr>
              <a:t>Modelo normalmente usado para fornecer uma representação </a:t>
            </a:r>
            <a:r>
              <a:rPr lang="pt-PT" sz="2800" dirty="0">
                <a:solidFill>
                  <a:srgbClr val="FFFF00"/>
                </a:solidFill>
              </a:rPr>
              <a:t>qualitativa</a:t>
            </a:r>
            <a:r>
              <a:rPr lang="pt-PT" sz="2800" dirty="0">
                <a:solidFill>
                  <a:prstClr val="white"/>
                </a:solidFill>
              </a:rPr>
              <a:t> e visual da estrutura molecular das ligações. </a:t>
            </a:r>
          </a:p>
          <a:p>
            <a:pPr lvl="1"/>
            <a:endParaRPr lang="pt-PT" sz="2800" dirty="0">
              <a:solidFill>
                <a:prstClr val="white"/>
              </a:solidFill>
            </a:endParaRPr>
          </a:p>
          <a:p>
            <a:pPr marL="742950" lvl="1" indent="-285750">
              <a:buFont typeface="Arial" panose="020B0604020202020204" pitchFamily="34" charset="0"/>
              <a:buChar char="•"/>
            </a:pPr>
            <a:r>
              <a:rPr lang="pt-PT" sz="2800" dirty="0">
                <a:solidFill>
                  <a:prstClr val="white"/>
                </a:solidFill>
              </a:rPr>
              <a:t>Útil para </a:t>
            </a:r>
            <a:r>
              <a:rPr lang="pt-PT" sz="2800" dirty="0">
                <a:solidFill>
                  <a:srgbClr val="FFFF00"/>
                </a:solidFill>
              </a:rPr>
              <a:t>moléculas complexas </a:t>
            </a:r>
            <a:r>
              <a:rPr lang="pt-PT" sz="2800" dirty="0">
                <a:solidFill>
                  <a:prstClr val="white"/>
                </a:solidFill>
              </a:rPr>
              <a:t>– compostas por muitos </a:t>
            </a:r>
            <a:r>
              <a:rPr lang="pt-PT" sz="2800" dirty="0" err="1">
                <a:solidFill>
                  <a:prstClr val="white"/>
                </a:solidFill>
              </a:rPr>
              <a:t>atômos</a:t>
            </a:r>
            <a:r>
              <a:rPr lang="pt-PT" sz="2800" dirty="0">
                <a:solidFill>
                  <a:prstClr val="white"/>
                </a:solidFill>
              </a:rPr>
              <a:t>.</a:t>
            </a:r>
          </a:p>
          <a:p>
            <a:pPr lvl="1"/>
            <a:endParaRPr lang="pt-PT" sz="2800" dirty="0">
              <a:solidFill>
                <a:prstClr val="white"/>
              </a:solidFill>
            </a:endParaRPr>
          </a:p>
          <a:p>
            <a:pPr marL="742950" lvl="1" indent="-285750">
              <a:buFont typeface="Arial" panose="020B0604020202020204" pitchFamily="34" charset="0"/>
              <a:buChar char="•"/>
            </a:pPr>
            <a:r>
              <a:rPr lang="pt-PT" sz="2800" dirty="0">
                <a:solidFill>
                  <a:prstClr val="white"/>
                </a:solidFill>
              </a:rPr>
              <a:t>Fornece uma boa descrição das ligações para moléculas no seu </a:t>
            </a:r>
            <a:r>
              <a:rPr lang="pt-PT" sz="2800" dirty="0">
                <a:solidFill>
                  <a:srgbClr val="FFFF00"/>
                </a:solidFill>
              </a:rPr>
              <a:t>estado fundamental </a:t>
            </a:r>
            <a:r>
              <a:rPr lang="pt-PT" sz="2800" dirty="0">
                <a:solidFill>
                  <a:prstClr val="white"/>
                </a:solidFill>
              </a:rPr>
              <a:t>(menor energia)  </a:t>
            </a:r>
          </a:p>
        </p:txBody>
      </p:sp>
    </p:spTree>
    <p:extLst>
      <p:ext uri="{BB962C8B-B14F-4D97-AF65-F5344CB8AC3E}">
        <p14:creationId xmlns:p14="http://schemas.microsoft.com/office/powerpoint/2010/main" val="236533634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11101" y="116632"/>
            <a:ext cx="8100393" cy="5940088"/>
          </a:xfrm>
          <a:prstGeom prst="rect">
            <a:avLst/>
          </a:prstGeom>
          <a:noFill/>
        </p:spPr>
        <p:txBody>
          <a:bodyPr wrap="square" rtlCol="0">
            <a:spAutoFit/>
          </a:bodyPr>
          <a:lstStyle/>
          <a:p>
            <a:r>
              <a:rPr lang="pt-PT" sz="3600" b="1" dirty="0">
                <a:solidFill>
                  <a:srgbClr val="FFFF00"/>
                </a:solidFill>
              </a:rPr>
              <a:t>Teoria das orbitais moleculares (TOM) </a:t>
            </a:r>
          </a:p>
          <a:p>
            <a:endParaRPr lang="pt-PT" sz="3600" b="1" dirty="0">
              <a:solidFill>
                <a:srgbClr val="FFFF00"/>
              </a:solidFill>
            </a:endParaRPr>
          </a:p>
          <a:p>
            <a:pPr marL="742950" lvl="1" indent="-285750">
              <a:buFont typeface="Arial" panose="020B0604020202020204" pitchFamily="34" charset="0"/>
              <a:buChar char="•"/>
            </a:pPr>
            <a:r>
              <a:rPr lang="pt-PT" sz="2800" dirty="0">
                <a:solidFill>
                  <a:schemeClr val="bg1"/>
                </a:solidFill>
              </a:rPr>
              <a:t>Desenvolvida por Robert </a:t>
            </a:r>
            <a:r>
              <a:rPr lang="pt-PT" sz="2800" dirty="0" err="1">
                <a:solidFill>
                  <a:schemeClr val="bg1"/>
                </a:solidFill>
              </a:rPr>
              <a:t>Mulliken</a:t>
            </a:r>
            <a:r>
              <a:rPr lang="pt-PT" sz="2800" dirty="0">
                <a:solidFill>
                  <a:schemeClr val="bg1"/>
                </a:solidFill>
              </a:rPr>
              <a:t>.</a:t>
            </a:r>
          </a:p>
          <a:p>
            <a:pPr marL="742950" lvl="1" indent="-285750">
              <a:buFont typeface="Arial" panose="020B0604020202020204" pitchFamily="34" charset="0"/>
              <a:buChar char="•"/>
            </a:pPr>
            <a:endParaRPr lang="pt-PT" sz="2800" dirty="0">
              <a:solidFill>
                <a:schemeClr val="bg1"/>
              </a:solidFill>
            </a:endParaRPr>
          </a:p>
          <a:p>
            <a:pPr marL="742950" lvl="1" indent="-285750">
              <a:buFont typeface="Arial" panose="020B0604020202020204" pitchFamily="34" charset="0"/>
              <a:buChar char="•"/>
            </a:pPr>
            <a:r>
              <a:rPr lang="pt-PT" sz="2800" dirty="0">
                <a:solidFill>
                  <a:schemeClr val="bg1"/>
                </a:solidFill>
              </a:rPr>
              <a:t>Usada quando é necessário uma descrição mais </a:t>
            </a:r>
            <a:r>
              <a:rPr lang="pt-PT" sz="2800" dirty="0">
                <a:solidFill>
                  <a:srgbClr val="FFFF00"/>
                </a:solidFill>
              </a:rPr>
              <a:t>quantitativa</a:t>
            </a:r>
            <a:r>
              <a:rPr lang="pt-PT" sz="2800" dirty="0">
                <a:solidFill>
                  <a:schemeClr val="bg1"/>
                </a:solidFill>
              </a:rPr>
              <a:t> da ligação .</a:t>
            </a:r>
          </a:p>
          <a:p>
            <a:pPr lvl="1"/>
            <a:endParaRPr lang="pt-PT" sz="2800" dirty="0">
              <a:solidFill>
                <a:schemeClr val="bg1"/>
              </a:solidFill>
            </a:endParaRPr>
          </a:p>
          <a:p>
            <a:pPr marL="742950" lvl="1" indent="-285750">
              <a:buFont typeface="Arial" panose="020B0604020202020204" pitchFamily="34" charset="0"/>
              <a:buChar char="•"/>
            </a:pPr>
            <a:r>
              <a:rPr lang="pt-PT" sz="2800" dirty="0">
                <a:solidFill>
                  <a:schemeClr val="bg1"/>
                </a:solidFill>
              </a:rPr>
              <a:t>Descrição de </a:t>
            </a:r>
            <a:r>
              <a:rPr lang="pt-PT" sz="2800" dirty="0">
                <a:solidFill>
                  <a:srgbClr val="FFFF00"/>
                </a:solidFill>
              </a:rPr>
              <a:t>estados excitados</a:t>
            </a:r>
            <a:r>
              <a:rPr lang="pt-PT" sz="2800" dirty="0">
                <a:solidFill>
                  <a:schemeClr val="bg1"/>
                </a:solidFill>
              </a:rPr>
              <a:t> de maior energia. </a:t>
            </a:r>
          </a:p>
          <a:p>
            <a:pPr marL="1200150" lvl="2" indent="-285750">
              <a:buFont typeface="Arial" panose="020B0604020202020204" pitchFamily="34" charset="0"/>
              <a:buChar char="•"/>
            </a:pPr>
            <a:r>
              <a:rPr lang="pt-PT" sz="2800" dirty="0">
                <a:solidFill>
                  <a:schemeClr val="bg1"/>
                </a:solidFill>
              </a:rPr>
              <a:t>e.g. – Explica a cor dos compostos</a:t>
            </a:r>
          </a:p>
          <a:p>
            <a:pPr marL="742950" lvl="1" indent="-285750">
              <a:buFont typeface="Arial" panose="020B0604020202020204" pitchFamily="34" charset="0"/>
              <a:buChar char="•"/>
            </a:pPr>
            <a:endParaRPr lang="pt-PT" sz="2800" dirty="0">
              <a:solidFill>
                <a:schemeClr val="bg1"/>
              </a:solidFill>
            </a:endParaRPr>
          </a:p>
          <a:p>
            <a:pPr marL="742950" lvl="1" indent="-285750">
              <a:buFont typeface="Arial" panose="020B0604020202020204" pitchFamily="34" charset="0"/>
              <a:buChar char="•"/>
            </a:pPr>
            <a:r>
              <a:rPr lang="pt-PT" sz="2800" dirty="0">
                <a:solidFill>
                  <a:schemeClr val="bg1"/>
                </a:solidFill>
              </a:rPr>
              <a:t>Para o O</a:t>
            </a:r>
            <a:r>
              <a:rPr lang="pt-PT" sz="2800" baseline="-25000" dirty="0">
                <a:solidFill>
                  <a:schemeClr val="bg1"/>
                </a:solidFill>
              </a:rPr>
              <a:t>2</a:t>
            </a:r>
            <a:r>
              <a:rPr lang="pt-PT" sz="2800" dirty="0">
                <a:solidFill>
                  <a:schemeClr val="bg1"/>
                </a:solidFill>
              </a:rPr>
              <a:t> e o NO  é a única forma de descrever a ligação. </a:t>
            </a:r>
          </a:p>
          <a:p>
            <a:pPr marL="285750" indent="-285750">
              <a:buFont typeface="Arial" panose="020B0604020202020204" pitchFamily="34" charset="0"/>
              <a:buChar char="•"/>
            </a:pPr>
            <a:endParaRPr lang="pt-PT" sz="2800" dirty="0">
              <a:solidFill>
                <a:schemeClr val="bg1"/>
              </a:solidFill>
            </a:endParaRPr>
          </a:p>
        </p:txBody>
      </p:sp>
    </p:spTree>
    <p:extLst>
      <p:ext uri="{BB962C8B-B14F-4D97-AF65-F5344CB8AC3E}">
        <p14:creationId xmlns:p14="http://schemas.microsoft.com/office/powerpoint/2010/main" val="34995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211" t="24166" r="19532" b="15323"/>
          <a:stretch/>
        </p:blipFill>
        <p:spPr bwMode="auto">
          <a:xfrm>
            <a:off x="-32108" y="188640"/>
            <a:ext cx="9176108" cy="646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4788024" y="3933056"/>
            <a:ext cx="3816424" cy="1569660"/>
          </a:xfrm>
          <a:prstGeom prst="rect">
            <a:avLst/>
          </a:prstGeom>
          <a:noFill/>
        </p:spPr>
        <p:txBody>
          <a:bodyPr wrap="square" rtlCol="0">
            <a:spAutoFit/>
          </a:bodyPr>
          <a:lstStyle/>
          <a:p>
            <a:r>
              <a:rPr lang="pt-PT" sz="2400" dirty="0"/>
              <a:t>A ideia de que as ligações são formadas pela sobreposição dos orbitais </a:t>
            </a:r>
            <a:r>
              <a:rPr lang="pt-PT" sz="2400" dirty="0" err="1"/>
              <a:t>atômicos</a:t>
            </a:r>
            <a:r>
              <a:rPr lang="pt-PT" sz="2400" dirty="0"/>
              <a:t> é a base da TLV</a:t>
            </a:r>
          </a:p>
        </p:txBody>
      </p:sp>
    </p:spTree>
    <p:extLst>
      <p:ext uri="{BB962C8B-B14F-4D97-AF65-F5344CB8AC3E}">
        <p14:creationId xmlns:p14="http://schemas.microsoft.com/office/powerpoint/2010/main" val="244937980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90" t="12291" r="34055" b="23541"/>
          <a:stretch/>
        </p:blipFill>
        <p:spPr bwMode="auto">
          <a:xfrm>
            <a:off x="0" y="1916832"/>
            <a:ext cx="6187440" cy="4693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251520" y="332656"/>
            <a:ext cx="8424936" cy="830997"/>
          </a:xfrm>
          <a:prstGeom prst="rect">
            <a:avLst/>
          </a:prstGeom>
          <a:noFill/>
        </p:spPr>
        <p:txBody>
          <a:bodyPr wrap="square" rtlCol="0">
            <a:spAutoFit/>
          </a:bodyPr>
          <a:lstStyle/>
          <a:p>
            <a:r>
              <a:rPr lang="pt-PT" sz="2400" dirty="0">
                <a:solidFill>
                  <a:schemeClr val="bg1"/>
                </a:solidFill>
              </a:rPr>
              <a:t>A </a:t>
            </a:r>
            <a:r>
              <a:rPr lang="pt-PT" sz="2400" b="1" dirty="0">
                <a:solidFill>
                  <a:srgbClr val="FFFF00"/>
                </a:solidFill>
              </a:rPr>
              <a:t>ligação covalente</a:t>
            </a:r>
            <a:r>
              <a:rPr lang="pt-PT" sz="2400" b="1" dirty="0">
                <a:solidFill>
                  <a:schemeClr val="bg1"/>
                </a:solidFill>
              </a:rPr>
              <a:t> </a:t>
            </a:r>
            <a:r>
              <a:rPr lang="pt-PT" sz="2400" dirty="0">
                <a:solidFill>
                  <a:schemeClr val="bg1"/>
                </a:solidFill>
              </a:rPr>
              <a:t>que resulta da sobre posição de dois orbitais s denomina-se  por </a:t>
            </a:r>
            <a:r>
              <a:rPr lang="pt-PT" sz="2400" b="1" dirty="0">
                <a:solidFill>
                  <a:srgbClr val="FFFF00"/>
                </a:solidFill>
              </a:rPr>
              <a:t>ligação sigma (</a:t>
            </a:r>
            <a:r>
              <a:rPr lang="pt-PT" sz="2400" b="1" dirty="0">
                <a:solidFill>
                  <a:srgbClr val="FFFF00"/>
                </a:solidFill>
                <a:sym typeface="Symbol"/>
              </a:rPr>
              <a:t>) . </a:t>
            </a:r>
            <a:endParaRPr lang="pt-PT" sz="2400" b="1" dirty="0">
              <a:solidFill>
                <a:srgbClr val="FFFF00"/>
              </a:solidFill>
            </a:endParaRPr>
          </a:p>
        </p:txBody>
      </p:sp>
      <p:sp>
        <p:nvSpPr>
          <p:cNvPr id="4" name="CaixaDeTexto 3"/>
          <p:cNvSpPr txBox="1"/>
          <p:nvPr/>
        </p:nvSpPr>
        <p:spPr>
          <a:xfrm>
            <a:off x="6372200" y="1861285"/>
            <a:ext cx="2592288" cy="2308324"/>
          </a:xfrm>
          <a:prstGeom prst="rect">
            <a:avLst/>
          </a:prstGeom>
          <a:noFill/>
        </p:spPr>
        <p:txBody>
          <a:bodyPr wrap="square" rtlCol="0">
            <a:spAutoFit/>
          </a:bodyPr>
          <a:lstStyle/>
          <a:p>
            <a:r>
              <a:rPr lang="pt-PT" sz="2400" dirty="0">
                <a:solidFill>
                  <a:schemeClr val="bg1"/>
                </a:solidFill>
              </a:rPr>
              <a:t>A ligação sigma é uma ligação na qual a densidade </a:t>
            </a:r>
            <a:r>
              <a:rPr lang="pt-PT" sz="2400" dirty="0" err="1">
                <a:solidFill>
                  <a:schemeClr val="bg1"/>
                </a:solidFill>
              </a:rPr>
              <a:t>electrônica</a:t>
            </a:r>
            <a:r>
              <a:rPr lang="pt-PT" sz="2400" dirty="0">
                <a:solidFill>
                  <a:schemeClr val="bg1"/>
                </a:solidFill>
              </a:rPr>
              <a:t> é maior ao longo do eixo da ligação.</a:t>
            </a:r>
            <a:r>
              <a:rPr lang="pt-PT" sz="2400" b="1" dirty="0">
                <a:solidFill>
                  <a:srgbClr val="FFFF00"/>
                </a:solidFill>
                <a:sym typeface="Symbol"/>
              </a:rPr>
              <a:t> </a:t>
            </a:r>
            <a:endParaRPr lang="pt-PT" sz="2400" b="1" dirty="0">
              <a:solidFill>
                <a:srgbClr val="FFFF00"/>
              </a:solidFill>
            </a:endParaRPr>
          </a:p>
        </p:txBody>
      </p:sp>
    </p:spTree>
    <p:extLst>
      <p:ext uri="{BB962C8B-B14F-4D97-AF65-F5344CB8AC3E}">
        <p14:creationId xmlns:p14="http://schemas.microsoft.com/office/powerpoint/2010/main" val="327002337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736" t="17917" r="26443" b="60979"/>
          <a:stretch/>
        </p:blipFill>
        <p:spPr bwMode="auto">
          <a:xfrm>
            <a:off x="0" y="1144985"/>
            <a:ext cx="9144000" cy="3208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05" t="21529" r="70333" b="59583"/>
          <a:stretch/>
        </p:blipFill>
        <p:spPr bwMode="auto">
          <a:xfrm>
            <a:off x="-23517" y="4500304"/>
            <a:ext cx="3750723" cy="2169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24" t="41505" r="69076" b="26875"/>
          <a:stretch/>
        </p:blipFill>
        <p:spPr bwMode="auto">
          <a:xfrm>
            <a:off x="4572000" y="4500304"/>
            <a:ext cx="2667319" cy="231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251520" y="188640"/>
            <a:ext cx="8424936" cy="584775"/>
          </a:xfrm>
          <a:prstGeom prst="rect">
            <a:avLst/>
          </a:prstGeom>
          <a:noFill/>
        </p:spPr>
        <p:txBody>
          <a:bodyPr wrap="square" rtlCol="0">
            <a:spAutoFit/>
          </a:bodyPr>
          <a:lstStyle/>
          <a:p>
            <a:r>
              <a:rPr lang="pt-PT" sz="3200" b="1" dirty="0">
                <a:solidFill>
                  <a:srgbClr val="FFFF00"/>
                </a:solidFill>
              </a:rPr>
              <a:t>O que é que nós já sabemos</a:t>
            </a:r>
          </a:p>
        </p:txBody>
      </p:sp>
    </p:spTree>
    <p:extLst>
      <p:ext uri="{BB962C8B-B14F-4D97-AF65-F5344CB8AC3E}">
        <p14:creationId xmlns:p14="http://schemas.microsoft.com/office/powerpoint/2010/main" val="3758367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52" t="8958" r="23631" b="42137"/>
          <a:stretch/>
        </p:blipFill>
        <p:spPr bwMode="auto">
          <a:xfrm>
            <a:off x="-12576" y="655320"/>
            <a:ext cx="9156576" cy="4592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Alexander F Goldber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 name="AutoShape 7" descr="Chemjobb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Tree>
    <p:extLst>
      <p:ext uri="{BB962C8B-B14F-4D97-AF65-F5344CB8AC3E}">
        <p14:creationId xmlns:p14="http://schemas.microsoft.com/office/powerpoint/2010/main" val="372591945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539552" y="1916832"/>
            <a:ext cx="8136904" cy="1446550"/>
          </a:xfrm>
          <a:prstGeom prst="rect">
            <a:avLst/>
          </a:prstGeom>
          <a:noFill/>
        </p:spPr>
        <p:txBody>
          <a:bodyPr wrap="square" rtlCol="0">
            <a:spAutoFit/>
          </a:bodyPr>
          <a:lstStyle/>
          <a:p>
            <a:r>
              <a:rPr lang="pt-PT" sz="3200" b="1" u="sng" dirty="0">
                <a:solidFill>
                  <a:srgbClr val="FFFF00"/>
                </a:solidFill>
              </a:rPr>
              <a:t>Questão</a:t>
            </a:r>
            <a:r>
              <a:rPr lang="pt-PT" sz="3200" b="1" dirty="0">
                <a:solidFill>
                  <a:srgbClr val="FFFF00"/>
                </a:solidFill>
              </a:rPr>
              <a:t>: </a:t>
            </a:r>
            <a:r>
              <a:rPr lang="pt-PT" sz="2800" b="1" dirty="0">
                <a:solidFill>
                  <a:schemeClr val="bg1"/>
                </a:solidFill>
              </a:rPr>
              <a:t>Como é que um carbono pode formar ligação tetraédrica (109,5º) e simplesmente fazer 4 ligações?</a:t>
            </a:r>
            <a:endParaRPr lang="pt-PT" sz="2400" dirty="0">
              <a:solidFill>
                <a:schemeClr val="bg1"/>
              </a:solidFill>
            </a:endParaRPr>
          </a:p>
        </p:txBody>
      </p:sp>
    </p:spTree>
    <p:extLst>
      <p:ext uri="{BB962C8B-B14F-4D97-AF65-F5344CB8AC3E}">
        <p14:creationId xmlns:p14="http://schemas.microsoft.com/office/powerpoint/2010/main" val="44241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70" t="25417" r="14612" b="41250"/>
          <a:stretch/>
        </p:blipFill>
        <p:spPr bwMode="auto">
          <a:xfrm>
            <a:off x="-5242" y="1412776"/>
            <a:ext cx="9144000" cy="252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227185" y="332656"/>
            <a:ext cx="8424936" cy="584775"/>
          </a:xfrm>
          <a:prstGeom prst="rect">
            <a:avLst/>
          </a:prstGeom>
          <a:noFill/>
        </p:spPr>
        <p:txBody>
          <a:bodyPr wrap="square" rtlCol="0">
            <a:spAutoFit/>
          </a:bodyPr>
          <a:lstStyle/>
          <a:p>
            <a:r>
              <a:rPr lang="pt-PT" sz="3200" b="1" dirty="0">
                <a:solidFill>
                  <a:srgbClr val="FFFF00"/>
                </a:solidFill>
              </a:rPr>
              <a:t>Hibridização </a:t>
            </a:r>
          </a:p>
        </p:txBody>
      </p:sp>
      <p:sp>
        <p:nvSpPr>
          <p:cNvPr id="4" name="CaixaDeTexto 3"/>
          <p:cNvSpPr txBox="1"/>
          <p:nvPr/>
        </p:nvSpPr>
        <p:spPr>
          <a:xfrm>
            <a:off x="251520" y="4428401"/>
            <a:ext cx="8424936" cy="584775"/>
          </a:xfrm>
          <a:prstGeom prst="rect">
            <a:avLst/>
          </a:prstGeom>
          <a:noFill/>
        </p:spPr>
        <p:txBody>
          <a:bodyPr wrap="square" rtlCol="0">
            <a:spAutoFit/>
          </a:bodyPr>
          <a:lstStyle/>
          <a:p>
            <a:pPr algn="ctr"/>
            <a:r>
              <a:rPr lang="pt-PT" sz="3200" b="1" dirty="0">
                <a:solidFill>
                  <a:schemeClr val="bg1"/>
                </a:solidFill>
              </a:rPr>
              <a:t>Formação de orbitais híbridos </a:t>
            </a:r>
          </a:p>
        </p:txBody>
      </p:sp>
    </p:spTree>
    <p:extLst>
      <p:ext uri="{BB962C8B-B14F-4D97-AF65-F5344CB8AC3E}">
        <p14:creationId xmlns:p14="http://schemas.microsoft.com/office/powerpoint/2010/main" val="429381577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80" t="12948" r="33883" b="43095"/>
          <a:stretch/>
        </p:blipFill>
        <p:spPr bwMode="auto">
          <a:xfrm>
            <a:off x="-25132" y="332656"/>
            <a:ext cx="9144000" cy="6185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908306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90" t="12083" r="8287" b="25000"/>
          <a:stretch/>
        </p:blipFill>
        <p:spPr bwMode="auto">
          <a:xfrm>
            <a:off x="0" y="1340767"/>
            <a:ext cx="9144000" cy="4177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424268" y="256292"/>
            <a:ext cx="2532232" cy="584775"/>
          </a:xfrm>
          <a:prstGeom prst="rect">
            <a:avLst/>
          </a:prstGeom>
          <a:noFill/>
        </p:spPr>
        <p:txBody>
          <a:bodyPr wrap="none" rtlCol="0">
            <a:spAutoFit/>
          </a:bodyPr>
          <a:lstStyle/>
          <a:p>
            <a:r>
              <a:rPr lang="pt-PT" sz="3200" b="1" dirty="0">
                <a:solidFill>
                  <a:srgbClr val="FFFF00"/>
                </a:solidFill>
              </a:rPr>
              <a:t>Hibridação </a:t>
            </a:r>
            <a:r>
              <a:rPr lang="pt-PT" sz="3200" b="1" dirty="0" err="1">
                <a:solidFill>
                  <a:srgbClr val="FFFF00"/>
                </a:solidFill>
              </a:rPr>
              <a:t>Sp</a:t>
            </a:r>
            <a:endParaRPr lang="pt-PT" sz="3200" b="1" dirty="0">
              <a:solidFill>
                <a:srgbClr val="FFFF00"/>
              </a:solidFill>
            </a:endParaRPr>
          </a:p>
        </p:txBody>
      </p:sp>
    </p:spTree>
    <p:extLst>
      <p:ext uri="{BB962C8B-B14F-4D97-AF65-F5344CB8AC3E}">
        <p14:creationId xmlns:p14="http://schemas.microsoft.com/office/powerpoint/2010/main" val="88350577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34" t="14584" r="38038" b="22916"/>
          <a:stretch/>
        </p:blipFill>
        <p:spPr bwMode="auto">
          <a:xfrm>
            <a:off x="0" y="802312"/>
            <a:ext cx="9144000" cy="600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424268" y="116632"/>
            <a:ext cx="2740622" cy="584775"/>
          </a:xfrm>
          <a:prstGeom prst="rect">
            <a:avLst/>
          </a:prstGeom>
          <a:noFill/>
        </p:spPr>
        <p:txBody>
          <a:bodyPr wrap="none" rtlCol="0">
            <a:spAutoFit/>
          </a:bodyPr>
          <a:lstStyle/>
          <a:p>
            <a:r>
              <a:rPr lang="pt-PT" sz="3200" b="1" dirty="0">
                <a:solidFill>
                  <a:srgbClr val="FFFF00"/>
                </a:solidFill>
              </a:rPr>
              <a:t>Hibridação Sp</a:t>
            </a:r>
            <a:r>
              <a:rPr lang="pt-PT" sz="3200" b="1" baseline="30000" dirty="0">
                <a:solidFill>
                  <a:srgbClr val="FFFF00"/>
                </a:solidFill>
              </a:rPr>
              <a:t>2</a:t>
            </a:r>
          </a:p>
        </p:txBody>
      </p:sp>
    </p:spTree>
    <p:extLst>
      <p:ext uri="{BB962C8B-B14F-4D97-AF65-F5344CB8AC3E}">
        <p14:creationId xmlns:p14="http://schemas.microsoft.com/office/powerpoint/2010/main" val="315919272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85" t="18750" r="23397" b="38912"/>
          <a:stretch/>
        </p:blipFill>
        <p:spPr bwMode="auto">
          <a:xfrm>
            <a:off x="0" y="980728"/>
            <a:ext cx="9144000" cy="4291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424268" y="116632"/>
            <a:ext cx="2671693" cy="584775"/>
          </a:xfrm>
          <a:prstGeom prst="rect">
            <a:avLst/>
          </a:prstGeom>
          <a:noFill/>
        </p:spPr>
        <p:txBody>
          <a:bodyPr wrap="none" rtlCol="0">
            <a:spAutoFit/>
          </a:bodyPr>
          <a:lstStyle/>
          <a:p>
            <a:r>
              <a:rPr lang="pt-PT" sz="3200" b="1" dirty="0">
                <a:solidFill>
                  <a:srgbClr val="FFFF00"/>
                </a:solidFill>
              </a:rPr>
              <a:t>Hibridação Sp</a:t>
            </a:r>
            <a:r>
              <a:rPr lang="pt-PT" sz="3200" b="1" baseline="30000" dirty="0">
                <a:solidFill>
                  <a:srgbClr val="FFFF00"/>
                </a:solidFill>
              </a:rPr>
              <a:t>3</a:t>
            </a:r>
          </a:p>
        </p:txBody>
      </p:sp>
    </p:spTree>
    <p:extLst>
      <p:ext uri="{BB962C8B-B14F-4D97-AF65-F5344CB8AC3E}">
        <p14:creationId xmlns:p14="http://schemas.microsoft.com/office/powerpoint/2010/main" val="346057919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1916832"/>
            <a:ext cx="8136904" cy="1446550"/>
          </a:xfrm>
          <a:prstGeom prst="rect">
            <a:avLst/>
          </a:prstGeom>
          <a:noFill/>
        </p:spPr>
        <p:txBody>
          <a:bodyPr wrap="square" rtlCol="0">
            <a:spAutoFit/>
          </a:bodyPr>
          <a:lstStyle/>
          <a:p>
            <a:r>
              <a:rPr lang="pt-PT" sz="3200" b="1" u="sng" dirty="0">
                <a:solidFill>
                  <a:srgbClr val="FFFF00"/>
                </a:solidFill>
              </a:rPr>
              <a:t>Questão</a:t>
            </a:r>
            <a:r>
              <a:rPr lang="pt-PT" sz="3200" b="1" dirty="0">
                <a:solidFill>
                  <a:srgbClr val="FFFF00"/>
                </a:solidFill>
              </a:rPr>
              <a:t>: </a:t>
            </a:r>
            <a:r>
              <a:rPr lang="pt-PT" sz="2800" b="1" dirty="0">
                <a:solidFill>
                  <a:schemeClr val="bg1"/>
                </a:solidFill>
              </a:rPr>
              <a:t>Será que já conseguimos descrever uma molécula através da teoria de ligação de valência? </a:t>
            </a:r>
          </a:p>
          <a:p>
            <a:r>
              <a:rPr lang="pt-PT" sz="2800" b="1" dirty="0">
                <a:solidFill>
                  <a:schemeClr val="bg1"/>
                </a:solidFill>
              </a:rPr>
              <a:t>Exemplo:  Metanol  CH</a:t>
            </a:r>
            <a:r>
              <a:rPr lang="pt-PT" sz="2800" b="1" baseline="-25000" dirty="0">
                <a:solidFill>
                  <a:schemeClr val="bg1"/>
                </a:solidFill>
              </a:rPr>
              <a:t>3</a:t>
            </a:r>
            <a:r>
              <a:rPr lang="pt-PT" sz="2800" b="1" dirty="0">
                <a:solidFill>
                  <a:schemeClr val="bg1"/>
                </a:solidFill>
              </a:rPr>
              <a:t>OH</a:t>
            </a:r>
            <a:endParaRPr lang="pt-PT" sz="2400" dirty="0">
              <a:solidFill>
                <a:schemeClr val="bg1"/>
              </a:solidFill>
            </a:endParaRPr>
          </a:p>
        </p:txBody>
      </p:sp>
    </p:spTree>
    <p:extLst>
      <p:ext uri="{BB962C8B-B14F-4D97-AF65-F5344CB8AC3E}">
        <p14:creationId xmlns:p14="http://schemas.microsoft.com/office/powerpoint/2010/main" val="250542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99" t="34166" r="23982" b="29032"/>
          <a:stretch/>
        </p:blipFill>
        <p:spPr bwMode="auto">
          <a:xfrm>
            <a:off x="1197368" y="260648"/>
            <a:ext cx="5348265"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229" t="12601" r="39912" b="45867"/>
          <a:stretch/>
        </p:blipFill>
        <p:spPr bwMode="auto">
          <a:xfrm>
            <a:off x="1182889" y="3284984"/>
            <a:ext cx="5370538"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15672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1916832"/>
            <a:ext cx="8136904" cy="646331"/>
          </a:xfrm>
          <a:prstGeom prst="rect">
            <a:avLst/>
          </a:prstGeom>
          <a:noFill/>
        </p:spPr>
        <p:txBody>
          <a:bodyPr wrap="square" rtlCol="0">
            <a:spAutoFit/>
          </a:bodyPr>
          <a:lstStyle/>
          <a:p>
            <a:r>
              <a:rPr lang="pt-PT" sz="3600" b="1" u="sng" dirty="0">
                <a:solidFill>
                  <a:srgbClr val="FFFF00"/>
                </a:solidFill>
              </a:rPr>
              <a:t>Questão</a:t>
            </a:r>
            <a:r>
              <a:rPr lang="pt-PT" sz="3600" b="1" dirty="0">
                <a:solidFill>
                  <a:srgbClr val="FFFF00"/>
                </a:solidFill>
              </a:rPr>
              <a:t>: </a:t>
            </a:r>
            <a:r>
              <a:rPr lang="pt-PT" sz="3200" b="1" dirty="0">
                <a:solidFill>
                  <a:schemeClr val="bg1"/>
                </a:solidFill>
              </a:rPr>
              <a:t>Então e no caso do PF</a:t>
            </a:r>
            <a:r>
              <a:rPr lang="pt-PT" sz="3200" b="1" baseline="-25000" dirty="0">
                <a:solidFill>
                  <a:schemeClr val="bg1"/>
                </a:solidFill>
              </a:rPr>
              <a:t>5</a:t>
            </a:r>
            <a:r>
              <a:rPr lang="pt-PT" sz="3200" b="1" dirty="0">
                <a:solidFill>
                  <a:schemeClr val="bg1"/>
                </a:solidFill>
              </a:rPr>
              <a:t> e SF</a:t>
            </a:r>
            <a:r>
              <a:rPr lang="pt-PT" sz="3200" b="1" baseline="-25000" dirty="0">
                <a:solidFill>
                  <a:schemeClr val="bg1"/>
                </a:solidFill>
              </a:rPr>
              <a:t>6</a:t>
            </a:r>
            <a:r>
              <a:rPr lang="pt-PT" sz="3200" b="1" dirty="0">
                <a:solidFill>
                  <a:schemeClr val="bg1"/>
                </a:solidFill>
              </a:rPr>
              <a:t>?</a:t>
            </a:r>
            <a:endParaRPr lang="pt-PT" sz="2800" dirty="0">
              <a:solidFill>
                <a:schemeClr val="bg1"/>
              </a:solidFill>
            </a:endParaRPr>
          </a:p>
        </p:txBody>
      </p:sp>
    </p:spTree>
    <p:extLst>
      <p:ext uri="{BB962C8B-B14F-4D97-AF65-F5344CB8AC3E}">
        <p14:creationId xmlns:p14="http://schemas.microsoft.com/office/powerpoint/2010/main" val="162726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78" t="57108" r="33883" b="14444"/>
          <a:stretch/>
        </p:blipFill>
        <p:spPr bwMode="auto">
          <a:xfrm>
            <a:off x="10384" y="332656"/>
            <a:ext cx="9133616" cy="398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533" t="41015" r="43720" b="30154"/>
          <a:stretch/>
        </p:blipFill>
        <p:spPr bwMode="auto">
          <a:xfrm>
            <a:off x="2474072" y="4509120"/>
            <a:ext cx="4000470" cy="210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499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450" t="10988" r="35832" b="14415"/>
          <a:stretch/>
        </p:blipFill>
        <p:spPr bwMode="auto">
          <a:xfrm>
            <a:off x="4679504" y="477627"/>
            <a:ext cx="3996813" cy="545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677" t="12198" r="35037" b="13004"/>
          <a:stretch/>
        </p:blipFill>
        <p:spPr bwMode="auto">
          <a:xfrm>
            <a:off x="395536" y="477627"/>
            <a:ext cx="4070556" cy="547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C:\Users\vidinha\Documents\Brasil\Joinville\twitte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492896"/>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Chemjobb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0247" name="Picture 7" descr="C:\Users\vidinha\Documents\Brasil\Joinville\RFKAXdDd_400x4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8354" y="2492896"/>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73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247"/>
                                        </p:tgtEl>
                                        <p:attrNameLst>
                                          <p:attrName>style.visibility</p:attrName>
                                        </p:attrNameLst>
                                      </p:cBhvr>
                                      <p:to>
                                        <p:strVal val="visible"/>
                                      </p:to>
                                    </p:set>
                                    <p:animEffect transition="in" filter="wipe(left)">
                                      <p:cBhvr>
                                        <p:cTn id="10"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1916832"/>
            <a:ext cx="8136904" cy="646331"/>
          </a:xfrm>
          <a:prstGeom prst="rect">
            <a:avLst/>
          </a:prstGeom>
          <a:noFill/>
        </p:spPr>
        <p:txBody>
          <a:bodyPr wrap="square" rtlCol="0">
            <a:spAutoFit/>
          </a:bodyPr>
          <a:lstStyle/>
          <a:p>
            <a:r>
              <a:rPr lang="pt-PT" sz="3600" b="1" u="sng" dirty="0">
                <a:solidFill>
                  <a:srgbClr val="FFFF00"/>
                </a:solidFill>
              </a:rPr>
              <a:t>Questão</a:t>
            </a:r>
            <a:r>
              <a:rPr lang="pt-PT" sz="3600" b="1" dirty="0">
                <a:solidFill>
                  <a:srgbClr val="FFFF00"/>
                </a:solidFill>
              </a:rPr>
              <a:t>: </a:t>
            </a:r>
            <a:r>
              <a:rPr lang="pt-PT" sz="3200" b="1" dirty="0">
                <a:solidFill>
                  <a:schemeClr val="bg1"/>
                </a:solidFill>
              </a:rPr>
              <a:t>Então e se a ligação for múltipla?</a:t>
            </a:r>
            <a:endParaRPr lang="pt-PT" sz="2800" dirty="0">
              <a:solidFill>
                <a:schemeClr val="bg1"/>
              </a:solidFill>
            </a:endParaRPr>
          </a:p>
        </p:txBody>
      </p:sp>
    </p:spTree>
    <p:extLst>
      <p:ext uri="{BB962C8B-B14F-4D97-AF65-F5344CB8AC3E}">
        <p14:creationId xmlns:p14="http://schemas.microsoft.com/office/powerpoint/2010/main" val="250399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39" t="17500" r="12035" b="26250"/>
          <a:stretch/>
        </p:blipFill>
        <p:spPr bwMode="auto">
          <a:xfrm>
            <a:off x="12928" y="1266602"/>
            <a:ext cx="9131072" cy="3900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76495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25" t="19167" r="15549" b="24375"/>
          <a:stretch/>
        </p:blipFill>
        <p:spPr bwMode="auto">
          <a:xfrm>
            <a:off x="19824" y="1316450"/>
            <a:ext cx="9016672" cy="3866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387964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38" t="29583" r="8990" b="26875"/>
          <a:stretch/>
        </p:blipFill>
        <p:spPr bwMode="auto">
          <a:xfrm>
            <a:off x="0" y="1765542"/>
            <a:ext cx="9144000" cy="290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2294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54" t="38750" r="14963" b="24375"/>
          <a:stretch/>
        </p:blipFill>
        <p:spPr bwMode="auto">
          <a:xfrm>
            <a:off x="-35456" y="1464547"/>
            <a:ext cx="9179456" cy="3486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235587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aixaDeTexto 5"/>
          <p:cNvSpPr txBox="1"/>
          <p:nvPr/>
        </p:nvSpPr>
        <p:spPr>
          <a:xfrm>
            <a:off x="5364088" y="5157192"/>
            <a:ext cx="4139952" cy="707886"/>
          </a:xfrm>
          <a:prstGeom prst="rect">
            <a:avLst/>
          </a:prstGeom>
          <a:noFill/>
        </p:spPr>
        <p:txBody>
          <a:bodyPr wrap="square" rtlCol="0">
            <a:spAutoFit/>
          </a:bodyPr>
          <a:lstStyle/>
          <a:p>
            <a:pPr algn="ctr"/>
            <a:r>
              <a:rPr lang="pt-PT" sz="4000" b="1" dirty="0">
                <a:solidFill>
                  <a:schemeClr val="bg1"/>
                </a:solidFill>
              </a:rPr>
              <a:t>Aula 8</a:t>
            </a:r>
          </a:p>
        </p:txBody>
      </p:sp>
      <p:pic>
        <p:nvPicPr>
          <p:cNvPr id="1026" name="Picture 2" descr="http://www.scienceclarified.com/photos/chemical-bond-28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6" y="-27384"/>
            <a:ext cx="5633104" cy="4538607"/>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139952" y="1556792"/>
            <a:ext cx="4725144" cy="1938992"/>
          </a:xfrm>
          <a:prstGeom prst="rect">
            <a:avLst/>
          </a:prstGeom>
          <a:noFill/>
        </p:spPr>
        <p:txBody>
          <a:bodyPr wrap="square" rtlCol="0">
            <a:spAutoFit/>
          </a:bodyPr>
          <a:lstStyle/>
          <a:p>
            <a:pPr algn="ctr"/>
            <a:r>
              <a:rPr lang="pt-PT" sz="4000" b="1" i="1" dirty="0">
                <a:solidFill>
                  <a:schemeClr val="bg1"/>
                </a:solidFill>
              </a:rPr>
              <a:t>Estrutura molecular e ligações de orbitais e orbitais hibridas </a:t>
            </a:r>
          </a:p>
        </p:txBody>
      </p:sp>
    </p:spTree>
    <p:extLst>
      <p:ext uri="{BB962C8B-B14F-4D97-AF65-F5344CB8AC3E}">
        <p14:creationId xmlns:p14="http://schemas.microsoft.com/office/powerpoint/2010/main" val="306621747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11101" y="116632"/>
            <a:ext cx="8100393" cy="5940088"/>
          </a:xfrm>
          <a:prstGeom prst="rect">
            <a:avLst/>
          </a:prstGeom>
          <a:noFill/>
        </p:spPr>
        <p:txBody>
          <a:bodyPr wrap="square" rtlCol="0">
            <a:spAutoFit/>
          </a:bodyPr>
          <a:lstStyle/>
          <a:p>
            <a:r>
              <a:rPr lang="pt-PT" sz="3600" b="1" dirty="0">
                <a:solidFill>
                  <a:srgbClr val="FFFF00"/>
                </a:solidFill>
              </a:rPr>
              <a:t>Teoria das orbitais moleculares (TOM) </a:t>
            </a:r>
          </a:p>
          <a:p>
            <a:endParaRPr lang="pt-PT" sz="3600" b="1" dirty="0">
              <a:solidFill>
                <a:srgbClr val="FFFF00"/>
              </a:solidFill>
            </a:endParaRPr>
          </a:p>
          <a:p>
            <a:pPr marL="285750" indent="-285750">
              <a:buFont typeface="Arial" panose="020B0604020202020204" pitchFamily="34" charset="0"/>
              <a:buChar char="•"/>
            </a:pPr>
            <a:r>
              <a:rPr lang="pt-PT" sz="2800" dirty="0">
                <a:solidFill>
                  <a:schemeClr val="bg1"/>
                </a:solidFill>
              </a:rPr>
              <a:t>Quando </a:t>
            </a:r>
            <a:r>
              <a:rPr lang="pt-PT" sz="2800" i="1" dirty="0">
                <a:solidFill>
                  <a:srgbClr val="FFFF00"/>
                </a:solidFill>
              </a:rPr>
              <a:t>dois orbitais atômicos </a:t>
            </a:r>
            <a:r>
              <a:rPr lang="pt-PT" sz="2800" dirty="0">
                <a:solidFill>
                  <a:schemeClr val="bg1"/>
                </a:solidFill>
              </a:rPr>
              <a:t>sobrepõem formam sempre </a:t>
            </a:r>
            <a:r>
              <a:rPr lang="pt-PT" sz="2800" i="1" dirty="0">
                <a:solidFill>
                  <a:srgbClr val="FFFF00"/>
                </a:solidFill>
              </a:rPr>
              <a:t>dois orbitais moleculares</a:t>
            </a:r>
            <a:r>
              <a:rPr lang="pt-PT" sz="2800" dirty="0">
                <a:solidFill>
                  <a:schemeClr val="bg1"/>
                </a:solidFill>
              </a:rPr>
              <a:t> - Um orbital ligante e outro antiligante</a:t>
            </a:r>
          </a:p>
          <a:p>
            <a:pPr marL="285750" indent="-285750">
              <a:buFont typeface="Arial" panose="020B0604020202020204" pitchFamily="34" charset="0"/>
              <a:buChar char="•"/>
            </a:pPr>
            <a:endParaRPr lang="pt-PT" sz="2800" dirty="0">
              <a:solidFill>
                <a:schemeClr val="bg1"/>
              </a:solidFill>
            </a:endParaRPr>
          </a:p>
          <a:p>
            <a:pPr marL="285750" indent="-285750">
              <a:buFont typeface="Arial" panose="020B0604020202020204" pitchFamily="34" charset="0"/>
              <a:buChar char="•"/>
            </a:pPr>
            <a:r>
              <a:rPr lang="pt-PT" sz="2800" dirty="0">
                <a:solidFill>
                  <a:schemeClr val="bg1"/>
                </a:solidFill>
              </a:rPr>
              <a:t>O </a:t>
            </a:r>
            <a:r>
              <a:rPr lang="pt-PT" sz="2800" i="1" dirty="0">
                <a:solidFill>
                  <a:srgbClr val="FFFF00"/>
                </a:solidFill>
              </a:rPr>
              <a:t>orbital ligante possui uma menor energia </a:t>
            </a:r>
            <a:r>
              <a:rPr lang="pt-PT" sz="2800" dirty="0">
                <a:solidFill>
                  <a:schemeClr val="bg1"/>
                </a:solidFill>
              </a:rPr>
              <a:t>do que os orbitais atômicos originais e que os orbitais não ligantes .</a:t>
            </a:r>
          </a:p>
          <a:p>
            <a:pPr marL="285750" indent="-285750">
              <a:buFont typeface="Arial" panose="020B0604020202020204" pitchFamily="34" charset="0"/>
              <a:buChar char="•"/>
            </a:pPr>
            <a:endParaRPr lang="pt-PT" sz="2800" dirty="0">
              <a:solidFill>
                <a:schemeClr val="bg1"/>
              </a:solidFill>
            </a:endParaRPr>
          </a:p>
          <a:p>
            <a:pPr marL="285750" indent="-285750">
              <a:buFont typeface="Arial" panose="020B0604020202020204" pitchFamily="34" charset="0"/>
              <a:buChar char="•"/>
            </a:pPr>
            <a:r>
              <a:rPr lang="pt-PT" sz="2800" dirty="0">
                <a:solidFill>
                  <a:schemeClr val="bg1"/>
                </a:solidFill>
              </a:rPr>
              <a:t>Os electrons da molécula  são atribuídos de acordo com a </a:t>
            </a:r>
            <a:r>
              <a:rPr lang="pt-PT" sz="2800" i="1" dirty="0">
                <a:solidFill>
                  <a:srgbClr val="FFFF00"/>
                </a:solidFill>
              </a:rPr>
              <a:t>regra de </a:t>
            </a:r>
            <a:r>
              <a:rPr lang="pt-PT" sz="2800" i="1" dirty="0" err="1">
                <a:solidFill>
                  <a:srgbClr val="FFFF00"/>
                </a:solidFill>
              </a:rPr>
              <a:t>Hund</a:t>
            </a:r>
            <a:r>
              <a:rPr lang="pt-PT" sz="2800" dirty="0">
                <a:solidFill>
                  <a:srgbClr val="FFFF00"/>
                </a:solidFill>
              </a:rPr>
              <a:t> </a:t>
            </a:r>
            <a:r>
              <a:rPr lang="pt-PT" sz="2800" dirty="0">
                <a:solidFill>
                  <a:schemeClr val="bg1"/>
                </a:solidFill>
              </a:rPr>
              <a:t>e o </a:t>
            </a:r>
            <a:r>
              <a:rPr lang="pt-PT" sz="2800" i="1" dirty="0">
                <a:solidFill>
                  <a:srgbClr val="FFFF00"/>
                </a:solidFill>
              </a:rPr>
              <a:t>principio de exclusão </a:t>
            </a:r>
            <a:r>
              <a:rPr lang="pt-PT" sz="2800" dirty="0">
                <a:solidFill>
                  <a:schemeClr val="bg1"/>
                </a:solidFill>
              </a:rPr>
              <a:t>de Pauli. </a:t>
            </a:r>
          </a:p>
        </p:txBody>
      </p:sp>
    </p:spTree>
    <p:extLst>
      <p:ext uri="{BB962C8B-B14F-4D97-AF65-F5344CB8AC3E}">
        <p14:creationId xmlns:p14="http://schemas.microsoft.com/office/powerpoint/2010/main" val="41866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22" t="28333" r="10395" b="32084"/>
          <a:stretch/>
        </p:blipFill>
        <p:spPr bwMode="auto">
          <a:xfrm>
            <a:off x="1096" y="1844824"/>
            <a:ext cx="9142904" cy="3240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71999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06" t="29792" r="56896" b="33468"/>
          <a:stretch/>
        </p:blipFill>
        <p:spPr bwMode="auto">
          <a:xfrm>
            <a:off x="1942612" y="8251"/>
            <a:ext cx="5437700" cy="6849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78432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711" t="38333" r="5008" b="19556"/>
          <a:stretch/>
        </p:blipFill>
        <p:spPr bwMode="auto">
          <a:xfrm>
            <a:off x="2376173" y="0"/>
            <a:ext cx="471610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3675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AutoShape 2" descr="http://m.c.lnkd.licdn.com/mpr/mpr/AAEAAQAAAAAAAAKvAAAAJDk4NTVkMTY1LTUxMjMtNDE1ZS1iMDVmLWQxZTc1ZmYwYTI1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 name="AutoShape 4" descr="http://m.c.lnkd.licdn.com/mpr/mpr/AAEAAQAAAAAAAAKvAAAAJDk4NTVkMTY1LTUxMjMtNDE1ZS1iMDVmLWQxZTc1ZmYwYTI1N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6149"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5" y="44624"/>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CaixaDeTexto 6"/>
          <p:cNvSpPr txBox="1"/>
          <p:nvPr/>
        </p:nvSpPr>
        <p:spPr>
          <a:xfrm>
            <a:off x="5057367" y="437982"/>
            <a:ext cx="3130281" cy="646331"/>
          </a:xfrm>
          <a:prstGeom prst="rect">
            <a:avLst/>
          </a:prstGeom>
          <a:noFill/>
        </p:spPr>
        <p:txBody>
          <a:bodyPr wrap="none" rtlCol="0">
            <a:spAutoFit/>
          </a:bodyPr>
          <a:lstStyle/>
          <a:p>
            <a:r>
              <a:rPr lang="pt-PT" sz="3600" b="1" dirty="0">
                <a:solidFill>
                  <a:schemeClr val="bg1"/>
                </a:solidFill>
              </a:rPr>
              <a:t>Surge anos 90s </a:t>
            </a:r>
          </a:p>
        </p:txBody>
      </p:sp>
      <p:sp>
        <p:nvSpPr>
          <p:cNvPr id="8" name="Rectângulo 7"/>
          <p:cNvSpPr/>
          <p:nvPr/>
        </p:nvSpPr>
        <p:spPr>
          <a:xfrm>
            <a:off x="4716016" y="1484784"/>
            <a:ext cx="4427984" cy="1200329"/>
          </a:xfrm>
          <a:prstGeom prst="rect">
            <a:avLst/>
          </a:prstGeom>
        </p:spPr>
        <p:txBody>
          <a:bodyPr wrap="square">
            <a:spAutoFit/>
          </a:bodyPr>
          <a:lstStyle/>
          <a:p>
            <a:r>
              <a:rPr lang="pt-PT" sz="2400" i="1" dirty="0">
                <a:solidFill>
                  <a:prstClr val="white"/>
                </a:solidFill>
              </a:rPr>
              <a:t>Nova tendência na maneira como a questão dos resíduos químicos deve ser tratada </a:t>
            </a:r>
            <a:endParaRPr lang="pt-PT" sz="2400" i="1" dirty="0"/>
          </a:p>
        </p:txBody>
      </p:sp>
      <p:sp>
        <p:nvSpPr>
          <p:cNvPr id="9" name="Rectângulo 8"/>
          <p:cNvSpPr/>
          <p:nvPr/>
        </p:nvSpPr>
        <p:spPr>
          <a:xfrm>
            <a:off x="460374" y="3084924"/>
            <a:ext cx="8683626" cy="1384995"/>
          </a:xfrm>
          <a:prstGeom prst="rect">
            <a:avLst/>
          </a:prstGeom>
        </p:spPr>
        <p:txBody>
          <a:bodyPr wrap="square">
            <a:spAutoFit/>
          </a:bodyPr>
          <a:lstStyle/>
          <a:p>
            <a:r>
              <a:rPr lang="pt-PT" sz="2800" dirty="0">
                <a:solidFill>
                  <a:prstClr val="white"/>
                </a:solidFill>
              </a:rPr>
              <a:t>Alternativa que </a:t>
            </a:r>
            <a:r>
              <a:rPr lang="pt-PT" sz="2800" b="1" u="sng" dirty="0">
                <a:solidFill>
                  <a:prstClr val="white"/>
                </a:solidFill>
              </a:rPr>
              <a:t>evite ou minimize </a:t>
            </a:r>
            <a:r>
              <a:rPr lang="pt-PT" sz="2800" dirty="0">
                <a:solidFill>
                  <a:prstClr val="white"/>
                </a:solidFill>
              </a:rPr>
              <a:t>a produção de resíduos, em detrimento da preocupação exclusiva com o tratamento do resíduo no fim da linha de produção… </a:t>
            </a:r>
            <a:endParaRPr lang="pt-PT" sz="2800" dirty="0"/>
          </a:p>
        </p:txBody>
      </p:sp>
      <p:sp>
        <p:nvSpPr>
          <p:cNvPr id="10" name="Rectângulo 9"/>
          <p:cNvSpPr/>
          <p:nvPr/>
        </p:nvSpPr>
        <p:spPr>
          <a:xfrm>
            <a:off x="2790056" y="5877271"/>
            <a:ext cx="3438128" cy="584775"/>
          </a:xfrm>
          <a:prstGeom prst="rect">
            <a:avLst/>
          </a:prstGeom>
        </p:spPr>
        <p:txBody>
          <a:bodyPr wrap="square">
            <a:spAutoFit/>
          </a:bodyPr>
          <a:lstStyle/>
          <a:p>
            <a:pPr algn="ctr"/>
            <a:r>
              <a:rPr lang="pt-PT" sz="3200" b="1" dirty="0">
                <a:solidFill>
                  <a:prstClr val="white"/>
                </a:solidFill>
              </a:rPr>
              <a:t>Química Verde</a:t>
            </a:r>
            <a:endParaRPr lang="pt-PT" sz="3200" b="1" dirty="0"/>
          </a:p>
        </p:txBody>
      </p:sp>
      <p:sp>
        <p:nvSpPr>
          <p:cNvPr id="11" name="Seta para baixo 10"/>
          <p:cNvSpPr/>
          <p:nvPr/>
        </p:nvSpPr>
        <p:spPr>
          <a:xfrm>
            <a:off x="4093155" y="4669539"/>
            <a:ext cx="792088" cy="975305"/>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1870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11101" y="116632"/>
            <a:ext cx="8732899" cy="2939266"/>
          </a:xfrm>
          <a:prstGeom prst="rect">
            <a:avLst/>
          </a:prstGeom>
          <a:noFill/>
        </p:spPr>
        <p:txBody>
          <a:bodyPr wrap="square" rtlCol="0">
            <a:spAutoFit/>
          </a:bodyPr>
          <a:lstStyle/>
          <a:p>
            <a:r>
              <a:rPr lang="pt-PT" sz="3600" b="1" dirty="0">
                <a:solidFill>
                  <a:srgbClr val="FFFF00"/>
                </a:solidFill>
              </a:rPr>
              <a:t>Ligação química </a:t>
            </a:r>
          </a:p>
          <a:p>
            <a:endParaRPr lang="pt-PT" sz="900" b="1" dirty="0">
              <a:solidFill>
                <a:srgbClr val="FFFF00"/>
              </a:solidFill>
            </a:endParaRPr>
          </a:p>
          <a:p>
            <a:pPr marL="285750" indent="-285750">
              <a:buFont typeface="Arial" panose="020B0604020202020204" pitchFamily="34" charset="0"/>
              <a:buChar char="•"/>
            </a:pPr>
            <a:r>
              <a:rPr lang="pt-PT" sz="2800" dirty="0">
                <a:solidFill>
                  <a:schemeClr val="bg1"/>
                </a:solidFill>
              </a:rPr>
              <a:t>3 formas de representar </a:t>
            </a:r>
          </a:p>
          <a:p>
            <a:pPr marL="285750" indent="-285750">
              <a:buFont typeface="Arial" panose="020B0604020202020204" pitchFamily="34" charset="0"/>
              <a:buChar char="•"/>
            </a:pPr>
            <a:r>
              <a:rPr lang="pt-PT" sz="2800" dirty="0">
                <a:solidFill>
                  <a:schemeClr val="bg1"/>
                </a:solidFill>
              </a:rPr>
              <a:t>Lewis </a:t>
            </a:r>
          </a:p>
          <a:p>
            <a:pPr marL="285750" indent="-285750">
              <a:buFont typeface="Arial" panose="020B0604020202020204" pitchFamily="34" charset="0"/>
              <a:buChar char="•"/>
            </a:pPr>
            <a:r>
              <a:rPr lang="pt-PT" sz="2800" dirty="0">
                <a:solidFill>
                  <a:schemeClr val="bg1"/>
                </a:solidFill>
              </a:rPr>
              <a:t>Teoria de ligação de valência.</a:t>
            </a:r>
          </a:p>
          <a:p>
            <a:pPr marL="285750" indent="-285750">
              <a:buFont typeface="Arial" panose="020B0604020202020204" pitchFamily="34" charset="0"/>
              <a:buChar char="•"/>
            </a:pPr>
            <a:r>
              <a:rPr lang="pt-PT" sz="2800" dirty="0">
                <a:solidFill>
                  <a:schemeClr val="bg1"/>
                </a:solidFill>
              </a:rPr>
              <a:t>Teoria das orbitais moleculares.  </a:t>
            </a:r>
          </a:p>
          <a:p>
            <a:pPr marL="285750" indent="-285750">
              <a:buFont typeface="Arial" panose="020B0604020202020204" pitchFamily="34" charset="0"/>
              <a:buChar char="•"/>
            </a:pPr>
            <a:endParaRPr lang="pt-PT" sz="2800" dirty="0">
              <a:solidFill>
                <a:schemeClr val="bg1"/>
              </a:solidFill>
            </a:endParaRPr>
          </a:p>
        </p:txBody>
      </p:sp>
    </p:spTree>
    <p:extLst>
      <p:ext uri="{BB962C8B-B14F-4D97-AF65-F5344CB8AC3E}">
        <p14:creationId xmlns:p14="http://schemas.microsoft.com/office/powerpoint/2010/main" val="296738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687" t="19583" r="16956" b="45565"/>
          <a:stretch/>
        </p:blipFill>
        <p:spPr bwMode="auto">
          <a:xfrm>
            <a:off x="1656390" y="-1"/>
            <a:ext cx="5546005" cy="335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685" t="32157" r="30158" b="32157"/>
          <a:stretch/>
        </p:blipFill>
        <p:spPr bwMode="auto">
          <a:xfrm>
            <a:off x="1656390" y="3202616"/>
            <a:ext cx="5546005" cy="368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781071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742" t="19375" r="16252" b="18951"/>
          <a:stretch/>
        </p:blipFill>
        <p:spPr bwMode="auto">
          <a:xfrm>
            <a:off x="-21352" y="260648"/>
            <a:ext cx="9161944" cy="6108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447269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s://cnx.org/resources/0eaa25cfb9ceaacb8cd0636e737bc1c9/CNX_Chem_08_04_X2M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1" y="1728113"/>
            <a:ext cx="9124010" cy="370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43337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041" t="18959" r="8287" b="23333"/>
          <a:stretch/>
        </p:blipFill>
        <p:spPr bwMode="auto">
          <a:xfrm>
            <a:off x="395536" y="548680"/>
            <a:ext cx="8314184" cy="5658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8986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AutoShape 2" descr="http://m.c.lnkd.licdn.com/mpr/mpr/AAEAAQAAAAAAAAKvAAAAJDk4NTVkMTY1LTUxMjMtNDE1ZS1iMDVmLWQxZTc1ZmYwYTI1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 name="AutoShape 4" descr="http://m.c.lnkd.licdn.com/mpr/mpr/AAEAAQAAAAAAAAKvAAAAJDk4NTVkMTY1LTUxMjMtNDE1ZS1iMDVmLWQxZTc1ZmYwYTI1N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6149"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5" y="44624"/>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2" name="Content Placeholder 2"/>
          <p:cNvSpPr>
            <a:spLocks noGrp="1"/>
          </p:cNvSpPr>
          <p:nvPr>
            <p:ph idx="1"/>
          </p:nvPr>
        </p:nvSpPr>
        <p:spPr>
          <a:xfrm>
            <a:off x="2843808" y="2708920"/>
            <a:ext cx="8683625" cy="2156987"/>
          </a:xfrm>
        </p:spPr>
        <p:txBody>
          <a:bodyPr>
            <a:normAutofit/>
          </a:bodyPr>
          <a:lstStyle/>
          <a:p>
            <a:pPr marL="0" indent="0">
              <a:buNone/>
            </a:pPr>
            <a:r>
              <a:rPr lang="pt-BR" sz="2800" i="1" dirty="0">
                <a:solidFill>
                  <a:schemeClr val="bg1"/>
                </a:solidFill>
              </a:rPr>
              <a:t>“A invenção, desenvolvimento e aplicação</a:t>
            </a:r>
          </a:p>
          <a:p>
            <a:pPr marL="0" indent="0">
              <a:buNone/>
            </a:pPr>
            <a:r>
              <a:rPr lang="pt-BR" sz="2800" i="1" dirty="0">
                <a:solidFill>
                  <a:schemeClr val="bg1"/>
                </a:solidFill>
              </a:rPr>
              <a:t>de produtos e processos químicos</a:t>
            </a:r>
          </a:p>
          <a:p>
            <a:pPr marL="0" indent="0">
              <a:buNone/>
            </a:pPr>
            <a:r>
              <a:rPr lang="pt-BR" sz="2800" i="1" dirty="0">
                <a:solidFill>
                  <a:schemeClr val="bg1"/>
                </a:solidFill>
              </a:rPr>
              <a:t> para reduzir ou eliminar o uso e a geração</a:t>
            </a:r>
          </a:p>
          <a:p>
            <a:pPr marL="0" indent="0">
              <a:buNone/>
            </a:pPr>
            <a:r>
              <a:rPr lang="pt-BR" sz="2800" i="1" dirty="0">
                <a:solidFill>
                  <a:schemeClr val="bg1"/>
                </a:solidFill>
              </a:rPr>
              <a:t>de substâncias perigosas”</a:t>
            </a:r>
          </a:p>
          <a:p>
            <a:pPr marL="0" indent="0">
              <a:buNone/>
            </a:pPr>
            <a:endParaRPr lang="pt-BR" sz="2800" dirty="0">
              <a:solidFill>
                <a:schemeClr val="bg1"/>
              </a:solidFill>
            </a:endParaRPr>
          </a:p>
        </p:txBody>
      </p:sp>
      <p:sp>
        <p:nvSpPr>
          <p:cNvPr id="13" name="Rectangle 5"/>
          <p:cNvSpPr/>
          <p:nvPr/>
        </p:nvSpPr>
        <p:spPr>
          <a:xfrm>
            <a:off x="2010407" y="5517232"/>
            <a:ext cx="7132537" cy="707886"/>
          </a:xfrm>
          <a:prstGeom prst="rect">
            <a:avLst/>
          </a:prstGeom>
        </p:spPr>
        <p:txBody>
          <a:bodyPr wrap="square">
            <a:spAutoFit/>
          </a:bodyPr>
          <a:lstStyle/>
          <a:p>
            <a:pPr algn="ctr"/>
            <a:r>
              <a:rPr lang="en-US" sz="2000" dirty="0" err="1">
                <a:solidFill>
                  <a:schemeClr val="bg1"/>
                </a:solidFill>
              </a:rPr>
              <a:t>Termo</a:t>
            </a:r>
            <a:r>
              <a:rPr lang="en-US" sz="2000" dirty="0">
                <a:solidFill>
                  <a:schemeClr val="bg1"/>
                </a:solidFill>
              </a:rPr>
              <a:t> </a:t>
            </a:r>
            <a:r>
              <a:rPr lang="en-US" sz="2000" dirty="0" err="1">
                <a:solidFill>
                  <a:schemeClr val="bg1"/>
                </a:solidFill>
              </a:rPr>
              <a:t>proposto</a:t>
            </a:r>
            <a:r>
              <a:rPr lang="en-US" sz="2000" dirty="0">
                <a:solidFill>
                  <a:schemeClr val="bg1"/>
                </a:solidFill>
              </a:rPr>
              <a:t> </a:t>
            </a:r>
            <a:r>
              <a:rPr lang="en-US" sz="2000" dirty="0" err="1">
                <a:solidFill>
                  <a:schemeClr val="bg1"/>
                </a:solidFill>
              </a:rPr>
              <a:t>na</a:t>
            </a:r>
            <a:r>
              <a:rPr lang="en-US" sz="2000" dirty="0">
                <a:solidFill>
                  <a:schemeClr val="bg1"/>
                </a:solidFill>
              </a:rPr>
              <a:t> </a:t>
            </a:r>
            <a:r>
              <a:rPr lang="en-US" sz="2000" dirty="0" err="1">
                <a:solidFill>
                  <a:schemeClr val="bg1"/>
                </a:solidFill>
              </a:rPr>
              <a:t>década</a:t>
            </a:r>
            <a:r>
              <a:rPr lang="en-US" sz="2000" dirty="0">
                <a:solidFill>
                  <a:schemeClr val="bg1"/>
                </a:solidFill>
              </a:rPr>
              <a:t> de 90 </a:t>
            </a:r>
            <a:r>
              <a:rPr lang="en-US" sz="2000" dirty="0" err="1">
                <a:solidFill>
                  <a:schemeClr val="bg1"/>
                </a:solidFill>
              </a:rPr>
              <a:t>por</a:t>
            </a:r>
            <a:r>
              <a:rPr lang="en-US" sz="2000" dirty="0">
                <a:solidFill>
                  <a:schemeClr val="bg1"/>
                </a:solidFill>
              </a:rPr>
              <a:t> </a:t>
            </a:r>
            <a:r>
              <a:rPr lang="en-US" sz="2000" b="1" dirty="0">
                <a:solidFill>
                  <a:schemeClr val="bg1"/>
                </a:solidFill>
              </a:rPr>
              <a:t>Paul </a:t>
            </a:r>
            <a:r>
              <a:rPr lang="en-US" sz="2000" b="1" dirty="0" err="1">
                <a:solidFill>
                  <a:schemeClr val="bg1"/>
                </a:solidFill>
              </a:rPr>
              <a:t>Anastas</a:t>
            </a:r>
            <a:r>
              <a:rPr lang="en-US" sz="2000" b="1" dirty="0">
                <a:solidFill>
                  <a:schemeClr val="bg1"/>
                </a:solidFill>
              </a:rPr>
              <a:t> </a:t>
            </a:r>
            <a:r>
              <a:rPr lang="en-US" sz="2000" dirty="0">
                <a:solidFill>
                  <a:schemeClr val="bg1"/>
                </a:solidFill>
              </a:rPr>
              <a:t>(US-EPA) </a:t>
            </a:r>
          </a:p>
          <a:p>
            <a:pPr algn="ctr"/>
            <a:endParaRPr lang="en-US" sz="2000" dirty="0">
              <a:solidFill>
                <a:schemeClr val="bg1"/>
              </a:solidFill>
            </a:endParaRPr>
          </a:p>
        </p:txBody>
      </p:sp>
      <p:sp>
        <p:nvSpPr>
          <p:cNvPr id="14" name="Rectângulo 13"/>
          <p:cNvSpPr/>
          <p:nvPr/>
        </p:nvSpPr>
        <p:spPr>
          <a:xfrm>
            <a:off x="5004048" y="670586"/>
            <a:ext cx="3438128" cy="584775"/>
          </a:xfrm>
          <a:prstGeom prst="rect">
            <a:avLst/>
          </a:prstGeom>
        </p:spPr>
        <p:txBody>
          <a:bodyPr wrap="square">
            <a:spAutoFit/>
          </a:bodyPr>
          <a:lstStyle/>
          <a:p>
            <a:pPr algn="ctr"/>
            <a:r>
              <a:rPr lang="pt-PT" sz="3200" b="1" dirty="0">
                <a:solidFill>
                  <a:prstClr val="white"/>
                </a:solidFill>
              </a:rPr>
              <a:t>Química Verde</a:t>
            </a:r>
            <a:endParaRPr lang="pt-PT" sz="3200" b="1" dirty="0"/>
          </a:p>
        </p:txBody>
      </p:sp>
    </p:spTree>
    <p:extLst>
      <p:ext uri="{BB962C8B-B14F-4D97-AF65-F5344CB8AC3E}">
        <p14:creationId xmlns:p14="http://schemas.microsoft.com/office/powerpoint/2010/main" val="2654549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644008" y="229473"/>
            <a:ext cx="4068452" cy="2308324"/>
          </a:xfrm>
          <a:prstGeom prst="rect">
            <a:avLst/>
          </a:prstGeom>
          <a:noFill/>
        </p:spPr>
        <p:txBody>
          <a:bodyPr wrap="square" rtlCol="0">
            <a:spAutoFit/>
          </a:bodyPr>
          <a:lstStyle/>
          <a:p>
            <a:r>
              <a:rPr lang="pt-PT" sz="3600" dirty="0">
                <a:solidFill>
                  <a:schemeClr val="bg1"/>
                </a:solidFill>
              </a:rPr>
              <a:t>O sucesso da química verde não resulta da sustentabilidade…</a:t>
            </a:r>
          </a:p>
        </p:txBody>
      </p:sp>
      <p:sp>
        <p:nvSpPr>
          <p:cNvPr id="3" name="CaixaDeTexto 2"/>
          <p:cNvSpPr txBox="1"/>
          <p:nvPr/>
        </p:nvSpPr>
        <p:spPr>
          <a:xfrm>
            <a:off x="323528" y="2928563"/>
            <a:ext cx="8136904" cy="1200329"/>
          </a:xfrm>
          <a:prstGeom prst="rect">
            <a:avLst/>
          </a:prstGeom>
          <a:noFill/>
        </p:spPr>
        <p:txBody>
          <a:bodyPr wrap="square" rtlCol="0">
            <a:spAutoFit/>
          </a:bodyPr>
          <a:lstStyle/>
          <a:p>
            <a:r>
              <a:rPr lang="pt-PT" sz="3600" dirty="0">
                <a:solidFill>
                  <a:schemeClr val="bg1"/>
                </a:solidFill>
              </a:rPr>
              <a:t>A sustentabilidade é  uma das suas consequências…</a:t>
            </a:r>
          </a:p>
        </p:txBody>
      </p:sp>
      <p:sp>
        <p:nvSpPr>
          <p:cNvPr id="4" name="CaixaDeTexto 3"/>
          <p:cNvSpPr txBox="1"/>
          <p:nvPr/>
        </p:nvSpPr>
        <p:spPr>
          <a:xfrm>
            <a:off x="315080" y="4509120"/>
            <a:ext cx="8136904" cy="1200329"/>
          </a:xfrm>
          <a:prstGeom prst="rect">
            <a:avLst/>
          </a:prstGeom>
          <a:noFill/>
        </p:spPr>
        <p:txBody>
          <a:bodyPr wrap="square" rtlCol="0">
            <a:spAutoFit/>
          </a:bodyPr>
          <a:lstStyle/>
          <a:p>
            <a:r>
              <a:rPr lang="pt-PT" sz="3600" dirty="0">
                <a:solidFill>
                  <a:schemeClr val="bg1"/>
                </a:solidFill>
              </a:rPr>
              <a:t>O sucesso está na rentabilidade, eficiência, lucro…</a:t>
            </a:r>
          </a:p>
        </p:txBody>
      </p:sp>
      <p:pic>
        <p:nvPicPr>
          <p:cNvPr id="6"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5" y="44624"/>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45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4528075" y="1628800"/>
            <a:ext cx="4572000" cy="4524315"/>
          </a:xfrm>
          <a:prstGeom prst="rect">
            <a:avLst/>
          </a:prstGeom>
        </p:spPr>
        <p:txBody>
          <a:bodyPr>
            <a:spAutoFit/>
          </a:bodyPr>
          <a:lstStyle/>
          <a:p>
            <a:pPr marL="342900" indent="-342900">
              <a:buFont typeface="Arial" panose="020B0604020202020204" pitchFamily="34" charset="0"/>
              <a:buChar char="•"/>
            </a:pPr>
            <a:r>
              <a:rPr lang="pt-PT" sz="2400" dirty="0">
                <a:solidFill>
                  <a:schemeClr val="bg1"/>
                </a:solidFill>
              </a:rPr>
              <a:t>O uso de fontes renováveis ou recicladas de matéria-prima;</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dirty="0">
                <a:solidFill>
                  <a:schemeClr val="bg1"/>
                </a:solidFill>
              </a:rPr>
              <a:t>Aumento da eficiência de energia, ou a utilização de menos energia para produzir a mesma ou maior quantidade de produto;</a:t>
            </a:r>
          </a:p>
          <a:p>
            <a:pPr marL="342900" indent="-342900">
              <a:buFont typeface="Arial" panose="020B0604020202020204" pitchFamily="34" charset="0"/>
              <a:buChar char="•"/>
            </a:pPr>
            <a:endParaRPr lang="pt-PT" sz="2400" dirty="0">
              <a:solidFill>
                <a:schemeClr val="bg1"/>
              </a:solidFill>
            </a:endParaRPr>
          </a:p>
          <a:p>
            <a:pPr marL="342900" indent="-342900">
              <a:buFont typeface="Arial" panose="020B0604020202020204" pitchFamily="34" charset="0"/>
              <a:buChar char="•"/>
            </a:pPr>
            <a:r>
              <a:rPr lang="pt-PT" sz="2400" dirty="0">
                <a:solidFill>
                  <a:schemeClr val="bg1"/>
                </a:solidFill>
              </a:rPr>
              <a:t> Evitar o uso de substâncias persistentes, </a:t>
            </a:r>
            <a:r>
              <a:rPr lang="pt-PT" sz="2400" dirty="0" err="1">
                <a:solidFill>
                  <a:schemeClr val="bg1"/>
                </a:solidFill>
              </a:rPr>
              <a:t>bioacumulativas</a:t>
            </a:r>
            <a:r>
              <a:rPr lang="pt-PT" sz="2400" dirty="0">
                <a:solidFill>
                  <a:schemeClr val="bg1"/>
                </a:solidFill>
              </a:rPr>
              <a:t> e tóxicas.</a:t>
            </a:r>
          </a:p>
        </p:txBody>
      </p:sp>
      <p:sp>
        <p:nvSpPr>
          <p:cNvPr id="3" name="CaixaDeTexto 2"/>
          <p:cNvSpPr txBox="1"/>
          <p:nvPr/>
        </p:nvSpPr>
        <p:spPr>
          <a:xfrm>
            <a:off x="323529" y="332656"/>
            <a:ext cx="6912768" cy="1446550"/>
          </a:xfrm>
          <a:prstGeom prst="rect">
            <a:avLst/>
          </a:prstGeom>
          <a:noFill/>
        </p:spPr>
        <p:txBody>
          <a:bodyPr wrap="square" rtlCol="0">
            <a:spAutoFit/>
          </a:bodyPr>
          <a:lstStyle/>
          <a:p>
            <a:r>
              <a:rPr lang="pt-PT" sz="4400" dirty="0">
                <a:solidFill>
                  <a:schemeClr val="bg1"/>
                </a:solidFill>
              </a:rPr>
              <a:t>Resumindo Química verde Implica…</a:t>
            </a:r>
          </a:p>
        </p:txBody>
      </p:sp>
      <p:pic>
        <p:nvPicPr>
          <p:cNvPr id="4" name="Picture 5" descr="C:\Users\vidinha\Documents\Brasil\Joinvil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 y="2225005"/>
            <a:ext cx="4350587" cy="24931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8794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2646036216"/>
              </p:ext>
            </p:extLst>
          </p:nvPr>
        </p:nvGraphicFramePr>
        <p:xfrm>
          <a:off x="-1764704" y="548680"/>
          <a:ext cx="9433048"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ângulo 8"/>
          <p:cNvSpPr/>
          <p:nvPr/>
        </p:nvSpPr>
        <p:spPr>
          <a:xfrm>
            <a:off x="5940152" y="563196"/>
            <a:ext cx="3238750" cy="1569660"/>
          </a:xfrm>
          <a:prstGeom prst="rect">
            <a:avLst/>
          </a:prstGeom>
          <a:solidFill>
            <a:schemeClr val="tx1"/>
          </a:solidFill>
        </p:spPr>
        <p:txBody>
          <a:bodyPr wrap="square">
            <a:spAutoFit/>
          </a:bodyPr>
          <a:lstStyle/>
          <a:p>
            <a:pPr marL="342900" indent="-342900">
              <a:buFont typeface="Arial" panose="020B0604020202020204" pitchFamily="34" charset="0"/>
              <a:buChar char="•"/>
            </a:pPr>
            <a:r>
              <a:rPr lang="pt-PT" sz="2400" dirty="0">
                <a:solidFill>
                  <a:schemeClr val="bg1"/>
                </a:solidFill>
              </a:rPr>
              <a:t>Evitar a produção do resíduo é melhor do que proceder ao seu tratamento </a:t>
            </a:r>
          </a:p>
        </p:txBody>
      </p:sp>
      <p:sp>
        <p:nvSpPr>
          <p:cNvPr id="10" name="Rectângulo 9"/>
          <p:cNvSpPr/>
          <p:nvPr/>
        </p:nvSpPr>
        <p:spPr>
          <a:xfrm>
            <a:off x="5940152" y="1552724"/>
            <a:ext cx="3166742" cy="2677656"/>
          </a:xfrm>
          <a:prstGeom prst="rect">
            <a:avLst/>
          </a:prstGeom>
          <a:solidFill>
            <a:schemeClr val="tx1"/>
          </a:solidFill>
        </p:spPr>
        <p:txBody>
          <a:bodyPr wrap="square">
            <a:spAutoFit/>
          </a:bodyPr>
          <a:lstStyle/>
          <a:p>
            <a:pPr marL="342900" indent="-342900">
              <a:buFont typeface="Arial" panose="020B0604020202020204" pitchFamily="34" charset="0"/>
              <a:buChar char="•"/>
            </a:pPr>
            <a:r>
              <a:rPr lang="pt-PT" sz="2400" dirty="0">
                <a:solidFill>
                  <a:prstClr val="white"/>
                </a:solidFill>
              </a:rPr>
              <a:t>Design de processo sintéticos  que visem a maximização da incorporação de todos os materiais de partida no produto </a:t>
            </a:r>
            <a:endParaRPr lang="pt-PT" sz="2400" dirty="0"/>
          </a:p>
        </p:txBody>
      </p:sp>
      <p:sp>
        <p:nvSpPr>
          <p:cNvPr id="11" name="Rectângulo 10"/>
          <p:cNvSpPr/>
          <p:nvPr/>
        </p:nvSpPr>
        <p:spPr>
          <a:xfrm>
            <a:off x="5724128" y="1988840"/>
            <a:ext cx="3419871" cy="2677656"/>
          </a:xfrm>
          <a:prstGeom prst="rect">
            <a:avLst/>
          </a:prstGeom>
          <a:solidFill>
            <a:schemeClr val="tx1"/>
          </a:solidFill>
        </p:spPr>
        <p:txBody>
          <a:bodyPr wrap="square">
            <a:spAutoFit/>
          </a:bodyPr>
          <a:lstStyle/>
          <a:p>
            <a:pPr marL="342900" lvl="0" indent="-342900">
              <a:buFont typeface="Arial" panose="020B0604020202020204" pitchFamily="34" charset="0"/>
              <a:buChar char="•"/>
            </a:pPr>
            <a:r>
              <a:rPr lang="pt-PT" sz="2400" dirty="0">
                <a:solidFill>
                  <a:prstClr val="white"/>
                </a:solidFill>
              </a:rPr>
              <a:t>Sempre que possível a síntese de um produto químico deve não só  utilizar  mas também gerar substâncias com nenhuma ou com baixa toxicidade </a:t>
            </a:r>
          </a:p>
        </p:txBody>
      </p:sp>
      <p:sp>
        <p:nvSpPr>
          <p:cNvPr id="12" name="Rectângulo 11"/>
          <p:cNvSpPr/>
          <p:nvPr/>
        </p:nvSpPr>
        <p:spPr>
          <a:xfrm>
            <a:off x="5760640" y="319296"/>
            <a:ext cx="3419872" cy="2677656"/>
          </a:xfrm>
          <a:prstGeom prst="rect">
            <a:avLst/>
          </a:prstGeom>
          <a:solidFill>
            <a:schemeClr val="tx1"/>
          </a:solidFill>
        </p:spPr>
        <p:txBody>
          <a:bodyPr wrap="square">
            <a:spAutoFit/>
          </a:bodyPr>
          <a:lstStyle/>
          <a:p>
            <a:pPr marL="285750" lvl="0" indent="-285750">
              <a:buFont typeface="Arial" panose="020B0604020202020204" pitchFamily="34" charset="0"/>
              <a:buChar char="•"/>
            </a:pPr>
            <a:r>
              <a:rPr lang="pt-PT" sz="2400" dirty="0">
                <a:solidFill>
                  <a:prstClr val="white"/>
                </a:solidFill>
              </a:rPr>
              <a:t>O design de  produtos químicos deve ser realizado de modo a que estes desempenhem a sua função sem exibir toxicidade </a:t>
            </a:r>
          </a:p>
        </p:txBody>
      </p:sp>
      <p:sp>
        <p:nvSpPr>
          <p:cNvPr id="14" name="Rectângulo 13"/>
          <p:cNvSpPr/>
          <p:nvPr/>
        </p:nvSpPr>
        <p:spPr>
          <a:xfrm>
            <a:off x="5999394" y="1196752"/>
            <a:ext cx="3179508" cy="4154984"/>
          </a:xfrm>
          <a:prstGeom prst="rect">
            <a:avLst/>
          </a:prstGeom>
          <a:solidFill>
            <a:schemeClr val="tx1"/>
          </a:solidFill>
        </p:spPr>
        <p:txBody>
          <a:bodyPr wrap="square">
            <a:spAutoFit/>
          </a:bodyPr>
          <a:lstStyle/>
          <a:p>
            <a:r>
              <a:rPr lang="pt-PT" sz="2400" dirty="0">
                <a:solidFill>
                  <a:prstClr val="white"/>
                </a:solidFill>
              </a:rPr>
              <a:t>A utilização de energia em processos químicos deverá ser minimizada  devido ao seu impacto ambiental e económico. Sempre que possível os processo deverão ser conduzidos à temperatura e pressão ambiente </a:t>
            </a:r>
          </a:p>
          <a:p>
            <a:endParaRPr lang="pt-PT" sz="2400" dirty="0">
              <a:solidFill>
                <a:prstClr val="white"/>
              </a:solidFill>
            </a:endParaRPr>
          </a:p>
        </p:txBody>
      </p:sp>
      <p:sp>
        <p:nvSpPr>
          <p:cNvPr id="15" name="Rectângulo 14"/>
          <p:cNvSpPr/>
          <p:nvPr/>
        </p:nvSpPr>
        <p:spPr>
          <a:xfrm>
            <a:off x="5940152" y="1596408"/>
            <a:ext cx="3231640" cy="1938992"/>
          </a:xfrm>
          <a:prstGeom prst="rect">
            <a:avLst/>
          </a:prstGeom>
          <a:solidFill>
            <a:schemeClr val="tx1"/>
          </a:solidFill>
        </p:spPr>
        <p:txBody>
          <a:bodyPr wrap="square">
            <a:spAutoFit/>
          </a:bodyPr>
          <a:lstStyle/>
          <a:p>
            <a:r>
              <a:rPr lang="pt-PT" sz="2400" dirty="0">
                <a:solidFill>
                  <a:prstClr val="white"/>
                </a:solidFill>
              </a:rPr>
              <a:t>O uso de  matérias primas renováveis  é  prioridade. Sempre que seja técnica e economicamente viável. </a:t>
            </a:r>
          </a:p>
        </p:txBody>
      </p:sp>
      <p:sp>
        <p:nvSpPr>
          <p:cNvPr id="16" name="Rectângulo 15"/>
          <p:cNvSpPr/>
          <p:nvPr/>
        </p:nvSpPr>
        <p:spPr>
          <a:xfrm>
            <a:off x="5999691" y="1412776"/>
            <a:ext cx="3144309" cy="3416320"/>
          </a:xfrm>
          <a:prstGeom prst="rect">
            <a:avLst/>
          </a:prstGeom>
          <a:solidFill>
            <a:schemeClr val="tx1"/>
          </a:solidFill>
        </p:spPr>
        <p:txBody>
          <a:bodyPr wrap="square">
            <a:spAutoFit/>
          </a:bodyPr>
          <a:lstStyle/>
          <a:p>
            <a:r>
              <a:rPr lang="pt-PT" sz="2400" dirty="0">
                <a:solidFill>
                  <a:prstClr val="white"/>
                </a:solidFill>
              </a:rPr>
              <a:t>Modificação temporária por processos físicos e químicos deve ser evitada dado que estas etapas requerem reagentes adicionais e eventualmente geram resíduos</a:t>
            </a:r>
            <a:endParaRPr lang="pt-PT" sz="2400" dirty="0"/>
          </a:p>
        </p:txBody>
      </p:sp>
      <p:sp>
        <p:nvSpPr>
          <p:cNvPr id="17" name="Rectângulo 16"/>
          <p:cNvSpPr/>
          <p:nvPr/>
        </p:nvSpPr>
        <p:spPr>
          <a:xfrm>
            <a:off x="6228184" y="2519737"/>
            <a:ext cx="2286000" cy="830997"/>
          </a:xfrm>
          <a:prstGeom prst="rect">
            <a:avLst/>
          </a:prstGeom>
          <a:solidFill>
            <a:schemeClr val="tx1"/>
          </a:solidFill>
        </p:spPr>
        <p:txBody>
          <a:bodyPr>
            <a:spAutoFit/>
          </a:bodyPr>
          <a:lstStyle/>
          <a:p>
            <a:r>
              <a:rPr lang="pt-PT" sz="2400" dirty="0">
                <a:solidFill>
                  <a:schemeClr val="bg1"/>
                </a:solidFill>
              </a:rPr>
              <a:t>Catalisadores  selectivos </a:t>
            </a:r>
          </a:p>
        </p:txBody>
      </p:sp>
      <p:sp>
        <p:nvSpPr>
          <p:cNvPr id="18" name="Rectângulo 17"/>
          <p:cNvSpPr/>
          <p:nvPr/>
        </p:nvSpPr>
        <p:spPr>
          <a:xfrm>
            <a:off x="5940151" y="1482584"/>
            <a:ext cx="3249229" cy="2308324"/>
          </a:xfrm>
          <a:prstGeom prst="rect">
            <a:avLst/>
          </a:prstGeom>
          <a:solidFill>
            <a:schemeClr val="tx1"/>
          </a:solidFill>
        </p:spPr>
        <p:txBody>
          <a:bodyPr wrap="square">
            <a:spAutoFit/>
          </a:bodyPr>
          <a:lstStyle/>
          <a:p>
            <a:pPr lvl="0"/>
            <a:r>
              <a:rPr lang="pt-PT" sz="2400" dirty="0">
                <a:solidFill>
                  <a:prstClr val="white"/>
                </a:solidFill>
              </a:rPr>
              <a:t>O design de produtos químicos  deverá ser realizado para que estes não se degradem em substâncias tóxicas nem persistam no ambiente </a:t>
            </a:r>
          </a:p>
        </p:txBody>
      </p:sp>
      <p:sp>
        <p:nvSpPr>
          <p:cNvPr id="19" name="Rectângulo 18"/>
          <p:cNvSpPr/>
          <p:nvPr/>
        </p:nvSpPr>
        <p:spPr>
          <a:xfrm>
            <a:off x="6444208" y="2079610"/>
            <a:ext cx="2682490" cy="1938992"/>
          </a:xfrm>
          <a:prstGeom prst="rect">
            <a:avLst/>
          </a:prstGeom>
          <a:solidFill>
            <a:schemeClr val="tx1"/>
          </a:solidFill>
        </p:spPr>
        <p:txBody>
          <a:bodyPr wrap="square">
            <a:spAutoFit/>
          </a:bodyPr>
          <a:lstStyle/>
          <a:p>
            <a:pPr lvl="0"/>
            <a:r>
              <a:rPr lang="pt-PT" sz="2400" dirty="0">
                <a:solidFill>
                  <a:prstClr val="white"/>
                </a:solidFill>
              </a:rPr>
              <a:t>Análise em tempo real  do processo. Minimizar riscos formação de substâncias nocivas </a:t>
            </a:r>
          </a:p>
        </p:txBody>
      </p:sp>
      <p:sp>
        <p:nvSpPr>
          <p:cNvPr id="20" name="Rectângulo 19"/>
          <p:cNvSpPr/>
          <p:nvPr/>
        </p:nvSpPr>
        <p:spPr>
          <a:xfrm>
            <a:off x="6070886" y="1484784"/>
            <a:ext cx="3037618" cy="3416320"/>
          </a:xfrm>
          <a:prstGeom prst="rect">
            <a:avLst/>
          </a:prstGeom>
          <a:solidFill>
            <a:schemeClr val="tx1"/>
          </a:solidFill>
        </p:spPr>
        <p:txBody>
          <a:bodyPr wrap="square">
            <a:spAutoFit/>
          </a:bodyPr>
          <a:lstStyle/>
          <a:p>
            <a:r>
              <a:rPr lang="pt-PT" sz="2400" dirty="0">
                <a:solidFill>
                  <a:prstClr val="white"/>
                </a:solidFill>
              </a:rPr>
              <a:t>As substância  utilizadas e geradas em um processo químico  deverão ser escolhidas com o intuito de minimizar o potencial para acidentes – derrames, explosões e incêndios</a:t>
            </a:r>
            <a:endParaRPr lang="pt-PT" sz="2400" dirty="0"/>
          </a:p>
        </p:txBody>
      </p:sp>
      <p:sp>
        <p:nvSpPr>
          <p:cNvPr id="13" name="Rectângulo 12"/>
          <p:cNvSpPr/>
          <p:nvPr/>
        </p:nvSpPr>
        <p:spPr>
          <a:xfrm>
            <a:off x="6084168" y="1873606"/>
            <a:ext cx="3072520" cy="2677656"/>
          </a:xfrm>
          <a:prstGeom prst="rect">
            <a:avLst/>
          </a:prstGeom>
          <a:solidFill>
            <a:schemeClr val="tx1"/>
          </a:solidFill>
        </p:spPr>
        <p:txBody>
          <a:bodyPr wrap="square">
            <a:spAutoFit/>
          </a:bodyPr>
          <a:lstStyle/>
          <a:p>
            <a:r>
              <a:rPr lang="pt-PT" sz="2400" dirty="0">
                <a:solidFill>
                  <a:prstClr val="white"/>
                </a:solidFill>
              </a:rPr>
              <a:t>Eliminar sempre que possível  o uso de  solventes  ou substâncias auxiliares e quando utilizadas estas substancia deverão ser inócuas.</a:t>
            </a:r>
            <a:endParaRPr lang="pt-PT" sz="2400" dirty="0"/>
          </a:p>
        </p:txBody>
      </p:sp>
    </p:spTree>
    <p:extLst>
      <p:ext uri="{BB962C8B-B14F-4D97-AF65-F5344CB8AC3E}">
        <p14:creationId xmlns:p14="http://schemas.microsoft.com/office/powerpoint/2010/main" val="65318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graphicEl>
                                              <a:dgm id="{84B2698A-26C3-4196-AF20-CF68A9A57178}"/>
                                            </p:graphicEl>
                                          </p:spTgt>
                                        </p:tgtEl>
                                        <p:attrNameLst>
                                          <p:attrName>style.visibility</p:attrName>
                                        </p:attrNameLst>
                                      </p:cBhvr>
                                      <p:to>
                                        <p:strVal val="visible"/>
                                      </p:to>
                                    </p:set>
                                    <p:animEffect transition="in" filter="barn(inVertical)">
                                      <p:cBhvr>
                                        <p:cTn id="7" dur="500"/>
                                        <p:tgtEl>
                                          <p:spTgt spid="8">
                                            <p:graphicEl>
                                              <a:dgm id="{84B2698A-26C3-4196-AF20-CF68A9A5717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graphicEl>
                                              <a:dgm id="{D6EE2C3B-B1F4-4042-A4A6-3DBB1E4A4759}"/>
                                            </p:graphicEl>
                                          </p:spTgt>
                                        </p:tgtEl>
                                        <p:attrNameLst>
                                          <p:attrName>style.visibility</p:attrName>
                                        </p:attrNameLst>
                                      </p:cBhvr>
                                      <p:to>
                                        <p:strVal val="visible"/>
                                      </p:to>
                                    </p:set>
                                    <p:animEffect transition="in" filter="barn(inVertical)">
                                      <p:cBhvr>
                                        <p:cTn id="12" dur="500"/>
                                        <p:tgtEl>
                                          <p:spTgt spid="8">
                                            <p:graphicEl>
                                              <a:dgm id="{D6EE2C3B-B1F4-4042-A4A6-3DBB1E4A4759}"/>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8">
                                            <p:graphicEl>
                                              <a:dgm id="{52355541-21C0-4AE9-9855-B9A54194A693}"/>
                                            </p:graphicEl>
                                          </p:spTgt>
                                        </p:tgtEl>
                                        <p:attrNameLst>
                                          <p:attrName>style.visibility</p:attrName>
                                        </p:attrNameLst>
                                      </p:cBhvr>
                                      <p:to>
                                        <p:strVal val="visible"/>
                                      </p:to>
                                    </p:set>
                                    <p:animEffect transition="in" filter="barn(inVertical)">
                                      <p:cBhvr>
                                        <p:cTn id="24" dur="500"/>
                                        <p:tgtEl>
                                          <p:spTgt spid="8">
                                            <p:graphicEl>
                                              <a:dgm id="{52355541-21C0-4AE9-9855-B9A54194A693}"/>
                                            </p:graphic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8">
                                            <p:graphicEl>
                                              <a:dgm id="{52E5EC5D-CEAF-471F-BD02-42367443477D}"/>
                                            </p:graphicEl>
                                          </p:spTgt>
                                        </p:tgtEl>
                                        <p:attrNameLst>
                                          <p:attrName>style.visibility</p:attrName>
                                        </p:attrNameLst>
                                      </p:cBhvr>
                                      <p:to>
                                        <p:strVal val="visible"/>
                                      </p:to>
                                    </p:set>
                                    <p:animEffect transition="in" filter="barn(inVertical)">
                                      <p:cBhvr>
                                        <p:cTn id="36" dur="500"/>
                                        <p:tgtEl>
                                          <p:spTgt spid="8">
                                            <p:graphicEl>
                                              <a:dgm id="{52E5EC5D-CEAF-471F-BD02-42367443477D}"/>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8">
                                            <p:graphicEl>
                                              <a:dgm id="{466B1D0E-255A-445C-A712-387F0D6700AE}"/>
                                            </p:graphicEl>
                                          </p:spTgt>
                                        </p:tgtEl>
                                        <p:attrNameLst>
                                          <p:attrName>style.visibility</p:attrName>
                                        </p:attrNameLst>
                                      </p:cBhvr>
                                      <p:to>
                                        <p:strVal val="visible"/>
                                      </p:to>
                                    </p:set>
                                    <p:animEffect transition="in" filter="barn(inVertical)">
                                      <p:cBhvr>
                                        <p:cTn id="48" dur="500"/>
                                        <p:tgtEl>
                                          <p:spTgt spid="8">
                                            <p:graphicEl>
                                              <a:dgm id="{466B1D0E-255A-445C-A712-387F0D6700AE}"/>
                                            </p:graphic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8">
                                            <p:graphicEl>
                                              <a:dgm id="{DE174FF8-D149-46B1-A3F0-6D2CE1084D3F}"/>
                                            </p:graphicEl>
                                          </p:spTgt>
                                        </p:tgtEl>
                                        <p:attrNameLst>
                                          <p:attrName>style.visibility</p:attrName>
                                        </p:attrNameLst>
                                      </p:cBhvr>
                                      <p:to>
                                        <p:strVal val="visible"/>
                                      </p:to>
                                    </p:set>
                                    <p:animEffect transition="in" filter="barn(inVertical)">
                                      <p:cBhvr>
                                        <p:cTn id="60" dur="500"/>
                                        <p:tgtEl>
                                          <p:spTgt spid="8">
                                            <p:graphicEl>
                                              <a:dgm id="{DE174FF8-D149-46B1-A3F0-6D2CE1084D3F}"/>
                                            </p:graphic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8">
                                            <p:graphicEl>
                                              <a:dgm id="{CFFB6B36-F0AC-43A9-B3AA-D580BC7B890F}"/>
                                            </p:graphicEl>
                                          </p:spTgt>
                                        </p:tgtEl>
                                        <p:attrNameLst>
                                          <p:attrName>style.visibility</p:attrName>
                                        </p:attrNameLst>
                                      </p:cBhvr>
                                      <p:to>
                                        <p:strVal val="visible"/>
                                      </p:to>
                                    </p:set>
                                    <p:animEffect transition="in" filter="barn(inVertical)">
                                      <p:cBhvr>
                                        <p:cTn id="72" dur="500"/>
                                        <p:tgtEl>
                                          <p:spTgt spid="8">
                                            <p:graphicEl>
                                              <a:dgm id="{CFFB6B36-F0AC-43A9-B3AA-D580BC7B890F}"/>
                                            </p:graphicEl>
                                          </p:spTgt>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par>
                          <p:cTn id="81" fill="hold">
                            <p:stCondLst>
                              <p:cond delay="500"/>
                            </p:stCondLst>
                            <p:childTnLst>
                              <p:par>
                                <p:cTn id="82" presetID="16" presetClass="entr" presetSubtype="21" fill="hold" grpId="0" nodeType="afterEffect">
                                  <p:stCondLst>
                                    <p:cond delay="0"/>
                                  </p:stCondLst>
                                  <p:childTnLst>
                                    <p:set>
                                      <p:cBhvr>
                                        <p:cTn id="83" dur="1" fill="hold">
                                          <p:stCondLst>
                                            <p:cond delay="0"/>
                                          </p:stCondLst>
                                        </p:cTn>
                                        <p:tgtEl>
                                          <p:spTgt spid="8">
                                            <p:graphicEl>
                                              <a:dgm id="{25C0F2D9-1C95-4812-BA9C-319EDFBC31C4}"/>
                                            </p:graphicEl>
                                          </p:spTgt>
                                        </p:tgtEl>
                                        <p:attrNameLst>
                                          <p:attrName>style.visibility</p:attrName>
                                        </p:attrNameLst>
                                      </p:cBhvr>
                                      <p:to>
                                        <p:strVal val="visible"/>
                                      </p:to>
                                    </p:set>
                                    <p:animEffect transition="in" filter="barn(inVertical)">
                                      <p:cBhvr>
                                        <p:cTn id="84" dur="500"/>
                                        <p:tgtEl>
                                          <p:spTgt spid="8">
                                            <p:graphicEl>
                                              <a:dgm id="{25C0F2D9-1C95-4812-BA9C-319EDFBC31C4}"/>
                                            </p:graphicEl>
                                          </p:spTgt>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wipe(left)">
                                      <p:cBhvr>
                                        <p:cTn id="87" dur="500"/>
                                        <p:tgtEl>
                                          <p:spTgt spid="1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childTnLst>
                          </p:cTn>
                        </p:par>
                        <p:par>
                          <p:cTn id="93" fill="hold">
                            <p:stCondLst>
                              <p:cond delay="500"/>
                            </p:stCondLst>
                            <p:childTnLst>
                              <p:par>
                                <p:cTn id="94" presetID="16" presetClass="entr" presetSubtype="21" fill="hold" grpId="0" nodeType="afterEffect">
                                  <p:stCondLst>
                                    <p:cond delay="0"/>
                                  </p:stCondLst>
                                  <p:childTnLst>
                                    <p:set>
                                      <p:cBhvr>
                                        <p:cTn id="95" dur="1" fill="hold">
                                          <p:stCondLst>
                                            <p:cond delay="0"/>
                                          </p:stCondLst>
                                        </p:cTn>
                                        <p:tgtEl>
                                          <p:spTgt spid="8">
                                            <p:graphicEl>
                                              <a:dgm id="{2C09C416-1019-4DB2-9471-019FD9445772}"/>
                                            </p:graphicEl>
                                          </p:spTgt>
                                        </p:tgtEl>
                                        <p:attrNameLst>
                                          <p:attrName>style.visibility</p:attrName>
                                        </p:attrNameLst>
                                      </p:cBhvr>
                                      <p:to>
                                        <p:strVal val="visible"/>
                                      </p:to>
                                    </p:set>
                                    <p:animEffect transition="in" filter="barn(inVertical)">
                                      <p:cBhvr>
                                        <p:cTn id="96" dur="500"/>
                                        <p:tgtEl>
                                          <p:spTgt spid="8">
                                            <p:graphicEl>
                                              <a:dgm id="{2C09C416-1019-4DB2-9471-019FD9445772}"/>
                                            </p:graphicEl>
                                          </p:spTgt>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wipe(left)">
                                      <p:cBhvr>
                                        <p:cTn id="99" dur="500"/>
                                        <p:tgtEl>
                                          <p:spTgt spid="15"/>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childTnLst>
                          </p:cTn>
                        </p:par>
                        <p:par>
                          <p:cTn id="105" fill="hold">
                            <p:stCondLst>
                              <p:cond delay="500"/>
                            </p:stCondLst>
                            <p:childTnLst>
                              <p:par>
                                <p:cTn id="106" presetID="16" presetClass="entr" presetSubtype="21" fill="hold" grpId="0" nodeType="afterEffect">
                                  <p:stCondLst>
                                    <p:cond delay="0"/>
                                  </p:stCondLst>
                                  <p:childTnLst>
                                    <p:set>
                                      <p:cBhvr>
                                        <p:cTn id="107" dur="1" fill="hold">
                                          <p:stCondLst>
                                            <p:cond delay="0"/>
                                          </p:stCondLst>
                                        </p:cTn>
                                        <p:tgtEl>
                                          <p:spTgt spid="8">
                                            <p:graphicEl>
                                              <a:dgm id="{918EC65B-0C4D-4DE1-9400-8F82FF7019F5}"/>
                                            </p:graphicEl>
                                          </p:spTgt>
                                        </p:tgtEl>
                                        <p:attrNameLst>
                                          <p:attrName>style.visibility</p:attrName>
                                        </p:attrNameLst>
                                      </p:cBhvr>
                                      <p:to>
                                        <p:strVal val="visible"/>
                                      </p:to>
                                    </p:set>
                                    <p:animEffect transition="in" filter="barn(inVertical)">
                                      <p:cBhvr>
                                        <p:cTn id="108" dur="500"/>
                                        <p:tgtEl>
                                          <p:spTgt spid="8">
                                            <p:graphicEl>
                                              <a:dgm id="{918EC65B-0C4D-4DE1-9400-8F82FF7019F5}"/>
                                            </p:graphicEl>
                                          </p:spTgt>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wipe(left)">
                                      <p:cBhvr>
                                        <p:cTn id="111" dur="500"/>
                                        <p:tgtEl>
                                          <p:spTgt spid="1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childTnLst>
                          </p:cTn>
                        </p:par>
                        <p:par>
                          <p:cTn id="117" fill="hold">
                            <p:stCondLst>
                              <p:cond delay="500"/>
                            </p:stCondLst>
                            <p:childTnLst>
                              <p:par>
                                <p:cTn id="118" presetID="16" presetClass="entr" presetSubtype="21" fill="hold" grpId="0" nodeType="afterEffect">
                                  <p:stCondLst>
                                    <p:cond delay="0"/>
                                  </p:stCondLst>
                                  <p:childTnLst>
                                    <p:set>
                                      <p:cBhvr>
                                        <p:cTn id="119" dur="1" fill="hold">
                                          <p:stCondLst>
                                            <p:cond delay="0"/>
                                          </p:stCondLst>
                                        </p:cTn>
                                        <p:tgtEl>
                                          <p:spTgt spid="8">
                                            <p:graphicEl>
                                              <a:dgm id="{505771A5-3468-4FA2-9247-4666A6EC388B}"/>
                                            </p:graphicEl>
                                          </p:spTgt>
                                        </p:tgtEl>
                                        <p:attrNameLst>
                                          <p:attrName>style.visibility</p:attrName>
                                        </p:attrNameLst>
                                      </p:cBhvr>
                                      <p:to>
                                        <p:strVal val="visible"/>
                                      </p:to>
                                    </p:set>
                                    <p:animEffect transition="in" filter="barn(inVertical)">
                                      <p:cBhvr>
                                        <p:cTn id="120" dur="500"/>
                                        <p:tgtEl>
                                          <p:spTgt spid="8">
                                            <p:graphicEl>
                                              <a:dgm id="{505771A5-3468-4FA2-9247-4666A6EC388B}"/>
                                            </p:graphicEl>
                                          </p:spTgt>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wipe(left)">
                                      <p:cBhvr>
                                        <p:cTn id="123" dur="500"/>
                                        <p:tgtEl>
                                          <p:spTgt spid="1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500"/>
                                        <p:tgtEl>
                                          <p:spTgt spid="17"/>
                                        </p:tgtEl>
                                      </p:cBhvr>
                                    </p:animEffect>
                                    <p:set>
                                      <p:cBhvr>
                                        <p:cTn id="128" dur="1" fill="hold">
                                          <p:stCondLst>
                                            <p:cond delay="499"/>
                                          </p:stCondLst>
                                        </p:cTn>
                                        <p:tgtEl>
                                          <p:spTgt spid="17"/>
                                        </p:tgtEl>
                                        <p:attrNameLst>
                                          <p:attrName>style.visibility</p:attrName>
                                        </p:attrNameLst>
                                      </p:cBhvr>
                                      <p:to>
                                        <p:strVal val="hidden"/>
                                      </p:to>
                                    </p:set>
                                  </p:childTnLst>
                                </p:cTn>
                              </p:par>
                            </p:childTnLst>
                          </p:cTn>
                        </p:par>
                        <p:par>
                          <p:cTn id="129" fill="hold">
                            <p:stCondLst>
                              <p:cond delay="500"/>
                            </p:stCondLst>
                            <p:childTnLst>
                              <p:par>
                                <p:cTn id="130" presetID="16" presetClass="entr" presetSubtype="21" fill="hold" grpId="0" nodeType="afterEffect">
                                  <p:stCondLst>
                                    <p:cond delay="0"/>
                                  </p:stCondLst>
                                  <p:childTnLst>
                                    <p:set>
                                      <p:cBhvr>
                                        <p:cTn id="131" dur="1" fill="hold">
                                          <p:stCondLst>
                                            <p:cond delay="0"/>
                                          </p:stCondLst>
                                        </p:cTn>
                                        <p:tgtEl>
                                          <p:spTgt spid="8">
                                            <p:graphicEl>
                                              <a:dgm id="{C03A6C9F-9ED8-4415-8243-51F30DD78A0B}"/>
                                            </p:graphicEl>
                                          </p:spTgt>
                                        </p:tgtEl>
                                        <p:attrNameLst>
                                          <p:attrName>style.visibility</p:attrName>
                                        </p:attrNameLst>
                                      </p:cBhvr>
                                      <p:to>
                                        <p:strVal val="visible"/>
                                      </p:to>
                                    </p:set>
                                    <p:animEffect transition="in" filter="barn(inVertical)">
                                      <p:cBhvr>
                                        <p:cTn id="132" dur="500"/>
                                        <p:tgtEl>
                                          <p:spTgt spid="8">
                                            <p:graphicEl>
                                              <a:dgm id="{C03A6C9F-9ED8-4415-8243-51F30DD78A0B}"/>
                                            </p:graphicEl>
                                          </p:spTgt>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19"/>
                                        </p:tgtEl>
                                        <p:attrNameLst>
                                          <p:attrName>style.visibility</p:attrName>
                                        </p:attrNameLst>
                                      </p:cBhvr>
                                      <p:to>
                                        <p:strVal val="visible"/>
                                      </p:to>
                                    </p:set>
                                    <p:animEffect transition="in" filter="wipe(left)">
                                      <p:cBhvr>
                                        <p:cTn id="135" dur="500"/>
                                        <p:tgtEl>
                                          <p:spTgt spid="19"/>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9"/>
                                        </p:tgtEl>
                                      </p:cBhvr>
                                    </p:animEffect>
                                    <p:set>
                                      <p:cBhvr>
                                        <p:cTn id="140" dur="1" fill="hold">
                                          <p:stCondLst>
                                            <p:cond delay="499"/>
                                          </p:stCondLst>
                                        </p:cTn>
                                        <p:tgtEl>
                                          <p:spTgt spid="19"/>
                                        </p:tgtEl>
                                        <p:attrNameLst>
                                          <p:attrName>style.visibility</p:attrName>
                                        </p:attrNameLst>
                                      </p:cBhvr>
                                      <p:to>
                                        <p:strVal val="hidden"/>
                                      </p:to>
                                    </p:set>
                                  </p:childTnLst>
                                </p:cTn>
                              </p:par>
                            </p:childTnLst>
                          </p:cTn>
                        </p:par>
                        <p:par>
                          <p:cTn id="141" fill="hold">
                            <p:stCondLst>
                              <p:cond delay="500"/>
                            </p:stCondLst>
                            <p:childTnLst>
                              <p:par>
                                <p:cTn id="142" presetID="16" presetClass="entr" presetSubtype="21" fill="hold" grpId="0" nodeType="afterEffect">
                                  <p:stCondLst>
                                    <p:cond delay="0"/>
                                  </p:stCondLst>
                                  <p:childTnLst>
                                    <p:set>
                                      <p:cBhvr>
                                        <p:cTn id="143" dur="1" fill="hold">
                                          <p:stCondLst>
                                            <p:cond delay="0"/>
                                          </p:stCondLst>
                                        </p:cTn>
                                        <p:tgtEl>
                                          <p:spTgt spid="8">
                                            <p:graphicEl>
                                              <a:dgm id="{B6C8F549-78C6-42A6-9DF0-926032A2CE11}"/>
                                            </p:graphicEl>
                                          </p:spTgt>
                                        </p:tgtEl>
                                        <p:attrNameLst>
                                          <p:attrName>style.visibility</p:attrName>
                                        </p:attrNameLst>
                                      </p:cBhvr>
                                      <p:to>
                                        <p:strVal val="visible"/>
                                      </p:to>
                                    </p:set>
                                    <p:animEffect transition="in" filter="barn(inVertical)">
                                      <p:cBhvr>
                                        <p:cTn id="144" dur="500"/>
                                        <p:tgtEl>
                                          <p:spTgt spid="8">
                                            <p:graphicEl>
                                              <a:dgm id="{B6C8F549-78C6-42A6-9DF0-926032A2CE11}"/>
                                            </p:graphicEl>
                                          </p:spTgt>
                                        </p:tgtEl>
                                      </p:cBhvr>
                                    </p:animEffect>
                                  </p:childTnLst>
                                </p:cTn>
                              </p:par>
                              <p:par>
                                <p:cTn id="145" presetID="22" presetClass="entr" presetSubtype="8" fill="hold" grpId="0" nodeType="withEffect">
                                  <p:stCondLst>
                                    <p:cond delay="0"/>
                                  </p:stCondLst>
                                  <p:childTnLst>
                                    <p:set>
                                      <p:cBhvr>
                                        <p:cTn id="146" dur="1" fill="hold">
                                          <p:stCondLst>
                                            <p:cond delay="0"/>
                                          </p:stCondLst>
                                        </p:cTn>
                                        <p:tgtEl>
                                          <p:spTgt spid="20"/>
                                        </p:tgtEl>
                                        <p:attrNameLst>
                                          <p:attrName>style.visibility</p:attrName>
                                        </p:attrNameLst>
                                      </p:cBhvr>
                                      <p:to>
                                        <p:strVal val="visible"/>
                                      </p:to>
                                    </p:set>
                                    <p:animEffect transition="in" filter="wipe(left)">
                                      <p:cBhvr>
                                        <p:cTn id="147" dur="500"/>
                                        <p:tgtEl>
                                          <p:spTgt spid="20"/>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1" nodeType="clickEffect">
                                  <p:stCondLst>
                                    <p:cond delay="0"/>
                                  </p:stCondLst>
                                  <p:childTnLst>
                                    <p:animEffect transition="out" filter="fade">
                                      <p:cBhvr>
                                        <p:cTn id="151" dur="500"/>
                                        <p:tgtEl>
                                          <p:spTgt spid="20"/>
                                        </p:tgtEl>
                                      </p:cBhvr>
                                    </p:animEffect>
                                    <p:set>
                                      <p:cBhvr>
                                        <p:cTn id="15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13" grpId="0" animBg="1"/>
      <p:bldP spid="1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6486454" y="116632"/>
            <a:ext cx="2478034" cy="1938992"/>
          </a:xfrm>
          <a:prstGeom prst="rect">
            <a:avLst/>
          </a:prstGeom>
          <a:noFill/>
        </p:spPr>
        <p:txBody>
          <a:bodyPr wrap="square" rtlCol="0">
            <a:spAutoFit/>
          </a:bodyPr>
          <a:lstStyle/>
          <a:p>
            <a:pPr algn="ctr"/>
            <a:r>
              <a:rPr lang="pt-PT" sz="4000" b="1" dirty="0">
                <a:solidFill>
                  <a:schemeClr val="bg1"/>
                </a:solidFill>
              </a:rPr>
              <a:t>Átomos, moléculas e </a:t>
            </a:r>
            <a:r>
              <a:rPr lang="pt-PT" sz="4000" b="1" dirty="0" err="1">
                <a:solidFill>
                  <a:schemeClr val="bg1"/>
                </a:solidFill>
              </a:rPr>
              <a:t>íons</a:t>
            </a:r>
            <a:endParaRPr lang="pt-PT" sz="4000" b="1" dirty="0">
              <a:solidFill>
                <a:schemeClr val="bg1"/>
              </a:solidFill>
            </a:endParaRPr>
          </a:p>
        </p:txBody>
      </p:sp>
      <p:sp>
        <p:nvSpPr>
          <p:cNvPr id="6" name="CaixaDeTexto 5"/>
          <p:cNvSpPr txBox="1"/>
          <p:nvPr/>
        </p:nvSpPr>
        <p:spPr>
          <a:xfrm>
            <a:off x="5688632" y="2764010"/>
            <a:ext cx="4139952" cy="707886"/>
          </a:xfrm>
          <a:prstGeom prst="rect">
            <a:avLst/>
          </a:prstGeom>
          <a:noFill/>
        </p:spPr>
        <p:txBody>
          <a:bodyPr wrap="square" rtlCol="0">
            <a:spAutoFit/>
          </a:bodyPr>
          <a:lstStyle/>
          <a:p>
            <a:pPr algn="ctr"/>
            <a:r>
              <a:rPr lang="pt-PT" sz="4000" b="1" dirty="0">
                <a:solidFill>
                  <a:schemeClr val="bg1"/>
                </a:solidFill>
              </a:rPr>
              <a:t>Aula 2</a:t>
            </a:r>
          </a:p>
        </p:txBody>
      </p:sp>
      <p:pic>
        <p:nvPicPr>
          <p:cNvPr id="1028" name="Picture 4" descr="http://www.sesp.northwestern.edu/msed/files/images/teacher-learning-images/atomic-structure-main.jpg"/>
          <p:cNvPicPr>
            <a:picLocks noChangeAspect="1" noChangeArrowheads="1"/>
          </p:cNvPicPr>
          <p:nvPr/>
        </p:nvPicPr>
        <p:blipFill rotWithShape="1">
          <a:blip r:embed="rId3">
            <a:extLst>
              <a:ext uri="{28A0092B-C50C-407E-A947-70E740481C1C}">
                <a14:useLocalDpi xmlns:a14="http://schemas.microsoft.com/office/drawing/2010/main" val="0"/>
              </a:ext>
            </a:extLst>
          </a:blip>
          <a:srcRect l="10385"/>
          <a:stretch/>
        </p:blipFill>
        <p:spPr bwMode="auto">
          <a:xfrm>
            <a:off x="-1" y="0"/>
            <a:ext cx="6370201" cy="4868741"/>
          </a:xfrm>
          <a:prstGeom prst="rect">
            <a:avLst/>
          </a:prstGeom>
          <a:noFill/>
          <a:effectLst>
            <a:reflection blurRad="6350" stA="50000" endA="275" endPos="40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826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585F0D3-D534-40DF-8095-4C2D7A3D097A}"/>
              </a:ext>
            </a:extLst>
          </p:cNvPr>
          <p:cNvPicPr>
            <a:picLocks noChangeAspect="1"/>
          </p:cNvPicPr>
          <p:nvPr/>
        </p:nvPicPr>
        <p:blipFill rotWithShape="1">
          <a:blip r:embed="rId2"/>
          <a:srcRect l="1963" t="23400" r="24013" b="33200"/>
          <a:stretch/>
        </p:blipFill>
        <p:spPr>
          <a:xfrm>
            <a:off x="323528" y="548680"/>
            <a:ext cx="8733874" cy="2880320"/>
          </a:xfrm>
          <a:prstGeom prst="rect">
            <a:avLst/>
          </a:prstGeom>
        </p:spPr>
      </p:pic>
    </p:spTree>
    <p:extLst>
      <p:ext uri="{BB962C8B-B14F-4D97-AF65-F5344CB8AC3E}">
        <p14:creationId xmlns:p14="http://schemas.microsoft.com/office/powerpoint/2010/main" val="1670253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descr="http://www.rsc.org/images/AFM_350_tcm18-1619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041" y="369315"/>
            <a:ext cx="333375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descr="http://www.nature.com/nchem/journal/v3/n4/images/nchem.1008-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75" y="3933056"/>
            <a:ext cx="6074772" cy="2549349"/>
          </a:xfrm>
          <a:prstGeom prst="rect">
            <a:avLst/>
          </a:prstGeom>
          <a:noFill/>
          <a:extLst>
            <a:ext uri="{909E8E84-426E-40DD-AFC4-6F175D3DCCD1}">
              <a14:hiddenFill xmlns:a14="http://schemas.microsoft.com/office/drawing/2010/main">
                <a:solidFill>
                  <a:srgbClr val="FFFFFF"/>
                </a:solidFill>
              </a14:hiddenFill>
            </a:ext>
          </a:extLst>
        </p:spPr>
      </p:pic>
      <p:pic>
        <p:nvPicPr>
          <p:cNvPr id="59398" name="Picture 6" descr="http://news.berkeley.edu/wp-content/uploads/2013/05/afm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156" y="757955"/>
            <a:ext cx="3810000" cy="2971801"/>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Microscopia de Força atómica  </a:t>
            </a:r>
          </a:p>
        </p:txBody>
      </p:sp>
    </p:spTree>
    <p:extLst>
      <p:ext uri="{BB962C8B-B14F-4D97-AF65-F5344CB8AC3E}">
        <p14:creationId xmlns:p14="http://schemas.microsoft.com/office/powerpoint/2010/main" val="1227057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descr="http://d3fscbzjxjshr5.cloudfront.net/content/ajprenal/278/5/F689/F6.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639" y="783562"/>
            <a:ext cx="5013889" cy="338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www.ribm.co.jp/equipment/images_nex/IgG_150n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8" y="1099838"/>
            <a:ext cx="3068098" cy="306809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79512" y="76928"/>
            <a:ext cx="6234068" cy="584775"/>
          </a:xfrm>
          <a:prstGeom prst="rect">
            <a:avLst/>
          </a:prstGeom>
          <a:noFill/>
        </p:spPr>
        <p:txBody>
          <a:bodyPr wrap="square" rtlCol="0">
            <a:spAutoFit/>
          </a:bodyPr>
          <a:lstStyle/>
          <a:p>
            <a:r>
              <a:rPr lang="pt-PT" sz="3200" dirty="0">
                <a:solidFill>
                  <a:schemeClr val="bg1"/>
                </a:solidFill>
              </a:rPr>
              <a:t>Microscopia de Força atómica  </a:t>
            </a:r>
          </a:p>
        </p:txBody>
      </p:sp>
      <p:pic>
        <p:nvPicPr>
          <p:cNvPr id="61444" name="Picture 4" descr="http://www.ribm.co.jp/equipment/images_nex/AC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437112"/>
            <a:ext cx="2920406" cy="2161101"/>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descr="Ig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448" y="4437112"/>
            <a:ext cx="2014986" cy="158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11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137827" y="20350"/>
            <a:ext cx="3325949" cy="584775"/>
          </a:xfrm>
          <a:prstGeom prst="rect">
            <a:avLst/>
          </a:prstGeom>
          <a:noFill/>
        </p:spPr>
        <p:txBody>
          <a:bodyPr wrap="square" rtlCol="0">
            <a:spAutoFit/>
          </a:bodyPr>
          <a:lstStyle/>
          <a:p>
            <a:r>
              <a:rPr lang="pt-PT" sz="3200" dirty="0">
                <a:solidFill>
                  <a:schemeClr val="bg1"/>
                </a:solidFill>
              </a:rPr>
              <a:t>modelo </a:t>
            </a:r>
          </a:p>
        </p:txBody>
      </p:sp>
      <p:sp>
        <p:nvSpPr>
          <p:cNvPr id="4" name="AutoShape 2" descr="data:image/jpeg;base64,/9j/4AAQSkZJRgABAQAAAQABAAD/2wCEAAkGBxMTEhUTExMVFhUXGR8bGBgYGSAfGBkgICAfGxoaHx8bISgiHh4nHx4dIT0hJSkrLi4uGCIzODMtNygtLisBCgoKDg0OGxAQGzUjICYwLzIwLjErLy0wMjIvKy0vLy8tLS8tMC0vLS8uLysvMC0tLy0vKy8vLS8tLS0tLS8tLf/AABEIAOEA4QMBIgACEQEDEQH/xAAbAAACAwEBAQAAAAAAAAAAAAAEBQADBgECB//EAEgQAAIBAgUCAwUFBAYIBgMBAAECEQMhAAQSMUEFIhNRYQYyQnGBFCORobFSwdHwFTNTcrLhYnOCkpOi0vEHFkNkg8JUlOI0/8QAGgEAAwEBAQEAAAAAAAAAAAAAAQIDBAAFBv/EADMRAAICAQMCBAUDBAMAAwAAAAECABEDEiExQVEEE2HwInGBkaEyscFCUtHhFCPxBRUz/9oADAMBAAIRAxEAPwD7JjuOY7ikWdAx2MdGPQwtw1PGnEjHWqqDBIBiYnjzx0uACSbDn5Y7Vc6pmc97NHTSVG7aYllJI8RpBkkbc/kNhjP+0gUI1MNFRiGaqYIQEgMqCCCdIiTIkDYiRr89QXNL21x4W50HfzLEGwG0fP6fLOs55K9XTRa4bsZo70uVBAAt3FtrFjjzsyjG1qKBjeGwK730EfJklVScvGgqZJMBZi2owswoFt94wJk6tVDBlZU00pIRJWZO4gAlmNr738xM3RfL1KFGs6vDFvDpkxB5BtMjnyJHrhi2U8VQ9QaWvIDHt30gqRawNwefljDk1ccekHiBjonHtZ47VfXv17TZZHqtKoNTKKdSl2jxGESwgANzMEbT2m1sJ/bDrj0U8Kosu0FRTYrIm5MEmAAfrGF69KFCsr1DUdmGosyNp1EyRqkyRJkxJn1xm+g+0lbMVKqVwF16VqMiCQgYK6rb3BtAny3xvZ2cVdEc/wC/e0THhbIjEmq/MtzR0Iaulpf7tfEUGQRqVtRk7TYgc7xjz7HVjVW4Xx6RZQzfEYGkH0OpgTDfIycab2l6pQ0JTpg6CZqBgbx7hvPr3DzF+MYrqGfC1WqL7gAAA2vJj5/pjIzKDXJ9Jq8P4XCVDOe+004ylTQA6lalIlmZB2xJtItGmIE27d4gOaPtMQiqpd3J1TBHBlSXN7xb0iMZGg2azCCuwcZamAlNUGu8XZkVwZAhZII7j8sabpi+HTDGnXBquQprqukH3iVQksCRInbtG4mewYWQkrtYmLImlyOJuenZ1a1Nai7Hg2IPII4OCZx81znWNLCnScpUQiNBfS0ky5VSFmYkMDYgDeMO+p+0FYINKgVdMadlLkSFlraSbbzcY9AeKWt+do+NtR0x91nqIp0yFI1mAoPMkCfzt5kRhV05KlQqpeqQKcCoF0gHfVqa7G4935ftTm8p1eq6LqcgKxDObOKg0sYQ2iI3k7+7y66Z1vw+0sXWYXTBn8Li5/5T5jGVvFI2aiaHv3c0ZsOgEk8e/e00fTarlIqe+pKt6xz9cEzinK1tahoidwdwfI+uLceon6RvcgOJ3HRjgx3DQzoxMTEwJ0mOYk45ODOncTHJxMCdPOOY7hf1nOPSps6qhVRLM7hQB5ybW3uRgM2kWYGNC4wGABn31mnpGvUYnbTuD+BGFNH2hZbMqsxgghoDSpIgEe7YC3JvjG9a9onV0Ot3Ug6WUw2qdTJ3CWA1BZj0vBxkfxCsLU/SU8OgzNp1aZrPbfPLl1p1XdyWbQApAUWJPwz9CTgal7Zqx1lZpDcydTSIIiLRcwImBJBnCTOdfOZSnlsxlaZWAzaiykWs6sCNJvBFz3RzhTmwy9tJV8FRdV1s0/FJYE34vAAk+Rz5XAOpDV173nZnRMOkLvf6ukurZ2olCtlUBaizalZyUqKsDUvmpYQkjeWiZnCvLnVV0uCahOwGm52AAHrP1w06HV8R3UutMVFgGr3KzW0qSeSNSg2JBMThL07NZivmddL33cmTc3l2PFt2jgDC5bZBUy4WC0Sdpoeq+zy5RxoGoRCtYtrK917ydySdgd4tgRc3TpszhzqbTOskwAokm4lpAEgnytOO9U6utGkEoVHETKSCgI7VanI1qpJcwWNj6kYzX2tmJakjSbrP3j7wJMb7XgEnzwjgE3HxKLOodPdRx1DqOtoqVKSQs6kZqjiNhaYBYzGogQfLF3SvZDOsqZqkaVdKt2DMogM2tzB7QJ1A8g6u3AvTsga2bzP2lfErrSBVKcBQ0IoQBLGCwUxyG3mcbf2XFRMmKa0S1PUWYodvNYdgZ1KZAMQfWMUUBbUj3+ahx+Iyfp6b7QXqeWNGmtVlVdTBaQUWUKpG8bHfabT88g/SfF1MayXqWpqD8RAEExt6jk3x9C6xNSm/iU/FVdqOs6pBjcLNMG4nT8FidQxiaXTiGBVRT7WNWG1xpKRoKAk++LmI0sSQAYicZU/CP879ZfDnxIpV1+LejNV7N5sZWmNCuxYr2SJI23JAnVJn12sBjT9MzVQKcxmiiBj2KASaa8SfMi5t/ljeg5zxyisJpKxItDAmQCSd78HGroe0dMVBQ01C8qqAKTuoPcbgc8ztzvfwjUDbffufTtMxcncxbXyVL7PrQgu4RRDe6OQCBvOo33MkzcYU9TyaJWLU6lSogo6iKTLOkWg6rDyCiTMHzwNkOovWgl0ptUbUUVLkg31XhSsFdrGcCZzLJUoBGViQdZcSSbHVIJEwDuBO/ExlbNfwsOnPy/z6wtlfAxAPcfOCvnvEqeCpqKCju4f+siQNImShEgAk8GAd8aTpwLUTUWlUFIAgEVA7MB8UnaQQ0m+oQd2nKUeiU6dQ1KNQijdQFEvchtIiCOBIBPpMHDSr1N8vFKlTqUqUkVCtQs72MGTcEGTveDMxg6kB52r3/wCTtTKAoGx9+/T86HJPnKxhhUpuZhiywPdUmABDEWkSQGkeeNplaWlFUknSoEncwInGG6L1GVGohKTSB3KZERMiykHSRb9+NRk+sBidYCAmKYJ7mHmeBPA8o5MDV4PLjWyzbnuYERlGog7942GO4U5vqCFtBcoBBZtiZMBRzJYgeflvhpj0VcNxKXPU45jmO4eGTEwJnM8Kd2VokCeJNgLSd/MYvpvIBt9DI/G2FDAmoLnvExycTDQwDqHU0pDhzyoZdUb7EjgE/IHHzPqedfN950+HSVdRnS4F2UHWv3jAKX5Xnznf5LTUqFmQVGUXcjtU7hVX9+/rtjL+0OczNFiUqCoxqaqqgDSJUKBUCQCIUdpYmwudWMOTIrAPe3v7/mZ8nS5l8nRzCtGYo1VUEAFtQYkye0sYbuAOoE7jfthjnKWXKwpdyVAI+JbyR935mJuJA55o6n1J81QLvoFHLwod3YudtQiZYkxBLAnkg7C+z3TRmrUqqUdHxuxj0YCQZIm1hbfefPZQT8Pv+Jq8K+AYyrL8XQ/6i0UsyK58RqdPUoZ95hfiYRJJmBsTYAc4Mp5otllVqb9tQOrSRUBEcGTTJEjfk8YGzXVCQKFRadTS8CAYaCDMn4TAN/MSMN8tWFZTWVtIKaCVmFAI0iC1jO0GLcDfsmobdpXKG2wh9Yq9hxd9Jn+qZxSwaoApBAJAKg/3pMSfSx9LYadPzjUjrNLQ4hqesC8gWIPDA8n5RM4dZTo4qUxTYqoYgOUYAbynwnTJHu2mdzcELN9NqZjNmmjvWXUtPxCkizBS0xBCmVBMCUjiMOlsoKzGmRhh8ocXcxX9JlZDVCxnuNySbc7ngfTB3s3my1RiNFwdMTqM+6kzGnkyDcY1fVPYX7Llq9OonjeKQyVgBNIqQSXZk+7UgsCdZmYAB3R+zKUKPvpTeEOo3EG0SXAg6rwsk3AmcWzJQrrLedqrzK26TRZrKeAzlCKRYhkrMBPY5aYpDYntMCSCLQDN/TuuwJN9Ab7v3mWSHLRYHSwkwJgWkgHGdpdSbNBqRQqkNAZ5vcnTpVSDzsQdo8q+n1NNIlVBVCAWAKOy31KTzeL3sTvjO4IojpMTtqa12E2vVOojSgZ1WrrQr4a25KurMJN1324i0YWUerODXPhrTFIqisFMqGBFQGfe1EK8NO6zMAHPvV8YlV01B8EhQRyoI5g8mQb+uHnR6j+DXWq6VKCOPE0li9ORHaR29oRpVTaQRuCVR3LE3fp/M0DHjIu9+x6/Weenv4VOp9nmszhSNUkA6ovMFgA0/j5YJ6RmaiLJdw+l6iu1yS3vFVAIU3IgxYj686/7P5dfs7Ulqd/BV2LzBbbYQJBH9oTts3pZTwMjXqQGrQVUtPcC8aVXTKyVJBggyDtEUbC7fv8AyJbORlIK89oozeb1mlULiq7LAMsXUk3aLSoEDSsCSxmVxzMVqdELTWpSgE6AYaqgbuZSCJI1QOJ1MeIwvyzjR9mHhppVW1O0BWbuqQQd9RBAkixABJGKT0wU6rM5qNTYsysBOvmFK8DeJ+cYzNTNd9N/WQUBR8a2Qf53EMzJpsgE9gEkCV4B9YBv+EfMUdRpgijQVYZxNoJFwI7pDbMWvFhe+O+NVrsPBpmklNV8WpUECWZVlmIuSSTHMHgYO9rPZyllcvTzFO9WQHZDNPS7EqRYjUBCiCAQJi+KY8Fqamn/AI+NMy2bHO2/0Mry/UfCq1qTgFiNmKjYAKQqyxm8tHMcYOyPVpQsy1FQKGYGZBYEECBIYcNuN+DjO+z/AFItVD1qaOx7AHudJMcAzJ9DgnrWdqqRQUAS2kKVGkhhqGmmSyzBENMcG5jEjhBax/57695XxOhFCg2OR6Dt79JrqWZWUsSyw6KTAtBJ21NsAQSNpi4ONjk86HJAIJHkD+pt9OMfFsl1BqYJNPXEsoYrYkkOIuCIYm9hFpvGh6L1OvmWq/ZaYpFRqJOol2tCEWuQCZ2tve+rwuTLjJsWO0y4ce1tttfz+Xzn1BagJgX88e8Zn2WyNNEavrrmS0+K0wAdxp4jzmL3tjR0aoZQy7G4PmODj1MGU5FBNWd/pAGB4gfUyBpYwAN3mNI3NyQACARqkQY3E4KpVAVBGx2vOE/XGCOG0aAbmsumTFwhlSbtHB2tcxhvlyxVdXvRf5+ew+ew+QwytbkTr3qWY5in7Wn7QxMPY7wzOP1iMr4tJHUaDG0A3AYyLmeASfMYxlb2jpiXq0xWpqwPK6qkEmoQBBknYiOcOPajqlOirCkHZnj3lgAGSYtG2w9Pxx/V80hpBQkkxqOgBhb/AEIgW5HM48h2awD8tuI64PNVswoAdL+1d4H9qZpgCKtTWEEMAZOkjeCJiY8rWx79n6py1dXZGWkjE6AxvUI0qBALAExMXAB+WBenUPEAUEI2piSQSSoAgKsdxiN7bm1iNgM/SeggJFR1bUNdMErb4YI0/IESOecK7aDt0g8N4V84bQvG8xuYzK1c1MuyM2n7tQhkxAUGQASxgmfdvAjDCi9XL6kV7U3am2m91O9ge1jN8dz1Au5+5MEe9NwTIhAGMALpuB+MYLyOVB8NG1LVqL95KgL7xCwI7mgCYO7fhzZVI9YuHPm8O2tNiffE5kc3mApp0k3EWMKk+6SxBEz3QY24O2lTOnKVKWXRigphl1eGV8QIXM6VkmT4kbAkOwNyEyj5WsSRqYrRqbFlhWA1DUFAEjVIMcgTgzpdGqgqeOCqVYB7yadhYlYgNIUypERb1XG6oKB9djM6qztoHJn0853LZxvsxBfsFR0MgC4hWA+IH4SbEell3tX0zIUMqz1VNJAAspOr0W0/9lA2AGM9/wCHucOXeqlSi7BgjeOukroJbvqEtI+moyGHGND7a9co/Y6yrUpOWUqQe43gWWDLSRvYESdsemuVWS25lCSthuRPlvRs4HZVoh6pRX0qFLNGm5EcwL2mw+WPFfLVnp5doARGZ0BbTrUz4hBMarqV3kl4i+GWSzmSoilWoUyrKPvabjvdlvq1lmUq0ntAEDi+ElfqtfQURy+XK9tMiQhvMK06SJPcvnOPPKUeYH8QzbH3x/iWJmRTY1KRhmkBeF1NaDbbja8fIazJaKlInQR2yQrSSbw5G8CD288XAjI08stWmFYBVHvVCYUf9XlA/jLxaYXw3phGC9ia2udBMTcAntNiw2mYvjM4U0QN/fWas3jcT4yiJXEN6f1lsuyq1N2ZgKdNi3fI7SsErAMA3FgeMN3Z8xTCvWZQgC6qbQRpsVkGWIuJjSSd98J8p1qalSr4Y10QPDcRLKSNcWn5XFvLYTKdeoo7BNcmwphZuW1EhWEcz5bRh3ahSzOdGjWGo9r3gWdVjVHgvTDBO/U5Dbf+qSY1W28jf0aDPNTojvpIWYRTBJDMCF1hYJXYiRb1AvgHMZKs9Qbux7teiVCzqEuQAFBJtJFxuYhtkNJVldUUge/btAIAE8ja08euI5WCiwJ1Ma6nmq7+sAOdplaUuyKWh4QCO42VoLEA8XNhHq0z1LKnJtrd0doXwkUVKlV7PF1JqKe1g3aBInB39H0atA5VclUVQq+LXOkREN2sYNRj5CBc/LB2Z6yq163gIry1NKoZWIAAMwALtJ549RB1LhxJTGt+Oex499Y3iMmNmtF0jtvzEHSPZSjWppQdnpZpC7EoygifdRgrBjEfDYEte4wXT9jfhqMqpYO9WoXKsACNBJB7tURYQPPenNhGr0CjDLQ5eozLLAtdRtbQAFE8VCSYEFr1XPlayK9VWpQKhdqaHXbSdQNhZD7o522xU5MQxkt0rg/uOfntvIBdbVVnpMi3s4aVaoXdnhh4dYIFolgylxMaZjUN4LA74b+z1SmuYVxNKnTP9WNgT2ldzpGoagtxpqWjS0WdP6zVp0qdNH0IQSSqSNLGdS6om59Jk72hb1XqdKhrNSopqsQSBcgCTLAQJkxBj8LYz+aL+AHp9+e8uFfI+it/27Tat1QamZvEJDEgatNNACSD23diBOmDI3jDDoeaXwkHaXYT2bn533E34+QxhM9mqyUqb0HSr4skhxEqBqcAKTJNuJufnhv07q4RFZlWmCD8BBMbDm9wJad+RAJ8N4pgdTkfzuZzJpXzNQ+XX/yafqNMa0ILqxOoG7KYHuhCY1QLQJsT54KrVRol/u5t3NBn5o36HGaodbqNrpVVhCxAiAypMKe231AgzbGgyOZZ6bFFUaSVWWOk6bXOmRf04x6eLMjk17+kRWBO0A+0VP2qP/HH/RiYY6qv9kn/ABP/AOMTD6fU/b/U6vX8T5v7V5yjmawqNSQUdBHial1M+6yUYg2EATIk+mMv1U5WmQUfxNDpBJmNSvPMEAqp5I1eUYe0mp1qJaqw3maZIUHaZAWfL0JGAcx0unVpM4qVDRsJFTX3+T6gGMBjEtb6484PrckmOgfEVYbk7+xBclTo1KrVtSU1S+lTJeIuFBBiSJ233xchVKniUiYEyrAcgggRtv8ATTHOK36BSRD4dYF5v2sSBcHQQCC0xuLQfWTC48JUy1FHZJ1MDJnzgSzWJMz+pxF1s8yxzsuXW5369P2E71nqD13pqoKOFMsp3kCFMbC072mdsc6X1UhQjqzOFHdFwAdR96SJ8vwwqeqZ1gqTcjSDEixNzMQTYYNyGVpalqMyQblQTpDGT3CLyARcxMfRQAikzZ4Ricj5gmsdbg+czVbL1XP2g90VAjsxCgjVOoH7xbkFVBi25F/X9PiuqtqbXTZSwl6lCopMTprRBBA3BBnni/r1A5nLaKdGqTSILaC7CAPiUSLACCRaPXGN6L1Bh93SUFnIAIsQJm2mJmwkkgDVEEyNWNAyaph8V4dsOSrB67GfWsp7UxQqLlwiVQwjXBFWSWJLMQB8fYAANQAtbGY601asBmloaBV7ECoPDYARIA3O41MrCSsEWx6znVadXQpphXQKlV1ITXBYnUoUEE2uL334wDnutViqUwzF6ZOl2aWeRENM3KwO2J0gkE3wxa+Tf0mRvi3EQ5cU9dy6llIIYjRBt8N7T5b3GPWWrQGhYVRJDRNyAYPleZ4xbVpC9dqVyDELKqNzeYAkm/la4wMc0gp06t9bFlCwAFWdPdETNrT+mADYnEFGGpfvPGWfXUConfrJ1NwtiJBtvclrbY0mVCMYUeJUU6uxrkgyGDBbgg790Ta+AMr0umdI3DGWnYgTIA8yo34vg1mGWKlS1J7qFEe420BSCDvZyODI7sTYauIpQ42KmFt1Q0tTMgG0q7adTG8opFjO8WsCIFsE9Jz1JjT0SjArq90ooXdNJEqTNzz52EZPqdQeJLSAPdDEMTLEkkpaZOwvsL7nY9N9nkddSiommmTTUiHruoABZdTFQS0BTeBxvhShrbmPhC6hr4/M8dW6w0sHLBZ7WUtCKGCiwkaR5AQDJPmOrmGZkXU5QR3xemAe1SpEMLsIO42BFseadGqniUasO61D4aAEysFlqWkTClCIJFr7HHsZlBFE28SACpCogixGizDzE8MPTGd8enn7zVgB5BquOL57fWGiu6loqM1IAr7pYkEDxFpqjE7qBwBO0TJXspm6o+8aqQSpUldLakpkxIYXa55F44OOdFTL6jqSnXJgBGJAosGaQTpli1iGi8QLYXe0jtRaQp0hjaNJUahbzKhw28m44uLEEAMp3kSPNyUvf39Y26fma9XTXdUV01wgkjUJIMLJg24Ex9Qr6hrq/eF1Ve0H3uwK02hTa5mBgnpXWmqIGdWpJquwJAnSUB1RMQx43Ii4wx6dmQonRQcsJUmJM20sNTQJIMWmItOIu6ir2HW++1cfKPkxv4d74+cX9Ay61a4GYrK0qQNOxjeAwBjSYgj4pvin2i6fl/GqtQI1atRhSoVgBqsQFFQlWYxHuxA59VQzVfGWkohxpN1VTz7gJANxpghtUXgQVUJNSppemEGklCy6Q5HcwWobWZjBIPcDImxDXjPzv1kvMLGxz6QHpuXPh02fWxkKqqNxc+KdJuZn8DNzhnXzKhTSeTpZRBkhgdRiWMkAyZFr4Br5+rRqhqdESHjSt6bqRaose7AEERyPli/O5NqtMPpVnB1hA11PbImwNz8W+qReCYaQPj1c7ek9DH4dfKDE2W2PpvyfxDW6ySo0sspIJTUJiwk7n3Y9R53wT07rrtqCd6AkODpB+DvPkbm21tsYqjVarmC+WpDtQg04WUNpZNRmbA29YHdOLKueevTNOkFR2dFfQpllkwzQREEyCZ1GBFpGnGrhiSx3gyf/ABzorMW44rqPT33ms+z0PJf+fExlv/Leb/t0/wB04mOo9hPL8t/7D9ovXIEoz6lVSt01QWHkQLcbSeMAZapmKdV8tl6k6u1lQEq9/dhlEmeR5iDgCq1QoB4ilSIt8QPqRb5jzwb0t3Z6I0lHDgFwIkLeCNMlwbzPw3GxF1BUyufIpb/r4hNXqNd61T7RUYusjSDpE38j7sxYGPyww6F0N8zTqVKVZab0ocAmEIDEA6gTpYFYggXHk0gn2sUVKo0rS3DKyowNRWYmRLAFtJGwEx7xkDAmXq1dTRGqlEI5EMxcKNAChZBAaPk3FjYVuLgLk8j0uJqKqrHw7qzCxPcsSCeJEHYX2F8M+nVaZrimR91qViCACCN11RefMAEWvAC49ZSrVrM7GbDUxkgTPxeYmSRBMjbD32cbKZnJmhW8RaniM1JklmeIU6baTcxptbTyJwmMajZMp4bKquA36evrNt7J5yko8BH/ANJRJKgbBQxuIAFmJNrWEDCf+J3s81OsucyiaDWbwSqLBZiGLPvbVEbA2mTqOCM7madGj9my+tqjMPGd2CimFlgrAIYVgr+9EFd7WydbL13eKdSXaTKksQCpRgBG8SC1je0bnT54CBTUfxGbCch8ofD6wd9QoFwZ0PodTpm0aRIvEhuTvHFvXRsuUda2YXUin3A8SSDp1Rt3EWPAO+2O9KSnlwXqOlSm5YANtqW23pMiP2sD164ZSKZXRLv5BVUwszcmDMC5kWJtiHmNwO8G2NFLG7O4HMK6hXo0ZD0mqhi3Yr6KSqSIVTDNYHTeZ39MJs9l6RQMnv7afT+MD0vgnK5xnporLDKDrJ+K5KmN1sY4B7bbkxstFJgGQ3mAfvDAIiOBPnzBtjrIMXPmGRiVG3S+kEo5jw6hDHuVAsjYem3y3ufXFy9QBpVQ0PqBaX90sATJIhtVtIgzNjijIF3csVGt5d5Wyoi6nN5gaQSTDEAbE2JGTemz06joNKtcGJBGkwQqgae7fkgxEYqRW8GJWzEYwPrD6ecUCk0FwhJIuEUIBCg7sG7hDDULXMRjU5TP0Nalc0RUcMQJKxOrShbSSoWYCltNhYiQUn2mmrEwfC0kCIDXkwbAMLm3lb1wk6j91WUKmie6GAkAXYsomBF9JNrjicZtZdq4gy4ziyMh6dZpcn7Q5qixFMFEQaGApgoY1L7oZj4YmdQZpN50m12UNN6T5fVpbWO4HtMHUNMzCk+p354zfTupEAk6irErIuWBlbg3M/QmPXGs6UctSdVFMValg3iKAjE7rpgmBMENeflhHuzq/wAyuE22hRqJHupougdG0Zmkzsqs0q6ET94F1qZB3CtEgi49YwB7U+zj1Kru+boqdTTSQ6qgUtYmYJIU39dpkDAzdTcaW+7SCUUHuUsvdIEjuUQQrNJmwMHC7qWXbMeJX0nRBVpVlvqGpAEZdQMs0jV3LsLHFBkULpr3UgrnE1jmLenLWViq1D4awSbgEKZ2IttN/lvGNLmeq1zT8Je5ahZiKkEgG0KbhYIJERB/JVmc0iZX7uuaVN5Cpr1HkHUNEqRcSzSs+uKqftUaVFEqOSC0GACFBPvTe0enO2Jizwd/tPXxA+LU+ZkGpdh9ue/4jLO6dEz2LZtfcWckki1lAXSZAk3MT7qnq9SihrK33QdUCa0KggBSSDUOpi2mzkAAMpvcA3O9TUanosXcVA5WqxJV6Za4BM6TLCFMdpgDTIzvtBmqtfMitXqNUSVVanhlaewdqakggOpYjuBLRMmcUTHub52nkurYcpQ8iPuhdTQ00pBGRgYYgtsfeiJaRFo325nFrU3esgd6njSVXQSHiJ4IKH/S5BIEzijpdE3qB20B1XQJ19mwMCDAUEgc2WYEl5lKeZUsreHmaKlQpN6mkSAW4O94MSZGM7KTkofWp9IynINwRYBND39Yqzfs3WpF6tDQ6BizKxhqW5e53E7AajffzcZ2iFK0nTXqpGaikK0mCo1PsG2i+4jYRleh+0tXRmCBrXtYpPvgiAs730xaN54guMhn65V2po1RCuoEiWQHg6jdgTBJ20+uK5FcVt7/AMzw3zZcj6MROkcCSM1/7z/in/oxMEaMz+zT/wB4YmI+bk7fkSv/ANj4yYzKtIgEMC3vSLTN28sO6lR6Z8ei1QIxOrwyzIIABWGnUSbhjAkWAjtz9bJKmmoYYNBGhpU8EEiYbnSYPnY4tpZllqGnUpQGkhtV1HB1ISByIN7xj0CAdxMCqbjbP9QZkZy9WR3d7zEwCSvwyFA+SDywOa3h38VXDjvuBt3AiTYgjePyJxYtRqgMmbwCxOwn3iPetN4HE+eAc89Ru2KekQPVTMKwO8AkAj19ZxMAF4ShC/FH/TOouj66lZDTdPjMtHrBgmRHLWOwF9bl+sN07p6PSoIC5KU2aSVnvYgfEhEQVYgmJ2x8zXMMmXZHKHTUEFjckgyAIBgESZ5II3bGupdSp1crQhdSUHBZGBGoWEh1Mb6t4936NxY42sSSqQ20OObbLn7NUQUXuawAARtdwYXt24HmQdsA56mtWlmqlAmmKdIVCEMkyzWMnt7UVoEe8RBwg9r+q08xmdaI+vUFaTBqACELMr+gFlEQRLQID6/WrigzJ4iUKlQCoobthTYHaTtbbbEhh/7Ab5mnKwcKhHHaKfFLkMYkn6Qdx6A7/TDHMVKa2/rogBvdBEAXUGTEecxyMLunKKikArA5YxI9BgrKZIKxDwDAK9/awO4tAng+X4Y1ZABEygA0IW7alJA1DVcidM3Cgz3GOBv5xiVMofePFp2M+f8APryBj1XyLZeqoDK4MMvBGr3RH7URvIPqJGLM10+oqjV/VMLqGgz8JPn6cD63jqFyK4iQWq6kqU2qlSulWKtqGoLMyG9ADcQTwcTpORRg2lKhcqNFRXUBCP20YToJIlpEeuLKNJ6dPV2tBIYMwBHp5E8+dtsHdONJylN6SUgLMZvbk2F5jflcJrIsCWxY8mXIFTmeaNQ0AyU2BeQXLTAESR8zMDj0wD1R6Zq1GGmKkg6QdK6jsAQJsAbTBBibYcZvoHdVUOCFUMG+AbyWEgD5k/W+E1CnTqOlKTYfeNEA+gtYAcm/7lB3uNmw5A2nJsRt8z7Mtp9OppoWpVhjdaYGrSoMS5B7ZI2gm/w8N2KU9Nd11q7AMVaKi6iDqAMgkn8SYtN1fUKK0czT70enUZQ1WoGOkE31aWGwm/4Qb4dJladRqiZcs1JFJJcx4kg2AAJEcc8HCZDdHm5p8LjYMyqDrHBEr63l+0L4y+EXDIWMST7pYRIPEnFXScvpdKX2lRUJqFg2rUnhyNC6oUkjUSf4DHnrtRWSmlNO8OQKdi+wBKke8JIGrzPrjJVs3pDI1N51BlVgwKkCLA+l/ku+GwoWXcSOdSXtzZ6+h6z6Hl61NADU+zEMx0hwQnhiAXBmxvAtHNhAxm+t16aVfDUAqgBFpgmGIvusEfnvhE3X6lVVoCIWWAIj5gevP0xqPYvI0TWQvVUaAGIYKJIYm5bZYWN7hhsThjj8s6jHdMeNx5T2dvzHHSHWpTSppp6qcwCZAIHYVVpAUoYiO0qJuAcFU+nU61N6dRafhs+sUizLsZO58gLAjY49ZnqzVAK1FEpoHggqAsCQagMCZDCTxpjicDdQ6jd1ZqVVDANNT94mrtEEwCZP5gTcYyt5hNj99/fHWGvDgh3Or5cj14r87yj7E3imploC640jZXYjSCsLAuItswPOKuqsNbiqyIzAir3xVJJ0nQBJY9pF4HdJPmT01y7qFrNTFIm6gkDSCGNo1AreNztqPNzy5bWzqxGpVKgspm51GRpNp5logbgBv6ib99YubxRK6cbnTe3eZHMez9IU1IqujQJUMGcmQACFML2h45lr2EYY+x1WsSBRVnMaiovoW+7EiW4jnz3xzrmYpU2p1NFwTrEjce7EmASHa88TBwDlqGYpAsivTVtQIZgGBkzK2ABm12+nOk2+OyZPFlGJwykgTT/b6n9tS/4I/wCvExl/Cb+fD/68TA0t7Ajf8wdvyZncoAKjE0vEsVXYwTEEPqmR6H+OCM/S94LqDH9ogIt9zabESCP8gy6LTq1izU9J0F1ppUJUrBsDM8Xi0SfWbs11Fq4WnVBAp9rBCBI2a5H5mOL40tkpq7RBjYAsTXFevf7Rbkq+gsAjdykimBYEqIAid5g8CAbzgZ6xY6XUiqsTLAd3wsDwed+RjRUemh2IokhmnTpIBJHuh/U7wCI/PHr2roipQoNTpVJpIBUYqCEKmNLsDElixuASXH1C5V1VEXUr00p9latNm1lbkaFoimGRy8KFMmNE32nYAc41GZ+ztUpMn2d2kroFMmiFuSyDVpJLH3ovE22x81yvUirmBcCB3QFMibDe0j6zhxW6lr0VGfTMKQJEEAAGRaT8hsfkDnxPykuVVRdS+pSSnXqayrhiZdZWG/aS53J2iLCLQcXZWtTpk1q9PWCCgVo0kEAsZVjBhgRY+9gDOZlTR7GOtahS3vXtI/EifQ4qyORerCqsAySYmADcgEQZHz97YReWm1tpBSGG43v6f7jHpfTMvRqIUSpUqVnBoU9ekUh74JfdtIjcfMb4uzQdKjOgo6k1a6gH3QkwVBaCWLrAUSbxcLqxdW6eafhp4TGpYeKysTT9EUgAGQokiL3jBWd6Yuim75aDINM0bzck6gJXTJZgwjfcnY+dwTvcFsTTdoo6tk81927NrA74ChUpmzAkHlhEAgkxGPNauwRdLFn5AEQIO/ngipniTUNTXRq6ZUyQWue0mSJgkBRHqbXQGorl9OolbEkjT+s3vhqLcjiUxeIGPEyMvPW4bSz1QAuJJRZutoED5fWNzgPIZ2sWZwFhrEAb7YuytZkXRBIIgSPdn3hbcb8x5Y9pmHSEVigeFFgVeWWVn4YPd9PkcNXIqRxuUYMp399Zsspl1amHelqJUTFwovBaDAElX5P0mM3WzAR6dZZDMzKyBQNOntIF7yOfU7nDboTSrVK1IFK89pvJUkSAL3I+f0GPeZoAhBRJR2DD9lgdZ0zqLds6jOq/I3BzgBSRHzZ3zEkn6fz8/WJM1k1NAlASwqgUgrkqZBlR2mQBINr+eLOjkqV7dAYgRNiCYuRbYg288E18pm28GpSohCqslTw1kiTDN4TGTYfD5nfbBvQaK+FVatbw6vhpsdTQIMEHzEji/lODkI8vbeNizMnxg7xR7W9Kr0nNYqyU3vOo9vIFuJvYxyLXxz+mKTeAhNVfDWCKjISFtIUimoIjaQYBgWwzoiu61kq1UpZNg2nxSFCkkHUmskkttHassbSIwhfplCHQtq0iVZSSI32O4kERG64Zb005+0pi/wCxy5r1vvzUq9oKSeMatJiEkCT3MtgdMm/J5xzpvUjTqK0iopNtSB5gGTDcDa198W1cwKWhAhBpyH1AhSSzGe06lYgsJn4QRjnQ+kU3Ieo4p0qdzpsT5ASNvWDE83w5I020z5M6s5aq9O021PqbuxWupqKw000phdIYXvMFF0mTq4XziUvV/DchaYpUqwglURy5B2LhUM+eqZE33jGmyObLmvldR8VEZdJG6iFGhrjYqSCPKDyM5kOuVsvUb7TdNWkggA7Xhtpi+IcHaFW1AWYd1DNvr8XK1ajUkVWqKW0+CTJ/YMqD2klWjnkhtnuqvVpqwAJA7hqA2F2Q3DcWN4xksl7WU6dRwoLhlC6GWTU1EmWOxBVgIjYAYsy3WFOXVNIXVUZyFB0U1XSCstctrm0RB4sMc2EFeK/mJkWo5FUqVYfIh/PTeQbWOwFpERaCQzl6QC06daoqldLgikJ21QIY3iARtvxjNZTMvTXwahVqQbtYapplgCUJX9mfdvtwCBhnl89T06mdQ5DCnDSDpJWGR7UwREML+9B4KjHoO24jY8DuQqCyYn/800f2aP8A+vU/6sTDj+hn/sav/GXExbzl9fv/AKlvKy/2H8zInJVKVNAlQCSZ07k7AA73EcfTB2T6e9ICq5Ywb9xgGbaoIY3O3HOPPU8pVdlqCqpdfcLRTqEmw7W95h+0JP5Q5qvSovTNRqlQqeYChdOyifWJPlxgsxAscyGNsrUUFj8S3L1lo1Qyo1FrtqYOQXEdg34MWAO/GGtLJU66pUqCaRLAqwZQNO7JpIDaS1xPuz6wFQY1QmtFQag4PvMFF1FpvLNsNUtG0jA9SvUBNMBqYXVUbUukRB1TZSH0tBBueCbHGcLZvrLfFhy0D+b+fz/mJvajoXhZdcwuiU06lJVpDdw0lQIAJPaQTEmbXS5EyGXZXWDHrzfGwOXapTFCqaaGkAdNSxPZqAIuD2mQpNyOYOMVlSV7XSAZAnZgCVseRIIxv8OxKlTNI03pB99p6GWNNrODJEESBFpJ5ttI/dgtUe6Uaj2b7shtJYTpUQD5GfQTgygTSIZTBAMEcWgi/mLRg3LVMu3v2eZ9x5MRbsERtB39RBwuXUDsLmXKjaqENo9OK5UVa1So7MB4VIOVksIBJBnnyP64YVMxXo0RSdS4L6iJue1YQMGkXEz+mxzNPq1WjoCk1KohUDKSFI7VgTcQAYgXXHer+2VKuaa1aEKR3uCGqExuthAnibjnEhhdomHUpsC57687VkVahU1JOkKxLKTAAdrgxe0A8kiLqa+gU9PKkSCswZk+WK85lU8RVyx1h9IUiw1MSIMxBtsdsMarOCKHhaoPfUClmIAgTOwkiYN5xQ2tASRBY+vy/gQChVKsgrtCht/ij8I2/fijO1ff06ShJIkCfK5+WLM1mFirTqhgyqDRkX3G/pFx6asW+z/s61dJeqlGk5gAsoZzeTG6CYvFwZ2E4oKX42lsWJ7qt74nvp3Uc4y0sqlT7rWNKoF1ksw7CwGoCSdjEE+gH0CpSoZXMVkqM7KqkqC3asiSCD5ELfcRzjHZ3pr0s0PBU0HSmpVqKtAkBQ192kMNViTzMYVZ+i5LL4rOJ/8AUEkk7yfOfPCZdDkUam3G2NC2sXYqu3r85tMhoFA5lKjeK1SSSZ1kwRF/9L/lsRjumgRUrkvUZjOm7Gny7U1BUqWa/MaTfbGIrfaqSLddGtVVQN2hipuAdmOx+ITxhz0zMZlg9LMlu5AtPSVAUwChB92LKB/e4xJsP9VzAcdHeaDpnQcvSWu60Wi1ma7tJuD3TBg354scLelZSg4FXMdiAOHLCF1KzLoUAKSTp1G5IItAEHxl+qMx8GprQ1ewEQFYkGZJJN9tW+0QCcV9VzDJqyTUaRYqjIyqQUSSCIBMEMF+moEGbNpY7kxsTaWBB39/OA16QIUmroohoSoVBa8Adty1tref0H66JJI1gNGlS82FwTFh5wBvPng7qeZFTLhXprFNUXUiAtAm94+RM+vzFyuXUiaZ0LpUwO6wGl7bz+cNtgJxcpk8OzG0+LazQ43/AGjijmUqUHr16rU8xTcNSdSVbvAVxa0WH/MDGrHjPdPavSLNqksA6gHTAEq7LIvpgWBmxkagMJ0yQPv1G0kkhY71XUYJjtn5Dn6YYVWinCyQQqq1S5TSpDRMhdU+cAQPUCq6yORQVGkbCCUPZzUwVVcTOkssJZSSJUmNuSN9sO61R8oiNQZTqYK1vvF1ftEzM8gYR9KqE0e8lXn7ttRBAI0lhtuGPz+uNdm8umYq1KeuA+kqSBPYqy8Ai8q2/qbzcOxvf5SmBkGrWL22PYzM5nOV6+oAuVVu8AkITIXUQIBIMRPB23ivqWYYGk2XRjUVe5kU9zBiNQ/agRLA7nGmr0ytOoBW1lgRTqUVAZj7sNAljIix2EW4wmR6hVHarOgcgyCQPnaPnHphsYu+wjZEdFGW+fxHP/mLOf8Aufw/yxMLv6Qqft/8w/jiYfyk7Sf/ACMn95/P+ZtATUHbXpVlBlhoSFIGodyjyBgkm5/AKjk2q1p1Aw+jY8xsVO8fMeeAui00GXTSSXipZdMzqlfWYAHdMWjjB/R6b0wzKKjVBrmFsp+FiTczfi/0tBx8RE6jjsLDa+R01nCsqgQgKLJpzvqMRolb7G4gjAlHquZdDTZmrol5bSVEe6FJnTYTvN7Rg3LZkJSSmGVWLsR4glqhPxWjkm58xbjAdZ0pVWeotMAmA9Q/FcEDSIZbEAQJ0n1woVuIDk3GlfTrv6wxyKdNGcvAWSpOpCpUDSZaUWLwFgE3UEHCPrjfajCglqZ1pIBlWg6e2In0G63AMgMErLWRXIKpqN1tOkgkIbxJnuO+wnnozooIDqAchmaDIXV7rNA72sCSCBA9cKpYb/1CMzm76zFU3qI+moCASCs8giRfzj9MOslWVagZnZInSyxY3sR5HaeJ8px3qPRKuYfXSIgDsnSSxAnSAuzb2EeXAwnp1yCUqAhhYg/ztzPrj0FZcq0ees0grkFGaTL0ghFRDqeBAMCCIiInSW7iAfOLnHzyvB03t+6PPjGwGbZUCgtoB1DTvNrXNvnvfGUShq1Gbi36D6f54fAhUm4iIVJBllBioDB4h4se4EA3EcGePL0u5p9f0CmF1TEMed5EeZ5+uE+UyRJJNiBJ9N/le22HXRekJ4LO5Zi1wIEQPORMgX/hOOzqnLS2PAWyal5G/wBoPn839oqU3PZI0jWYJEkgsdh+7DPoWdHdlyqppXUzOygOwY6YD7EIxFrnRzIGLHy1IqlZKOy9wVmJWbEgFvK8EHm+Fa0kUk6yW1b6SBEnTHnIE2G4EYgCjLQHEy+bb+YT8U23UOr0in3Zdac2BaIUEFZ1NOkQTwSbAiLJs01Rhr0LUUOe6CSNMkkyL3ZvqbX2tymXFWnqJAAsGUEmQvBEQSGib7zzgjO5FwVQDUGgA9wsvwASDeQxMmCvrOM6UNhJZNTfEx3lVQU3BeqzMZI7h3mIIFoAYSCQW+L0jFeXzIi0yhYglLQTrFwZJFwPkIwBkaQSpoZTNwy/s6QGVlF+6ZuZFotJw56Fm01nxAAgMknkbKBzqnkfSMLkIW+sZcgVbPP1i3qGabMKtNBLES8/DDSvmdUQDvY49rmquSzS1a7+JUeE0q8gpZVJJHne+5E73xpq2ey4oVwiaajDsZRpb07uBAid+YkjGdPRaqOtWoDOkwHgt5HY7QTuQZO3OBjyAg9oGCKR1v2frAErfaWqstBmDhZOkDQQAvbfkAfXAfSCQyhGiCSCwsDaBfcnaLj88ayr0OnOigumKYK6o1Mxlg4OoCBAEnhhbySZ2lDNUqDTUU6XQzrQsDBHmdYJldp9QTZHB+EfaVy4mxAA8n52PT68wmoNQBuTKrqLyQPeIKm4vyPIbxZFVqVEcJUpwGiVMxFiTxwRI9SIw46T06KihYYMoKgn9oaRqiCLg+sTN5w6rdFcoS7JFtLLGpCLgiDAWPP9q0wMdqAajF5/SKHWZNM6lKstV0ZtBLeGWIDEKAF5iDcm/Nthif089WqHp09NQEuYMgAGRxteCSL2iORvaDJFZLmHDaSomCAPeuJ9TJ+LDH2PoQF1UdesEC5mJ7SVAll2AuL/AExYgBLq5MbHebX2WrM9FkKxTWQwJAOohhA5UTMtA5I4nBiiaLFlUsisQO0NYntJtpJjiBPAGNS+RdFZKQ0DUHJR5M07QFIM09RJ1T5C15ztelRpiaockkjUDCxYxAuTMzPlzxDC1ErNGTOclajwN/e054lL9k/82O49fZaHnlv9xv4YmK/BO1L/AG/t/maX2aQ/Zwnwl5Y3vIFh+GGbZBWQopdNTBiVa4A+HkASJ4+mE3QBUNFQaem0Qdz3aT5xsbWmJmMaYqBck9u1uPOf3n/vjzGshIgcHUalC9CR9DMZqDc8NHvAgGwvaLiBfCf2z6fTWgoCpOtXLWuQNM8m4/wkkk3w+QrpJDEgxpsPWT6/5kYEzfRxWGktsWI3i403vxG3oPkVTIQwJM5KFbQfolOnUoIjCHCATMmJJFxGxYkwRfCT2iy5KutNNC06hQEd2qbSAbQJBEbT6nGpyPTNAB1yQLkbRvtxYfK/ywTUpKbOFOx/AyPwA/LDK9Pqh8re4q6T0lKWWUEvrKguBsWOnXtwSBbyjkYW9W9mjmFkStZAdDNEEbhGi8G8bwZ89J0VfPBbcxIHPzj5AD6YrXPC5IMgXgnfefn/ABMb45WZW1DmcFQNtzPlwrOjNScFWUkMp3BFvnvzjyyQZMQxkeR4j8Zw69vNL1aLqoDMKst8RgpF+Y1H8T54SeESCSxjm34XP83x62NtShpcHVvLOm0VZodtKEgWF2PCi+8nfaBhotal26SdCsdS6YYARc7C5Mg3mCDthfkVKOrmQA8zBMFTG1+eI9MN87VL1Krzo1EgAbASYs1jdZvieUamAkcl6hV73tK8spp1g6uGpsTce6w5sP03BHqcLPaOkiV9FO9MxM7yVBtHkx+oHO+HfTMqQ7CoQ6xIIVQp2YEAAXMEecT6jHvPdL11PEqSoUXjmANIiPID5222xFaRt5PFjCgao59ispR+y0i9y7s5J43Ub2ggKbevmcaD7IDIU2m5JI3uVH5fzIxlMlm2ACie0Eab2JvAm54F73vhnRzR93VwZJ5/aH1vjLkssTHYBjuJd7R9OZqZSkg1XNiARbaDyZ3vsNsZ3PFqQJ0FocLpuBeQYg+/qBA8gAb8aJeolrwCBA329I/PEFcW1AWM/MrCzfykcHCD1FybIaOmJOlq1SnrRkXwQxOpirFZ7yI5uTIP6jDD2fpigM0fENRCF72MzpuSZ2JkT9Meej5KkqFWUGSZWfSIjytgTPZiXp01YppWAQSAJF2EWkQRPmxvbCFSbF7GK2EaQqruYzz/AE8URTIqGlWNMOFfzv8AUH0NrbbxnF6a4VovoGgiG1RMgiSJaZ7eZG0zgylnA9YrVlknTqYyyjipqa9jcgmNJjgYsHV9WksQNLgMxsXAuNJBgzaFIFmIuAcWUFTtNRxZ0ezuSPn0qMun5edANiJuLA/CTcTHM+v4tKtAMulHVXMETtAn1gC3vXtIg4T9PeoNStp0SdLWkjgFY7WHJ8zbfA+bzWgE/DpPne8G9rRI/HywpU3EcBABs3ygrqmYVUqaGEhnUOQvOgFhqM6WkmYGowb4qpdFOXqisazOYJYhY7RfSF524iAIA8u5TNISylVQ3Mkx8OgC/wCEbG/mTgGl1A03vMQVM33EMAD6GPqcaADdDiQyOHPEb+AdUVVR+5LSfvC0jxAE5clpkbrBBtM9ostU7AKSsuwRfTSZA0gT9b6d7YHynUUDCo66mUHSx3APG1/rxinP9Z1aXDnsNrmBAiYEX35iODwuli3EAQGyesD/AKIq/wBhU/4T/wAcdxZ/5tzX+j+GJh/Kyekp5GPvNaSqkKfKd7Rvwb87TsfLE+1rqZWBU+tr+Ubjnjg4tYlFSFF9zFzY+Y7WFhI4EfNdmsqHuNVjLGdja0E3O4je/lfGbSIXNCyYz8QH4vpvv5+W/PnsRiU6qiSDtYx9ZHobj8fwXVaLgKCwHEwTeJ5M3tubA/IGmtkwqqFW0RIkx9JG4GFCjrJB7IJjIdRHpa0tP58Xtxits0pVrQBYQLWH1HOFuXqKKoRjOm8/OYJj08vKfXBjUhrbU2qDAgQDJkmeefpHrh9IErbVdztdUZgZILBZEe9sAfl6+uJSKkWkiwO20/z+B+tNTLlQIgXvuAYHAufI8fSMeqFMhbSZEiL3keXy+fytg1F06jvM57fUAnhaQYEqQdj8Q+R329fTCIEBQeRC8cmJw+9tNRp0tW7P6dtmn5SZ+oGElKhBKk3BExJHHkBfmcejg/8AzE1JttB9EXtJmJsOf3Wn9carPjxKzGQAFW0Ag3JY3EGVIvzb1wmq5VdAWGBKREapbkTwNz9cF0SSe0Ss8mT+1x6D5wDjnNEGczaSI9yLQ9wDAlTvF9gOBYC97/XB4ZGbVqlmsQBcgkXE2Nwd959BhFTy8S53LASLgWLfrH1w3ymW1WG+2oA8DTO3ItG8zvtjFmYFriM4JuW06aq9r7kEb/SZv/E74JUIwJnSwOq3E8idrxb5+spnDq7TaAePrEi24ixO+5tizUJgGT+zMA/IflGFowW3eHpo1e8FG63FhsTtPxRI/M4pr5lEEkSCQQRfg2/S+OVcqGWxJYja1rna3pH0NuMK890V1bkIYkn3RMATPE/SxHGCqg9Z1OBGNHMKWDLF9590+e4knz4t+Ld6SssjT9Yi0G4II9Ync7yDjJDKONVntcCOJgH8JjfBNOmzMyhipGxmTxwD6/hPlgMt9YNbwvNmhRUsTYi8GSJtIjYb7Rz6Yo6fnWRxTqDWjDUjVGIcKQNmAYOsXgj6xYIlZ633TTHJ38oAtvYRabbYa5GpRpA0ZeFbTpaWQMBeoIEgauUI84IMY4YyLkNObISym9MdrSRhINjxJ22iDF8UZnLAi2mdgSRMAkDff3v19BgelTeBLTqkjTe1gb2+KB9OL4uRuxqbbNMsSZuRG1/rH8cAXHAYi4NU6ZLHTAUGGPkBNhPF7T5icCHpDjhTI53F/wCfXDVRDNLSpEkwL6RO54BB9drRixqPamknS0abjzvuB87SDcT5E5COYpUjcxGvRWZx3Kqkni0el/8AtGCqXTFF3WDqkz+AG3H5YId9AntMTN5ieflEx/kcWPULrqUzFjHJtG/qdvMX3w9sd4y4iYP/AETQ/sl/D/PExPE9R/vf545gfF3jeXHpr6b+RMc+c2H62vG2LkqgAKG25H4E+Wx39cJ6maIYjSZmCZgREMbyZtwfL1GL6VQkAt7zXC/skftX+nkY33iHlmpAYORcMYEgWBjYkC3Ekk8/jtj2qrJ7wINxN/IDe34fTjC+rXYAkNb04BMbecfuxXmswBMNCgCfK+//AHwUxnrCiAH4jGQpoAO5jEibGAfn/CPxxY1RdwoB3MmOfMc3jbn1wrzOZElpM+6JN4BJF/OTP19MB/a2Cm9yLEk+n8/TD6ZX4QaAjeo6nV26j5RE8Ejm3l+V8X5dAEVb/QD8Tb058sIkrg7RJ0m+9pMefP5Yvo51gYYWFwd4mB522n6jClGkirE3cW/+I1BBQQokEVAfW4Yaf58rWxmOlMqq7iQwHb5i1+fnbn9NB7WVfEpFdz4iwZNt1B/mRfGa6bli9MhdxO53EC178k/7J539Dw1jHRmvEpAoxvm6CihTNrifW8c7jGjpZEaYEhbt5GSbzN+Y+R/DN5WnLsCQqBTJYEj0Mfla8fOMaCr1NCtMwDqKkAfCLA2G/BnY4n4kE0BF8SpIFRlTyYFLcAGWOwIuTMecgXINo8seMn06CAxMWFrC2qY/2Sbny+mIudWJLdoXeNRvsu44vJO/oDjtPqIYwAYUnnc7flf5ROMWljIY8Rbcz3WpS2oQRBkKBaZE9xHlZZ5FrTgU9NVgO4wDuLSd5BPvWG3ni2jmNAvtJLATYEAA3gfERfy8pxxc5SBNmPmQbHy4vEbW9Ztg6Dc7ymPBh2WCmSBH5W2Jg2gfzecT7PN7mVtwJBPn9N73i2Ki+kEKFI87zyIg2tO95n0nAgzzju0gm+53t2gm1/pNjbCaGk2RlreNgJNoYAevE2uST9T89sUaVBJk/ECfd965PpJAuB9ZwF/SIUkldjJ4BmTAI8tvx4OKKmbdjLSADYDZdwIBEmwO94w4xkztLbG4wy3SwRdogzse4StiTB+EXv8AgRNhyKKFSmgAkQYBAIEWJvf9/wAsCrnhAYhiZgwdpEho5MX48sDnOu8/DBPyIvBv6Wne2+O0uTHrfcxhWyrMmkCIM9o/EzHl5/uxyn0tabM8+9AmRYcCJ8gJJ3j64GqZ9lmVGmIAsCZv6c/qfPFtTPNttaFZhzaxABvYyB5i2CQQKEq+VaoGewihbgMRbkgCPwPnHytfHKj/AAgAggwBufKIO38BGBqrl+4HmJKwdtMgcESDECI9YxS2aIUwd7i9+NIvcgg7cRHniZQzMw7RlUorURlKqQ0W+Ib35j9DF8DZbLD/AGSIjggWNxebNPzWORiJnnYKpgG0kWNwN9g0iCI2kSDBxama3VhBAmWX8FmNxa38kgECpVA2mhJ9mX9r/lH8MTHn7afNfxOJgaW9mV0PFK5xn1DQSxGoQJg7wbW3iIvxIxdT1EnUYIBUgXjg2EwZP5DBNSkqhtRgve7FksJ7Rtonn/R5wNl6MvKFmYbyFDGRImN9p9YMY0kiV0DYyZqtLFbgQNIje8b877/LywrLQDIMWNhPEj+fIYNqVACkNr5EssBZkyWIFifhN5GLqVNWZwAyKqLMjtYwFVf32Gw3vhgKinEpNwZZkAAnePSCFb0vOBirkIIkGbxe3lHy/PBymCNLajF42AJANxPINoi/OKM7RYk6T2iYutokAdpnfy8ySRaCBvUDYwDBqObUHVJMAxpkjb/v+Xng/NkqsESZBBBkbnytwbETbjmqF1drDWpUVCVCi9pVlb1uW/Lc+XrBkV4UMGlQdWk7gSBvMgHadUYNCcEoXF3UFd0hVLcTJAsQQdRESBG3nti7p2UIdqAZSKyszIagUi4CSGFxAkbG/G+Gj9OlXEalU2WVkWNgDbTA/KPXHKuQVSjqkELGo8oqR/tGDxysYZclR1Bq4ryFVi9SmUidS3B24OwI2Efhvv7y1NkRqigs6sBTPEwZtyDBXibH5NOn1NNVyzFzMBuZIMe9IItxf1FsW050imAsySAQQARvqKkNvPJHp58clw6/hswfKITBYQ1tMcjfVPJErte+PGVrOawWrs3cWgliSe2T6/M7/gVlaVRVQ1FCCajiRAgIpBg3iVmJv9MdoZcBwXE/Du0xBSQfQTtfbESakSjDiVtXWTqMSL6SJsbSByQNUzs0G4x4XMF1UidySCIYSTbn0G/lzirNZc+CNqaBu0EkG5aNQUEyZAO5mTa2PFLLMEUBhBJ7h7zRDKZJtbckeVr4YAVKEAKIwFZl5F4Nrk3j/P6Y80qoEKFg7G9gfh+sEfhgaoxQBnDSRFhIPJnb8hE7ROPVETqQmN9523MwLxEg+vNgOqRZDc9OwFipaZ2NgfIwJHn+P0tLiGmJECPIHb6jb0/LBdHLumssrgMpVWRZ799iwDXkG/EcXX5FRBC2M/ELkRfaDO9jGANxcUhqowqnTDyNgWk/naf7oP1wLXqadTNZZMieNvobHB6GxCagoXS63DfCTJaLkRPkJtgeoHcQQVAU6UUfIhgNXcLC5kztvgQDGes4iTUgA3MjUOPeFh/Nj88cz9HWVDL2jewgarHY722A5xbRoiaRAKskxPA0xqO3DMLfsiMczdNxcaSQ2pS0xwCIIBmLyJB0mJvgEb7R/JBNdZMuTDBRK223YmWiTtcfSRjw+ZVqhNQMaSAHSg2kaRIO+zEiZ7SLYtDItQ6WhixZJFgYkCT/ALRg7ExA4mXuAulTpGlQSTsTIMiYhV/3eORphTCQKM95nNI0Me3gMGAPlplrAbSx2x4pVGLyVplHbTAYGW3UkuQfKPlbgY5UyyBixgFNMGTHaQ8gADkXJ8vIA4918ilQqKb0wOdI34ABFhYfkNtsDQKlBjHWU/bU/sKn+6cTFn9GZj/8pP8Adb+OJhPfMfyR3EIq7Ufr+rYXde9yv9f8KY7iYqvMI/X79Z1f/wDPR/uf/VcE9V9xv7p/fiYmKniH+kSit/Uf7dPC7Oe+3z/fiYmOPM7L+gz0Peq/3Kn+EYsXj5D/AAriYmFWKvT31hI/rT/cqfocek/qKvzH6DExMKI2L9MXH+up/wCtT/BWwb/6lP8A1lP9WxMTDNzOfiPen/1A/wBSv61sJKPvVfr+iY7iYmOGh6n6ftC8vvR+Z/xjAmc/rD/rF/wjHcTHD9Q+v7xH/p+sLy/u0/8AWP8A4KmFPTPeP/zfocTEw/QyZl+f2PyP6HF9X+t/+f8Ae+JiYmnEQfpl3R/czX9z/wCmO5bdf9U/6YmJhu8qess+Ov8A3x/hOB6/w/Nf347iYYcx+pglb+tX/Wv+uO9L/rD8n/U4mJikqY5zGzf3R+mFXR/6un/s/o2JiYQ/pkj+kRviYmJjNM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 name="AutoShape 4" descr="data:image/jpeg;base64,/9j/4AAQSkZJRgABAQAAAQABAAD/2wCEAAkGBxMTEhUTExMVFhUXGR8bGBgYGSAfGBkgICAfGxoaHx8bISgiHh4nHx4dIT0hJSkrLi4uGCIzODMtNygtLisBCgoKDg0OGxAQGzUjICYwLzIwLjErLy0wMjIvKy0vLy8tLS8tMC0vLS8uLysvMC0tLy0vKy8vLS8tLS0tLS8tLf/AABEIAOEA4QMBIgACEQEDEQH/xAAbAAACAwEBAQAAAAAAAAAAAAAEBQADBgECB//EAEgQAAIBAgUCAwUFBAYIBgMBAAECEQMhAAQSMUEFIhNRYQYyQnGBFCORobFSwdHwFTNTcrLhYnOCkpOi0vEHFkNkg8JUlOI0/8QAGgEAAwEBAQEAAAAAAAAAAAAAAQIDBAAFBv/EADMRAAICAQMCBAUDBAMAAwAAAAECABEDEiExQVEEE2HwInGBkaEyscFCUtHhFCPxBRUz/9oADAMBAAIRAxEAPwD7JjuOY7ikWdAx2MdGPQwtw1PGnEjHWqqDBIBiYnjzx0uACSbDn5Y7Vc6pmc97NHTSVG7aYllJI8RpBkkbc/kNhjP+0gUI1MNFRiGaqYIQEgMqCCCdIiTIkDYiRr89QXNL21x4W50HfzLEGwG0fP6fLOs55K9XTRa4bsZo70uVBAAt3FtrFjjzsyjG1qKBjeGwK730EfJklVScvGgqZJMBZi2owswoFt94wJk6tVDBlZU00pIRJWZO4gAlmNr738xM3RfL1KFGs6vDFvDpkxB5BtMjnyJHrhi2U8VQ9QaWvIDHt30gqRawNwefljDk1ccekHiBjonHtZ47VfXv17TZZHqtKoNTKKdSl2jxGESwgANzMEbT2m1sJ/bDrj0U8Kosu0FRTYrIm5MEmAAfrGF69KFCsr1DUdmGosyNp1EyRqkyRJkxJn1xm+g+0lbMVKqVwF16VqMiCQgYK6rb3BtAny3xvZ2cVdEc/wC/e0THhbIjEmq/MtzR0Iaulpf7tfEUGQRqVtRk7TYgc7xjz7HVjVW4Xx6RZQzfEYGkH0OpgTDfIycab2l6pQ0JTpg6CZqBgbx7hvPr3DzF+MYrqGfC1WqL7gAAA2vJj5/pjIzKDXJ9Jq8P4XCVDOe+004ylTQA6lalIlmZB2xJtItGmIE27d4gOaPtMQiqpd3J1TBHBlSXN7xb0iMZGg2azCCuwcZamAlNUGu8XZkVwZAhZII7j8sabpi+HTDGnXBquQprqukH3iVQksCRInbtG4mewYWQkrtYmLImlyOJuenZ1a1Nai7Hg2IPII4OCZx81znWNLCnScpUQiNBfS0ky5VSFmYkMDYgDeMO+p+0FYINKgVdMadlLkSFlraSbbzcY9AeKWt+do+NtR0x91nqIp0yFI1mAoPMkCfzt5kRhV05KlQqpeqQKcCoF0gHfVqa7G4935ftTm8p1eq6LqcgKxDObOKg0sYQ2iI3k7+7y66Z1vw+0sXWYXTBn8Li5/5T5jGVvFI2aiaHv3c0ZsOgEk8e/e00fTarlIqe+pKt6xz9cEzinK1tahoidwdwfI+uLceon6RvcgOJ3HRjgx3DQzoxMTEwJ0mOYk45ODOncTHJxMCdPOOY7hf1nOPSps6qhVRLM7hQB5ybW3uRgM2kWYGNC4wGABn31mnpGvUYnbTuD+BGFNH2hZbMqsxgghoDSpIgEe7YC3JvjG9a9onV0Ot3Ug6WUw2qdTJ3CWA1BZj0vBxkfxCsLU/SU8OgzNp1aZrPbfPLl1p1XdyWbQApAUWJPwz9CTgal7Zqx1lZpDcydTSIIiLRcwImBJBnCTOdfOZSnlsxlaZWAzaiykWs6sCNJvBFz3RzhTmwy9tJV8FRdV1s0/FJYE34vAAk+Rz5XAOpDV173nZnRMOkLvf6ukurZ2olCtlUBaizalZyUqKsDUvmpYQkjeWiZnCvLnVV0uCahOwGm52AAHrP1w06HV8R3UutMVFgGr3KzW0qSeSNSg2JBMThL07NZivmddL33cmTc3l2PFt2jgDC5bZBUy4WC0Sdpoeq+zy5RxoGoRCtYtrK917ydySdgd4tgRc3TpszhzqbTOskwAokm4lpAEgnytOO9U6utGkEoVHETKSCgI7VanI1qpJcwWNj6kYzX2tmJakjSbrP3j7wJMb7XgEnzwjgE3HxKLOodPdRx1DqOtoqVKSQs6kZqjiNhaYBYzGogQfLF3SvZDOsqZqkaVdKt2DMogM2tzB7QJ1A8g6u3AvTsga2bzP2lfErrSBVKcBQ0IoQBLGCwUxyG3mcbf2XFRMmKa0S1PUWYodvNYdgZ1KZAMQfWMUUBbUj3+ahx+Iyfp6b7QXqeWNGmtVlVdTBaQUWUKpG8bHfabT88g/SfF1MayXqWpqD8RAEExt6jk3x9C6xNSm/iU/FVdqOs6pBjcLNMG4nT8FidQxiaXTiGBVRT7WNWG1xpKRoKAk++LmI0sSQAYicZU/CP879ZfDnxIpV1+LejNV7N5sZWmNCuxYr2SJI23JAnVJn12sBjT9MzVQKcxmiiBj2KASaa8SfMi5t/ljeg5zxyisJpKxItDAmQCSd78HGroe0dMVBQ01C8qqAKTuoPcbgc8ztzvfwjUDbffufTtMxcncxbXyVL7PrQgu4RRDe6OQCBvOo33MkzcYU9TyaJWLU6lSogo6iKTLOkWg6rDyCiTMHzwNkOovWgl0ptUbUUVLkg31XhSsFdrGcCZzLJUoBGViQdZcSSbHVIJEwDuBO/ExlbNfwsOnPy/z6wtlfAxAPcfOCvnvEqeCpqKCju4f+siQNImShEgAk8GAd8aTpwLUTUWlUFIAgEVA7MB8UnaQQ0m+oQd2nKUeiU6dQ1KNQijdQFEvchtIiCOBIBPpMHDSr1N8vFKlTqUqUkVCtQs72MGTcEGTveDMxg6kB52r3/wCTtTKAoGx9+/T86HJPnKxhhUpuZhiywPdUmABDEWkSQGkeeNplaWlFUknSoEncwInGG6L1GVGohKTSB3KZERMiykHSRb9+NRk+sBidYCAmKYJ7mHmeBPA8o5MDV4PLjWyzbnuYERlGog7942GO4U5vqCFtBcoBBZtiZMBRzJYgeflvhpj0VcNxKXPU45jmO4eGTEwJnM8Kd2VokCeJNgLSd/MYvpvIBt9DI/G2FDAmoLnvExycTDQwDqHU0pDhzyoZdUb7EjgE/IHHzPqedfN950+HSVdRnS4F2UHWv3jAKX5Xnznf5LTUqFmQVGUXcjtU7hVX9+/rtjL+0OczNFiUqCoxqaqqgDSJUKBUCQCIUdpYmwudWMOTIrAPe3v7/mZ8nS5l8nRzCtGYo1VUEAFtQYkye0sYbuAOoE7jfthjnKWXKwpdyVAI+JbyR935mJuJA55o6n1J81QLvoFHLwod3YudtQiZYkxBLAnkg7C+z3TRmrUqqUdHxuxj0YCQZIm1hbfefPZQT8Pv+Jq8K+AYyrL8XQ/6i0UsyK58RqdPUoZ95hfiYRJJmBsTYAc4Mp5otllVqb9tQOrSRUBEcGTTJEjfk8YGzXVCQKFRadTS8CAYaCDMn4TAN/MSMN8tWFZTWVtIKaCVmFAI0iC1jO0GLcDfsmobdpXKG2wh9Yq9hxd9Jn+qZxSwaoApBAJAKg/3pMSfSx9LYadPzjUjrNLQ4hqesC8gWIPDA8n5RM4dZTo4qUxTYqoYgOUYAbynwnTJHu2mdzcELN9NqZjNmmjvWXUtPxCkizBS0xBCmVBMCUjiMOlsoKzGmRhh8ocXcxX9JlZDVCxnuNySbc7ngfTB3s3my1RiNFwdMTqM+6kzGnkyDcY1fVPYX7Llq9OonjeKQyVgBNIqQSXZk+7UgsCdZmYAB3R+zKUKPvpTeEOo3EG0SXAg6rwsk3AmcWzJQrrLedqrzK26TRZrKeAzlCKRYhkrMBPY5aYpDYntMCSCLQDN/TuuwJN9Ab7v3mWSHLRYHSwkwJgWkgHGdpdSbNBqRQqkNAZ5vcnTpVSDzsQdo8q+n1NNIlVBVCAWAKOy31KTzeL3sTvjO4IojpMTtqa12E2vVOojSgZ1WrrQr4a25KurMJN1324i0YWUerODXPhrTFIqisFMqGBFQGfe1EK8NO6zMAHPvV8YlV01B8EhQRyoI5g8mQb+uHnR6j+DXWq6VKCOPE0li9ORHaR29oRpVTaQRuCVR3LE3fp/M0DHjIu9+x6/Weenv4VOp9nmszhSNUkA6ovMFgA0/j5YJ6RmaiLJdw+l6iu1yS3vFVAIU3IgxYj686/7P5dfs7Ulqd/BV2LzBbbYQJBH9oTts3pZTwMjXqQGrQVUtPcC8aVXTKyVJBggyDtEUbC7fv8AyJbORlIK89oozeb1mlULiq7LAMsXUk3aLSoEDSsCSxmVxzMVqdELTWpSgE6AYaqgbuZSCJI1QOJ1MeIwvyzjR9mHhppVW1O0BWbuqQQd9RBAkixABJGKT0wU6rM5qNTYsysBOvmFK8DeJ+cYzNTNd9N/WQUBR8a2Qf53EMzJpsgE9gEkCV4B9YBv+EfMUdRpgijQVYZxNoJFwI7pDbMWvFhe+O+NVrsPBpmklNV8WpUECWZVlmIuSSTHMHgYO9rPZyllcvTzFO9WQHZDNPS7EqRYjUBCiCAQJi+KY8Fqamn/AI+NMy2bHO2/0Mry/UfCq1qTgFiNmKjYAKQqyxm8tHMcYOyPVpQsy1FQKGYGZBYEECBIYcNuN+DjO+z/AFItVD1qaOx7AHudJMcAzJ9DgnrWdqqRQUAS2kKVGkhhqGmmSyzBENMcG5jEjhBax/57695XxOhFCg2OR6Dt79JrqWZWUsSyw6KTAtBJ21NsAQSNpi4ONjk86HJAIJHkD+pt9OMfFsl1BqYJNPXEsoYrYkkOIuCIYm9hFpvGh6L1OvmWq/ZaYpFRqJOol2tCEWuQCZ2tve+rwuTLjJsWO0y4ce1tttfz+Xzn1BagJgX88e8Zn2WyNNEavrrmS0+K0wAdxp4jzmL3tjR0aoZQy7G4PmODj1MGU5FBNWd/pAGB4gfUyBpYwAN3mNI3NyQACARqkQY3E4KpVAVBGx2vOE/XGCOG0aAbmsumTFwhlSbtHB2tcxhvlyxVdXvRf5+ew+ew+QwytbkTr3qWY5in7Wn7QxMPY7wzOP1iMr4tJHUaDG0A3AYyLmeASfMYxlb2jpiXq0xWpqwPK6qkEmoQBBknYiOcOPajqlOirCkHZnj3lgAGSYtG2w9Pxx/V80hpBQkkxqOgBhb/AEIgW5HM48h2awD8tuI64PNVswoAdL+1d4H9qZpgCKtTWEEMAZOkjeCJiY8rWx79n6py1dXZGWkjE6AxvUI0qBALAExMXAB+WBenUPEAUEI2piSQSSoAgKsdxiN7bm1iNgM/SeggJFR1bUNdMErb4YI0/IESOecK7aDt0g8N4V84bQvG8xuYzK1c1MuyM2n7tQhkxAUGQASxgmfdvAjDCi9XL6kV7U3am2m91O9ge1jN8dz1Au5+5MEe9NwTIhAGMALpuB+MYLyOVB8NG1LVqL95KgL7xCwI7mgCYO7fhzZVI9YuHPm8O2tNiffE5kc3mApp0k3EWMKk+6SxBEz3QY24O2lTOnKVKWXRigphl1eGV8QIXM6VkmT4kbAkOwNyEyj5WsSRqYrRqbFlhWA1DUFAEjVIMcgTgzpdGqgqeOCqVYB7yadhYlYgNIUypERb1XG6oKB9djM6qztoHJn0853LZxvsxBfsFR0MgC4hWA+IH4SbEell3tX0zIUMqz1VNJAAspOr0W0/9lA2AGM9/wCHucOXeqlSi7BgjeOukroJbvqEtI+moyGHGND7a9co/Y6yrUpOWUqQe43gWWDLSRvYESdsemuVWS25lCSthuRPlvRs4HZVoh6pRX0qFLNGm5EcwL2mw+WPFfLVnp5doARGZ0BbTrUz4hBMarqV3kl4i+GWSzmSoilWoUyrKPvabjvdlvq1lmUq0ntAEDi+ElfqtfQURy+XK9tMiQhvMK06SJPcvnOPPKUeYH8QzbH3x/iWJmRTY1KRhmkBeF1NaDbbja8fIazJaKlInQR2yQrSSbw5G8CD288XAjI08stWmFYBVHvVCYUf9XlA/jLxaYXw3phGC9ia2udBMTcAntNiw2mYvjM4U0QN/fWas3jcT4yiJXEN6f1lsuyq1N2ZgKdNi3fI7SsErAMA3FgeMN3Z8xTCvWZQgC6qbQRpsVkGWIuJjSSd98J8p1qalSr4Y10QPDcRLKSNcWn5XFvLYTKdeoo7BNcmwphZuW1EhWEcz5bRh3ahSzOdGjWGo9r3gWdVjVHgvTDBO/U5Dbf+qSY1W28jf0aDPNTojvpIWYRTBJDMCF1hYJXYiRb1AvgHMZKs9Qbux7teiVCzqEuQAFBJtJFxuYhtkNJVldUUge/btAIAE8ja08euI5WCiwJ1Ma6nmq7+sAOdplaUuyKWh4QCO42VoLEA8XNhHq0z1LKnJtrd0doXwkUVKlV7PF1JqKe1g3aBInB39H0atA5VclUVQq+LXOkREN2sYNRj5CBc/LB2Z6yq163gIry1NKoZWIAAMwALtJ549RB1LhxJTGt+Oex499Y3iMmNmtF0jtvzEHSPZSjWppQdnpZpC7EoygifdRgrBjEfDYEte4wXT9jfhqMqpYO9WoXKsACNBJB7tURYQPPenNhGr0CjDLQ5eozLLAtdRtbQAFE8VCSYEFr1XPlayK9VWpQKhdqaHXbSdQNhZD7o522xU5MQxkt0rg/uOfntvIBdbVVnpMi3s4aVaoXdnhh4dYIFolgylxMaZjUN4LA74b+z1SmuYVxNKnTP9WNgT2ldzpGoagtxpqWjS0WdP6zVp0qdNH0IQSSqSNLGdS6om59Jk72hb1XqdKhrNSopqsQSBcgCTLAQJkxBj8LYz+aL+AHp9+e8uFfI+it/27Tat1QamZvEJDEgatNNACSD23diBOmDI3jDDoeaXwkHaXYT2bn533E34+QxhM9mqyUqb0HSr4skhxEqBqcAKTJNuJufnhv07q4RFZlWmCD8BBMbDm9wJad+RAJ8N4pgdTkfzuZzJpXzNQ+XX/yafqNMa0ILqxOoG7KYHuhCY1QLQJsT54KrVRol/u5t3NBn5o36HGaodbqNrpVVhCxAiAypMKe231AgzbGgyOZZ6bFFUaSVWWOk6bXOmRf04x6eLMjk17+kRWBO0A+0VP2qP/HH/RiYY6qv9kn/ABP/AOMTD6fU/b/U6vX8T5v7V5yjmawqNSQUdBHial1M+6yUYg2EATIk+mMv1U5WmQUfxNDpBJmNSvPMEAqp5I1eUYe0mp1qJaqw3maZIUHaZAWfL0JGAcx0unVpM4qVDRsJFTX3+T6gGMBjEtb6484PrckmOgfEVYbk7+xBclTo1KrVtSU1S+lTJeIuFBBiSJ233xchVKniUiYEyrAcgggRtv8ATTHOK36BSRD4dYF5v2sSBcHQQCC0xuLQfWTC48JUy1FHZJ1MDJnzgSzWJMz+pxF1s8yxzsuXW5369P2E71nqD13pqoKOFMsp3kCFMbC072mdsc6X1UhQjqzOFHdFwAdR96SJ8vwwqeqZ1gqTcjSDEixNzMQTYYNyGVpalqMyQblQTpDGT3CLyARcxMfRQAikzZ4Ricj5gmsdbg+czVbL1XP2g90VAjsxCgjVOoH7xbkFVBi25F/X9PiuqtqbXTZSwl6lCopMTprRBBA3BBnni/r1A5nLaKdGqTSILaC7CAPiUSLACCRaPXGN6L1Bh93SUFnIAIsQJm2mJmwkkgDVEEyNWNAyaph8V4dsOSrB67GfWsp7UxQqLlwiVQwjXBFWSWJLMQB8fYAANQAtbGY601asBmloaBV7ECoPDYARIA3O41MrCSsEWx6znVadXQpphXQKlV1ITXBYnUoUEE2uL334wDnutViqUwzF6ZOl2aWeRENM3KwO2J0gkE3wxa+Tf0mRvi3EQ5cU9dy6llIIYjRBt8N7T5b3GPWWrQGhYVRJDRNyAYPleZ4xbVpC9dqVyDELKqNzeYAkm/la4wMc0gp06t9bFlCwAFWdPdETNrT+mADYnEFGGpfvPGWfXUConfrJ1NwtiJBtvclrbY0mVCMYUeJUU6uxrkgyGDBbgg790Ta+AMr0umdI3DGWnYgTIA8yo34vg1mGWKlS1J7qFEe420BSCDvZyODI7sTYauIpQ42KmFt1Q0tTMgG0q7adTG8opFjO8WsCIFsE9Jz1JjT0SjArq90ooXdNJEqTNzz52EZPqdQeJLSAPdDEMTLEkkpaZOwvsL7nY9N9nkddSiommmTTUiHruoABZdTFQS0BTeBxvhShrbmPhC6hr4/M8dW6w0sHLBZ7WUtCKGCiwkaR5AQDJPmOrmGZkXU5QR3xemAe1SpEMLsIO42BFseadGqniUasO61D4aAEysFlqWkTClCIJFr7HHsZlBFE28SACpCogixGizDzE8MPTGd8enn7zVgB5BquOL57fWGiu6loqM1IAr7pYkEDxFpqjE7qBwBO0TJXspm6o+8aqQSpUldLakpkxIYXa55F44OOdFTL6jqSnXJgBGJAosGaQTpli1iGi8QLYXe0jtRaQp0hjaNJUahbzKhw28m44uLEEAMp3kSPNyUvf39Y26fma9XTXdUV01wgkjUJIMLJg24Ex9Qr6hrq/eF1Ve0H3uwK02hTa5mBgnpXWmqIGdWpJquwJAnSUB1RMQx43Ii4wx6dmQonRQcsJUmJM20sNTQJIMWmItOIu6ir2HW++1cfKPkxv4d74+cX9Ay61a4GYrK0qQNOxjeAwBjSYgj4pvin2i6fl/GqtQI1atRhSoVgBqsQFFQlWYxHuxA59VQzVfGWkohxpN1VTz7gJANxpghtUXgQVUJNSppemEGklCy6Q5HcwWobWZjBIPcDImxDXjPzv1kvMLGxz6QHpuXPh02fWxkKqqNxc+KdJuZn8DNzhnXzKhTSeTpZRBkhgdRiWMkAyZFr4Br5+rRqhqdESHjSt6bqRaose7AEERyPli/O5NqtMPpVnB1hA11PbImwNz8W+qReCYaQPj1c7ek9DH4dfKDE2W2PpvyfxDW6ySo0sspIJTUJiwk7n3Y9R53wT07rrtqCd6AkODpB+DvPkbm21tsYqjVarmC+WpDtQg04WUNpZNRmbA29YHdOLKueevTNOkFR2dFfQpllkwzQREEyCZ1GBFpGnGrhiSx3gyf/ABzorMW44rqPT33ms+z0PJf+fExlv/Leb/t0/wB04mOo9hPL8t/7D9ovXIEoz6lVSt01QWHkQLcbSeMAZapmKdV8tl6k6u1lQEq9/dhlEmeR5iDgCq1QoB4ilSIt8QPqRb5jzwb0t3Z6I0lHDgFwIkLeCNMlwbzPw3GxF1BUyufIpb/r4hNXqNd61T7RUYusjSDpE38j7sxYGPyww6F0N8zTqVKVZab0ocAmEIDEA6gTpYFYggXHk0gn2sUVKo0rS3DKyowNRWYmRLAFtJGwEx7xkDAmXq1dTRGqlEI5EMxcKNAChZBAaPk3FjYVuLgLk8j0uJqKqrHw7qzCxPcsSCeJEHYX2F8M+nVaZrimR91qViCACCN11RefMAEWvAC49ZSrVrM7GbDUxkgTPxeYmSRBMjbD32cbKZnJmhW8RaniM1JklmeIU6baTcxptbTyJwmMajZMp4bKquA36evrNt7J5yko8BH/ANJRJKgbBQxuIAFmJNrWEDCf+J3s81OsucyiaDWbwSqLBZiGLPvbVEbA2mTqOCM7madGj9my+tqjMPGd2CimFlgrAIYVgr+9EFd7WydbL13eKdSXaTKksQCpRgBG8SC1je0bnT54CBTUfxGbCch8ofD6wd9QoFwZ0PodTpm0aRIvEhuTvHFvXRsuUda2YXUin3A8SSDp1Rt3EWPAO+2O9KSnlwXqOlSm5YANtqW23pMiP2sD164ZSKZXRLv5BVUwszcmDMC5kWJtiHmNwO8G2NFLG7O4HMK6hXo0ZD0mqhi3Yr6KSqSIVTDNYHTeZ39MJs9l6RQMnv7afT+MD0vgnK5xnporLDKDrJ+K5KmN1sY4B7bbkxstFJgGQ3mAfvDAIiOBPnzBtjrIMXPmGRiVG3S+kEo5jw6hDHuVAsjYem3y3ufXFy9QBpVQ0PqBaX90sATJIhtVtIgzNjijIF3csVGt5d5Wyoi6nN5gaQSTDEAbE2JGTemz06joNKtcGJBGkwQqgae7fkgxEYqRW8GJWzEYwPrD6ecUCk0FwhJIuEUIBCg7sG7hDDULXMRjU5TP0Nalc0RUcMQJKxOrShbSSoWYCltNhYiQUn2mmrEwfC0kCIDXkwbAMLm3lb1wk6j91WUKmie6GAkAXYsomBF9JNrjicZtZdq4gy4ziyMh6dZpcn7Q5qixFMFEQaGApgoY1L7oZj4YmdQZpN50m12UNN6T5fVpbWO4HtMHUNMzCk+p354zfTupEAk6irErIuWBlbg3M/QmPXGs6UctSdVFMValg3iKAjE7rpgmBMENeflhHuzq/wAyuE22hRqJHupougdG0Zmkzsqs0q6ET94F1qZB3CtEgi49YwB7U+zj1Kru+boqdTTSQ6qgUtYmYJIU39dpkDAzdTcaW+7SCUUHuUsvdIEjuUQQrNJmwMHC7qWXbMeJX0nRBVpVlvqGpAEZdQMs0jV3LsLHFBkULpr3UgrnE1jmLenLWViq1D4awSbgEKZ2IttN/lvGNLmeq1zT8Je5ahZiKkEgG0KbhYIJERB/JVmc0iZX7uuaVN5Cpr1HkHUNEqRcSzSs+uKqftUaVFEqOSC0GACFBPvTe0enO2Jizwd/tPXxA+LU+ZkGpdh9ue/4jLO6dEz2LZtfcWckki1lAXSZAk3MT7qnq9SihrK33QdUCa0KggBSSDUOpi2mzkAAMpvcA3O9TUanosXcVA5WqxJV6Za4BM6TLCFMdpgDTIzvtBmqtfMitXqNUSVVanhlaewdqakggOpYjuBLRMmcUTHub52nkurYcpQ8iPuhdTQ00pBGRgYYgtsfeiJaRFo325nFrU3esgd6njSVXQSHiJ4IKH/S5BIEzijpdE3qB20B1XQJ19mwMCDAUEgc2WYEl5lKeZUsreHmaKlQpN6mkSAW4O94MSZGM7KTkofWp9IynINwRYBND39Yqzfs3WpF6tDQ6BizKxhqW5e53E7AajffzcZ2iFK0nTXqpGaikK0mCo1PsG2i+4jYRleh+0tXRmCBrXtYpPvgiAs730xaN54guMhn65V2po1RCuoEiWQHg6jdgTBJ20+uK5FcVt7/AMzw3zZcj6MROkcCSM1/7z/in/oxMEaMz+zT/wB4YmI+bk7fkSv/ANj4yYzKtIgEMC3vSLTN28sO6lR6Z8ei1QIxOrwyzIIABWGnUSbhjAkWAjtz9bJKmmoYYNBGhpU8EEiYbnSYPnY4tpZllqGnUpQGkhtV1HB1ISByIN7xj0CAdxMCqbjbP9QZkZy9WR3d7zEwCSvwyFA+SDywOa3h38VXDjvuBt3AiTYgjePyJxYtRqgMmbwCxOwn3iPetN4HE+eAc89Ru2KekQPVTMKwO8AkAj19ZxMAF4ShC/FH/TOouj66lZDTdPjMtHrBgmRHLWOwF9bl+sN07p6PSoIC5KU2aSVnvYgfEhEQVYgmJ2x8zXMMmXZHKHTUEFjckgyAIBgESZ5II3bGupdSp1crQhdSUHBZGBGoWEh1Mb6t4936NxY42sSSqQ20OObbLn7NUQUXuawAARtdwYXt24HmQdsA56mtWlmqlAmmKdIVCEMkyzWMnt7UVoEe8RBwg9r+q08xmdaI+vUFaTBqACELMr+gFlEQRLQID6/WrigzJ4iUKlQCoobthTYHaTtbbbEhh/7Ab5mnKwcKhHHaKfFLkMYkn6Qdx6A7/TDHMVKa2/rogBvdBEAXUGTEecxyMLunKKikArA5YxI9BgrKZIKxDwDAK9/awO4tAng+X4Y1ZABEygA0IW7alJA1DVcidM3Cgz3GOBv5xiVMofePFp2M+f8APryBj1XyLZeqoDK4MMvBGr3RH7URvIPqJGLM10+oqjV/VMLqGgz8JPn6cD63jqFyK4iQWq6kqU2qlSulWKtqGoLMyG9ADcQTwcTpORRg2lKhcqNFRXUBCP20YToJIlpEeuLKNJ6dPV2tBIYMwBHp5E8+dtsHdONJylN6SUgLMZvbk2F5jflcJrIsCWxY8mXIFTmeaNQ0AyU2BeQXLTAESR8zMDj0wD1R6Zq1GGmKkg6QdK6jsAQJsAbTBBibYcZvoHdVUOCFUMG+AbyWEgD5k/W+E1CnTqOlKTYfeNEA+gtYAcm/7lB3uNmw5A2nJsRt8z7Mtp9OppoWpVhjdaYGrSoMS5B7ZI2gm/w8N2KU9Nd11q7AMVaKi6iDqAMgkn8SYtN1fUKK0czT70enUZQ1WoGOkE31aWGwm/4Qb4dJladRqiZcs1JFJJcx4kg2AAJEcc8HCZDdHm5p8LjYMyqDrHBEr63l+0L4y+EXDIWMST7pYRIPEnFXScvpdKX2lRUJqFg2rUnhyNC6oUkjUSf4DHnrtRWSmlNO8OQKdi+wBKke8JIGrzPrjJVs3pDI1N51BlVgwKkCLA+l/ku+GwoWXcSOdSXtzZ6+h6z6Hl61NADU+zEMx0hwQnhiAXBmxvAtHNhAxm+t16aVfDUAqgBFpgmGIvusEfnvhE3X6lVVoCIWWAIj5gevP0xqPYvI0TWQvVUaAGIYKJIYm5bZYWN7hhsThjj8s6jHdMeNx5T2dvzHHSHWpTSppp6qcwCZAIHYVVpAUoYiO0qJuAcFU+nU61N6dRafhs+sUizLsZO58gLAjY49ZnqzVAK1FEpoHggqAsCQagMCZDCTxpjicDdQ6jd1ZqVVDANNT94mrtEEwCZP5gTcYyt5hNj99/fHWGvDgh3Or5cj14r87yj7E3imploC640jZXYjSCsLAuItswPOKuqsNbiqyIzAir3xVJJ0nQBJY9pF4HdJPmT01y7qFrNTFIm6gkDSCGNo1AreNztqPNzy5bWzqxGpVKgspm51GRpNp5logbgBv6ib99YubxRK6cbnTe3eZHMez9IU1IqujQJUMGcmQACFML2h45lr2EYY+x1WsSBRVnMaiovoW+7EiW4jnz3xzrmYpU2p1NFwTrEjce7EmASHa88TBwDlqGYpAsivTVtQIZgGBkzK2ABm12+nOk2+OyZPFlGJwykgTT/b6n9tS/4I/wCvExl/Cb+fD/68TA0t7Ajf8wdvyZncoAKjE0vEsVXYwTEEPqmR6H+OCM/S94LqDH9ogIt9zabESCP8gy6LTq1izU9J0F1ppUJUrBsDM8Xi0SfWbs11Fq4WnVBAp9rBCBI2a5H5mOL40tkpq7RBjYAsTXFevf7Rbkq+gsAjdykimBYEqIAid5g8CAbzgZ6xY6XUiqsTLAd3wsDwed+RjRUemh2IokhmnTpIBJHuh/U7wCI/PHr2roipQoNTpVJpIBUYqCEKmNLsDElixuASXH1C5V1VEXUr00p9latNm1lbkaFoimGRy8KFMmNE32nYAc41GZ+ztUpMn2d2kroFMmiFuSyDVpJLH3ovE22x81yvUirmBcCB3QFMibDe0j6zhxW6lr0VGfTMKQJEEAAGRaT8hsfkDnxPykuVVRdS+pSSnXqayrhiZdZWG/aS53J2iLCLQcXZWtTpk1q9PWCCgVo0kEAsZVjBhgRY+9gDOZlTR7GOtahS3vXtI/EifQ4qyORerCqsAySYmADcgEQZHz97YReWm1tpBSGG43v6f7jHpfTMvRqIUSpUqVnBoU9ekUh74JfdtIjcfMb4uzQdKjOgo6k1a6gH3QkwVBaCWLrAUSbxcLqxdW6eafhp4TGpYeKysTT9EUgAGQokiL3jBWd6Yuim75aDINM0bzck6gJXTJZgwjfcnY+dwTvcFsTTdoo6tk81927NrA74ChUpmzAkHlhEAgkxGPNauwRdLFn5AEQIO/ngipniTUNTXRq6ZUyQWue0mSJgkBRHqbXQGorl9OolbEkjT+s3vhqLcjiUxeIGPEyMvPW4bSz1QAuJJRZutoED5fWNzgPIZ2sWZwFhrEAb7YuytZkXRBIIgSPdn3hbcb8x5Y9pmHSEVigeFFgVeWWVn4YPd9PkcNXIqRxuUYMp399Zsspl1amHelqJUTFwovBaDAElX5P0mM3WzAR6dZZDMzKyBQNOntIF7yOfU7nDboTSrVK1IFK89pvJUkSAL3I+f0GPeZoAhBRJR2DD9lgdZ0zqLds6jOq/I3BzgBSRHzZ3zEkn6fz8/WJM1k1NAlASwqgUgrkqZBlR2mQBINr+eLOjkqV7dAYgRNiCYuRbYg288E18pm28GpSohCqslTw1kiTDN4TGTYfD5nfbBvQaK+FVatbw6vhpsdTQIMEHzEji/lODkI8vbeNizMnxg7xR7W9Kr0nNYqyU3vOo9vIFuJvYxyLXxz+mKTeAhNVfDWCKjISFtIUimoIjaQYBgWwzoiu61kq1UpZNg2nxSFCkkHUmskkttHassbSIwhfplCHQtq0iVZSSI32O4kERG64Zb005+0pi/wCxy5r1vvzUq9oKSeMatJiEkCT3MtgdMm/J5xzpvUjTqK0iopNtSB5gGTDcDa198W1cwKWhAhBpyH1AhSSzGe06lYgsJn4QRjnQ+kU3Ieo4p0qdzpsT5ASNvWDE83w5I020z5M6s5aq9O021PqbuxWupqKw000phdIYXvMFF0mTq4XziUvV/DchaYpUqwglURy5B2LhUM+eqZE33jGmyObLmvldR8VEZdJG6iFGhrjYqSCPKDyM5kOuVsvUb7TdNWkggA7Xhtpi+IcHaFW1AWYd1DNvr8XK1ajUkVWqKW0+CTJ/YMqD2klWjnkhtnuqvVpqwAJA7hqA2F2Q3DcWN4xksl7WU6dRwoLhlC6GWTU1EmWOxBVgIjYAYsy3WFOXVNIXVUZyFB0U1XSCstctrm0RB4sMc2EFeK/mJkWo5FUqVYfIh/PTeQbWOwFpERaCQzl6QC06daoqldLgikJ21QIY3iARtvxjNZTMvTXwahVqQbtYapplgCUJX9mfdvtwCBhnl89T06mdQ5DCnDSDpJWGR7UwREML+9B4KjHoO24jY8DuQqCyYn/800f2aP8A+vU/6sTDj+hn/sav/GXExbzl9fv/AKlvKy/2H8zInJVKVNAlQCSZ07k7AA73EcfTB2T6e9ICq5Ywb9xgGbaoIY3O3HOPPU8pVdlqCqpdfcLRTqEmw7W95h+0JP5Q5qvSovTNRqlQqeYChdOyifWJPlxgsxAscyGNsrUUFj8S3L1lo1Qyo1FrtqYOQXEdg34MWAO/GGtLJU66pUqCaRLAqwZQNO7JpIDaS1xPuz6wFQY1QmtFQag4PvMFF1FpvLNsNUtG0jA9SvUBNMBqYXVUbUukRB1TZSH0tBBueCbHGcLZvrLfFhy0D+b+fz/mJvajoXhZdcwuiU06lJVpDdw0lQIAJPaQTEmbXS5EyGXZXWDHrzfGwOXapTFCqaaGkAdNSxPZqAIuD2mQpNyOYOMVlSV7XSAZAnZgCVseRIIxv8OxKlTNI03pB99p6GWNNrODJEESBFpJ5ttI/dgtUe6Uaj2b7shtJYTpUQD5GfQTgygTSIZTBAMEcWgi/mLRg3LVMu3v2eZ9x5MRbsERtB39RBwuXUDsLmXKjaqENo9OK5UVa1So7MB4VIOVksIBJBnnyP64YVMxXo0RSdS4L6iJue1YQMGkXEz+mxzNPq1WjoCk1KohUDKSFI7VgTcQAYgXXHer+2VKuaa1aEKR3uCGqExuthAnibjnEhhdomHUpsC57687VkVahU1JOkKxLKTAAdrgxe0A8kiLqa+gU9PKkSCswZk+WK85lU8RVyx1h9IUiw1MSIMxBtsdsMarOCKHhaoPfUClmIAgTOwkiYN5xQ2tASRBY+vy/gQChVKsgrtCht/ij8I2/fijO1ff06ShJIkCfK5+WLM1mFirTqhgyqDRkX3G/pFx6asW+z/s61dJeqlGk5gAsoZzeTG6CYvFwZ2E4oKX42lsWJ7qt74nvp3Uc4y0sqlT7rWNKoF1ksw7CwGoCSdjEE+gH0CpSoZXMVkqM7KqkqC3asiSCD5ELfcRzjHZ3pr0s0PBU0HSmpVqKtAkBQ192kMNViTzMYVZ+i5LL4rOJ/8AUEkk7yfOfPCZdDkUam3G2NC2sXYqu3r85tMhoFA5lKjeK1SSSZ1kwRF/9L/lsRjumgRUrkvUZjOm7Gny7U1BUqWa/MaTfbGIrfaqSLddGtVVQN2hipuAdmOx+ITxhz0zMZlg9LMlu5AtPSVAUwChB92LKB/e4xJsP9VzAcdHeaDpnQcvSWu60Wi1ma7tJuD3TBg354scLelZSg4FXMdiAOHLCF1KzLoUAKSTp1G5IItAEHxl+qMx8GprQ1ewEQFYkGZJJN9tW+0QCcV9VzDJqyTUaRYqjIyqQUSSCIBMEMF+moEGbNpY7kxsTaWBB39/OA16QIUmroohoSoVBa8Adty1tref0H66JJI1gNGlS82FwTFh5wBvPng7qeZFTLhXprFNUXUiAtAm94+RM+vzFyuXUiaZ0LpUwO6wGl7bz+cNtgJxcpk8OzG0+LazQ43/AGjijmUqUHr16rU8xTcNSdSVbvAVxa0WH/MDGrHjPdPavSLNqksA6gHTAEq7LIvpgWBmxkagMJ0yQPv1G0kkhY71XUYJjtn5Dn6YYVWinCyQQqq1S5TSpDRMhdU+cAQPUCq6yORQVGkbCCUPZzUwVVcTOkssJZSSJUmNuSN9sO61R8oiNQZTqYK1vvF1ftEzM8gYR9KqE0e8lXn7ttRBAI0lhtuGPz+uNdm8umYq1KeuA+kqSBPYqy8Ai8q2/qbzcOxvf5SmBkGrWL22PYzM5nOV6+oAuVVu8AkITIXUQIBIMRPB23ivqWYYGk2XRjUVe5kU9zBiNQ/agRLA7nGmr0ytOoBW1lgRTqUVAZj7sNAljIix2EW4wmR6hVHarOgcgyCQPnaPnHphsYu+wjZEdFGW+fxHP/mLOf8Aufw/yxMLv6Qqft/8w/jiYfyk7Sf/ACMn95/P+ZtATUHbXpVlBlhoSFIGodyjyBgkm5/AKjk2q1p1Aw+jY8xsVO8fMeeAui00GXTSSXipZdMzqlfWYAHdMWjjB/R6b0wzKKjVBrmFsp+FiTczfi/0tBx8RE6jjsLDa+R01nCsqgQgKLJpzvqMRolb7G4gjAlHquZdDTZmrol5bSVEe6FJnTYTvN7Rg3LZkJSSmGVWLsR4glqhPxWjkm58xbjAdZ0pVWeotMAmA9Q/FcEDSIZbEAQJ0n1woVuIDk3GlfTrv6wxyKdNGcvAWSpOpCpUDSZaUWLwFgE3UEHCPrjfajCglqZ1pIBlWg6e2In0G63AMgMErLWRXIKpqN1tOkgkIbxJnuO+wnnozooIDqAchmaDIXV7rNA72sCSCBA9cKpYb/1CMzm76zFU3qI+moCASCs8giRfzj9MOslWVagZnZInSyxY3sR5HaeJ8px3qPRKuYfXSIgDsnSSxAnSAuzb2EeXAwnp1yCUqAhhYg/ztzPrj0FZcq0ees0grkFGaTL0ghFRDqeBAMCCIiInSW7iAfOLnHzyvB03t+6PPjGwGbZUCgtoB1DTvNrXNvnvfGUShq1Gbi36D6f54fAhUm4iIVJBllBioDB4h4se4EA3EcGePL0u5p9f0CmF1TEMed5EeZ5+uE+UyRJJNiBJ9N/le22HXRekJ4LO5Zi1wIEQPORMgX/hOOzqnLS2PAWyal5G/wBoPn839oqU3PZI0jWYJEkgsdh+7DPoWdHdlyqppXUzOygOwY6YD7EIxFrnRzIGLHy1IqlZKOy9wVmJWbEgFvK8EHm+Fa0kUk6yW1b6SBEnTHnIE2G4EYgCjLQHEy+bb+YT8U23UOr0in3Zdac2BaIUEFZ1NOkQTwSbAiLJs01Rhr0LUUOe6CSNMkkyL3ZvqbX2tymXFWnqJAAsGUEmQvBEQSGib7zzgjO5FwVQDUGgA9wsvwASDeQxMmCvrOM6UNhJZNTfEx3lVQU3BeqzMZI7h3mIIFoAYSCQW+L0jFeXzIi0yhYglLQTrFwZJFwPkIwBkaQSpoZTNwy/s6QGVlF+6ZuZFotJw56Fm01nxAAgMknkbKBzqnkfSMLkIW+sZcgVbPP1i3qGabMKtNBLES8/DDSvmdUQDvY49rmquSzS1a7+JUeE0q8gpZVJJHne+5E73xpq2ey4oVwiaajDsZRpb07uBAid+YkjGdPRaqOtWoDOkwHgt5HY7QTuQZO3OBjyAg9oGCKR1v2frAErfaWqstBmDhZOkDQQAvbfkAfXAfSCQyhGiCSCwsDaBfcnaLj88ayr0OnOigumKYK6o1Mxlg4OoCBAEnhhbySZ2lDNUqDTUU6XQzrQsDBHmdYJldp9QTZHB+EfaVy4mxAA8n52PT68wmoNQBuTKrqLyQPeIKm4vyPIbxZFVqVEcJUpwGiVMxFiTxwRI9SIw46T06KihYYMoKgn9oaRqiCLg+sTN5w6rdFcoS7JFtLLGpCLgiDAWPP9q0wMdqAajF5/SKHWZNM6lKstV0ZtBLeGWIDEKAF5iDcm/Nthif089WqHp09NQEuYMgAGRxteCSL2iORvaDJFZLmHDaSomCAPeuJ9TJ+LDH2PoQF1UdesEC5mJ7SVAll2AuL/AExYgBLq5MbHebX2WrM9FkKxTWQwJAOohhA5UTMtA5I4nBiiaLFlUsisQO0NYntJtpJjiBPAGNS+RdFZKQ0DUHJR5M07QFIM09RJ1T5C15ztelRpiaockkjUDCxYxAuTMzPlzxDC1ErNGTOclajwN/e054lL9k/82O49fZaHnlv9xv4YmK/BO1L/AG/t/maX2aQ/Zwnwl5Y3vIFh+GGbZBWQopdNTBiVa4A+HkASJ4+mE3QBUNFQaem0Qdz3aT5xsbWmJmMaYqBck9u1uPOf3n/vjzGshIgcHUalC9CR9DMZqDc8NHvAgGwvaLiBfCf2z6fTWgoCpOtXLWuQNM8m4/wkkk3w+QrpJDEgxpsPWT6/5kYEzfRxWGktsWI3i403vxG3oPkVTIQwJM5KFbQfolOnUoIjCHCATMmJJFxGxYkwRfCT2iy5KutNNC06hQEd2qbSAbQJBEbT6nGpyPTNAB1yQLkbRvtxYfK/ywTUpKbOFOx/AyPwA/LDK9Pqh8re4q6T0lKWWUEvrKguBsWOnXtwSBbyjkYW9W9mjmFkStZAdDNEEbhGi8G8bwZ89J0VfPBbcxIHPzj5AD6YrXPC5IMgXgnfefn/ABMb45WZW1DmcFQNtzPlwrOjNScFWUkMp3BFvnvzjyyQZMQxkeR4j8Zw69vNL1aLqoDMKst8RgpF+Y1H8T54SeESCSxjm34XP83x62NtShpcHVvLOm0VZodtKEgWF2PCi+8nfaBhotal26SdCsdS6YYARc7C5Mg3mCDthfkVKOrmQA8zBMFTG1+eI9MN87VL1Krzo1EgAbASYs1jdZvieUamAkcl6hV73tK8spp1g6uGpsTce6w5sP03BHqcLPaOkiV9FO9MxM7yVBtHkx+oHO+HfTMqQ7CoQ6xIIVQp2YEAAXMEecT6jHvPdL11PEqSoUXjmANIiPID5222xFaRt5PFjCgao59ispR+y0i9y7s5J43Ub2ggKbevmcaD7IDIU2m5JI3uVH5fzIxlMlm2ACie0Eab2JvAm54F73vhnRzR93VwZJ5/aH1vjLkssTHYBjuJd7R9OZqZSkg1XNiARbaDyZ3vsNsZ3PFqQJ0FocLpuBeQYg+/qBA8gAb8aJeolrwCBA329I/PEFcW1AWM/MrCzfykcHCD1FybIaOmJOlq1SnrRkXwQxOpirFZ7yI5uTIP6jDD2fpigM0fENRCF72MzpuSZ2JkT9Meej5KkqFWUGSZWfSIjytgTPZiXp01YppWAQSAJF2EWkQRPmxvbCFSbF7GK2EaQqruYzz/AE8URTIqGlWNMOFfzv8AUH0NrbbxnF6a4VovoGgiG1RMgiSJaZ7eZG0zgylnA9YrVlknTqYyyjipqa9jcgmNJjgYsHV9WksQNLgMxsXAuNJBgzaFIFmIuAcWUFTtNRxZ0ezuSPn0qMun5edANiJuLA/CTcTHM+v4tKtAMulHVXMETtAn1gC3vXtIg4T9PeoNStp0SdLWkjgFY7WHJ8zbfA+bzWgE/DpPne8G9rRI/HywpU3EcBABs3ygrqmYVUqaGEhnUOQvOgFhqM6WkmYGowb4qpdFOXqisazOYJYhY7RfSF524iAIA8u5TNISylVQ3Mkx8OgC/wCEbG/mTgGl1A03vMQVM33EMAD6GPqcaADdDiQyOHPEb+AdUVVR+5LSfvC0jxAE5clpkbrBBtM9ostU7AKSsuwRfTSZA0gT9b6d7YHynUUDCo66mUHSx3APG1/rxinP9Z1aXDnsNrmBAiYEX35iODwuli3EAQGyesD/AKIq/wBhU/4T/wAcdxZ/5tzX+j+GJh/Kyekp5GPvNaSqkKfKd7Rvwb87TsfLE+1rqZWBU+tr+Ubjnjg4tYlFSFF9zFzY+Y7WFhI4EfNdmsqHuNVjLGdja0E3O4je/lfGbSIXNCyYz8QH4vpvv5+W/PnsRiU6qiSDtYx9ZHobj8fwXVaLgKCwHEwTeJ5M3tubA/IGmtkwqqFW0RIkx9JG4GFCjrJB7IJjIdRHpa0tP58Xtxits0pVrQBYQLWH1HOFuXqKKoRjOm8/OYJj08vKfXBjUhrbU2qDAgQDJkmeefpHrh9IErbVdztdUZgZILBZEe9sAfl6+uJSKkWkiwO20/z+B+tNTLlQIgXvuAYHAufI8fSMeqFMhbSZEiL3keXy+fytg1F06jvM57fUAnhaQYEqQdj8Q+R329fTCIEBQeRC8cmJw+9tNRp0tW7P6dtmn5SZ+oGElKhBKk3BExJHHkBfmcejg/8AzE1JttB9EXtJmJsOf3Wn9carPjxKzGQAFW0Ag3JY3EGVIvzb1wmq5VdAWGBKREapbkTwNz9cF0SSe0Ss8mT+1x6D5wDjnNEGczaSI9yLQ9wDAlTvF9gOBYC97/XB4ZGbVqlmsQBcgkXE2Nwd959BhFTy8S53LASLgWLfrH1w3ymW1WG+2oA8DTO3ItG8zvtjFmYFriM4JuW06aq9r7kEb/SZv/E74JUIwJnSwOq3E8idrxb5+spnDq7TaAePrEi24ixO+5tizUJgGT+zMA/IflGFowW3eHpo1e8FG63FhsTtPxRI/M4pr5lEEkSCQQRfg2/S+OVcqGWxJYja1rna3pH0NuMK890V1bkIYkn3RMATPE/SxHGCqg9Z1OBGNHMKWDLF9590+e4knz4t+Ld6SssjT9Yi0G4II9Ync7yDjJDKONVntcCOJgH8JjfBNOmzMyhipGxmTxwD6/hPlgMt9YNbwvNmhRUsTYi8GSJtIjYb7Rz6Yo6fnWRxTqDWjDUjVGIcKQNmAYOsXgj6xYIlZ633TTHJ38oAtvYRabbYa5GpRpA0ZeFbTpaWQMBeoIEgauUI84IMY4YyLkNObISym9MdrSRhINjxJ22iDF8UZnLAi2mdgSRMAkDff3v19BgelTeBLTqkjTe1gb2+KB9OL4uRuxqbbNMsSZuRG1/rH8cAXHAYi4NU6ZLHTAUGGPkBNhPF7T5icCHpDjhTI53F/wCfXDVRDNLSpEkwL6RO54BB9drRixqPamknS0abjzvuB87SDcT5E5COYpUjcxGvRWZx3Kqkni0el/8AtGCqXTFF3WDqkz+AG3H5YId9AntMTN5ieflEx/kcWPULrqUzFjHJtG/qdvMX3w9sd4y4iYP/AETQ/sl/D/PExPE9R/vf545gfF3jeXHpr6b+RMc+c2H62vG2LkqgAKG25H4E+Wx39cJ6maIYjSZmCZgREMbyZtwfL1GL6VQkAt7zXC/skftX+nkY33iHlmpAYORcMYEgWBjYkC3Ekk8/jtj2qrJ7wINxN/IDe34fTjC+rXYAkNb04BMbecfuxXmswBMNCgCfK+//AHwUxnrCiAH4jGQpoAO5jEibGAfn/CPxxY1RdwoB3MmOfMc3jbn1wrzOZElpM+6JN4BJF/OTP19MB/a2Cm9yLEk+n8/TD6ZX4QaAjeo6nV26j5RE8Ejm3l+V8X5dAEVb/QD8Tb058sIkrg7RJ0m+9pMefP5Yvo51gYYWFwd4mB522n6jClGkirE3cW/+I1BBQQokEVAfW4Yaf58rWxmOlMqq7iQwHb5i1+fnbn9NB7WVfEpFdz4iwZNt1B/mRfGa6bli9MhdxO53EC178k/7J539Dw1jHRmvEpAoxvm6CihTNrifW8c7jGjpZEaYEhbt5GSbzN+Y+R/DN5WnLsCQqBTJYEj0Mfla8fOMaCr1NCtMwDqKkAfCLA2G/BnY4n4kE0BF8SpIFRlTyYFLcAGWOwIuTMecgXINo8seMn06CAxMWFrC2qY/2Sbny+mIudWJLdoXeNRvsu44vJO/oDjtPqIYwAYUnnc7flf5ROMWljIY8Rbcz3WpS2oQRBkKBaZE9xHlZZ5FrTgU9NVgO4wDuLSd5BPvWG3ni2jmNAvtJLATYEAA3gfERfy8pxxc5SBNmPmQbHy4vEbW9Ztg6Dc7ymPBh2WCmSBH5W2Jg2gfzecT7PN7mVtwJBPn9N73i2Ki+kEKFI87zyIg2tO95n0nAgzzju0gm+53t2gm1/pNjbCaGk2RlreNgJNoYAevE2uST9T89sUaVBJk/ECfd965PpJAuB9ZwF/SIUkldjJ4BmTAI8tvx4OKKmbdjLSADYDZdwIBEmwO94w4xkztLbG4wy3SwRdogzse4StiTB+EXv8AgRNhyKKFSmgAkQYBAIEWJvf9/wAsCrnhAYhiZgwdpEho5MX48sDnOu8/DBPyIvBv6Wne2+O0uTHrfcxhWyrMmkCIM9o/EzHl5/uxyn0tabM8+9AmRYcCJ8gJJ3j64GqZ9lmVGmIAsCZv6c/qfPFtTPNttaFZhzaxABvYyB5i2CQQKEq+VaoGewihbgMRbkgCPwPnHytfHKj/AAgAggwBufKIO38BGBqrl+4HmJKwdtMgcESDECI9YxS2aIUwd7i9+NIvcgg7cRHniZQzMw7RlUorURlKqQ0W+Ib35j9DF8DZbLD/AGSIjggWNxebNPzWORiJnnYKpgG0kWNwN9g0iCI2kSDBxama3VhBAmWX8FmNxa38kgECpVA2mhJ9mX9r/lH8MTHn7afNfxOJgaW9mV0PFK5xn1DQSxGoQJg7wbW3iIvxIxdT1EnUYIBUgXjg2EwZP5DBNSkqhtRgve7FksJ7Rtonn/R5wNl6MvKFmYbyFDGRImN9p9YMY0kiV0DYyZqtLFbgQNIje8b877/LywrLQDIMWNhPEj+fIYNqVACkNr5EssBZkyWIFifhN5GLqVNWZwAyKqLMjtYwFVf32Gw3vhgKinEpNwZZkAAnePSCFb0vOBirkIIkGbxe3lHy/PBymCNLajF42AJANxPINoi/OKM7RYk6T2iYutokAdpnfy8ySRaCBvUDYwDBqObUHVJMAxpkjb/v+Xng/NkqsESZBBBkbnytwbETbjmqF1drDWpUVCVCi9pVlb1uW/Lc+XrBkV4UMGlQdWk7gSBvMgHadUYNCcEoXF3UFd0hVLcTJAsQQdRESBG3nti7p2UIdqAZSKyszIagUi4CSGFxAkbG/G+Gj9OlXEalU2WVkWNgDbTA/KPXHKuQVSjqkELGo8oqR/tGDxysYZclR1Bq4ryFVi9SmUidS3B24OwI2Efhvv7y1NkRqigs6sBTPEwZtyDBXibH5NOn1NNVyzFzMBuZIMe9IItxf1FsW050imAsySAQQARvqKkNvPJHp58clw6/hswfKITBYQ1tMcjfVPJErte+PGVrOawWrs3cWgliSe2T6/M7/gVlaVRVQ1FCCajiRAgIpBg3iVmJv9MdoZcBwXE/Du0xBSQfQTtfbESakSjDiVtXWTqMSL6SJsbSByQNUzs0G4x4XMF1UidySCIYSTbn0G/lzirNZc+CNqaBu0EkG5aNQUEyZAO5mTa2PFLLMEUBhBJ7h7zRDKZJtbckeVr4YAVKEAKIwFZl5F4Nrk3j/P6Y80qoEKFg7G9gfh+sEfhgaoxQBnDSRFhIPJnb8hE7ROPVETqQmN9523MwLxEg+vNgOqRZDc9OwFipaZ2NgfIwJHn+P0tLiGmJECPIHb6jb0/LBdHLumssrgMpVWRZ799iwDXkG/EcXX5FRBC2M/ELkRfaDO9jGANxcUhqowqnTDyNgWk/naf7oP1wLXqadTNZZMieNvobHB6GxCagoXS63DfCTJaLkRPkJtgeoHcQQVAU6UUfIhgNXcLC5kztvgQDGes4iTUgA3MjUOPeFh/Nj88cz9HWVDL2jewgarHY722A5xbRoiaRAKskxPA0xqO3DMLfsiMczdNxcaSQ2pS0xwCIIBmLyJB0mJvgEb7R/JBNdZMuTDBRK223YmWiTtcfSRjw+ZVqhNQMaSAHSg2kaRIO+zEiZ7SLYtDItQ6WhixZJFgYkCT/ALRg7ExA4mXuAulTpGlQSTsTIMiYhV/3eORphTCQKM95nNI0Me3gMGAPlplrAbSx2x4pVGLyVplHbTAYGW3UkuQfKPlbgY5UyyBixgFNMGTHaQ8gADkXJ8vIA4918ilQqKb0wOdI34ABFhYfkNtsDQKlBjHWU/bU/sKn+6cTFn9GZj/8pP8Adb+OJhPfMfyR3EIq7Ufr+rYXde9yv9f8KY7iYqvMI/X79Z1f/wDPR/uf/VcE9V9xv7p/fiYmKniH+kSit/Uf7dPC7Oe+3z/fiYmOPM7L+gz0Peq/3Kn+EYsXj5D/AAriYmFWKvT31hI/rT/cqfocek/qKvzH6DExMKI2L9MXH+up/wCtT/BWwb/6lP8A1lP9WxMTDNzOfiPen/1A/wBSv61sJKPvVfr+iY7iYmOGh6n6ftC8vvR+Z/xjAmc/rD/rF/wjHcTHD9Q+v7xH/p+sLy/u0/8AWP8A4KmFPTPeP/zfocTEw/QyZl+f2PyP6HF9X+t/+f8Ae+JiYmnEQfpl3R/czX9z/wCmO5bdf9U/6YmJhu8qess+Ov8A3x/hOB6/w/Nf347iYYcx+pglb+tX/Wv+uO9L/rD8n/U4mJikqY5zGzf3R+mFXR/6un/s/o2JiYQ/pkj+kRviYmJjNMs//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3078" name="Picture 6" descr="http://www.harvesttotable.com/wp-content/uploads/2009/07/Apple-tree-with-frui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3500"/>
            <a:ext cx="3601604" cy="3601604"/>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3080" name="Picture 8" descr="Resultado de imagem para apple tree 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763500"/>
            <a:ext cx="3024336" cy="3582225"/>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18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4139952" y="1124743"/>
            <a:ext cx="5004048" cy="1569660"/>
          </a:xfrm>
          <a:prstGeom prst="rect">
            <a:avLst/>
          </a:prstGeom>
          <a:noFill/>
        </p:spPr>
        <p:txBody>
          <a:bodyPr wrap="square" rtlCol="0">
            <a:spAutoFit/>
          </a:bodyPr>
          <a:lstStyle/>
          <a:p>
            <a:r>
              <a:rPr lang="pt-BR" sz="2400" dirty="0">
                <a:solidFill>
                  <a:schemeClr val="bg1"/>
                </a:solidFill>
              </a:rPr>
              <a:t>Em 1900 através dos trabalhos de  Joseph John  Thompson  e </a:t>
            </a:r>
            <a:r>
              <a:rPr lang="pt-BR" sz="2400" dirty="0" err="1">
                <a:solidFill>
                  <a:schemeClr val="bg1"/>
                </a:solidFill>
              </a:rPr>
              <a:t>Enerst</a:t>
            </a:r>
            <a:r>
              <a:rPr lang="pt-BR" sz="2400" dirty="0">
                <a:solidFill>
                  <a:schemeClr val="bg1"/>
                </a:solidFill>
              </a:rPr>
              <a:t> Rutherford  foi estabelecido o modelo de atômico</a:t>
            </a:r>
          </a:p>
        </p:txBody>
      </p:sp>
      <p:sp>
        <p:nvSpPr>
          <p:cNvPr id="3" name="CaixaDeTexto 2"/>
          <p:cNvSpPr txBox="1"/>
          <p:nvPr/>
        </p:nvSpPr>
        <p:spPr>
          <a:xfrm>
            <a:off x="4427984" y="143128"/>
            <a:ext cx="4536504" cy="646331"/>
          </a:xfrm>
          <a:prstGeom prst="rect">
            <a:avLst/>
          </a:prstGeom>
          <a:noFill/>
        </p:spPr>
        <p:txBody>
          <a:bodyPr wrap="square" rtlCol="0">
            <a:spAutoFit/>
          </a:bodyPr>
          <a:lstStyle/>
          <a:p>
            <a:r>
              <a:rPr lang="pt-BR" sz="3600" dirty="0">
                <a:solidFill>
                  <a:schemeClr val="bg1"/>
                </a:solidFill>
              </a:rPr>
              <a:t>Estrutura atômica </a:t>
            </a:r>
          </a:p>
        </p:txBody>
      </p:sp>
      <p:pic>
        <p:nvPicPr>
          <p:cNvPr id="2052" name="Picture 4" descr="http://images.tutorcircle.com/cms/images/44/ato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3" y="714755"/>
            <a:ext cx="4010143" cy="2714245"/>
          </a:xfrm>
          <a:prstGeom prst="rect">
            <a:avLst/>
          </a:prstGeom>
          <a:noFill/>
          <a:extLst>
            <a:ext uri="{909E8E84-426E-40DD-AFC4-6F175D3DCCD1}">
              <a14:hiddenFill xmlns:a14="http://schemas.microsoft.com/office/drawing/2010/main">
                <a:solidFill>
                  <a:srgbClr val="FFFFFF"/>
                </a:solidFill>
              </a14:hiddenFill>
            </a:ext>
          </a:extLst>
        </p:spPr>
      </p:pic>
      <p:sp>
        <p:nvSpPr>
          <p:cNvPr id="9" name="Rectângulo 8"/>
          <p:cNvSpPr/>
          <p:nvPr/>
        </p:nvSpPr>
        <p:spPr>
          <a:xfrm>
            <a:off x="251520" y="3650248"/>
            <a:ext cx="8527007" cy="1938992"/>
          </a:xfrm>
          <a:prstGeom prst="rect">
            <a:avLst/>
          </a:prstGeom>
        </p:spPr>
        <p:txBody>
          <a:bodyPr wrap="square">
            <a:spAutoFit/>
          </a:bodyPr>
          <a:lstStyle/>
          <a:p>
            <a:pPr lvl="0"/>
            <a:r>
              <a:rPr lang="pt-BR" sz="2400" dirty="0">
                <a:solidFill>
                  <a:prstClr val="white"/>
                </a:solidFill>
              </a:rPr>
              <a:t>O modelo coloca prótons e os nêutrons mais pesados em um núcleo pequeno e os elétrons ocupam a maior parte do volume. </a:t>
            </a:r>
          </a:p>
          <a:p>
            <a:pPr lvl="0"/>
            <a:endParaRPr lang="pt-BR" sz="2400" dirty="0">
              <a:solidFill>
                <a:prstClr val="white"/>
              </a:solidFill>
            </a:endParaRPr>
          </a:p>
          <a:p>
            <a:pPr lvl="0"/>
            <a:r>
              <a:rPr lang="pt-BR" sz="2400" dirty="0">
                <a:solidFill>
                  <a:prstClr val="white"/>
                </a:solidFill>
              </a:rPr>
              <a:t>Em um átomo eletricamente neutro, o numero de elétrons  é igual ao numero de prótons </a:t>
            </a:r>
          </a:p>
        </p:txBody>
      </p:sp>
    </p:spTree>
    <p:extLst>
      <p:ext uri="{BB962C8B-B14F-4D97-AF65-F5344CB8AC3E}">
        <p14:creationId xmlns:p14="http://schemas.microsoft.com/office/powerpoint/2010/main" val="285444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left)">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ângulo 6"/>
          <p:cNvSpPr/>
          <p:nvPr/>
        </p:nvSpPr>
        <p:spPr>
          <a:xfrm>
            <a:off x="-3132856" y="7237028"/>
            <a:ext cx="4572000" cy="923330"/>
          </a:xfrm>
          <a:prstGeom prst="rect">
            <a:avLst/>
          </a:prstGeom>
        </p:spPr>
        <p:txBody>
          <a:bodyPr>
            <a:spAutoFit/>
          </a:bodyPr>
          <a:lstStyle/>
          <a:p>
            <a:r>
              <a:rPr lang="en-US" dirty="0">
                <a:solidFill>
                  <a:schemeClr val="bg1"/>
                </a:solidFill>
              </a:rPr>
              <a:t>The free neutron has a mass of about 1.675×10</a:t>
            </a:r>
            <a:r>
              <a:rPr lang="en-US" baseline="30000" dirty="0">
                <a:solidFill>
                  <a:schemeClr val="bg1"/>
                </a:solidFill>
              </a:rPr>
              <a:t>−27</a:t>
            </a:r>
            <a:r>
              <a:rPr lang="en-US" dirty="0">
                <a:solidFill>
                  <a:schemeClr val="bg1"/>
                </a:solidFill>
              </a:rPr>
              <a:t> </a:t>
            </a:r>
            <a:r>
              <a:rPr lang="en-US" dirty="0">
                <a:solidFill>
                  <a:schemeClr val="bg1"/>
                </a:solidFill>
                <a:hlinkClick r:id="rId2" tooltip="Kilogram"/>
              </a:rPr>
              <a:t>kg</a:t>
            </a:r>
            <a:r>
              <a:rPr lang="en-US" dirty="0">
                <a:solidFill>
                  <a:schemeClr val="bg1"/>
                </a:solidFill>
              </a:rPr>
              <a:t> (equivalent to 939.6 </a:t>
            </a:r>
            <a:r>
              <a:rPr lang="en-US" dirty="0">
                <a:solidFill>
                  <a:schemeClr val="bg1"/>
                </a:solidFill>
                <a:hlinkClick r:id="rId3" tooltip="Electronvolt"/>
              </a:rPr>
              <a:t>MeV/</a:t>
            </a:r>
            <a:r>
              <a:rPr lang="en-US" i="1" dirty="0">
                <a:solidFill>
                  <a:schemeClr val="bg1"/>
                </a:solidFill>
                <a:hlinkClick r:id="rId3" tooltip="Electronvolt"/>
              </a:rPr>
              <a:t>c</a:t>
            </a:r>
            <a:r>
              <a:rPr lang="en-US" baseline="30000" dirty="0">
                <a:solidFill>
                  <a:schemeClr val="bg1"/>
                </a:solidFill>
                <a:hlinkClick r:id="rId3" tooltip="Electronvolt"/>
              </a:rPr>
              <a:t>2</a:t>
            </a:r>
            <a:r>
              <a:rPr lang="en-US" dirty="0">
                <a:solidFill>
                  <a:schemeClr val="bg1"/>
                </a:solidFill>
              </a:rPr>
              <a:t>, or 1.0087 </a:t>
            </a:r>
            <a:r>
              <a:rPr lang="en-US" dirty="0">
                <a:solidFill>
                  <a:schemeClr val="bg1"/>
                </a:solidFill>
                <a:hlinkClick r:id="rId4" tooltip="Atomic mass unit"/>
              </a:rPr>
              <a:t>u</a:t>
            </a:r>
            <a:r>
              <a:rPr lang="en-US" dirty="0">
                <a:solidFill>
                  <a:schemeClr val="bg1"/>
                </a:solidFill>
              </a:rPr>
              <a:t>).</a:t>
            </a:r>
            <a:r>
              <a:rPr lang="en-US" baseline="30000" dirty="0">
                <a:solidFill>
                  <a:schemeClr val="bg1"/>
                </a:solidFill>
                <a:hlinkClick r:id="rId5"/>
              </a:rPr>
              <a:t>[3]</a:t>
            </a:r>
            <a:r>
              <a:rPr lang="en-US" dirty="0">
                <a:solidFill>
                  <a:schemeClr val="bg1"/>
                </a:solidFill>
              </a:rPr>
              <a:t> </a:t>
            </a:r>
            <a:endParaRPr lang="pt-PT" dirty="0">
              <a:solidFill>
                <a:schemeClr val="bg1"/>
              </a:solidFill>
            </a:endParaRPr>
          </a:p>
        </p:txBody>
      </p:sp>
      <p:sp>
        <p:nvSpPr>
          <p:cNvPr id="9" name="CaixaDeTexto 8"/>
          <p:cNvSpPr txBox="1"/>
          <p:nvPr/>
        </p:nvSpPr>
        <p:spPr>
          <a:xfrm>
            <a:off x="4572000" y="212538"/>
            <a:ext cx="4322683" cy="3477875"/>
          </a:xfrm>
          <a:prstGeom prst="rect">
            <a:avLst/>
          </a:prstGeom>
          <a:solidFill>
            <a:schemeClr val="tx1"/>
          </a:solidFill>
        </p:spPr>
        <p:txBody>
          <a:bodyPr wrap="square" rtlCol="0">
            <a:spAutoFit/>
          </a:bodyPr>
          <a:lstStyle/>
          <a:p>
            <a:r>
              <a:rPr lang="pt-PT" sz="2400" dirty="0">
                <a:solidFill>
                  <a:schemeClr val="bg1"/>
                </a:solidFill>
              </a:rPr>
              <a:t>O </a:t>
            </a:r>
            <a:r>
              <a:rPr lang="pt-PT" sz="2800" b="1" dirty="0" err="1">
                <a:solidFill>
                  <a:srgbClr val="FFFF00"/>
                </a:solidFill>
              </a:rPr>
              <a:t>neutron</a:t>
            </a:r>
            <a:r>
              <a:rPr lang="pt-PT" sz="2800" dirty="0">
                <a:solidFill>
                  <a:srgbClr val="FFFF00"/>
                </a:solidFill>
              </a:rPr>
              <a:t> </a:t>
            </a:r>
            <a:r>
              <a:rPr lang="pt-PT" sz="2400" dirty="0">
                <a:solidFill>
                  <a:schemeClr val="bg1"/>
                </a:solidFill>
              </a:rPr>
              <a:t>é uma partícula subatómica sem carga eléctrica  com um massa ligeiramente superior ao protão  1,008664904 unidades de massa atómica, cerca de 0,1% mais pesado que o </a:t>
            </a:r>
            <a:r>
              <a:rPr lang="pt-PT" sz="2400" dirty="0" err="1">
                <a:solidFill>
                  <a:schemeClr val="bg1"/>
                </a:solidFill>
              </a:rPr>
              <a:t>proton</a:t>
            </a:r>
            <a:r>
              <a:rPr lang="pt-PT" sz="2400" dirty="0">
                <a:solidFill>
                  <a:schemeClr val="bg1"/>
                </a:solidFill>
              </a:rPr>
              <a:t>.</a:t>
            </a:r>
          </a:p>
          <a:p>
            <a:endParaRPr lang="pt-PT" sz="2400" dirty="0">
              <a:solidFill>
                <a:schemeClr val="bg1"/>
              </a:solidFill>
            </a:endParaRPr>
          </a:p>
          <a:p>
            <a:endParaRPr lang="pt-PT" sz="2400" dirty="0">
              <a:solidFill>
                <a:schemeClr val="bg1"/>
              </a:solidFill>
            </a:endParaRPr>
          </a:p>
        </p:txBody>
      </p:sp>
      <p:pic>
        <p:nvPicPr>
          <p:cNvPr id="28676" name="Picture 4" descr="https://upload.wikimedia.org/wikipedia/commons/thumb/1/15/Nuclear_fission.svg/150px-Nuclear_fission.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9144" y="2924944"/>
            <a:ext cx="2232248" cy="3482307"/>
          </a:xfrm>
          <a:prstGeom prst="rect">
            <a:avLst/>
          </a:prstGeom>
          <a:solidFill>
            <a:schemeClr val="bg1"/>
          </a:solidFill>
        </p:spPr>
      </p:pic>
      <p:pic>
        <p:nvPicPr>
          <p:cNvPr id="28678" name="Picture 6" descr="http://www.cubicao.com/nature/imgs/energymatter_06.jpg"/>
          <p:cNvPicPr>
            <a:picLocks noChangeAspect="1" noChangeArrowheads="1"/>
          </p:cNvPicPr>
          <p:nvPr/>
        </p:nvPicPr>
        <p:blipFill rotWithShape="1">
          <a:blip r:embed="rId7">
            <a:extLst>
              <a:ext uri="{28A0092B-C50C-407E-A947-70E740481C1C}">
                <a14:useLocalDpi xmlns:a14="http://schemas.microsoft.com/office/drawing/2010/main" val="0"/>
              </a:ext>
            </a:extLst>
          </a:blip>
          <a:srcRect l="4827" t="15848" b="9266"/>
          <a:stretch/>
        </p:blipFill>
        <p:spPr bwMode="auto">
          <a:xfrm>
            <a:off x="0" y="476672"/>
            <a:ext cx="4351283" cy="2182690"/>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3995936" y="3284984"/>
            <a:ext cx="4439593" cy="1631216"/>
          </a:xfrm>
          <a:prstGeom prst="rect">
            <a:avLst/>
          </a:prstGeom>
        </p:spPr>
        <p:txBody>
          <a:bodyPr wrap="square">
            <a:spAutoFit/>
          </a:bodyPr>
          <a:lstStyle/>
          <a:p>
            <a:pPr lvl="0"/>
            <a:r>
              <a:rPr lang="pt-PT" sz="2400" dirty="0">
                <a:solidFill>
                  <a:prstClr val="white"/>
                </a:solidFill>
              </a:rPr>
              <a:t>O </a:t>
            </a:r>
            <a:r>
              <a:rPr lang="pt-PT" sz="2800" b="1" dirty="0" err="1">
                <a:solidFill>
                  <a:srgbClr val="FFFF00"/>
                </a:solidFill>
              </a:rPr>
              <a:t>neutron</a:t>
            </a:r>
            <a:r>
              <a:rPr lang="pt-PT" sz="2800" dirty="0">
                <a:solidFill>
                  <a:prstClr val="white"/>
                </a:solidFill>
              </a:rPr>
              <a:t>  </a:t>
            </a:r>
            <a:r>
              <a:rPr lang="pt-PT" sz="2400" dirty="0">
                <a:solidFill>
                  <a:prstClr val="white"/>
                </a:solidFill>
              </a:rPr>
              <a:t>é essencial para a produção de energia nuclear dado que está envolvido nas reacções em cadeia.</a:t>
            </a:r>
          </a:p>
        </p:txBody>
      </p:sp>
    </p:spTree>
    <p:extLst>
      <p:ext uri="{BB962C8B-B14F-4D97-AF65-F5344CB8AC3E}">
        <p14:creationId xmlns:p14="http://schemas.microsoft.com/office/powerpoint/2010/main" val="39688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8676"/>
                                        </p:tgtEl>
                                        <p:attrNameLst>
                                          <p:attrName>style.visibility</p:attrName>
                                        </p:attrNameLst>
                                      </p:cBhvr>
                                      <p:to>
                                        <p:strVal val="visible"/>
                                      </p:to>
                                    </p:set>
                                    <p:animEffect transition="in" filter="wipe(left)">
                                      <p:cBhvr>
                                        <p:cTn id="10"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aixaDeTexto 4"/>
          <p:cNvSpPr txBox="1"/>
          <p:nvPr/>
        </p:nvSpPr>
        <p:spPr>
          <a:xfrm>
            <a:off x="4499992" y="951201"/>
            <a:ext cx="4355976" cy="1261884"/>
          </a:xfrm>
          <a:prstGeom prst="rect">
            <a:avLst/>
          </a:prstGeom>
          <a:solidFill>
            <a:schemeClr val="tx1"/>
          </a:solidFill>
        </p:spPr>
        <p:txBody>
          <a:bodyPr wrap="square" rtlCol="0">
            <a:spAutoFit/>
          </a:bodyPr>
          <a:lstStyle/>
          <a:p>
            <a:r>
              <a:rPr lang="pt-BR" sz="2400">
                <a:solidFill>
                  <a:schemeClr val="bg1"/>
                </a:solidFill>
              </a:rPr>
              <a:t>O </a:t>
            </a:r>
            <a:r>
              <a:rPr lang="pt-BR" sz="2800" b="1">
                <a:solidFill>
                  <a:srgbClr val="FFFF00"/>
                </a:solidFill>
              </a:rPr>
              <a:t>Proton</a:t>
            </a:r>
            <a:r>
              <a:rPr lang="pt-BR" sz="2800">
                <a:solidFill>
                  <a:srgbClr val="FFFF00"/>
                </a:solidFill>
              </a:rPr>
              <a:t> </a:t>
            </a:r>
            <a:r>
              <a:rPr lang="pt-BR" sz="2400">
                <a:solidFill>
                  <a:schemeClr val="bg1"/>
                </a:solidFill>
              </a:rPr>
              <a:t>(primeiro) é uma partícula subatómica com uma </a:t>
            </a:r>
            <a:r>
              <a:rPr lang="pt-BR" sz="2400" u="sng">
                <a:solidFill>
                  <a:schemeClr val="bg1"/>
                </a:solidFill>
              </a:rPr>
              <a:t>carga eléctrica positiva</a:t>
            </a:r>
          </a:p>
        </p:txBody>
      </p:sp>
      <p:pic>
        <p:nvPicPr>
          <p:cNvPr id="6" name="Picture 6" descr="http://www.cubicao.com/nature/imgs/energymatter_06.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7" t="15848" b="9266"/>
          <a:stretch/>
        </p:blipFill>
        <p:spPr bwMode="auto">
          <a:xfrm>
            <a:off x="0" y="476672"/>
            <a:ext cx="4351283" cy="2182690"/>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505387" y="2924944"/>
            <a:ext cx="8280920" cy="1569660"/>
          </a:xfrm>
          <a:prstGeom prst="rect">
            <a:avLst/>
          </a:prstGeom>
        </p:spPr>
        <p:txBody>
          <a:bodyPr wrap="square">
            <a:spAutoFit/>
          </a:bodyPr>
          <a:lstStyle/>
          <a:p>
            <a:pPr lvl="0"/>
            <a:r>
              <a:rPr lang="pt-BR" sz="2400" b="1" u="sng">
                <a:solidFill>
                  <a:srgbClr val="FFFF00"/>
                </a:solidFill>
              </a:rPr>
              <a:t>O número de protons </a:t>
            </a:r>
            <a:r>
              <a:rPr lang="pt-BR" sz="2400">
                <a:solidFill>
                  <a:prstClr val="white"/>
                </a:solidFill>
              </a:rPr>
              <a:t>- Define a propriedade de cada elemento </a:t>
            </a:r>
          </a:p>
          <a:p>
            <a:pPr lvl="0"/>
            <a:endParaRPr lang="pt-BR" sz="2400">
              <a:solidFill>
                <a:prstClr val="white"/>
              </a:solidFill>
            </a:endParaRPr>
          </a:p>
          <a:p>
            <a:pPr lvl="0" algn="ctr"/>
            <a:r>
              <a:rPr lang="pt-BR" sz="2400" i="1">
                <a:solidFill>
                  <a:prstClr val="white"/>
                </a:solidFill>
              </a:rPr>
              <a:t>“cada elemento tem um número definido de protons” </a:t>
            </a:r>
            <a:r>
              <a:rPr lang="pt-BR" sz="2400">
                <a:solidFill>
                  <a:prstClr val="white"/>
                </a:solidFill>
              </a:rPr>
              <a:t> </a:t>
            </a:r>
          </a:p>
          <a:p>
            <a:pPr lvl="0"/>
            <a:endParaRPr lang="pt-BR" sz="2400">
              <a:solidFill>
                <a:prstClr val="white"/>
              </a:solidFill>
            </a:endParaRPr>
          </a:p>
        </p:txBody>
      </p:sp>
    </p:spTree>
    <p:extLst>
      <p:ext uri="{BB962C8B-B14F-4D97-AF65-F5344CB8AC3E}">
        <p14:creationId xmlns:p14="http://schemas.microsoft.com/office/powerpoint/2010/main" val="228742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4716016" y="860812"/>
            <a:ext cx="4104456" cy="1200329"/>
          </a:xfrm>
          <a:prstGeom prst="rect">
            <a:avLst/>
          </a:prstGeom>
          <a:noFill/>
        </p:spPr>
        <p:txBody>
          <a:bodyPr wrap="square" rtlCol="0">
            <a:spAutoFit/>
          </a:bodyPr>
          <a:lstStyle/>
          <a:p>
            <a:r>
              <a:rPr lang="pt-BR" sz="2400">
                <a:solidFill>
                  <a:schemeClr val="bg1"/>
                </a:solidFill>
              </a:rPr>
              <a:t>O </a:t>
            </a:r>
            <a:r>
              <a:rPr lang="pt-BR" sz="2400" b="1">
                <a:solidFill>
                  <a:srgbClr val="FFFF00"/>
                </a:solidFill>
              </a:rPr>
              <a:t>electron</a:t>
            </a:r>
            <a:r>
              <a:rPr lang="pt-BR" sz="2400">
                <a:solidFill>
                  <a:schemeClr val="bg1"/>
                </a:solidFill>
              </a:rPr>
              <a:t> é uma partícula subatómica carregada negativamente.</a:t>
            </a:r>
          </a:p>
        </p:txBody>
      </p:sp>
      <p:pic>
        <p:nvPicPr>
          <p:cNvPr id="4" name="Picture 6" descr="http://www.cubicao.com/nature/imgs/energymatter_06.jpg"/>
          <p:cNvPicPr>
            <a:picLocks noChangeAspect="1" noChangeArrowheads="1"/>
          </p:cNvPicPr>
          <p:nvPr/>
        </p:nvPicPr>
        <p:blipFill rotWithShape="1">
          <a:blip r:embed="rId2">
            <a:extLst>
              <a:ext uri="{28A0092B-C50C-407E-A947-70E740481C1C}">
                <a14:useLocalDpi xmlns:a14="http://schemas.microsoft.com/office/drawing/2010/main" val="0"/>
              </a:ext>
            </a:extLst>
          </a:blip>
          <a:srcRect l="4827" t="15848" b="9266"/>
          <a:stretch/>
        </p:blipFill>
        <p:spPr bwMode="auto">
          <a:xfrm>
            <a:off x="0" y="476672"/>
            <a:ext cx="4351283" cy="2182690"/>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1150883" y="2780928"/>
            <a:ext cx="7993117" cy="1938992"/>
          </a:xfrm>
          <a:prstGeom prst="rect">
            <a:avLst/>
          </a:prstGeom>
        </p:spPr>
        <p:txBody>
          <a:bodyPr wrap="square">
            <a:spAutoFit/>
          </a:bodyPr>
          <a:lstStyle/>
          <a:p>
            <a:pPr marL="342900" lvl="0" indent="-342900">
              <a:buFont typeface="Arial" panose="020B0604020202020204" pitchFamily="34" charset="0"/>
              <a:buChar char="•"/>
            </a:pPr>
            <a:r>
              <a:rPr lang="pt-BR" sz="2400">
                <a:solidFill>
                  <a:prstClr val="white"/>
                </a:solidFill>
              </a:rPr>
              <a:t>E é considerada uma partícula elementar pois não se conhecem os seus componentes ou algum tipo de subestrutura . </a:t>
            </a:r>
          </a:p>
          <a:p>
            <a:pPr marL="342900" lvl="0" indent="-342900">
              <a:buFont typeface="Arial" panose="020B0604020202020204" pitchFamily="34" charset="0"/>
              <a:buChar char="•"/>
            </a:pPr>
            <a:endParaRPr lang="pt-BR" sz="2400">
              <a:solidFill>
                <a:prstClr val="white"/>
              </a:solidFill>
            </a:endParaRPr>
          </a:p>
          <a:p>
            <a:pPr marL="342900" lvl="0" indent="-342900">
              <a:buFont typeface="Arial" panose="020B0604020202020204" pitchFamily="34" charset="0"/>
              <a:buChar char="•"/>
            </a:pPr>
            <a:r>
              <a:rPr lang="pt-BR" sz="2400">
                <a:solidFill>
                  <a:prstClr val="white"/>
                </a:solidFill>
              </a:rPr>
              <a:t>A massa de um electron é 1836 x menor que a do protão </a:t>
            </a:r>
          </a:p>
        </p:txBody>
      </p:sp>
      <p:sp>
        <p:nvSpPr>
          <p:cNvPr id="6" name="Rectângulo 5"/>
          <p:cNvSpPr/>
          <p:nvPr/>
        </p:nvSpPr>
        <p:spPr>
          <a:xfrm>
            <a:off x="1150883" y="5373216"/>
            <a:ext cx="7344816" cy="830997"/>
          </a:xfrm>
          <a:prstGeom prst="rect">
            <a:avLst/>
          </a:prstGeom>
        </p:spPr>
        <p:txBody>
          <a:bodyPr wrap="square">
            <a:spAutoFit/>
          </a:bodyPr>
          <a:lstStyle/>
          <a:p>
            <a:pPr marL="342900" lvl="0" indent="-342900">
              <a:buFont typeface="Arial" panose="020B0604020202020204" pitchFamily="34" charset="0"/>
              <a:buChar char="•"/>
            </a:pPr>
            <a:r>
              <a:rPr lang="pt-BR" sz="2400">
                <a:solidFill>
                  <a:prstClr val="white"/>
                </a:solidFill>
              </a:rPr>
              <a:t>As propriedades químicas dos elementos e moléculas dependem em grande parte dos electrões.  </a:t>
            </a:r>
          </a:p>
        </p:txBody>
      </p:sp>
    </p:spTree>
    <p:extLst>
      <p:ext uri="{BB962C8B-B14F-4D97-AF65-F5344CB8AC3E}">
        <p14:creationId xmlns:p14="http://schemas.microsoft.com/office/powerpoint/2010/main" val="129259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Resultado de imagem para atomic nu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822"/>
            <a:ext cx="2962275" cy="1543051"/>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766331" y="44624"/>
            <a:ext cx="3325949" cy="584775"/>
          </a:xfrm>
          <a:prstGeom prst="rect">
            <a:avLst/>
          </a:prstGeom>
          <a:noFill/>
        </p:spPr>
        <p:txBody>
          <a:bodyPr wrap="square" rtlCol="0">
            <a:spAutoFit/>
          </a:bodyPr>
          <a:lstStyle/>
          <a:p>
            <a:r>
              <a:rPr lang="pt-BR" sz="3200">
                <a:solidFill>
                  <a:schemeClr val="bg1"/>
                </a:solidFill>
              </a:rPr>
              <a:t>Estrutura atômica </a:t>
            </a:r>
          </a:p>
        </p:txBody>
      </p:sp>
      <p:sp>
        <p:nvSpPr>
          <p:cNvPr id="4" name="CaixaDeTexto 3"/>
          <p:cNvSpPr txBox="1"/>
          <p:nvPr/>
        </p:nvSpPr>
        <p:spPr>
          <a:xfrm>
            <a:off x="3347864" y="764704"/>
            <a:ext cx="5796136" cy="1569660"/>
          </a:xfrm>
          <a:prstGeom prst="rect">
            <a:avLst/>
          </a:prstGeom>
          <a:noFill/>
        </p:spPr>
        <p:txBody>
          <a:bodyPr wrap="square" rtlCol="0">
            <a:spAutoFit/>
          </a:bodyPr>
          <a:lstStyle/>
          <a:p>
            <a:r>
              <a:rPr lang="pt-BR" sz="2400" dirty="0">
                <a:solidFill>
                  <a:schemeClr val="bg1"/>
                </a:solidFill>
              </a:rPr>
              <a:t>As </a:t>
            </a:r>
            <a:r>
              <a:rPr lang="pt-BR" sz="2400" b="1" dirty="0">
                <a:solidFill>
                  <a:srgbClr val="FFFF00"/>
                </a:solidFill>
              </a:rPr>
              <a:t>propriedades químicas </a:t>
            </a:r>
            <a:r>
              <a:rPr lang="pt-BR" sz="2400" dirty="0">
                <a:solidFill>
                  <a:schemeClr val="bg1"/>
                </a:solidFill>
              </a:rPr>
              <a:t>dos elementos e moléculas dependem em grande parte dos electrões… </a:t>
            </a:r>
          </a:p>
          <a:p>
            <a:endParaRPr lang="pt-BR" sz="2400" dirty="0">
              <a:solidFill>
                <a:schemeClr val="bg1"/>
              </a:solidFill>
            </a:endParaRPr>
          </a:p>
        </p:txBody>
      </p:sp>
      <p:pic>
        <p:nvPicPr>
          <p:cNvPr id="4100" name="Picture 4" descr="http://www.ptable.com/Images/tabela%20peri%C3%B3dica.png"/>
          <p:cNvPicPr>
            <a:picLocks noChangeAspect="1" noChangeArrowheads="1"/>
          </p:cNvPicPr>
          <p:nvPr/>
        </p:nvPicPr>
        <p:blipFill rotWithShape="1">
          <a:blip r:embed="rId4">
            <a:extLst>
              <a:ext uri="{28A0092B-C50C-407E-A947-70E740481C1C}">
                <a14:useLocalDpi xmlns:a14="http://schemas.microsoft.com/office/drawing/2010/main" val="0"/>
              </a:ext>
            </a:extLst>
          </a:blip>
          <a:srcRect l="65657" t="16996" r="2035" b="65108"/>
          <a:stretch/>
        </p:blipFill>
        <p:spPr bwMode="auto">
          <a:xfrm>
            <a:off x="2627784" y="4005064"/>
            <a:ext cx="5296608" cy="2157032"/>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6" name="Picture 4" descr="http://www.ptable.com/Images/tabela%20peri%C3%B3dica.png"/>
          <p:cNvPicPr>
            <a:picLocks noChangeAspect="1" noChangeArrowheads="1"/>
          </p:cNvPicPr>
          <p:nvPr/>
        </p:nvPicPr>
        <p:blipFill rotWithShape="1">
          <a:blip r:embed="rId4">
            <a:extLst>
              <a:ext uri="{28A0092B-C50C-407E-A947-70E740481C1C}">
                <a14:useLocalDpi xmlns:a14="http://schemas.microsoft.com/office/drawing/2010/main" val="0"/>
              </a:ext>
            </a:extLst>
          </a:blip>
          <a:srcRect t="16324" r="87177" b="64443"/>
          <a:stretch/>
        </p:blipFill>
        <p:spPr bwMode="auto">
          <a:xfrm>
            <a:off x="251520" y="1989939"/>
            <a:ext cx="1827201" cy="2015125"/>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2051720" y="4797151"/>
            <a:ext cx="5872672" cy="1323439"/>
          </a:xfrm>
          <a:prstGeom prst="rect">
            <a:avLst/>
          </a:prstGeom>
          <a:solidFill>
            <a:schemeClr val="tx1">
              <a:lumMod val="85000"/>
              <a:lumOff val="15000"/>
            </a:schemeClr>
          </a:solidFill>
        </p:spPr>
        <p:txBody>
          <a:bodyPr wrap="square" rtlCol="0">
            <a:spAutoFit/>
          </a:bodyPr>
          <a:lstStyle/>
          <a:p>
            <a:pPr algn="ctr"/>
            <a:r>
              <a:rPr lang="pt-BR" sz="3600" dirty="0">
                <a:solidFill>
                  <a:schemeClr val="bg1"/>
                </a:solidFill>
              </a:rPr>
              <a:t>O número de prótons do núcleo é dado por </a:t>
            </a:r>
            <a:r>
              <a:rPr lang="pt-BR" sz="4400" b="1" dirty="0">
                <a:solidFill>
                  <a:srgbClr val="FFFF00"/>
                </a:solidFill>
              </a:rPr>
              <a:t>Z</a:t>
            </a:r>
            <a:r>
              <a:rPr lang="pt-BR" sz="3600" dirty="0">
                <a:solidFill>
                  <a:schemeClr val="bg1"/>
                </a:solidFill>
              </a:rPr>
              <a:t> </a:t>
            </a:r>
          </a:p>
        </p:txBody>
      </p:sp>
      <p:sp>
        <p:nvSpPr>
          <p:cNvPr id="5" name="Rectângulo 4"/>
          <p:cNvSpPr/>
          <p:nvPr/>
        </p:nvSpPr>
        <p:spPr>
          <a:xfrm>
            <a:off x="2316939" y="2996952"/>
            <a:ext cx="6827061" cy="830997"/>
          </a:xfrm>
          <a:prstGeom prst="rect">
            <a:avLst/>
          </a:prstGeom>
        </p:spPr>
        <p:txBody>
          <a:bodyPr wrap="square">
            <a:spAutoFit/>
          </a:bodyPr>
          <a:lstStyle/>
          <a:p>
            <a:pPr marL="342900" lvl="0" indent="-342900">
              <a:buFont typeface="Arial" panose="020B0604020202020204" pitchFamily="34" charset="0"/>
              <a:buChar char="•"/>
            </a:pPr>
            <a:r>
              <a:rPr lang="pt-BR" sz="2400" dirty="0">
                <a:solidFill>
                  <a:prstClr val="white"/>
                </a:solidFill>
              </a:rPr>
              <a:t>O </a:t>
            </a:r>
            <a:r>
              <a:rPr lang="pt-BR" sz="2400" b="1" dirty="0">
                <a:solidFill>
                  <a:srgbClr val="FFFF00"/>
                </a:solidFill>
              </a:rPr>
              <a:t>hidrogênio</a:t>
            </a:r>
            <a:r>
              <a:rPr lang="pt-BR" sz="2400" dirty="0">
                <a:solidFill>
                  <a:prstClr val="white"/>
                </a:solidFill>
              </a:rPr>
              <a:t> é o elemento mais simples com </a:t>
            </a:r>
            <a:r>
              <a:rPr lang="pt-BR" sz="2400" i="1" u="sng" dirty="0">
                <a:solidFill>
                  <a:prstClr val="white"/>
                </a:solidFill>
              </a:rPr>
              <a:t>apenas um </a:t>
            </a:r>
            <a:r>
              <a:rPr lang="pt-BR" sz="2400" i="1" u="sng" dirty="0" err="1">
                <a:solidFill>
                  <a:prstClr val="white"/>
                </a:solidFill>
              </a:rPr>
              <a:t>proton</a:t>
            </a:r>
            <a:r>
              <a:rPr lang="pt-BR" sz="2400" i="1" u="sng" dirty="0">
                <a:solidFill>
                  <a:prstClr val="white"/>
                </a:solidFill>
              </a:rPr>
              <a:t> </a:t>
            </a:r>
            <a:r>
              <a:rPr lang="pt-BR" sz="2400" dirty="0">
                <a:solidFill>
                  <a:prstClr val="white"/>
                </a:solidFill>
              </a:rPr>
              <a:t>no seu núcleo </a:t>
            </a:r>
          </a:p>
        </p:txBody>
      </p:sp>
      <p:sp>
        <p:nvSpPr>
          <p:cNvPr id="7" name="Rectângulo 6"/>
          <p:cNvSpPr/>
          <p:nvPr/>
        </p:nvSpPr>
        <p:spPr>
          <a:xfrm>
            <a:off x="2305868" y="1988840"/>
            <a:ext cx="6838132" cy="830997"/>
          </a:xfrm>
          <a:prstGeom prst="rect">
            <a:avLst/>
          </a:prstGeom>
        </p:spPr>
        <p:txBody>
          <a:bodyPr wrap="square">
            <a:spAutoFit/>
          </a:bodyPr>
          <a:lstStyle/>
          <a:p>
            <a:pPr marL="342900" lvl="0" indent="-342900">
              <a:buFont typeface="Arial" panose="020B0604020202020204" pitchFamily="34" charset="0"/>
              <a:buChar char="•"/>
            </a:pPr>
            <a:r>
              <a:rPr lang="pt-BR" sz="2400" dirty="0">
                <a:solidFill>
                  <a:prstClr val="white"/>
                </a:solidFill>
              </a:rPr>
              <a:t>Todos os átomos de um dado elemento têm o </a:t>
            </a:r>
            <a:r>
              <a:rPr lang="pt-BR" sz="2400" i="1" u="sng" dirty="0">
                <a:solidFill>
                  <a:prstClr val="white"/>
                </a:solidFill>
              </a:rPr>
              <a:t>mesmo número de  </a:t>
            </a:r>
            <a:r>
              <a:rPr lang="pt-BR" sz="2400" i="1" u="sng" dirty="0" err="1">
                <a:solidFill>
                  <a:prstClr val="white"/>
                </a:solidFill>
              </a:rPr>
              <a:t>protons</a:t>
            </a:r>
            <a:r>
              <a:rPr lang="pt-BR" sz="2400" i="1" u="sng" dirty="0">
                <a:solidFill>
                  <a:prstClr val="white"/>
                </a:solidFill>
              </a:rPr>
              <a:t>  </a:t>
            </a:r>
            <a:r>
              <a:rPr lang="pt-BR" sz="2400" dirty="0">
                <a:solidFill>
                  <a:prstClr val="white"/>
                </a:solidFill>
              </a:rPr>
              <a:t>no núcleo </a:t>
            </a:r>
          </a:p>
        </p:txBody>
      </p:sp>
    </p:spTree>
    <p:extLst>
      <p:ext uri="{BB962C8B-B14F-4D97-AF65-F5344CB8AC3E}">
        <p14:creationId xmlns:p14="http://schemas.microsoft.com/office/powerpoint/2010/main" val="123910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wipe(left)">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79512" y="147990"/>
            <a:ext cx="4271362" cy="523220"/>
          </a:xfrm>
          <a:prstGeom prst="rect">
            <a:avLst/>
          </a:prstGeom>
          <a:noFill/>
        </p:spPr>
        <p:txBody>
          <a:bodyPr wrap="none" rtlCol="0">
            <a:spAutoFit/>
          </a:bodyPr>
          <a:lstStyle/>
          <a:p>
            <a:r>
              <a:rPr lang="pt-PT" sz="2800" b="1" dirty="0">
                <a:solidFill>
                  <a:schemeClr val="bg1"/>
                </a:solidFill>
              </a:rPr>
              <a:t>Unidade de massa atómica </a:t>
            </a:r>
          </a:p>
        </p:txBody>
      </p:sp>
      <p:pic>
        <p:nvPicPr>
          <p:cNvPr id="5122" name="Picture 2" descr="http://th00.deviantart.net/fs22/PRE/i/2007/359/6/8/Alchemy_Circle_by_Alchemist_Pa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070" y="836712"/>
            <a:ext cx="2523434"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m para chemi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390" y="836712"/>
            <a:ext cx="4899672"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179512" y="3483458"/>
            <a:ext cx="2909878" cy="369332"/>
          </a:xfrm>
          <a:prstGeom prst="rect">
            <a:avLst/>
          </a:prstGeom>
          <a:noFill/>
        </p:spPr>
        <p:txBody>
          <a:bodyPr wrap="square" rtlCol="0">
            <a:spAutoFit/>
          </a:bodyPr>
          <a:lstStyle/>
          <a:p>
            <a:r>
              <a:rPr lang="pt-PT" b="1" dirty="0" err="1">
                <a:solidFill>
                  <a:srgbClr val="FFFF00"/>
                </a:solidFill>
              </a:rPr>
              <a:t>Lavosier</a:t>
            </a:r>
            <a:r>
              <a:rPr lang="pt-PT" dirty="0">
                <a:solidFill>
                  <a:srgbClr val="FFFF00"/>
                </a:solidFill>
              </a:rPr>
              <a:t>  </a:t>
            </a:r>
            <a:r>
              <a:rPr lang="pt-PT" dirty="0">
                <a:solidFill>
                  <a:schemeClr val="bg1"/>
                </a:solidFill>
              </a:rPr>
              <a:t>(1743-1794)</a:t>
            </a:r>
          </a:p>
        </p:txBody>
      </p:sp>
      <p:sp>
        <p:nvSpPr>
          <p:cNvPr id="4" name="CaixaDeTexto 3"/>
          <p:cNvSpPr txBox="1"/>
          <p:nvPr/>
        </p:nvSpPr>
        <p:spPr>
          <a:xfrm>
            <a:off x="554516" y="4077072"/>
            <a:ext cx="8589484" cy="830997"/>
          </a:xfrm>
          <a:prstGeom prst="rect">
            <a:avLst/>
          </a:prstGeom>
          <a:noFill/>
        </p:spPr>
        <p:txBody>
          <a:bodyPr wrap="square" rtlCol="0">
            <a:spAutoFit/>
          </a:bodyPr>
          <a:lstStyle/>
          <a:p>
            <a:pPr marL="342900" indent="-342900">
              <a:buFont typeface="Arial" panose="020B0604020202020204" pitchFamily="34" charset="0"/>
              <a:buChar char="•"/>
            </a:pPr>
            <a:r>
              <a:rPr lang="pt-PT" sz="2400" dirty="0">
                <a:solidFill>
                  <a:schemeClr val="bg1"/>
                </a:solidFill>
              </a:rPr>
              <a:t>Dalton sugeriu que as combinações de elementos envolvessem átomos e propôs uma </a:t>
            </a:r>
            <a:r>
              <a:rPr lang="pt-PT" sz="2400" i="1" u="sng" dirty="0">
                <a:solidFill>
                  <a:schemeClr val="bg1"/>
                </a:solidFill>
              </a:rPr>
              <a:t>escala relativa para as massa atómicas</a:t>
            </a:r>
          </a:p>
        </p:txBody>
      </p:sp>
      <p:sp>
        <p:nvSpPr>
          <p:cNvPr id="8" name="CaixaDeTexto 7"/>
          <p:cNvSpPr txBox="1"/>
          <p:nvPr/>
        </p:nvSpPr>
        <p:spPr>
          <a:xfrm>
            <a:off x="554516" y="4974267"/>
            <a:ext cx="8589484" cy="830997"/>
          </a:xfrm>
          <a:prstGeom prst="rect">
            <a:avLst/>
          </a:prstGeom>
          <a:noFill/>
        </p:spPr>
        <p:txBody>
          <a:bodyPr wrap="square" rtlCol="0">
            <a:spAutoFit/>
          </a:bodyPr>
          <a:lstStyle/>
          <a:p>
            <a:pPr marL="342900" indent="-342900">
              <a:buFont typeface="Arial" panose="020B0604020202020204" pitchFamily="34" charset="0"/>
              <a:buChar char="•"/>
            </a:pPr>
            <a:r>
              <a:rPr lang="pt-PT" sz="2400" dirty="0">
                <a:solidFill>
                  <a:schemeClr val="bg1"/>
                </a:solidFill>
              </a:rPr>
              <a:t>Para simplificar escolheu 1 para hidrogénio no qual baseou a sua escala </a:t>
            </a:r>
          </a:p>
        </p:txBody>
      </p:sp>
      <p:sp>
        <p:nvSpPr>
          <p:cNvPr id="3" name="Rectângulo 2"/>
          <p:cNvSpPr/>
          <p:nvPr/>
        </p:nvSpPr>
        <p:spPr>
          <a:xfrm>
            <a:off x="3089390" y="3467281"/>
            <a:ext cx="2501967" cy="369332"/>
          </a:xfrm>
          <a:prstGeom prst="rect">
            <a:avLst/>
          </a:prstGeom>
        </p:spPr>
        <p:txBody>
          <a:bodyPr wrap="none">
            <a:spAutoFit/>
          </a:bodyPr>
          <a:lstStyle/>
          <a:p>
            <a:r>
              <a:rPr lang="pt-PT" b="1" dirty="0" err="1">
                <a:solidFill>
                  <a:srgbClr val="FFFF00"/>
                </a:solidFill>
              </a:rPr>
              <a:t>Jonh</a:t>
            </a:r>
            <a:r>
              <a:rPr lang="pt-PT" b="1" dirty="0">
                <a:solidFill>
                  <a:srgbClr val="FFFF00"/>
                </a:solidFill>
              </a:rPr>
              <a:t> Dalton</a:t>
            </a:r>
            <a:r>
              <a:rPr lang="pt-PT" dirty="0">
                <a:solidFill>
                  <a:prstClr val="white"/>
                </a:solidFill>
              </a:rPr>
              <a:t> (1766-1844)</a:t>
            </a:r>
            <a:endParaRPr lang="pt-PT" dirty="0"/>
          </a:p>
        </p:txBody>
      </p:sp>
      <p:sp>
        <p:nvSpPr>
          <p:cNvPr id="10" name="Rectângulo 9"/>
          <p:cNvSpPr/>
          <p:nvPr/>
        </p:nvSpPr>
        <p:spPr>
          <a:xfrm>
            <a:off x="611560" y="5805264"/>
            <a:ext cx="8260427" cy="830997"/>
          </a:xfrm>
          <a:prstGeom prst="rect">
            <a:avLst/>
          </a:prstGeom>
        </p:spPr>
        <p:txBody>
          <a:bodyPr wrap="square">
            <a:spAutoFit/>
          </a:bodyPr>
          <a:lstStyle/>
          <a:p>
            <a:pPr marL="342900" indent="-342900">
              <a:buFont typeface="Arial" panose="020B0604020202020204" pitchFamily="34" charset="0"/>
              <a:buChar char="•"/>
            </a:pPr>
            <a:r>
              <a:rPr lang="pt-PT" sz="2400" dirty="0">
                <a:solidFill>
                  <a:schemeClr val="bg1"/>
                </a:solidFill>
              </a:rPr>
              <a:t>Hoje usamos uma escala relativa - carbono como referência.   6 protons e 6 e neutrons no núcleo</a:t>
            </a:r>
          </a:p>
        </p:txBody>
      </p:sp>
    </p:spTree>
    <p:extLst>
      <p:ext uri="{BB962C8B-B14F-4D97-AF65-F5344CB8AC3E}">
        <p14:creationId xmlns:p14="http://schemas.microsoft.com/office/powerpoint/2010/main" val="373627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19" y="3212976"/>
            <a:ext cx="8260427" cy="1569660"/>
          </a:xfrm>
          <a:prstGeom prst="rect">
            <a:avLst/>
          </a:prstGeom>
        </p:spPr>
        <p:txBody>
          <a:bodyPr wrap="square">
            <a:spAutoFit/>
          </a:bodyPr>
          <a:lstStyle/>
          <a:p>
            <a:pPr marL="342900" indent="-342900">
              <a:buFont typeface="Arial" panose="020B0604020202020204" pitchFamily="34" charset="0"/>
              <a:buChar char="•"/>
            </a:pPr>
            <a:r>
              <a:rPr lang="pt-PT" sz="3200" i="1" dirty="0">
                <a:solidFill>
                  <a:schemeClr val="bg1"/>
                </a:solidFill>
              </a:rPr>
              <a:t>Uma unidade de massa atómica, 1 u, corresponde a 1/12 da massa de um átomo de carbono com seis protons e seis neutrons…</a:t>
            </a:r>
          </a:p>
        </p:txBody>
      </p:sp>
      <p:pic>
        <p:nvPicPr>
          <p:cNvPr id="3" name="Picture 4" descr="Resultado de imagem para chemi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27384"/>
            <a:ext cx="4899672" cy="2520280"/>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DD71268-3C5C-4F62-B858-9D86765F18D7}"/>
              </a:ext>
            </a:extLst>
          </p:cNvPr>
          <p:cNvPicPr>
            <a:picLocks noChangeAspect="1"/>
          </p:cNvPicPr>
          <p:nvPr/>
        </p:nvPicPr>
        <p:blipFill rotWithShape="1">
          <a:blip r:embed="rId2"/>
          <a:srcRect l="62600" t="27601" r="1963" b="9272"/>
          <a:stretch/>
        </p:blipFill>
        <p:spPr>
          <a:xfrm>
            <a:off x="-1" y="0"/>
            <a:ext cx="4599183" cy="4608512"/>
          </a:xfrm>
          <a:prstGeom prst="rect">
            <a:avLst/>
          </a:prstGeom>
        </p:spPr>
      </p:pic>
      <p:pic>
        <p:nvPicPr>
          <p:cNvPr id="4" name="Imagem 3">
            <a:extLst>
              <a:ext uri="{FF2B5EF4-FFF2-40B4-BE49-F238E27FC236}">
                <a16:creationId xmlns:a16="http://schemas.microsoft.com/office/drawing/2014/main" id="{57CB8109-C8B6-487C-A5E9-75DF75F778B1}"/>
              </a:ext>
            </a:extLst>
          </p:cNvPr>
          <p:cNvPicPr>
            <a:picLocks noChangeAspect="1"/>
          </p:cNvPicPr>
          <p:nvPr/>
        </p:nvPicPr>
        <p:blipFill rotWithShape="1">
          <a:blip r:embed="rId3"/>
          <a:srcRect l="64175" t="23400" r="1963" b="9401"/>
          <a:stretch/>
        </p:blipFill>
        <p:spPr>
          <a:xfrm>
            <a:off x="4860031" y="44624"/>
            <a:ext cx="4128459" cy="4608512"/>
          </a:xfrm>
          <a:prstGeom prst="rect">
            <a:avLst/>
          </a:prstGeom>
        </p:spPr>
      </p:pic>
    </p:spTree>
    <p:extLst>
      <p:ext uri="{BB962C8B-B14F-4D97-AF65-F5344CB8AC3E}">
        <p14:creationId xmlns:p14="http://schemas.microsoft.com/office/powerpoint/2010/main" val="415155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ângulo 5"/>
          <p:cNvSpPr/>
          <p:nvPr/>
        </p:nvSpPr>
        <p:spPr>
          <a:xfrm>
            <a:off x="4413577" y="3364686"/>
            <a:ext cx="862737"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a:t>
            </a:r>
          </a:p>
        </p:txBody>
      </p:sp>
      <p:sp>
        <p:nvSpPr>
          <p:cNvPr id="7" name="Rectângulo 6"/>
          <p:cNvSpPr/>
          <p:nvPr/>
        </p:nvSpPr>
        <p:spPr>
          <a:xfrm>
            <a:off x="4045894" y="3429000"/>
            <a:ext cx="526106"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p>
        </p:txBody>
      </p:sp>
      <p:sp>
        <p:nvSpPr>
          <p:cNvPr id="8" name="Rectângulo 7"/>
          <p:cNvSpPr/>
          <p:nvPr/>
        </p:nvSpPr>
        <p:spPr>
          <a:xfrm>
            <a:off x="4067944" y="4171727"/>
            <a:ext cx="45397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Z</a:t>
            </a:r>
          </a:p>
        </p:txBody>
      </p:sp>
      <p:sp>
        <p:nvSpPr>
          <p:cNvPr id="9" name="CaixaDeTexto 8"/>
          <p:cNvSpPr txBox="1"/>
          <p:nvPr/>
        </p:nvSpPr>
        <p:spPr>
          <a:xfrm flipH="1">
            <a:off x="5265791" y="3848532"/>
            <a:ext cx="1826489" cy="584775"/>
          </a:xfrm>
          <a:prstGeom prst="rect">
            <a:avLst/>
          </a:prstGeom>
          <a:noFill/>
        </p:spPr>
        <p:txBody>
          <a:bodyPr wrap="square" rtlCol="0">
            <a:spAutoFit/>
          </a:bodyPr>
          <a:lstStyle/>
          <a:p>
            <a:r>
              <a:rPr lang="pt-PT" sz="3200" dirty="0">
                <a:solidFill>
                  <a:schemeClr val="bg1"/>
                </a:solidFill>
              </a:rPr>
              <a:t>Elemento </a:t>
            </a:r>
          </a:p>
        </p:txBody>
      </p:sp>
      <p:sp>
        <p:nvSpPr>
          <p:cNvPr id="11" name="CaixaDeTexto 10"/>
          <p:cNvSpPr txBox="1"/>
          <p:nvPr/>
        </p:nvSpPr>
        <p:spPr>
          <a:xfrm flipH="1">
            <a:off x="680219" y="3491716"/>
            <a:ext cx="3243709" cy="584775"/>
          </a:xfrm>
          <a:prstGeom prst="rect">
            <a:avLst/>
          </a:prstGeom>
          <a:noFill/>
        </p:spPr>
        <p:txBody>
          <a:bodyPr wrap="square" rtlCol="0">
            <a:spAutoFit/>
          </a:bodyPr>
          <a:lstStyle/>
          <a:p>
            <a:r>
              <a:rPr lang="pt-PT" sz="3200" dirty="0">
                <a:solidFill>
                  <a:schemeClr val="bg1"/>
                </a:solidFill>
              </a:rPr>
              <a:t>Número de massa</a:t>
            </a:r>
          </a:p>
        </p:txBody>
      </p:sp>
      <p:sp>
        <p:nvSpPr>
          <p:cNvPr id="12" name="CaixaDeTexto 11"/>
          <p:cNvSpPr txBox="1"/>
          <p:nvPr/>
        </p:nvSpPr>
        <p:spPr>
          <a:xfrm flipH="1">
            <a:off x="683568" y="4365104"/>
            <a:ext cx="3783827" cy="584775"/>
          </a:xfrm>
          <a:prstGeom prst="rect">
            <a:avLst/>
          </a:prstGeom>
          <a:noFill/>
        </p:spPr>
        <p:txBody>
          <a:bodyPr wrap="square" rtlCol="0">
            <a:spAutoFit/>
          </a:bodyPr>
          <a:lstStyle/>
          <a:p>
            <a:r>
              <a:rPr lang="pt-PT" sz="3200" dirty="0">
                <a:solidFill>
                  <a:schemeClr val="bg1"/>
                </a:solidFill>
              </a:rPr>
              <a:t>Número </a:t>
            </a:r>
            <a:r>
              <a:rPr lang="pt-PT" sz="3200" dirty="0" err="1">
                <a:solidFill>
                  <a:schemeClr val="bg1"/>
                </a:solidFill>
              </a:rPr>
              <a:t>atômico</a:t>
            </a:r>
            <a:endParaRPr lang="pt-PT" sz="3200" dirty="0">
              <a:solidFill>
                <a:schemeClr val="bg1"/>
              </a:solidFill>
            </a:endParaRPr>
          </a:p>
        </p:txBody>
      </p:sp>
      <mc:AlternateContent xmlns:mc="http://schemas.openxmlformats.org/markup-compatibility/2006" xmlns:a14="http://schemas.microsoft.com/office/drawing/2010/main">
        <mc:Choice Requires="a14">
          <p:sp>
            <p:nvSpPr>
              <p:cNvPr id="15" name="CaixaDeTexto 14"/>
              <p:cNvSpPr txBox="1"/>
              <p:nvPr/>
            </p:nvSpPr>
            <p:spPr>
              <a:xfrm>
                <a:off x="2239500" y="5370391"/>
                <a:ext cx="1863780" cy="9327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23</m:t>
                          </m:r>
                        </m:sub>
                        <m:sup>
                          <m:r>
                            <a:rPr lang="pt-PT" sz="5400" b="0" i="1" smtClean="0">
                              <a:solidFill>
                                <a:schemeClr val="bg1"/>
                              </a:solidFill>
                              <a:latin typeface="Cambria Math"/>
                            </a:rPr>
                            <m:t>11</m:t>
                          </m:r>
                        </m:sup>
                        <m:e>
                          <m:r>
                            <a:rPr lang="pt-PT" sz="5400" b="0" i="1" smtClean="0">
                              <a:solidFill>
                                <a:schemeClr val="bg1"/>
                              </a:solidFill>
                              <a:latin typeface="Cambria Math"/>
                            </a:rPr>
                            <m:t>𝑁𝑎</m:t>
                          </m:r>
                        </m:e>
                      </m:sPre>
                    </m:oMath>
                  </m:oMathPara>
                </a14:m>
                <a:endParaRPr lang="pt-PT" sz="5400" dirty="0">
                  <a:solidFill>
                    <a:schemeClr val="bg1"/>
                  </a:solidFill>
                </a:endParaRPr>
              </a:p>
            </p:txBody>
          </p:sp>
        </mc:Choice>
        <mc:Fallback xmlns="">
          <p:sp>
            <p:nvSpPr>
              <p:cNvPr id="15" name="CaixaDeTexto 14"/>
              <p:cNvSpPr txBox="1">
                <a:spLocks noRot="1" noChangeAspect="1" noMove="1" noResize="1" noEditPoints="1" noAdjustHandles="1" noChangeArrowheads="1" noChangeShapeType="1" noTextEdit="1"/>
              </p:cNvSpPr>
              <p:nvPr/>
            </p:nvSpPr>
            <p:spPr>
              <a:xfrm>
                <a:off x="2239500" y="5370391"/>
                <a:ext cx="1863780" cy="932756"/>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6" name="CaixaDeTexto 15"/>
              <p:cNvSpPr txBox="1"/>
              <p:nvPr/>
            </p:nvSpPr>
            <p:spPr>
              <a:xfrm>
                <a:off x="4844945" y="5177227"/>
                <a:ext cx="1736949" cy="9444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92</m:t>
                          </m:r>
                        </m:sub>
                        <m:sup>
                          <m:r>
                            <a:rPr lang="pt-PT" sz="5400" b="0" i="1" smtClean="0">
                              <a:solidFill>
                                <a:schemeClr val="bg1"/>
                              </a:solidFill>
                              <a:latin typeface="Cambria Math"/>
                            </a:rPr>
                            <m:t>238</m:t>
                          </m:r>
                        </m:sup>
                        <m:e>
                          <m:r>
                            <a:rPr lang="pt-PT" sz="5400" b="0" i="1" smtClean="0">
                              <a:solidFill>
                                <a:schemeClr val="bg1"/>
                              </a:solidFill>
                              <a:latin typeface="Cambria Math"/>
                            </a:rPr>
                            <m:t>𝑈</m:t>
                          </m:r>
                        </m:e>
                      </m:sPre>
                    </m:oMath>
                  </m:oMathPara>
                </a14:m>
                <a:endParaRPr lang="pt-PT" sz="5400" dirty="0">
                  <a:solidFill>
                    <a:schemeClr val="bg1"/>
                  </a:solidFill>
                </a:endParaRPr>
              </a:p>
            </p:txBody>
          </p:sp>
        </mc:Choice>
        <mc:Fallback xmlns="">
          <p:sp>
            <p:nvSpPr>
              <p:cNvPr id="16" name="CaixaDeTexto 15"/>
              <p:cNvSpPr txBox="1">
                <a:spLocks noRot="1" noChangeAspect="1" noMove="1" noResize="1" noEditPoints="1" noAdjustHandles="1" noChangeArrowheads="1" noChangeShapeType="1" noTextEdit="1"/>
              </p:cNvSpPr>
              <p:nvPr/>
            </p:nvSpPr>
            <p:spPr>
              <a:xfrm>
                <a:off x="4844945" y="5177227"/>
                <a:ext cx="1736949" cy="944426"/>
              </a:xfrm>
              <a:prstGeom prst="rect">
                <a:avLst/>
              </a:prstGeom>
              <a:blipFill rotWithShape="1">
                <a:blip r:embed="rId4"/>
                <a:stretch>
                  <a:fillRect/>
                </a:stretch>
              </a:blipFill>
            </p:spPr>
            <p:txBody>
              <a:bodyPr/>
              <a:lstStyle/>
              <a:p>
                <a:r>
                  <a:rPr lang="pt-PT">
                    <a:noFill/>
                  </a:rPr>
                  <a:t> </a:t>
                </a:r>
              </a:p>
            </p:txBody>
          </p:sp>
        </mc:Fallback>
      </mc:AlternateContent>
      <p:sp>
        <p:nvSpPr>
          <p:cNvPr id="2" name="Rectângulo 1"/>
          <p:cNvSpPr/>
          <p:nvPr/>
        </p:nvSpPr>
        <p:spPr>
          <a:xfrm>
            <a:off x="21487" y="260648"/>
            <a:ext cx="4436026" cy="523220"/>
          </a:xfrm>
          <a:prstGeom prst="rect">
            <a:avLst/>
          </a:prstGeom>
        </p:spPr>
        <p:txBody>
          <a:bodyPr wrap="square">
            <a:spAutoFit/>
          </a:bodyPr>
          <a:lstStyle/>
          <a:p>
            <a:pPr lvl="0"/>
            <a:r>
              <a:rPr lang="pt-PT" sz="2800" b="1" dirty="0">
                <a:solidFill>
                  <a:prstClr val="white"/>
                </a:solidFill>
              </a:rPr>
              <a:t>Número de massa</a:t>
            </a:r>
          </a:p>
        </p:txBody>
      </p:sp>
      <p:pic>
        <p:nvPicPr>
          <p:cNvPr id="13" name="Picture 4" descr="Resultado de imagem para chemis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78" y="985637"/>
            <a:ext cx="3580354" cy="1841653"/>
          </a:xfrm>
          <a:prstGeom prst="rect">
            <a:avLst/>
          </a:prstGeom>
          <a:noFill/>
          <a:effectLst>
            <a:reflection blurRad="6350" stA="50000" endA="275" endPos="40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14" name="Rectângulo 13"/>
          <p:cNvSpPr/>
          <p:nvPr/>
        </p:nvSpPr>
        <p:spPr>
          <a:xfrm>
            <a:off x="3995936" y="1844824"/>
            <a:ext cx="526106"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p>
        </p:txBody>
      </p:sp>
      <p:sp>
        <p:nvSpPr>
          <p:cNvPr id="17" name="CaixaDeTexto 16"/>
          <p:cNvSpPr txBox="1"/>
          <p:nvPr/>
        </p:nvSpPr>
        <p:spPr>
          <a:xfrm flipH="1">
            <a:off x="4499991" y="1916832"/>
            <a:ext cx="4320480" cy="584775"/>
          </a:xfrm>
          <a:prstGeom prst="rect">
            <a:avLst/>
          </a:prstGeom>
          <a:noFill/>
        </p:spPr>
        <p:txBody>
          <a:bodyPr wrap="square" rtlCol="0">
            <a:spAutoFit/>
          </a:bodyPr>
          <a:lstStyle/>
          <a:p>
            <a:r>
              <a:rPr lang="pt-PT" sz="3200" dirty="0">
                <a:solidFill>
                  <a:schemeClr val="bg1"/>
                </a:solidFill>
              </a:rPr>
              <a:t>Protons  + neutrons </a:t>
            </a:r>
          </a:p>
        </p:txBody>
      </p:sp>
    </p:spTree>
    <p:extLst>
      <p:ext uri="{BB962C8B-B14F-4D97-AF65-F5344CB8AC3E}">
        <p14:creationId xmlns:p14="http://schemas.microsoft.com/office/powerpoint/2010/main" val="3099951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188640"/>
            <a:ext cx="1634550" cy="584775"/>
          </a:xfrm>
          <a:prstGeom prst="rect">
            <a:avLst/>
          </a:prstGeom>
          <a:noFill/>
        </p:spPr>
        <p:txBody>
          <a:bodyPr wrap="none" rtlCol="0">
            <a:spAutoFit/>
          </a:bodyPr>
          <a:lstStyle/>
          <a:p>
            <a:r>
              <a:rPr lang="pt-PT" sz="3200" b="1" dirty="0">
                <a:solidFill>
                  <a:schemeClr val="bg1"/>
                </a:solidFill>
              </a:rPr>
              <a:t>isótopos</a:t>
            </a:r>
          </a:p>
        </p:txBody>
      </p:sp>
      <p:sp>
        <p:nvSpPr>
          <p:cNvPr id="7" name="CaixaDeTexto 6"/>
          <p:cNvSpPr txBox="1"/>
          <p:nvPr/>
        </p:nvSpPr>
        <p:spPr>
          <a:xfrm flipH="1">
            <a:off x="4427984" y="707212"/>
            <a:ext cx="4320480" cy="1569660"/>
          </a:xfrm>
          <a:prstGeom prst="rect">
            <a:avLst/>
          </a:prstGeom>
          <a:noFill/>
        </p:spPr>
        <p:txBody>
          <a:bodyPr wrap="square" rtlCol="0">
            <a:spAutoFit/>
          </a:bodyPr>
          <a:lstStyle/>
          <a:p>
            <a:r>
              <a:rPr lang="pt-PT" sz="2400" dirty="0">
                <a:solidFill>
                  <a:schemeClr val="bg1"/>
                </a:solidFill>
              </a:rPr>
              <a:t>Nem  todos  os átomos de  uma amostra de ocorrência natural de um determinado elemento  possuem a mesma massa  </a:t>
            </a:r>
          </a:p>
        </p:txBody>
      </p:sp>
      <p:pic>
        <p:nvPicPr>
          <p:cNvPr id="8" name="Picture 4" descr="http://images.tutorcircle.com/cms/images/44/ato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73415"/>
            <a:ext cx="4010143" cy="2714245"/>
          </a:xfrm>
          <a:prstGeom prst="rect">
            <a:avLst/>
          </a:prstGeom>
          <a:noFill/>
          <a:extLst>
            <a:ext uri="{909E8E84-426E-40DD-AFC4-6F175D3DCCD1}">
              <a14:hiddenFill xmlns:a14="http://schemas.microsoft.com/office/drawing/2010/main">
                <a:solidFill>
                  <a:srgbClr val="FFFFFF"/>
                </a:solidFill>
              </a14:hiddenFill>
            </a:ext>
          </a:extLst>
        </p:spPr>
      </p:pic>
      <p:sp>
        <p:nvSpPr>
          <p:cNvPr id="9" name="Rectângulo 8"/>
          <p:cNvSpPr/>
          <p:nvPr/>
        </p:nvSpPr>
        <p:spPr>
          <a:xfrm>
            <a:off x="4427985" y="2348880"/>
            <a:ext cx="4716016" cy="1200329"/>
          </a:xfrm>
          <a:prstGeom prst="rect">
            <a:avLst/>
          </a:prstGeom>
          <a:noFill/>
        </p:spPr>
        <p:txBody>
          <a:bodyPr wrap="square" rtlCol="0">
            <a:spAutoFit/>
          </a:bodyPr>
          <a:lstStyle/>
          <a:p>
            <a:r>
              <a:rPr lang="pt-PT" sz="2400" b="1" dirty="0">
                <a:solidFill>
                  <a:srgbClr val="FFFF00"/>
                </a:solidFill>
              </a:rPr>
              <a:t>Exemplo: </a:t>
            </a:r>
            <a:r>
              <a:rPr lang="pt-PT" sz="2400" dirty="0">
                <a:solidFill>
                  <a:schemeClr val="bg1"/>
                </a:solidFill>
              </a:rPr>
              <a:t>o boro em dois tipos de átomos um com massa de 10 e outro com massa de 11 </a:t>
            </a:r>
          </a:p>
        </p:txBody>
      </p:sp>
      <p:sp>
        <p:nvSpPr>
          <p:cNvPr id="10" name="Rectângulo 9"/>
          <p:cNvSpPr/>
          <p:nvPr/>
        </p:nvSpPr>
        <p:spPr>
          <a:xfrm>
            <a:off x="323528" y="4004736"/>
            <a:ext cx="8820472" cy="830997"/>
          </a:xfrm>
          <a:prstGeom prst="rect">
            <a:avLst/>
          </a:prstGeom>
        </p:spPr>
        <p:txBody>
          <a:bodyPr wrap="square">
            <a:spAutoFit/>
          </a:bodyPr>
          <a:lstStyle/>
          <a:p>
            <a:pPr lvl="0"/>
            <a:r>
              <a:rPr lang="pt-PT" sz="2400" dirty="0">
                <a:solidFill>
                  <a:prstClr val="white"/>
                </a:solidFill>
              </a:rPr>
              <a:t>Os átomos  que possuem o mesmo número </a:t>
            </a:r>
            <a:r>
              <a:rPr lang="pt-PT" sz="2400" dirty="0" err="1">
                <a:solidFill>
                  <a:prstClr val="white"/>
                </a:solidFill>
              </a:rPr>
              <a:t>atômico</a:t>
            </a:r>
            <a:r>
              <a:rPr lang="pt-PT" sz="2400" dirty="0">
                <a:solidFill>
                  <a:prstClr val="white"/>
                </a:solidFill>
              </a:rPr>
              <a:t> e números e massa diferentes denominam-se isótopos </a:t>
            </a:r>
          </a:p>
        </p:txBody>
      </p:sp>
      <p:sp>
        <p:nvSpPr>
          <p:cNvPr id="11" name="Rectângulo 10"/>
          <p:cNvSpPr/>
          <p:nvPr/>
        </p:nvSpPr>
        <p:spPr>
          <a:xfrm>
            <a:off x="1331640" y="4886604"/>
            <a:ext cx="6849444" cy="830997"/>
          </a:xfrm>
          <a:prstGeom prst="rect">
            <a:avLst/>
          </a:prstGeom>
        </p:spPr>
        <p:txBody>
          <a:bodyPr wrap="square">
            <a:spAutoFit/>
          </a:bodyPr>
          <a:lstStyle/>
          <a:p>
            <a:pPr lvl="0"/>
            <a:r>
              <a:rPr lang="pt-PT" sz="2400" dirty="0">
                <a:solidFill>
                  <a:prstClr val="white"/>
                </a:solidFill>
              </a:rPr>
              <a:t>Todos os átomos tem o mesmo número de protons. </a:t>
            </a:r>
            <a:r>
              <a:rPr lang="pt-PT" sz="2400" b="1" i="1" u="sng" dirty="0">
                <a:solidFill>
                  <a:prstClr val="white"/>
                </a:solidFill>
              </a:rPr>
              <a:t>Então o que muda? </a:t>
            </a:r>
            <a:endParaRPr lang="pt-PT" sz="2400" b="1" i="1" u="sng" dirty="0">
              <a:solidFill>
                <a:prstClr val="white"/>
              </a:solidFill>
              <a:sym typeface="Wingdings" panose="05000000000000000000" pitchFamily="2" charset="2"/>
            </a:endParaRPr>
          </a:p>
        </p:txBody>
      </p:sp>
      <p:sp>
        <p:nvSpPr>
          <p:cNvPr id="12" name="Rectângulo 11"/>
          <p:cNvSpPr/>
          <p:nvPr/>
        </p:nvSpPr>
        <p:spPr>
          <a:xfrm>
            <a:off x="2184583" y="5921477"/>
            <a:ext cx="5328592" cy="523220"/>
          </a:xfrm>
          <a:prstGeom prst="rect">
            <a:avLst/>
          </a:prstGeom>
        </p:spPr>
        <p:txBody>
          <a:bodyPr wrap="square">
            <a:spAutoFit/>
          </a:bodyPr>
          <a:lstStyle/>
          <a:p>
            <a:r>
              <a:rPr lang="pt-PT" sz="2800" dirty="0">
                <a:solidFill>
                  <a:srgbClr val="FFFF00"/>
                </a:solidFill>
                <a:sym typeface="Wingdings" panose="05000000000000000000" pitchFamily="2" charset="2"/>
              </a:rPr>
              <a:t>Número de neutrons é diferente! </a:t>
            </a:r>
            <a:endParaRPr lang="pt-PT" sz="2000" dirty="0">
              <a:solidFill>
                <a:srgbClr val="FFFF00"/>
              </a:solidFill>
            </a:endParaRPr>
          </a:p>
        </p:txBody>
      </p:sp>
    </p:spTree>
    <p:extLst>
      <p:ext uri="{BB962C8B-B14F-4D97-AF65-F5344CB8AC3E}">
        <p14:creationId xmlns:p14="http://schemas.microsoft.com/office/powerpoint/2010/main" val="143763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aixaDeTexto 4"/>
          <p:cNvSpPr txBox="1"/>
          <p:nvPr/>
        </p:nvSpPr>
        <p:spPr>
          <a:xfrm>
            <a:off x="323528" y="188640"/>
            <a:ext cx="3761927" cy="584775"/>
          </a:xfrm>
          <a:prstGeom prst="rect">
            <a:avLst/>
          </a:prstGeom>
          <a:noFill/>
        </p:spPr>
        <p:txBody>
          <a:bodyPr wrap="none" rtlCol="0">
            <a:spAutoFit/>
          </a:bodyPr>
          <a:lstStyle/>
          <a:p>
            <a:r>
              <a:rPr lang="pt-PT" sz="3200" b="1" dirty="0">
                <a:solidFill>
                  <a:schemeClr val="bg1"/>
                </a:solidFill>
              </a:rPr>
              <a:t>Isótopos  </a:t>
            </a:r>
            <a:r>
              <a:rPr lang="pt-PT" sz="3200" b="1" dirty="0" err="1">
                <a:solidFill>
                  <a:schemeClr val="bg1"/>
                </a:solidFill>
              </a:rPr>
              <a:t>hidrogênio</a:t>
            </a:r>
            <a:r>
              <a:rPr lang="pt-PT" sz="3200" b="1" dirty="0">
                <a:solidFill>
                  <a:schemeClr val="bg1"/>
                </a:solidFill>
              </a:rPr>
              <a:t> </a:t>
            </a:r>
          </a:p>
        </p:txBody>
      </p:sp>
      <p:pic>
        <p:nvPicPr>
          <p:cNvPr id="2050" name="Picture 2" descr="https://upload.wikimedia.org/wikipedia/commons/6/6c/Protium_deuterium_tritium.jpg"/>
          <p:cNvPicPr>
            <a:picLocks noChangeAspect="1" noChangeArrowheads="1"/>
          </p:cNvPicPr>
          <p:nvPr/>
        </p:nvPicPr>
        <p:blipFill rotWithShape="1">
          <a:blip r:embed="rId2">
            <a:extLst>
              <a:ext uri="{28A0092B-C50C-407E-A947-70E740481C1C}">
                <a14:useLocalDpi xmlns:a14="http://schemas.microsoft.com/office/drawing/2010/main" val="0"/>
              </a:ext>
            </a:extLst>
          </a:blip>
          <a:srcRect b="5010"/>
          <a:stretch/>
        </p:blipFill>
        <p:spPr bwMode="auto">
          <a:xfrm>
            <a:off x="288108" y="997801"/>
            <a:ext cx="7648575" cy="3655335"/>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1043608" y="4129916"/>
            <a:ext cx="1296144" cy="523220"/>
          </a:xfrm>
          <a:prstGeom prst="rect">
            <a:avLst/>
          </a:prstGeom>
          <a:solidFill>
            <a:schemeClr val="bg1"/>
          </a:solidFill>
        </p:spPr>
        <p:txBody>
          <a:bodyPr wrap="square" rtlCol="0">
            <a:spAutoFit/>
          </a:bodyPr>
          <a:lstStyle/>
          <a:p>
            <a:r>
              <a:rPr lang="pt-PT" sz="2800" dirty="0">
                <a:solidFill>
                  <a:srgbClr val="FF0000"/>
                </a:solidFill>
              </a:rPr>
              <a:t>Prótio </a:t>
            </a:r>
          </a:p>
        </p:txBody>
      </p:sp>
      <p:sp>
        <p:nvSpPr>
          <p:cNvPr id="8" name="CaixaDeTexto 7"/>
          <p:cNvSpPr txBox="1"/>
          <p:nvPr/>
        </p:nvSpPr>
        <p:spPr>
          <a:xfrm>
            <a:off x="3275856" y="4133314"/>
            <a:ext cx="1689201" cy="523220"/>
          </a:xfrm>
          <a:prstGeom prst="rect">
            <a:avLst/>
          </a:prstGeom>
          <a:solidFill>
            <a:schemeClr val="bg1"/>
          </a:solidFill>
        </p:spPr>
        <p:txBody>
          <a:bodyPr wrap="square" rtlCol="0">
            <a:spAutoFit/>
          </a:bodyPr>
          <a:lstStyle/>
          <a:p>
            <a:pPr algn="ctr"/>
            <a:r>
              <a:rPr lang="pt-PT" sz="2800" dirty="0">
                <a:solidFill>
                  <a:srgbClr val="7030A0"/>
                </a:solidFill>
              </a:rPr>
              <a:t>Deutério </a:t>
            </a:r>
          </a:p>
        </p:txBody>
      </p:sp>
      <p:sp>
        <p:nvSpPr>
          <p:cNvPr id="9" name="CaixaDeTexto 8"/>
          <p:cNvSpPr txBox="1"/>
          <p:nvPr/>
        </p:nvSpPr>
        <p:spPr>
          <a:xfrm>
            <a:off x="6120677" y="4133314"/>
            <a:ext cx="1027845" cy="523220"/>
          </a:xfrm>
          <a:prstGeom prst="rect">
            <a:avLst/>
          </a:prstGeom>
          <a:solidFill>
            <a:schemeClr val="bg1"/>
          </a:solidFill>
        </p:spPr>
        <p:txBody>
          <a:bodyPr wrap="none" rtlCol="0">
            <a:spAutoFit/>
          </a:bodyPr>
          <a:lstStyle/>
          <a:p>
            <a:r>
              <a:rPr lang="pt-PT" sz="2800" dirty="0" err="1">
                <a:solidFill>
                  <a:srgbClr val="008000"/>
                </a:solidFill>
              </a:rPr>
              <a:t>tritrio</a:t>
            </a:r>
            <a:endParaRPr lang="pt-PT" sz="2800" dirty="0">
              <a:solidFill>
                <a:srgbClr val="008000"/>
              </a:solidFill>
            </a:endParaRPr>
          </a:p>
        </p:txBody>
      </p:sp>
    </p:spTree>
    <p:extLst>
      <p:ext uri="{BB962C8B-B14F-4D97-AF65-F5344CB8AC3E}">
        <p14:creationId xmlns:p14="http://schemas.microsoft.com/office/powerpoint/2010/main" val="526548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6804248" y="7245424"/>
            <a:ext cx="8928992" cy="3139321"/>
          </a:xfrm>
          <a:prstGeom prst="rect">
            <a:avLst/>
          </a:prstGeom>
        </p:spPr>
        <p:txBody>
          <a:bodyPr wrap="square">
            <a:spAutoFit/>
          </a:bodyPr>
          <a:lstStyle/>
          <a:p>
            <a:r>
              <a:rPr lang="pt-PT" dirty="0">
                <a:solidFill>
                  <a:schemeClr val="bg1"/>
                </a:solidFill>
              </a:rPr>
              <a:t>O deutério combinado com o </a:t>
            </a:r>
            <a:r>
              <a:rPr lang="pt-PT" dirty="0">
                <a:solidFill>
                  <a:schemeClr val="bg1"/>
                </a:solidFill>
                <a:hlinkClick r:id="rId2" tooltip="Oxigênio"/>
              </a:rPr>
              <a:t>oxigênio</a:t>
            </a:r>
            <a:r>
              <a:rPr lang="pt-PT" dirty="0">
                <a:solidFill>
                  <a:schemeClr val="bg1"/>
                </a:solidFill>
              </a:rPr>
              <a:t> forma a </a:t>
            </a:r>
            <a:r>
              <a:rPr lang="pt-PT" dirty="0">
                <a:solidFill>
                  <a:schemeClr val="bg1"/>
                </a:solidFill>
                <a:hlinkClick r:id="rId3" tooltip="Água pesada"/>
              </a:rPr>
              <a:t>água pesada</a:t>
            </a:r>
            <a:r>
              <a:rPr lang="pt-PT" dirty="0">
                <a:solidFill>
                  <a:schemeClr val="bg1"/>
                </a:solidFill>
              </a:rPr>
              <a:t>, encontrando-se na proporção de 1:6000. </a:t>
            </a:r>
            <a:r>
              <a:rPr lang="pt-PT" dirty="0">
                <a:solidFill>
                  <a:schemeClr val="bg1"/>
                </a:solidFill>
                <a:hlinkClick r:id="rId4" tooltip="E. M. Washburn (página não existe)"/>
              </a:rPr>
              <a:t>E. M. </a:t>
            </a:r>
            <a:r>
              <a:rPr lang="pt-PT" dirty="0" err="1">
                <a:solidFill>
                  <a:schemeClr val="bg1"/>
                </a:solidFill>
                <a:hlinkClick r:id="rId4" tooltip="E. M. Washburn (página não existe)"/>
              </a:rPr>
              <a:t>Washburn</a:t>
            </a:r>
            <a:r>
              <a:rPr lang="pt-PT" dirty="0" err="1">
                <a:solidFill>
                  <a:schemeClr val="bg1"/>
                </a:solidFill>
              </a:rPr>
              <a:t>conseguiu</a:t>
            </a:r>
            <a:r>
              <a:rPr lang="pt-PT" dirty="0">
                <a:solidFill>
                  <a:schemeClr val="bg1"/>
                </a:solidFill>
              </a:rPr>
              <a:t> obter água pesada muito pura através da </a:t>
            </a:r>
            <a:r>
              <a:rPr lang="pt-PT" dirty="0">
                <a:solidFill>
                  <a:schemeClr val="bg1"/>
                </a:solidFill>
                <a:hlinkClick r:id="rId5" tooltip="Eletrólise"/>
              </a:rPr>
              <a:t>electrólise</a:t>
            </a:r>
            <a:r>
              <a:rPr lang="pt-PT" dirty="0">
                <a:solidFill>
                  <a:schemeClr val="bg1"/>
                </a:solidFill>
              </a:rPr>
              <a:t> prolongada da </a:t>
            </a:r>
            <a:r>
              <a:rPr lang="pt-PT" dirty="0">
                <a:solidFill>
                  <a:schemeClr val="bg1"/>
                </a:solidFill>
                <a:hlinkClick r:id="rId6" tooltip="Água"/>
              </a:rPr>
              <a:t>água</a:t>
            </a:r>
            <a:r>
              <a:rPr lang="pt-PT" dirty="0">
                <a:solidFill>
                  <a:schemeClr val="bg1"/>
                </a:solidFill>
              </a:rPr>
              <a:t>. A água pesada emprega-se em certos </a:t>
            </a:r>
            <a:r>
              <a:rPr lang="pt-PT" dirty="0" err="1">
                <a:solidFill>
                  <a:schemeClr val="bg1"/>
                </a:solidFill>
                <a:hlinkClick r:id="rId7" tooltip="Reator nuclear"/>
              </a:rPr>
              <a:t>reatores</a:t>
            </a:r>
            <a:r>
              <a:rPr lang="pt-PT" dirty="0">
                <a:solidFill>
                  <a:schemeClr val="bg1"/>
                </a:solidFill>
                <a:hlinkClick r:id="rId7" tooltip="Reator nuclear"/>
              </a:rPr>
              <a:t> nucleares</a:t>
            </a:r>
            <a:r>
              <a:rPr lang="pt-PT" dirty="0">
                <a:solidFill>
                  <a:schemeClr val="bg1"/>
                </a:solidFill>
              </a:rPr>
              <a:t>, para reduzir a velocidade dos neutrons produzidos na </a:t>
            </a:r>
            <a:r>
              <a:rPr lang="pt-PT" dirty="0">
                <a:solidFill>
                  <a:schemeClr val="bg1"/>
                </a:solidFill>
                <a:hlinkClick r:id="rId8" tooltip="Fissão nuclear"/>
              </a:rPr>
              <a:t>fissão</a:t>
            </a:r>
            <a:r>
              <a:rPr lang="pt-PT" dirty="0">
                <a:solidFill>
                  <a:schemeClr val="bg1"/>
                </a:solidFill>
              </a:rPr>
              <a:t> do </a:t>
            </a:r>
            <a:r>
              <a:rPr lang="pt-PT" dirty="0">
                <a:solidFill>
                  <a:schemeClr val="bg1"/>
                </a:solidFill>
                <a:hlinkClick r:id="rId9" tooltip="Urânio"/>
              </a:rPr>
              <a:t>urânio</a:t>
            </a:r>
            <a:r>
              <a:rPr lang="pt-PT" dirty="0">
                <a:solidFill>
                  <a:schemeClr val="bg1"/>
                </a:solidFill>
              </a:rPr>
              <a:t>.</a:t>
            </a:r>
          </a:p>
          <a:p>
            <a:r>
              <a:rPr lang="pt-PT" dirty="0">
                <a:solidFill>
                  <a:schemeClr val="bg1"/>
                </a:solidFill>
              </a:rPr>
              <a:t>O Deutério também é usado em conjunto com raios Laser de alta potência.</a:t>
            </a:r>
          </a:p>
          <a:p>
            <a:r>
              <a:rPr lang="pt-PT" dirty="0">
                <a:solidFill>
                  <a:schemeClr val="bg1"/>
                </a:solidFill>
              </a:rPr>
              <a:t>Procura-se </a:t>
            </a:r>
            <a:r>
              <a:rPr lang="pt-PT" dirty="0" err="1">
                <a:solidFill>
                  <a:schemeClr val="bg1"/>
                </a:solidFill>
              </a:rPr>
              <a:t>atualmente</a:t>
            </a:r>
            <a:r>
              <a:rPr lang="pt-PT" dirty="0">
                <a:solidFill>
                  <a:schemeClr val="bg1"/>
                </a:solidFill>
              </a:rPr>
              <a:t>, desenvolver um método de fusão controlado, não explosivo, para ser utilizado em </a:t>
            </a:r>
            <a:r>
              <a:rPr lang="pt-PT" dirty="0" err="1">
                <a:solidFill>
                  <a:schemeClr val="bg1"/>
                </a:solidFill>
              </a:rPr>
              <a:t>reatores</a:t>
            </a:r>
            <a:r>
              <a:rPr lang="pt-PT" dirty="0">
                <a:solidFill>
                  <a:schemeClr val="bg1"/>
                </a:solidFill>
              </a:rPr>
              <a:t>. Possivelmente, o processo possa ser iniciado fazendo incidir um intenso pulso de laser sobre uma pequena gota de deutério líquido, elevando-lhe a temperatura a mais de 10.000.000 °C. Nessa temperatura, os átomos atiram-se uns contra os outros com velocidade suficiente para que ocorra a fusão de seus núcleos.</a:t>
            </a:r>
          </a:p>
          <a:p>
            <a:r>
              <a:rPr lang="pt-PT" dirty="0">
                <a:solidFill>
                  <a:schemeClr val="bg1"/>
                </a:solidFill>
              </a:rPr>
              <a:t>Um dos maiores produtores de Deutério é o Canadá para usar em </a:t>
            </a:r>
            <a:r>
              <a:rPr lang="pt-PT" dirty="0" err="1">
                <a:solidFill>
                  <a:schemeClr val="bg1"/>
                </a:solidFill>
              </a:rPr>
              <a:t>reatores</a:t>
            </a:r>
            <a:r>
              <a:rPr lang="pt-PT" dirty="0">
                <a:solidFill>
                  <a:schemeClr val="bg1"/>
                </a:solidFill>
              </a:rPr>
              <a:t> do tipo CANDU</a:t>
            </a:r>
          </a:p>
        </p:txBody>
      </p:sp>
      <p:sp>
        <p:nvSpPr>
          <p:cNvPr id="3" name="Rectângulo 2"/>
          <p:cNvSpPr/>
          <p:nvPr/>
        </p:nvSpPr>
        <p:spPr>
          <a:xfrm>
            <a:off x="307975" y="5952541"/>
            <a:ext cx="8532440" cy="461665"/>
          </a:xfrm>
          <a:prstGeom prst="rect">
            <a:avLst/>
          </a:prstGeom>
        </p:spPr>
        <p:txBody>
          <a:bodyPr wrap="square">
            <a:spAutoFit/>
          </a:bodyPr>
          <a:lstStyle/>
          <a:p>
            <a:r>
              <a:rPr lang="pt-PT" sz="2400" b="1" dirty="0">
                <a:solidFill>
                  <a:srgbClr val="FFFF00"/>
                </a:solidFill>
              </a:rPr>
              <a:t>Curiosidade</a:t>
            </a:r>
            <a:r>
              <a:rPr lang="pt-PT" sz="2400" dirty="0">
                <a:solidFill>
                  <a:schemeClr val="bg1"/>
                </a:solidFill>
              </a:rPr>
              <a:t> : Em cada copo que você bebe, 0,001%  D</a:t>
            </a:r>
            <a:r>
              <a:rPr lang="pt-PT" sz="2400" baseline="-25000" dirty="0">
                <a:solidFill>
                  <a:schemeClr val="bg1"/>
                </a:solidFill>
              </a:rPr>
              <a:t>2</a:t>
            </a:r>
            <a:r>
              <a:rPr lang="pt-PT" sz="2400" dirty="0">
                <a:solidFill>
                  <a:schemeClr val="bg1"/>
                </a:solidFill>
              </a:rPr>
              <a:t>O </a:t>
            </a:r>
          </a:p>
        </p:txBody>
      </p:sp>
      <mc:AlternateContent xmlns:mc="http://schemas.openxmlformats.org/markup-compatibility/2006" xmlns:a14="http://schemas.microsoft.com/office/drawing/2010/main">
        <mc:Choice Requires="a14">
          <p:sp>
            <p:nvSpPr>
              <p:cNvPr id="4" name="CaixaDeTexto 3"/>
              <p:cNvSpPr txBox="1"/>
              <p:nvPr/>
            </p:nvSpPr>
            <p:spPr>
              <a:xfrm>
                <a:off x="134189" y="332656"/>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2</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134189" y="332656"/>
                <a:ext cx="1187441" cy="933012"/>
              </a:xfrm>
              <a:prstGeom prst="rect">
                <a:avLst/>
              </a:prstGeom>
              <a:blipFill rotWithShape="1">
                <a:blip r:embed="rId10"/>
                <a:stretch>
                  <a:fillRect/>
                </a:stretch>
              </a:blipFill>
            </p:spPr>
            <p:txBody>
              <a:bodyPr/>
              <a:lstStyle/>
              <a:p>
                <a:r>
                  <a:rPr lang="pt-PT">
                    <a:noFill/>
                  </a:rPr>
                  <a:t> </a:t>
                </a:r>
              </a:p>
            </p:txBody>
          </p:sp>
        </mc:Fallback>
      </mc:AlternateContent>
      <p:sp>
        <p:nvSpPr>
          <p:cNvPr id="6" name="CaixaDeTexto 5"/>
          <p:cNvSpPr txBox="1"/>
          <p:nvPr/>
        </p:nvSpPr>
        <p:spPr>
          <a:xfrm>
            <a:off x="1321630" y="493286"/>
            <a:ext cx="3716274" cy="584775"/>
          </a:xfrm>
          <a:prstGeom prst="rect">
            <a:avLst/>
          </a:prstGeom>
          <a:noFill/>
        </p:spPr>
        <p:txBody>
          <a:bodyPr wrap="none" rtlCol="0">
            <a:spAutoFit/>
          </a:bodyPr>
          <a:lstStyle/>
          <a:p>
            <a:r>
              <a:rPr lang="pt-PT" sz="3200" b="1" dirty="0">
                <a:solidFill>
                  <a:schemeClr val="bg1"/>
                </a:solidFill>
              </a:rPr>
              <a:t>Deutério aplicações  </a:t>
            </a:r>
          </a:p>
        </p:txBody>
      </p:sp>
      <p:sp>
        <p:nvSpPr>
          <p:cNvPr id="8" name="AutoShape 2" descr="Resultado de imagem para deuterium lam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3076" name="Picture 4" descr="http://www.tuopeek.com/image3/deut_lamp_o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975" y="1549975"/>
            <a:ext cx="1661007" cy="20762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ângulo 10"/>
          <p:cNvSpPr/>
          <p:nvPr/>
        </p:nvSpPr>
        <p:spPr>
          <a:xfrm>
            <a:off x="2190183" y="1362248"/>
            <a:ext cx="6558281" cy="5262979"/>
          </a:xfrm>
          <a:prstGeom prst="rect">
            <a:avLst/>
          </a:prstGeom>
        </p:spPr>
        <p:txBody>
          <a:bodyPr wrap="square">
            <a:spAutoFit/>
          </a:bodyPr>
          <a:lstStyle/>
          <a:p>
            <a:pPr lvl="0"/>
            <a:r>
              <a:rPr lang="pt-PT" sz="2400" dirty="0">
                <a:solidFill>
                  <a:prstClr val="white"/>
                </a:solidFill>
              </a:rPr>
              <a:t>É usado com isótopo não radioactivo para estudar reacções químicas </a:t>
            </a:r>
          </a:p>
          <a:p>
            <a:pPr lvl="0"/>
            <a:endParaRPr lang="pt-PT" sz="2400" dirty="0">
              <a:solidFill>
                <a:prstClr val="white"/>
              </a:solidFill>
            </a:endParaRPr>
          </a:p>
          <a:p>
            <a:pPr lvl="0"/>
            <a:r>
              <a:rPr lang="pt-PT" sz="2400" dirty="0">
                <a:solidFill>
                  <a:prstClr val="white"/>
                </a:solidFill>
              </a:rPr>
              <a:t>Quimicamente semelhante ao hidrogénio mas apresenta um padrão distinto em espectroscopia de  infravermelho e de massa</a:t>
            </a:r>
          </a:p>
          <a:p>
            <a:pPr lvl="0"/>
            <a:endParaRPr lang="pt-PT" sz="2400" dirty="0">
              <a:solidFill>
                <a:prstClr val="white"/>
              </a:solidFill>
            </a:endParaRPr>
          </a:p>
          <a:p>
            <a:pPr lvl="0"/>
            <a:r>
              <a:rPr lang="pt-PT" sz="2400" dirty="0">
                <a:solidFill>
                  <a:prstClr val="white"/>
                </a:solidFill>
              </a:rPr>
              <a:t>Bastante útil para estudar compostos químicos por ressonância magnética nuclear (</a:t>
            </a:r>
            <a:r>
              <a:rPr lang="pt-PT" sz="2400" dirty="0">
                <a:solidFill>
                  <a:schemeClr val="bg1"/>
                </a:solidFill>
              </a:rPr>
              <a:t>D</a:t>
            </a:r>
            <a:r>
              <a:rPr lang="pt-PT" sz="2400" baseline="-25000" dirty="0">
                <a:solidFill>
                  <a:schemeClr val="bg1"/>
                </a:solidFill>
              </a:rPr>
              <a:t>2</a:t>
            </a:r>
            <a:r>
              <a:rPr lang="pt-PT" sz="2400" dirty="0">
                <a:solidFill>
                  <a:schemeClr val="bg1"/>
                </a:solidFill>
              </a:rPr>
              <a:t>O)</a:t>
            </a:r>
            <a:r>
              <a:rPr lang="pt-PT" sz="2400" dirty="0">
                <a:solidFill>
                  <a:prstClr val="white"/>
                </a:solidFill>
              </a:rPr>
              <a:t> .</a:t>
            </a:r>
          </a:p>
          <a:p>
            <a:pPr lvl="0"/>
            <a:endParaRPr lang="pt-PT" sz="2400" dirty="0">
              <a:solidFill>
                <a:prstClr val="white"/>
              </a:solidFill>
            </a:endParaRPr>
          </a:p>
          <a:p>
            <a:pPr lvl="0"/>
            <a:r>
              <a:rPr lang="pt-PT" sz="2400" dirty="0">
                <a:solidFill>
                  <a:prstClr val="white"/>
                </a:solidFill>
              </a:rPr>
              <a:t>Funciona também com  moderador em alguns tipos de reactor nucleares</a:t>
            </a:r>
          </a:p>
          <a:p>
            <a:pPr lvl="0"/>
            <a:endParaRPr lang="pt-PT" sz="2400" dirty="0">
              <a:solidFill>
                <a:prstClr val="white"/>
              </a:solidFill>
            </a:endParaRPr>
          </a:p>
          <a:p>
            <a:pPr lvl="0"/>
            <a:endParaRPr lang="pt-PT" sz="2400" dirty="0">
              <a:solidFill>
                <a:prstClr val="white"/>
              </a:solidFill>
            </a:endParaRPr>
          </a:p>
        </p:txBody>
      </p:sp>
    </p:spTree>
    <p:extLst>
      <p:ext uri="{BB962C8B-B14F-4D97-AF65-F5344CB8AC3E}">
        <p14:creationId xmlns:p14="http://schemas.microsoft.com/office/powerpoint/2010/main" val="67624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wipe(left)">
                                      <p:cBhvr>
                                        <p:cTn id="11" dur="500"/>
                                        <p:tgtEl>
                                          <p:spTgt spid="11">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wipe(left)">
                                      <p:cBhvr>
                                        <p:cTn id="16" dur="500"/>
                                        <p:tgtEl>
                                          <p:spTgt spid="11">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animEffect transition="in" filter="wipe(left)">
                                      <p:cBhvr>
                                        <p:cTn id="21" dur="500"/>
                                        <p:tgtEl>
                                          <p:spTgt spid="11">
                                            <p:txEl>
                                              <p:pRg st="6" end="6"/>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http://mathscinotes.files.wordpress.com/2014/02/c0027879-heavy_water-sp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24744"/>
            <a:ext cx="4137063" cy="41764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aixaDeTexto 2"/>
              <p:cNvSpPr txBox="1"/>
              <p:nvPr/>
            </p:nvSpPr>
            <p:spPr>
              <a:xfrm>
                <a:off x="134189" y="332656"/>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2</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134189" y="332656"/>
                <a:ext cx="1187441" cy="933012"/>
              </a:xfrm>
              <a:prstGeom prst="rect">
                <a:avLst/>
              </a:prstGeom>
              <a:blipFill rotWithShape="1">
                <a:blip r:embed="rId3"/>
                <a:stretch>
                  <a:fillRect/>
                </a:stretch>
              </a:blipFill>
            </p:spPr>
            <p:txBody>
              <a:bodyPr/>
              <a:lstStyle/>
              <a:p>
                <a:r>
                  <a:rPr lang="pt-PT">
                    <a:noFill/>
                  </a:rPr>
                  <a:t> </a:t>
                </a:r>
              </a:p>
            </p:txBody>
          </p:sp>
        </mc:Fallback>
      </mc:AlternateContent>
      <p:sp>
        <p:nvSpPr>
          <p:cNvPr id="4" name="CaixaDeTexto 3"/>
          <p:cNvSpPr txBox="1"/>
          <p:nvPr/>
        </p:nvSpPr>
        <p:spPr>
          <a:xfrm>
            <a:off x="1321630" y="493286"/>
            <a:ext cx="1681679" cy="584775"/>
          </a:xfrm>
          <a:prstGeom prst="rect">
            <a:avLst/>
          </a:prstGeom>
          <a:noFill/>
        </p:spPr>
        <p:txBody>
          <a:bodyPr wrap="none" rtlCol="0">
            <a:spAutoFit/>
          </a:bodyPr>
          <a:lstStyle/>
          <a:p>
            <a:r>
              <a:rPr lang="pt-PT" sz="3200" b="1" dirty="0">
                <a:solidFill>
                  <a:schemeClr val="bg1"/>
                </a:solidFill>
              </a:rPr>
              <a:t>Deutério</a:t>
            </a:r>
          </a:p>
        </p:txBody>
      </p:sp>
      <p:sp>
        <p:nvSpPr>
          <p:cNvPr id="5" name="Rectângulo 4"/>
          <p:cNvSpPr/>
          <p:nvPr/>
        </p:nvSpPr>
        <p:spPr>
          <a:xfrm>
            <a:off x="4499992" y="1628800"/>
            <a:ext cx="4455827" cy="1938992"/>
          </a:xfrm>
          <a:prstGeom prst="rect">
            <a:avLst/>
          </a:prstGeom>
        </p:spPr>
        <p:txBody>
          <a:bodyPr wrap="square">
            <a:spAutoFit/>
          </a:bodyPr>
          <a:lstStyle/>
          <a:p>
            <a:pPr lvl="0"/>
            <a:r>
              <a:rPr lang="pt-PT" sz="2400" dirty="0">
                <a:solidFill>
                  <a:prstClr val="white"/>
                </a:solidFill>
              </a:rPr>
              <a:t>O gelo produzido com água </a:t>
            </a:r>
            <a:r>
              <a:rPr lang="pt-PT" sz="2400" dirty="0" err="1">
                <a:solidFill>
                  <a:prstClr val="white"/>
                </a:solidFill>
              </a:rPr>
              <a:t>deuterada</a:t>
            </a:r>
            <a:r>
              <a:rPr lang="pt-PT" sz="2400" dirty="0">
                <a:solidFill>
                  <a:prstClr val="white"/>
                </a:solidFill>
              </a:rPr>
              <a:t> é mais denso que água  -1,11 g/cm</a:t>
            </a:r>
            <a:r>
              <a:rPr lang="pt-PT" sz="2400" baseline="30000" dirty="0">
                <a:solidFill>
                  <a:prstClr val="white"/>
                </a:solidFill>
              </a:rPr>
              <a:t>3</a:t>
            </a:r>
          </a:p>
          <a:p>
            <a:pPr lvl="0"/>
            <a:endParaRPr lang="pt-PT" sz="2400" dirty="0">
              <a:solidFill>
                <a:prstClr val="white"/>
              </a:solidFill>
            </a:endParaRPr>
          </a:p>
          <a:p>
            <a:pPr lvl="0"/>
            <a:endParaRPr lang="pt-PT" sz="2400" dirty="0">
              <a:solidFill>
                <a:prstClr val="white"/>
              </a:solidFill>
            </a:endParaRPr>
          </a:p>
        </p:txBody>
      </p:sp>
    </p:spTree>
    <p:extLst>
      <p:ext uri="{BB962C8B-B14F-4D97-AF65-F5344CB8AC3E}">
        <p14:creationId xmlns:p14="http://schemas.microsoft.com/office/powerpoint/2010/main" val="378808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http://fusion.srubar.net/images/d-d-h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88840"/>
            <a:ext cx="4286250" cy="29051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aixaDeTexto 2"/>
              <p:cNvSpPr txBox="1"/>
              <p:nvPr/>
            </p:nvSpPr>
            <p:spPr>
              <a:xfrm>
                <a:off x="134189" y="332656"/>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2</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134189" y="332656"/>
                <a:ext cx="1187441" cy="933012"/>
              </a:xfrm>
              <a:prstGeom prst="rect">
                <a:avLst/>
              </a:prstGeom>
              <a:blipFill rotWithShape="1">
                <a:blip r:embed="rId3"/>
                <a:stretch>
                  <a:fillRect/>
                </a:stretch>
              </a:blipFill>
            </p:spPr>
            <p:txBody>
              <a:bodyPr/>
              <a:lstStyle/>
              <a:p>
                <a:r>
                  <a:rPr lang="pt-PT">
                    <a:noFill/>
                  </a:rPr>
                  <a:t> </a:t>
                </a:r>
              </a:p>
            </p:txBody>
          </p:sp>
        </mc:Fallback>
      </mc:AlternateContent>
      <p:sp>
        <p:nvSpPr>
          <p:cNvPr id="4" name="CaixaDeTexto 3"/>
          <p:cNvSpPr txBox="1"/>
          <p:nvPr/>
        </p:nvSpPr>
        <p:spPr>
          <a:xfrm>
            <a:off x="1321630" y="493286"/>
            <a:ext cx="1681679" cy="584775"/>
          </a:xfrm>
          <a:prstGeom prst="rect">
            <a:avLst/>
          </a:prstGeom>
          <a:noFill/>
        </p:spPr>
        <p:txBody>
          <a:bodyPr wrap="none" rtlCol="0">
            <a:spAutoFit/>
          </a:bodyPr>
          <a:lstStyle/>
          <a:p>
            <a:r>
              <a:rPr lang="pt-PT" sz="3200" b="1" dirty="0">
                <a:solidFill>
                  <a:schemeClr val="bg1"/>
                </a:solidFill>
              </a:rPr>
              <a:t>Deutério</a:t>
            </a:r>
          </a:p>
        </p:txBody>
      </p:sp>
      <p:pic>
        <p:nvPicPr>
          <p:cNvPr id="5124" name="Picture 4" descr="https://upload.wikimedia.org/wikipedia/commons/thumb/8/8f/Wendelstein7-X_Torushall-2011.jpg/300px-Wendelstein7-X_Torushall-2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435971"/>
            <a:ext cx="3600400" cy="3036339"/>
          </a:xfrm>
          <a:prstGeom prst="rect">
            <a:avLst/>
          </a:prstGeom>
          <a:noFill/>
          <a:extLst>
            <a:ext uri="{909E8E84-426E-40DD-AFC4-6F175D3DCCD1}">
              <a14:hiddenFill xmlns:a14="http://schemas.microsoft.com/office/drawing/2010/main">
                <a:solidFill>
                  <a:srgbClr val="FFFFFF"/>
                </a:solidFill>
              </a14:hiddenFill>
            </a:ext>
          </a:extLst>
        </p:spPr>
      </p:pic>
      <p:sp>
        <p:nvSpPr>
          <p:cNvPr id="2" name="Rectângulo 1"/>
          <p:cNvSpPr/>
          <p:nvPr/>
        </p:nvSpPr>
        <p:spPr>
          <a:xfrm>
            <a:off x="4956311" y="3474178"/>
            <a:ext cx="1597810" cy="369332"/>
          </a:xfrm>
          <a:prstGeom prst="rect">
            <a:avLst/>
          </a:prstGeom>
        </p:spPr>
        <p:txBody>
          <a:bodyPr wrap="none">
            <a:spAutoFit/>
          </a:bodyPr>
          <a:lstStyle/>
          <a:p>
            <a:r>
              <a:rPr lang="pt-PT" dirty="0">
                <a:solidFill>
                  <a:schemeClr val="bg1"/>
                </a:solidFill>
              </a:rPr>
              <a:t>Wendelstein7X</a:t>
            </a:r>
          </a:p>
        </p:txBody>
      </p:sp>
      <p:pic>
        <p:nvPicPr>
          <p:cNvPr id="5126" name="Picture 6" descr="https://www.sciencenews.org/sites/default/files/2016/01/main/articles/020616_fusion_opener_fr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9" y="4365104"/>
            <a:ext cx="4122136" cy="220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348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aixaDeTexto 3"/>
              <p:cNvSpPr txBox="1"/>
              <p:nvPr/>
            </p:nvSpPr>
            <p:spPr>
              <a:xfrm>
                <a:off x="107504" y="69687"/>
                <a:ext cx="1187441" cy="9330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Pre>
                        <m:sPrePr>
                          <m:ctrlPr>
                            <a:rPr lang="pt-PT" sz="5400" i="1" smtClean="0">
                              <a:solidFill>
                                <a:schemeClr val="bg1"/>
                              </a:solidFill>
                              <a:latin typeface="Cambria Math" panose="02040503050406030204" pitchFamily="18" charset="0"/>
                            </a:rPr>
                          </m:ctrlPr>
                        </m:sPrePr>
                        <m:sub>
                          <m:r>
                            <a:rPr lang="pt-PT" sz="5400" b="0" i="1" smtClean="0">
                              <a:solidFill>
                                <a:schemeClr val="bg1"/>
                              </a:solidFill>
                              <a:latin typeface="Cambria Math"/>
                            </a:rPr>
                            <m:t>1</m:t>
                          </m:r>
                        </m:sub>
                        <m:sup>
                          <m:r>
                            <a:rPr lang="pt-PT" sz="5400" b="0" i="1" smtClean="0">
                              <a:solidFill>
                                <a:schemeClr val="bg1"/>
                              </a:solidFill>
                              <a:latin typeface="Cambria Math"/>
                            </a:rPr>
                            <m:t>3</m:t>
                          </m:r>
                        </m:sup>
                        <m:e>
                          <m:r>
                            <a:rPr lang="pt-PT" sz="5400" b="0" i="1" smtClean="0">
                              <a:solidFill>
                                <a:schemeClr val="bg1"/>
                              </a:solidFill>
                              <a:latin typeface="Cambria Math"/>
                            </a:rPr>
                            <m:t>𝐻</m:t>
                          </m:r>
                        </m:e>
                      </m:sPre>
                    </m:oMath>
                  </m:oMathPara>
                </a14:m>
                <a:endParaRPr lang="pt-PT" sz="5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107504" y="69687"/>
                <a:ext cx="1187441" cy="933012"/>
              </a:xfrm>
              <a:prstGeom prst="rect">
                <a:avLst/>
              </a:prstGeom>
              <a:blipFill rotWithShape="1">
                <a:blip r:embed="rId2"/>
                <a:stretch>
                  <a:fillRect/>
                </a:stretch>
              </a:blipFill>
            </p:spPr>
            <p:txBody>
              <a:bodyPr/>
              <a:lstStyle/>
              <a:p>
                <a:r>
                  <a:rPr lang="pt-PT">
                    <a:noFill/>
                  </a:rPr>
                  <a:t> </a:t>
                </a:r>
              </a:p>
            </p:txBody>
          </p:sp>
        </mc:Fallback>
      </mc:AlternateContent>
      <p:sp>
        <p:nvSpPr>
          <p:cNvPr id="5" name="CaixaDeTexto 4"/>
          <p:cNvSpPr txBox="1"/>
          <p:nvPr/>
        </p:nvSpPr>
        <p:spPr>
          <a:xfrm>
            <a:off x="1321630" y="260648"/>
            <a:ext cx="3020570" cy="584775"/>
          </a:xfrm>
          <a:prstGeom prst="rect">
            <a:avLst/>
          </a:prstGeom>
          <a:noFill/>
        </p:spPr>
        <p:txBody>
          <a:bodyPr wrap="none" rtlCol="0">
            <a:spAutoFit/>
          </a:bodyPr>
          <a:lstStyle/>
          <a:p>
            <a:r>
              <a:rPr lang="pt-PT" sz="3200" b="1" dirty="0" err="1">
                <a:solidFill>
                  <a:schemeClr val="bg1"/>
                </a:solidFill>
              </a:rPr>
              <a:t>Tritio</a:t>
            </a:r>
            <a:r>
              <a:rPr lang="pt-PT" sz="3200" b="1" dirty="0">
                <a:solidFill>
                  <a:schemeClr val="bg1"/>
                </a:solidFill>
              </a:rPr>
              <a:t> aplicações </a:t>
            </a:r>
          </a:p>
        </p:txBody>
      </p:sp>
      <p:pic>
        <p:nvPicPr>
          <p:cNvPr id="4098" name="Picture 2" descr="http://static.businessinsider.com/image/4eb811ee69bedd5a6e000007-400/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84625"/>
            <a:ext cx="2808312" cy="2106234"/>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827584" y="3861048"/>
            <a:ext cx="7992888" cy="461665"/>
          </a:xfrm>
          <a:prstGeom prst="rect">
            <a:avLst/>
          </a:prstGeom>
        </p:spPr>
        <p:txBody>
          <a:bodyPr wrap="square">
            <a:spAutoFit/>
          </a:bodyPr>
          <a:lstStyle/>
          <a:p>
            <a:pPr lvl="0"/>
            <a:r>
              <a:rPr lang="pt-PT" sz="2400" dirty="0">
                <a:solidFill>
                  <a:prstClr val="white"/>
                </a:solidFill>
              </a:rPr>
              <a:t>Ou também produzido em alguns  reactores nucleares. </a:t>
            </a:r>
            <a:endParaRPr lang="pt-PT" sz="2400" dirty="0">
              <a:solidFill>
                <a:schemeClr val="bg1"/>
              </a:solidFill>
            </a:endParaRPr>
          </a:p>
        </p:txBody>
      </p:sp>
      <p:sp>
        <p:nvSpPr>
          <p:cNvPr id="7" name="Rectângulo 6"/>
          <p:cNvSpPr/>
          <p:nvPr/>
        </p:nvSpPr>
        <p:spPr>
          <a:xfrm>
            <a:off x="7020272" y="7097543"/>
            <a:ext cx="4572000" cy="4247317"/>
          </a:xfrm>
          <a:prstGeom prst="rect">
            <a:avLst/>
          </a:prstGeom>
        </p:spPr>
        <p:txBody>
          <a:bodyPr>
            <a:spAutoFit/>
          </a:bodyPr>
          <a:lstStyle/>
          <a:p>
            <a:r>
              <a:rPr lang="en-US" dirty="0">
                <a:solidFill>
                  <a:schemeClr val="bg1"/>
                </a:solidFill>
              </a:rPr>
              <a:t>Tritium is rare in nature because of its 12.4-year half-life. It is produced by cosmic radiation in the upper atmosphere where it combines with oxygen to form water. It then falls to earth as rain, but the concentration is too low to be useful in a nuclear weapons program. Most tritium is produced by bombarding </a:t>
            </a:r>
            <a:r>
              <a:rPr lang="en-US" baseline="30000" dirty="0">
                <a:solidFill>
                  <a:schemeClr val="bg1"/>
                </a:solidFill>
              </a:rPr>
              <a:t>6</a:t>
            </a:r>
            <a:r>
              <a:rPr lang="en-US" dirty="0">
                <a:solidFill>
                  <a:schemeClr val="bg1"/>
                </a:solidFill>
              </a:rPr>
              <a:t>Li [ </a:t>
            </a:r>
            <a:r>
              <a:rPr lang="en-US" baseline="30000" dirty="0">
                <a:solidFill>
                  <a:schemeClr val="bg1"/>
                </a:solidFill>
              </a:rPr>
              <a:t>6</a:t>
            </a:r>
            <a:r>
              <a:rPr lang="en-US" dirty="0">
                <a:solidFill>
                  <a:schemeClr val="bg1"/>
                </a:solidFill>
              </a:rPr>
              <a:t> Li(n, a) </a:t>
            </a:r>
            <a:r>
              <a:rPr lang="en-US" baseline="30000" dirty="0">
                <a:solidFill>
                  <a:schemeClr val="bg1"/>
                </a:solidFill>
              </a:rPr>
              <a:t>3</a:t>
            </a:r>
            <a:r>
              <a:rPr lang="en-US" dirty="0">
                <a:solidFill>
                  <a:schemeClr val="bg1"/>
                </a:solidFill>
              </a:rPr>
              <a:t> H] with neutrons in a reactor; it is also produced as a byproduct of the operation of a heavy-water-moderated reactor when neutrons are captured on the deuterons present. It has been suggested that it may be feasible to produce tritium in an accelerator (electronuclear breeder) in which protons bombard an appropriate target.</a:t>
            </a:r>
            <a:endParaRPr lang="pt-PT" dirty="0">
              <a:solidFill>
                <a:schemeClr val="bg1"/>
              </a:solidFill>
            </a:endParaRPr>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altLang="pt-PT" sz="1000" b="0" i="0" u="none" strike="noStrike" cap="none" normalizeH="0" baseline="0">
                <a:ln>
                  <a:noFill/>
                </a:ln>
                <a:solidFill>
                  <a:srgbClr val="000000"/>
                </a:solidFill>
                <a:effectLst/>
                <a:latin typeface="Arial Unicode MS" pitchFamily="34" charset="-128"/>
                <a:cs typeface="Arial" pitchFamily="34" charset="0"/>
              </a:rPr>
              <a:t>Li-6 + n -&gt; T + He-4 + 4.78 MeV</a:t>
            </a:r>
            <a:r>
              <a:rPr kumimoji="0" lang="pt-PT" altLang="pt-PT" sz="800" b="0" i="0" u="none" strike="noStrike" cap="none" normalizeH="0" baseline="0">
                <a:ln>
                  <a:noFill/>
                </a:ln>
                <a:solidFill>
                  <a:schemeClr val="tx1"/>
                </a:solidFill>
                <a:effectLst/>
                <a:latin typeface="Arial" pitchFamily="34" charset="0"/>
                <a:cs typeface="Arial" pitchFamily="34" charset="0"/>
              </a:rPr>
              <a:t> </a:t>
            </a:r>
            <a:endParaRPr kumimoji="0" lang="pt-PT" altLang="pt-PT" sz="1800" b="0" i="0" u="none" strike="noStrike" cap="none" normalizeH="0" baseline="0">
              <a:ln>
                <a:noFill/>
              </a:ln>
              <a:solidFill>
                <a:schemeClr val="tx1"/>
              </a:solidFill>
              <a:effectLst/>
              <a:latin typeface="Arial" pitchFamily="34" charset="0"/>
              <a:cs typeface="Arial" pitchFamily="34" charset="0"/>
            </a:endParaRPr>
          </a:p>
        </p:txBody>
      </p:sp>
      <p:sp>
        <p:nvSpPr>
          <p:cNvPr id="9" name="Rectângulo 8"/>
          <p:cNvSpPr/>
          <p:nvPr/>
        </p:nvSpPr>
        <p:spPr>
          <a:xfrm>
            <a:off x="3203848" y="1006689"/>
            <a:ext cx="5688632" cy="1200329"/>
          </a:xfrm>
          <a:prstGeom prst="rect">
            <a:avLst/>
          </a:prstGeom>
        </p:spPr>
        <p:txBody>
          <a:bodyPr wrap="square">
            <a:spAutoFit/>
          </a:bodyPr>
          <a:lstStyle/>
          <a:p>
            <a:pPr lvl="0"/>
            <a:r>
              <a:rPr lang="pt-PT" sz="2400" dirty="0">
                <a:solidFill>
                  <a:prstClr val="white"/>
                </a:solidFill>
              </a:rPr>
              <a:t>O trítio é raro na  natureza tempo de meia vida de 12,4. produzido pela  radiação cósmica na parte  superior da atmosfera.</a:t>
            </a:r>
          </a:p>
        </p:txBody>
      </p:sp>
      <p:sp>
        <p:nvSpPr>
          <p:cNvPr id="10" name="Rectângulo 9"/>
          <p:cNvSpPr/>
          <p:nvPr/>
        </p:nvSpPr>
        <p:spPr>
          <a:xfrm>
            <a:off x="3237870" y="2505670"/>
            <a:ext cx="5350643" cy="1200329"/>
          </a:xfrm>
          <a:prstGeom prst="rect">
            <a:avLst/>
          </a:prstGeom>
        </p:spPr>
        <p:txBody>
          <a:bodyPr wrap="square">
            <a:spAutoFit/>
          </a:bodyPr>
          <a:lstStyle/>
          <a:p>
            <a:pPr lvl="0"/>
            <a:r>
              <a:rPr lang="pt-PT" sz="2400" dirty="0">
                <a:solidFill>
                  <a:prstClr val="white"/>
                </a:solidFill>
              </a:rPr>
              <a:t>A maior parte é produzido através da fissão do </a:t>
            </a:r>
            <a:r>
              <a:rPr lang="pt-PT" sz="2400" baseline="30000" dirty="0">
                <a:solidFill>
                  <a:prstClr val="white"/>
                </a:solidFill>
              </a:rPr>
              <a:t>6</a:t>
            </a:r>
            <a:r>
              <a:rPr lang="pt-PT" sz="2400" dirty="0">
                <a:solidFill>
                  <a:prstClr val="white"/>
                </a:solidFill>
              </a:rPr>
              <a:t>Li  -  </a:t>
            </a:r>
          </a:p>
          <a:p>
            <a:pPr lvl="0"/>
            <a:r>
              <a:rPr lang="en-US" sz="2400" dirty="0">
                <a:solidFill>
                  <a:prstClr val="white"/>
                </a:solidFill>
              </a:rPr>
              <a:t>Li-6 + n -&gt; T + He-4 + 4.78 MeV</a:t>
            </a:r>
            <a:endParaRPr lang="pt-PT" sz="2400" dirty="0">
              <a:solidFill>
                <a:prstClr val="white"/>
              </a:solidFill>
            </a:endParaRPr>
          </a:p>
        </p:txBody>
      </p:sp>
    </p:spTree>
    <p:extLst>
      <p:ext uri="{BB962C8B-B14F-4D97-AF65-F5344CB8AC3E}">
        <p14:creationId xmlns:p14="http://schemas.microsoft.com/office/powerpoint/2010/main" val="13620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635896" y="764704"/>
            <a:ext cx="5508104" cy="3416320"/>
          </a:xfrm>
          <a:prstGeom prst="rect">
            <a:avLst/>
          </a:prstGeom>
          <a:noFill/>
        </p:spPr>
        <p:txBody>
          <a:bodyPr wrap="square" rtlCol="0">
            <a:spAutoFit/>
          </a:bodyPr>
          <a:lstStyle/>
          <a:p>
            <a:r>
              <a:rPr lang="pt-PT" sz="2400" dirty="0">
                <a:solidFill>
                  <a:schemeClr val="bg1"/>
                </a:solidFill>
              </a:rPr>
              <a:t>Uma amostra de água de um lago consistirá quase inteiramente em água na qual os átomos de hidrogénio consistem no isótopo 1H. </a:t>
            </a:r>
          </a:p>
          <a:p>
            <a:endParaRPr lang="pt-PT" sz="2400" dirty="0">
              <a:solidFill>
                <a:schemeClr val="bg1"/>
              </a:solidFill>
            </a:endParaRPr>
          </a:p>
          <a:p>
            <a:r>
              <a:rPr lang="pt-PT" sz="2400" dirty="0">
                <a:solidFill>
                  <a:schemeClr val="bg1"/>
                </a:solidFill>
              </a:rPr>
              <a:t>No entanto algumas moléculas poderão ter deutério. Esse resultado pode ser previsto  porque a Abundância de H1 na terra e de 99,985%</a:t>
            </a:r>
          </a:p>
        </p:txBody>
      </p:sp>
      <mc:AlternateContent xmlns:mc="http://schemas.openxmlformats.org/markup-compatibility/2006" xmlns:a14="http://schemas.microsoft.com/office/drawing/2010/main">
        <mc:Choice Requires="a14">
          <p:sp>
            <p:nvSpPr>
              <p:cNvPr id="3" name="Rectângulo 2"/>
              <p:cNvSpPr/>
              <p:nvPr/>
            </p:nvSpPr>
            <p:spPr>
              <a:xfrm>
                <a:off x="110071" y="4651100"/>
                <a:ext cx="9001000" cy="72853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sz="2000" i="1" dirty="0" smtClean="0">
                          <a:solidFill>
                            <a:prstClr val="white"/>
                          </a:solidFill>
                          <a:latin typeface="Cambria Math"/>
                        </a:rPr>
                        <m:t>𝐴</m:t>
                      </m:r>
                      <m:r>
                        <a:rPr lang="pt-PT" sz="2000" i="1" dirty="0" smtClean="0">
                          <a:solidFill>
                            <a:prstClr val="white"/>
                          </a:solidFill>
                          <a:latin typeface="Cambria Math"/>
                        </a:rPr>
                        <m:t>=  </m:t>
                      </m:r>
                      <m:f>
                        <m:fPr>
                          <m:ctrlPr>
                            <a:rPr lang="pt-PT" sz="2000" i="1" dirty="0">
                              <a:solidFill>
                                <a:prstClr val="white"/>
                              </a:solidFill>
                              <a:latin typeface="Cambria Math" panose="02040503050406030204" pitchFamily="18" charset="0"/>
                            </a:rPr>
                          </m:ctrlPr>
                        </m:fPr>
                        <m:num>
                          <m:r>
                            <a:rPr lang="pt-PT" sz="2000" i="1" dirty="0">
                              <a:solidFill>
                                <a:prstClr val="white"/>
                              </a:solidFill>
                              <a:latin typeface="Cambria Math"/>
                            </a:rPr>
                            <m:t>𝑛𝑢𝑚𝑒𝑟𝑜</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m:t>
                          </m:r>
                          <m:r>
                            <a:rPr lang="pt-PT" sz="2000" i="1" dirty="0">
                              <a:solidFill>
                                <a:prstClr val="white"/>
                              </a:solidFill>
                              <a:latin typeface="Cambria Math"/>
                            </a:rPr>
                            <m:t>𝑎𝑡𝑜𝑚𝑜𝑠</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m:t>
                          </m:r>
                          <m:r>
                            <a:rPr lang="pt-PT" sz="2000" i="1" dirty="0">
                              <a:solidFill>
                                <a:prstClr val="white"/>
                              </a:solidFill>
                              <a:latin typeface="Cambria Math"/>
                            </a:rPr>
                            <m:t>𝑢𝑚</m:t>
                          </m:r>
                          <m:r>
                            <a:rPr lang="pt-PT" sz="2000" i="1" dirty="0">
                              <a:solidFill>
                                <a:prstClr val="white"/>
                              </a:solidFill>
                              <a:latin typeface="Cambria Math"/>
                            </a:rPr>
                            <m:t> </m:t>
                          </m:r>
                          <m:r>
                            <a:rPr lang="pt-PT" sz="2000" i="1" dirty="0">
                              <a:solidFill>
                                <a:prstClr val="white"/>
                              </a:solidFill>
                              <a:latin typeface="Cambria Math"/>
                            </a:rPr>
                            <m:t>𝑑𝑎𝑑𝑜</m:t>
                          </m:r>
                          <m:r>
                            <a:rPr lang="pt-PT" sz="2000" i="1" dirty="0">
                              <a:solidFill>
                                <a:prstClr val="white"/>
                              </a:solidFill>
                              <a:latin typeface="Cambria Math"/>
                            </a:rPr>
                            <m:t> </m:t>
                          </m:r>
                          <m:r>
                            <a:rPr lang="pt-PT" sz="2000" i="1" dirty="0">
                              <a:solidFill>
                                <a:prstClr val="white"/>
                              </a:solidFill>
                              <a:latin typeface="Cambria Math"/>
                            </a:rPr>
                            <m:t>𝑖𝑠𝑜𝑡𝑜𝑝𝑜</m:t>
                          </m:r>
                        </m:num>
                        <m:den>
                          <m:r>
                            <a:rPr lang="pt-PT" sz="2000" i="1" dirty="0">
                              <a:solidFill>
                                <a:prstClr val="white"/>
                              </a:solidFill>
                              <a:latin typeface="Cambria Math"/>
                            </a:rPr>
                            <m:t>𝑛</m:t>
                          </m:r>
                          <m:r>
                            <a:rPr lang="pt-PT" sz="2000" i="1" dirty="0">
                              <a:solidFill>
                                <a:prstClr val="white"/>
                              </a:solidFill>
                              <a:latin typeface="Cambria Math"/>
                            </a:rPr>
                            <m:t>ú</m:t>
                          </m:r>
                          <m:r>
                            <a:rPr lang="pt-PT" sz="2000" i="1" dirty="0">
                              <a:solidFill>
                                <a:prstClr val="white"/>
                              </a:solidFill>
                              <a:latin typeface="Cambria Math"/>
                            </a:rPr>
                            <m:t>𝑚𝑒𝑟𝑜</m:t>
                          </m:r>
                          <m:r>
                            <a:rPr lang="pt-PT" sz="2000" i="1" dirty="0">
                              <a:solidFill>
                                <a:prstClr val="white"/>
                              </a:solidFill>
                              <a:latin typeface="Cambria Math"/>
                            </a:rPr>
                            <m:t> </m:t>
                          </m:r>
                          <m:r>
                            <a:rPr lang="pt-PT" sz="2000" i="1" dirty="0">
                              <a:solidFill>
                                <a:prstClr val="white"/>
                              </a:solidFill>
                              <a:latin typeface="Cambria Math"/>
                            </a:rPr>
                            <m:t>𝑡𝑜𝑡𝑎𝑙</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á</m:t>
                          </m:r>
                          <m:r>
                            <a:rPr lang="pt-PT" sz="2000" i="1" dirty="0">
                              <a:solidFill>
                                <a:prstClr val="white"/>
                              </a:solidFill>
                              <a:latin typeface="Cambria Math"/>
                            </a:rPr>
                            <m:t>𝑡𝑜𝑚𝑜𝑠</m:t>
                          </m:r>
                          <m:r>
                            <a:rPr lang="pt-PT" sz="2000" i="1" dirty="0">
                              <a:solidFill>
                                <a:prstClr val="white"/>
                              </a:solidFill>
                              <a:latin typeface="Cambria Math"/>
                            </a:rPr>
                            <m:t> </m:t>
                          </m:r>
                          <m:r>
                            <a:rPr lang="pt-PT" sz="2000" i="1" dirty="0">
                              <a:solidFill>
                                <a:prstClr val="white"/>
                              </a:solidFill>
                              <a:latin typeface="Cambria Math"/>
                            </a:rPr>
                            <m:t>𝑑𝑒</m:t>
                          </m:r>
                          <m:r>
                            <a:rPr lang="pt-PT" sz="2000" i="1" dirty="0">
                              <a:solidFill>
                                <a:prstClr val="white"/>
                              </a:solidFill>
                              <a:latin typeface="Cambria Math"/>
                            </a:rPr>
                            <m:t> </m:t>
                          </m:r>
                          <m:r>
                            <a:rPr lang="pt-PT" sz="2000" i="1" dirty="0">
                              <a:solidFill>
                                <a:prstClr val="white"/>
                              </a:solidFill>
                              <a:latin typeface="Cambria Math"/>
                            </a:rPr>
                            <m:t>𝑡𝑜𝑑𝑜𝑠</m:t>
                          </m:r>
                          <m:r>
                            <a:rPr lang="pt-PT" sz="2000" i="1" dirty="0">
                              <a:solidFill>
                                <a:prstClr val="white"/>
                              </a:solidFill>
                              <a:latin typeface="Cambria Math"/>
                            </a:rPr>
                            <m:t> </m:t>
                          </m:r>
                          <m:r>
                            <a:rPr lang="pt-PT" sz="2000" i="1" dirty="0">
                              <a:solidFill>
                                <a:prstClr val="white"/>
                              </a:solidFill>
                              <a:latin typeface="Cambria Math"/>
                            </a:rPr>
                            <m:t>𝑜𝑠</m:t>
                          </m:r>
                          <m:r>
                            <a:rPr lang="pt-PT" sz="2000" i="1" dirty="0">
                              <a:solidFill>
                                <a:prstClr val="white"/>
                              </a:solidFill>
                              <a:latin typeface="Cambria Math"/>
                            </a:rPr>
                            <m:t> </m:t>
                          </m:r>
                          <m:r>
                            <a:rPr lang="pt-PT" sz="2000" i="1" dirty="0">
                              <a:solidFill>
                                <a:prstClr val="white"/>
                              </a:solidFill>
                              <a:latin typeface="Cambria Math"/>
                            </a:rPr>
                            <m:t>𝑠𝑖𝑜𝑡𝑜𝑝𝑜𝑠</m:t>
                          </m:r>
                          <m:r>
                            <a:rPr lang="pt-PT" sz="2000" i="1" dirty="0">
                              <a:solidFill>
                                <a:prstClr val="white"/>
                              </a:solidFill>
                              <a:latin typeface="Cambria Math"/>
                            </a:rPr>
                            <m:t> </m:t>
                          </m:r>
                          <m:r>
                            <a:rPr lang="pt-PT" sz="2000" i="1" dirty="0">
                              <a:solidFill>
                                <a:prstClr val="white"/>
                              </a:solidFill>
                              <a:latin typeface="Cambria Math"/>
                            </a:rPr>
                            <m:t>𝑑𝑜</m:t>
                          </m:r>
                          <m:r>
                            <a:rPr lang="pt-PT" sz="2000" i="1" dirty="0">
                              <a:solidFill>
                                <a:prstClr val="white"/>
                              </a:solidFill>
                              <a:latin typeface="Cambria Math"/>
                            </a:rPr>
                            <m:t> </m:t>
                          </m:r>
                          <m:r>
                            <a:rPr lang="pt-PT" sz="2000" i="1" dirty="0">
                              <a:solidFill>
                                <a:prstClr val="white"/>
                              </a:solidFill>
                              <a:latin typeface="Cambria Math"/>
                            </a:rPr>
                            <m:t>𝑑𝑒𝑠𝑠𝑒</m:t>
                          </m:r>
                          <m:r>
                            <a:rPr lang="pt-PT" sz="2000" i="1" dirty="0">
                              <a:solidFill>
                                <a:prstClr val="white"/>
                              </a:solidFill>
                              <a:latin typeface="Cambria Math"/>
                            </a:rPr>
                            <m:t> </m:t>
                          </m:r>
                          <m:r>
                            <a:rPr lang="pt-PT" sz="2000" i="1" dirty="0">
                              <a:solidFill>
                                <a:prstClr val="white"/>
                              </a:solidFill>
                              <a:latin typeface="Cambria Math"/>
                            </a:rPr>
                            <m:t>𝑒𝑙𝑒𝑚𝑒𝑛𝑡𝑜</m:t>
                          </m:r>
                          <m:r>
                            <a:rPr lang="pt-PT" sz="2000" i="1" dirty="0">
                              <a:solidFill>
                                <a:prstClr val="white"/>
                              </a:solidFill>
                              <a:latin typeface="Cambria Math"/>
                            </a:rPr>
                            <m:t> </m:t>
                          </m:r>
                        </m:den>
                      </m:f>
                      <m:r>
                        <a:rPr lang="pt-PT" sz="2000" i="1" dirty="0" smtClean="0">
                          <a:solidFill>
                            <a:prstClr val="white"/>
                          </a:solidFill>
                          <a:latin typeface="Cambria Math"/>
                          <a:ea typeface="Cambria Math"/>
                        </a:rPr>
                        <m:t>×</m:t>
                      </m:r>
                      <m:r>
                        <a:rPr lang="pt-PT" sz="2000" b="0" i="1" dirty="0" smtClean="0">
                          <a:solidFill>
                            <a:prstClr val="white"/>
                          </a:solidFill>
                          <a:latin typeface="Cambria Math"/>
                          <a:ea typeface="Cambria Math"/>
                        </a:rPr>
                        <m:t>100</m:t>
                      </m:r>
                    </m:oMath>
                  </m:oMathPara>
                </a14:m>
                <a:endParaRPr lang="pt-PT" sz="2000" dirty="0"/>
              </a:p>
            </p:txBody>
          </p:sp>
        </mc:Choice>
        <mc:Fallback xmlns="">
          <p:sp>
            <p:nvSpPr>
              <p:cNvPr id="3" name="Rectângulo 2"/>
              <p:cNvSpPr>
                <a:spLocks noRot="1" noChangeAspect="1" noMove="1" noResize="1" noEditPoints="1" noAdjustHandles="1" noChangeArrowheads="1" noChangeShapeType="1" noTextEdit="1"/>
              </p:cNvSpPr>
              <p:nvPr/>
            </p:nvSpPr>
            <p:spPr>
              <a:xfrm>
                <a:off x="110071" y="4651100"/>
                <a:ext cx="9001000" cy="728533"/>
              </a:xfrm>
              <a:prstGeom prst="rect">
                <a:avLst/>
              </a:prstGeom>
              <a:blipFill rotWithShape="1">
                <a:blip r:embed="rId2"/>
                <a:stretch>
                  <a:fillRect/>
                </a:stretch>
              </a:blipFill>
            </p:spPr>
            <p:txBody>
              <a:bodyPr/>
              <a:lstStyle/>
              <a:p>
                <a:r>
                  <a:rPr lang="pt-PT">
                    <a:noFill/>
                  </a:rPr>
                  <a:t> </a:t>
                </a:r>
              </a:p>
            </p:txBody>
          </p:sp>
        </mc:Fallback>
      </mc:AlternateContent>
      <p:sp>
        <p:nvSpPr>
          <p:cNvPr id="5" name="Rectângulo 4"/>
          <p:cNvSpPr/>
          <p:nvPr/>
        </p:nvSpPr>
        <p:spPr>
          <a:xfrm>
            <a:off x="0" y="164948"/>
            <a:ext cx="3837845" cy="584775"/>
          </a:xfrm>
          <a:prstGeom prst="rect">
            <a:avLst/>
          </a:prstGeom>
        </p:spPr>
        <p:txBody>
          <a:bodyPr wrap="none">
            <a:spAutoFit/>
          </a:bodyPr>
          <a:lstStyle/>
          <a:p>
            <a:pPr lvl="0"/>
            <a:r>
              <a:rPr lang="pt-PT" sz="3200" b="1" dirty="0">
                <a:solidFill>
                  <a:srgbClr val="FFFF00"/>
                </a:solidFill>
              </a:rPr>
              <a:t>Abundância isotópica</a:t>
            </a:r>
          </a:p>
        </p:txBody>
      </p:sp>
      <p:pic>
        <p:nvPicPr>
          <p:cNvPr id="1026" name="Picture 2" descr="https://encrypted-tbn3.gstatic.com/images?q=tbn:ANd9GcRWDc77XzWO4_OWEEwFmdxu2VdYktosxxj4yK7v_WkH93sT3o-6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764704"/>
            <a:ext cx="3428536" cy="2232248"/>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76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51" t="13474" r="10464" b="42668"/>
          <a:stretch/>
        </p:blipFill>
        <p:spPr bwMode="auto">
          <a:xfrm>
            <a:off x="0" y="241257"/>
            <a:ext cx="9678390" cy="3208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19115" y="3455349"/>
            <a:ext cx="1800200" cy="1631216"/>
          </a:xfrm>
          <a:prstGeom prst="rect">
            <a:avLst/>
          </a:prstGeom>
          <a:noFill/>
        </p:spPr>
        <p:txBody>
          <a:bodyPr wrap="square" rtlCol="0">
            <a:spAutoFit/>
          </a:bodyPr>
          <a:lstStyle/>
          <a:p>
            <a:r>
              <a:rPr lang="pt-PT" sz="2000" dirty="0">
                <a:solidFill>
                  <a:schemeClr val="bg1"/>
                </a:solidFill>
              </a:rPr>
              <a:t>A amostra é introduzida na camara de ionização  com vapor</a:t>
            </a:r>
          </a:p>
        </p:txBody>
      </p:sp>
      <p:sp>
        <p:nvSpPr>
          <p:cNvPr id="6" name="CaixaDeTexto 5"/>
          <p:cNvSpPr txBox="1"/>
          <p:nvPr/>
        </p:nvSpPr>
        <p:spPr>
          <a:xfrm>
            <a:off x="1880441" y="3501008"/>
            <a:ext cx="2664296" cy="1938992"/>
          </a:xfrm>
          <a:prstGeom prst="rect">
            <a:avLst/>
          </a:prstGeom>
          <a:noFill/>
        </p:spPr>
        <p:txBody>
          <a:bodyPr wrap="square" rtlCol="0">
            <a:spAutoFit/>
          </a:bodyPr>
          <a:lstStyle/>
          <a:p>
            <a:r>
              <a:rPr lang="pt-PT" sz="2000" dirty="0">
                <a:solidFill>
                  <a:schemeClr val="bg1"/>
                </a:solidFill>
              </a:rPr>
              <a:t>Bombardeada com </a:t>
            </a:r>
            <a:r>
              <a:rPr lang="pt-PT" sz="2000" dirty="0" err="1">
                <a:solidFill>
                  <a:schemeClr val="bg1"/>
                </a:solidFill>
              </a:rPr>
              <a:t>electrons</a:t>
            </a:r>
            <a:r>
              <a:rPr lang="pt-PT" sz="2000" dirty="0">
                <a:solidFill>
                  <a:schemeClr val="bg1"/>
                </a:solidFill>
              </a:rPr>
              <a:t> de alta energia que promovem o arranque de </a:t>
            </a:r>
            <a:r>
              <a:rPr lang="pt-PT" sz="2000" dirty="0" err="1">
                <a:solidFill>
                  <a:schemeClr val="bg1"/>
                </a:solidFill>
              </a:rPr>
              <a:t>electrons</a:t>
            </a:r>
            <a:r>
              <a:rPr lang="pt-PT" sz="2000" dirty="0">
                <a:solidFill>
                  <a:schemeClr val="bg1"/>
                </a:solidFill>
              </a:rPr>
              <a:t> os átomos ou moléculas da amostra </a:t>
            </a:r>
          </a:p>
        </p:txBody>
      </p:sp>
      <p:sp>
        <p:nvSpPr>
          <p:cNvPr id="7" name="CaixaDeTexto 6"/>
          <p:cNvSpPr txBox="1"/>
          <p:nvPr/>
        </p:nvSpPr>
        <p:spPr>
          <a:xfrm>
            <a:off x="4875706" y="3446998"/>
            <a:ext cx="4304806" cy="2862322"/>
          </a:xfrm>
          <a:prstGeom prst="rect">
            <a:avLst/>
          </a:prstGeom>
          <a:noFill/>
        </p:spPr>
        <p:txBody>
          <a:bodyPr wrap="square" rtlCol="0">
            <a:spAutoFit/>
          </a:bodyPr>
          <a:lstStyle/>
          <a:p>
            <a:r>
              <a:rPr lang="pt-PT" sz="2000" dirty="0">
                <a:solidFill>
                  <a:schemeClr val="bg1"/>
                </a:solidFill>
              </a:rPr>
              <a:t>Um campo magnético que é perpendicular a direcção do feixe das partículas carregadas. </a:t>
            </a:r>
          </a:p>
          <a:p>
            <a:endParaRPr lang="pt-PT" sz="2000" dirty="0">
              <a:solidFill>
                <a:schemeClr val="bg1"/>
              </a:solidFill>
            </a:endParaRPr>
          </a:p>
          <a:p>
            <a:r>
              <a:rPr lang="pt-PT" sz="2000" dirty="0">
                <a:solidFill>
                  <a:schemeClr val="bg1"/>
                </a:solidFill>
              </a:rPr>
              <a:t>Este campo promove a curvatura do feixe e o raio da curvatura depende também da velocidade de aceleração e do campo magnético da massa e da carga das partículas.  </a:t>
            </a:r>
          </a:p>
        </p:txBody>
      </p:sp>
      <p:sp>
        <p:nvSpPr>
          <p:cNvPr id="2" name="Seta para a direita 1"/>
          <p:cNvSpPr/>
          <p:nvPr/>
        </p:nvSpPr>
        <p:spPr>
          <a:xfrm rot="16200000">
            <a:off x="91499" y="2633527"/>
            <a:ext cx="792088" cy="472045"/>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Seta para a direita 7"/>
          <p:cNvSpPr/>
          <p:nvPr/>
        </p:nvSpPr>
        <p:spPr>
          <a:xfrm rot="16200000">
            <a:off x="1247052" y="2705535"/>
            <a:ext cx="792088" cy="472045"/>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Seta para a direita 9"/>
          <p:cNvSpPr/>
          <p:nvPr/>
        </p:nvSpPr>
        <p:spPr>
          <a:xfrm rot="18544257">
            <a:off x="2874537" y="2571214"/>
            <a:ext cx="792088" cy="472045"/>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75832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down)">
                                      <p:cBhvr>
                                        <p:cTn id="3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build="p"/>
      <p:bldP spid="2" grpId="0" animBg="1"/>
      <p:bldP spid="8"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35496" y="-27384"/>
            <a:ext cx="4404796" cy="584775"/>
          </a:xfrm>
          <a:prstGeom prst="rect">
            <a:avLst/>
          </a:prstGeom>
        </p:spPr>
        <p:txBody>
          <a:bodyPr wrap="none">
            <a:spAutoFit/>
          </a:bodyPr>
          <a:lstStyle/>
          <a:p>
            <a:r>
              <a:rPr lang="pt-PT" sz="3200" b="1" dirty="0">
                <a:solidFill>
                  <a:srgbClr val="FFFF00"/>
                </a:solidFill>
              </a:rPr>
              <a:t>Espectroscopia de massa</a:t>
            </a:r>
          </a:p>
        </p:txBody>
      </p:sp>
      <p:sp>
        <p:nvSpPr>
          <p:cNvPr id="3" name="Rectângulo 2"/>
          <p:cNvSpPr/>
          <p:nvPr/>
        </p:nvSpPr>
        <p:spPr>
          <a:xfrm>
            <a:off x="665114" y="2658392"/>
            <a:ext cx="7984504" cy="4154984"/>
          </a:xfrm>
          <a:prstGeom prst="rect">
            <a:avLst/>
          </a:prstGeom>
        </p:spPr>
        <p:txBody>
          <a:bodyPr wrap="square">
            <a:spAutoFit/>
          </a:bodyPr>
          <a:lstStyle/>
          <a:p>
            <a:pPr marL="342900" indent="-342900">
              <a:buFont typeface="Arial" panose="020B0604020202020204" pitchFamily="34" charset="0"/>
              <a:buChar char="•"/>
            </a:pPr>
            <a:r>
              <a:rPr lang="pt-BR" sz="2400" dirty="0">
                <a:solidFill>
                  <a:schemeClr val="bg1"/>
                </a:solidFill>
              </a:rPr>
              <a:t>Pequenas quantidade de amostra são requeridas </a:t>
            </a:r>
          </a:p>
          <a:p>
            <a:pPr marL="342900" indent="-342900">
              <a:buFont typeface="Arial" panose="020B0604020202020204" pitchFamily="34" charset="0"/>
              <a:buChar char="•"/>
            </a:pPr>
            <a:r>
              <a:rPr lang="pt-BR" sz="2400" dirty="0">
                <a:solidFill>
                  <a:schemeClr val="bg1"/>
                </a:solidFill>
              </a:rPr>
              <a:t>A amostra terá de ser vaporizada </a:t>
            </a:r>
          </a:p>
          <a:p>
            <a:pPr marL="342900" indent="-342900">
              <a:buFont typeface="Arial" panose="020B0604020202020204" pitchFamily="34" charset="0"/>
              <a:buChar char="•"/>
            </a:pPr>
            <a:r>
              <a:rPr lang="pt-BR" sz="2400" dirty="0">
                <a:solidFill>
                  <a:schemeClr val="bg1"/>
                </a:solidFill>
              </a:rPr>
              <a:t>Um ou mais electrões terão de ser removidos do átomos para os átomos ou moléculas ficarem como íons positivos</a:t>
            </a:r>
          </a:p>
          <a:p>
            <a:pPr marL="342900" indent="-342900">
              <a:buFont typeface="Arial" panose="020B0604020202020204" pitchFamily="34" charset="0"/>
              <a:buChar char="•"/>
            </a:pPr>
            <a:r>
              <a:rPr lang="pt-BR" sz="2400" dirty="0">
                <a:solidFill>
                  <a:schemeClr val="bg1"/>
                </a:solidFill>
              </a:rPr>
              <a:t>É necessário um acelerador de íons campo elétrico – placas de aceleração </a:t>
            </a:r>
          </a:p>
          <a:p>
            <a:pPr marL="342900" indent="-342900">
              <a:buFont typeface="Arial" panose="020B0604020202020204" pitchFamily="34" charset="0"/>
              <a:buChar char="•"/>
            </a:pPr>
            <a:r>
              <a:rPr lang="pt-BR" sz="2400" dirty="0">
                <a:solidFill>
                  <a:schemeClr val="bg1"/>
                </a:solidFill>
              </a:rPr>
              <a:t>Um campo magnético para defletir a corrente iônica </a:t>
            </a:r>
          </a:p>
          <a:p>
            <a:pPr marL="342900" indent="-342900">
              <a:buFont typeface="Arial" panose="020B0604020202020204" pitchFamily="34" charset="0"/>
              <a:buChar char="•"/>
            </a:pPr>
            <a:r>
              <a:rPr lang="pt-BR" sz="2400" dirty="0">
                <a:solidFill>
                  <a:schemeClr val="bg1"/>
                </a:solidFill>
              </a:rPr>
              <a:t>Os íons com </a:t>
            </a:r>
            <a:r>
              <a:rPr lang="pt-BR" sz="2400" i="1" u="sng" dirty="0">
                <a:solidFill>
                  <a:srgbClr val="FFFF00"/>
                </a:solidFill>
              </a:rPr>
              <a:t>maior massa </a:t>
            </a:r>
            <a:r>
              <a:rPr lang="pt-BR" sz="2400" dirty="0">
                <a:solidFill>
                  <a:schemeClr val="bg1"/>
                </a:solidFill>
              </a:rPr>
              <a:t>e </a:t>
            </a:r>
            <a:r>
              <a:rPr lang="pt-BR" sz="2400" i="1" u="sng" dirty="0">
                <a:solidFill>
                  <a:srgbClr val="FFFF00"/>
                </a:solidFill>
              </a:rPr>
              <a:t>menor carga </a:t>
            </a:r>
            <a:r>
              <a:rPr lang="pt-BR" sz="2400" dirty="0">
                <a:solidFill>
                  <a:schemeClr val="bg1"/>
                </a:solidFill>
              </a:rPr>
              <a:t>(1+) serão </a:t>
            </a:r>
            <a:r>
              <a:rPr lang="pt-BR" sz="2400" i="1" u="sng" dirty="0">
                <a:solidFill>
                  <a:srgbClr val="FFFF00"/>
                </a:solidFill>
              </a:rPr>
              <a:t>menos deflectidos</a:t>
            </a:r>
            <a:r>
              <a:rPr lang="pt-BR" sz="2400" dirty="0">
                <a:solidFill>
                  <a:schemeClr val="bg1"/>
                </a:solidFill>
              </a:rPr>
              <a:t> </a:t>
            </a:r>
          </a:p>
          <a:p>
            <a:pPr marL="342900" indent="-342900">
              <a:buFont typeface="Arial" panose="020B0604020202020204" pitchFamily="34" charset="0"/>
              <a:buChar char="•"/>
            </a:pPr>
            <a:r>
              <a:rPr lang="pt-BR" sz="2400" dirty="0">
                <a:solidFill>
                  <a:schemeClr val="bg1"/>
                </a:solidFill>
              </a:rPr>
              <a:t>Os átomos atingem a placa </a:t>
            </a:r>
            <a:r>
              <a:rPr lang="pt-BR" sz="2400" dirty="0" err="1">
                <a:solidFill>
                  <a:schemeClr val="bg1"/>
                </a:solidFill>
              </a:rPr>
              <a:t>detectora</a:t>
            </a:r>
            <a:r>
              <a:rPr lang="pt-BR" sz="2400" dirty="0">
                <a:solidFill>
                  <a:schemeClr val="bg1"/>
                </a:solidFill>
              </a:rPr>
              <a:t> produzindo uma pequena corrente que á amplificada </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51" t="13474" r="10464" b="42668"/>
          <a:stretch/>
        </p:blipFill>
        <p:spPr bwMode="auto">
          <a:xfrm>
            <a:off x="665114" y="622862"/>
            <a:ext cx="5940152" cy="196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34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http://www.cs.miami.edu/home/geoff/Seminars/CognatesWorkshop/Ru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3" y="13185"/>
            <a:ext cx="5204866" cy="479715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5179713" y="1161618"/>
            <a:ext cx="3640759" cy="1200329"/>
          </a:xfrm>
          <a:prstGeom prst="rect">
            <a:avLst/>
          </a:prstGeom>
          <a:noFill/>
        </p:spPr>
        <p:txBody>
          <a:bodyPr wrap="square" rtlCol="0">
            <a:spAutoFit/>
          </a:bodyPr>
          <a:lstStyle/>
          <a:p>
            <a:pPr algn="ctr"/>
            <a:r>
              <a:rPr lang="pt-PT" sz="3600" b="1" dirty="0">
                <a:solidFill>
                  <a:schemeClr val="bg1"/>
                </a:solidFill>
              </a:rPr>
              <a:t>Regras no laboratório </a:t>
            </a:r>
          </a:p>
        </p:txBody>
      </p:sp>
    </p:spTree>
    <p:extLst>
      <p:ext uri="{BB962C8B-B14F-4D97-AF65-F5344CB8AC3E}">
        <p14:creationId xmlns:p14="http://schemas.microsoft.com/office/powerpoint/2010/main" val="14211259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04664" y="116632"/>
            <a:ext cx="2927176" cy="646331"/>
          </a:xfrm>
          <a:prstGeom prst="rect">
            <a:avLst/>
          </a:prstGeom>
          <a:noFill/>
        </p:spPr>
        <p:txBody>
          <a:bodyPr wrap="square" rtlCol="0">
            <a:spAutoFit/>
          </a:bodyPr>
          <a:lstStyle/>
          <a:p>
            <a:r>
              <a:rPr lang="pt-PT" sz="3600" b="1" dirty="0">
                <a:solidFill>
                  <a:schemeClr val="bg1"/>
                </a:solidFill>
              </a:rPr>
              <a:t>Peso</a:t>
            </a:r>
            <a:r>
              <a:rPr lang="pt-PT" sz="2400" b="1" dirty="0">
                <a:solidFill>
                  <a:schemeClr val="bg1"/>
                </a:solidFill>
              </a:rPr>
              <a:t> </a:t>
            </a:r>
            <a:r>
              <a:rPr lang="pt-PT" sz="3600" b="1" dirty="0">
                <a:solidFill>
                  <a:schemeClr val="bg1"/>
                </a:solidFill>
              </a:rPr>
              <a:t>atómico</a:t>
            </a:r>
            <a:r>
              <a:rPr lang="pt-PT" sz="2400" b="1" dirty="0">
                <a:solidFill>
                  <a:schemeClr val="bg1"/>
                </a:solidFill>
              </a:rPr>
              <a:t> </a:t>
            </a:r>
          </a:p>
        </p:txBody>
      </p:sp>
      <p:sp>
        <p:nvSpPr>
          <p:cNvPr id="3" name="CaixaDeTexto 2"/>
          <p:cNvSpPr txBox="1"/>
          <p:nvPr/>
        </p:nvSpPr>
        <p:spPr>
          <a:xfrm>
            <a:off x="3851920" y="992938"/>
            <a:ext cx="4824536" cy="1815882"/>
          </a:xfrm>
          <a:prstGeom prst="rect">
            <a:avLst/>
          </a:prstGeom>
          <a:noFill/>
        </p:spPr>
        <p:txBody>
          <a:bodyPr wrap="square" rtlCol="0">
            <a:spAutoFit/>
          </a:bodyPr>
          <a:lstStyle/>
          <a:p>
            <a:r>
              <a:rPr lang="pt-PT" sz="2800" dirty="0">
                <a:solidFill>
                  <a:schemeClr val="bg1"/>
                </a:solidFill>
              </a:rPr>
              <a:t>O peso atómico é a media dos pesos dos vários isótopos  relativamente a sua abundancia .</a:t>
            </a:r>
          </a:p>
        </p:txBody>
      </p:sp>
      <mc:AlternateContent xmlns:mc="http://schemas.openxmlformats.org/markup-compatibility/2006" xmlns:a14="http://schemas.microsoft.com/office/drawing/2010/main">
        <mc:Choice Requires="a14">
          <p:sp>
            <p:nvSpPr>
              <p:cNvPr id="4" name="Rectângulo 3"/>
              <p:cNvSpPr/>
              <p:nvPr/>
            </p:nvSpPr>
            <p:spPr>
              <a:xfrm>
                <a:off x="190144" y="4149080"/>
                <a:ext cx="9001000" cy="61991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b="0" i="1" dirty="0" smtClean="0">
                          <a:solidFill>
                            <a:prstClr val="white"/>
                          </a:solidFill>
                          <a:latin typeface="Cambria Math"/>
                        </a:rPr>
                        <m:t>𝑃𝑒𝑠𝑜</m:t>
                      </m:r>
                      <m:r>
                        <a:rPr lang="pt-PT" b="0" i="1" dirty="0" smtClean="0">
                          <a:solidFill>
                            <a:prstClr val="white"/>
                          </a:solidFill>
                          <a:latin typeface="Cambria Math"/>
                        </a:rPr>
                        <m:t> </m:t>
                      </m:r>
                      <m:r>
                        <a:rPr lang="pt-PT" b="0" i="1" dirty="0" smtClean="0">
                          <a:solidFill>
                            <a:prstClr val="white"/>
                          </a:solidFill>
                          <a:latin typeface="Cambria Math"/>
                        </a:rPr>
                        <m:t>𝑎𝑡</m:t>
                      </m:r>
                      <m:r>
                        <a:rPr lang="pt-PT" b="0" i="1" dirty="0" smtClean="0">
                          <a:solidFill>
                            <a:prstClr val="white"/>
                          </a:solidFill>
                          <a:latin typeface="Cambria Math"/>
                        </a:rPr>
                        <m:t>ô</m:t>
                      </m:r>
                      <m:r>
                        <a:rPr lang="pt-PT" b="0" i="1" dirty="0" smtClean="0">
                          <a:solidFill>
                            <a:prstClr val="white"/>
                          </a:solidFill>
                          <a:latin typeface="Cambria Math"/>
                        </a:rPr>
                        <m:t>𝑚𝑖𝑐𝑜</m:t>
                      </m:r>
                      <m:r>
                        <a:rPr lang="pt-PT" i="1" dirty="0" smtClean="0">
                          <a:solidFill>
                            <a:prstClr val="white"/>
                          </a:solidFill>
                          <a:latin typeface="Cambria Math"/>
                        </a:rPr>
                        <m:t> =  </m:t>
                      </m:r>
                      <m:f>
                        <m:fPr>
                          <m:ctrlPr>
                            <a:rPr lang="pt-PT" i="1" dirty="0">
                              <a:solidFill>
                                <a:prstClr val="white"/>
                              </a:solidFill>
                              <a:latin typeface="Cambria Math" panose="02040503050406030204" pitchFamily="18" charset="0"/>
                            </a:rPr>
                          </m:ctrlPr>
                        </m:fPr>
                        <m:num>
                          <m:r>
                            <a:rPr lang="pt-PT" b="0" i="1" dirty="0" smtClean="0">
                              <a:solidFill>
                                <a:prstClr val="white"/>
                              </a:solidFill>
                              <a:latin typeface="Cambria Math"/>
                            </a:rPr>
                            <m:t>(% </m:t>
                          </m:r>
                          <m:r>
                            <a:rPr lang="pt-PT" b="0" i="1" dirty="0" smtClean="0">
                              <a:solidFill>
                                <a:prstClr val="white"/>
                              </a:solidFill>
                              <a:latin typeface="Cambria Math"/>
                            </a:rPr>
                            <m:t>𝑑𝑒</m:t>
                          </m:r>
                          <m:r>
                            <a:rPr lang="pt-PT" b="0" i="1" dirty="0" smtClean="0">
                              <a:solidFill>
                                <a:prstClr val="white"/>
                              </a:solidFill>
                              <a:latin typeface="Cambria Math"/>
                            </a:rPr>
                            <m:t> </m:t>
                          </m:r>
                          <m:r>
                            <a:rPr lang="pt-PT" b="0" i="1" dirty="0" smtClean="0">
                              <a:solidFill>
                                <a:prstClr val="white"/>
                              </a:solidFill>
                              <a:latin typeface="Cambria Math"/>
                            </a:rPr>
                            <m:t>𝑎𝑏𝑢𝑛𝑑𝑎𝑛𝑐𝑖𝑎</m:t>
                          </m:r>
                          <m:r>
                            <a:rPr lang="pt-PT" b="0" i="1" dirty="0" smtClean="0">
                              <a:solidFill>
                                <a:prstClr val="white"/>
                              </a:solidFill>
                              <a:latin typeface="Cambria Math"/>
                            </a:rPr>
                            <m:t> </m:t>
                          </m:r>
                          <m:r>
                            <a:rPr lang="pt-PT" b="0" i="1" dirty="0" smtClean="0">
                              <a:solidFill>
                                <a:prstClr val="white"/>
                              </a:solidFill>
                              <a:latin typeface="Cambria Math"/>
                            </a:rPr>
                            <m:t>𝑑𝑜</m:t>
                          </m:r>
                          <m:r>
                            <a:rPr lang="pt-PT" b="0" i="1" dirty="0" smtClean="0">
                              <a:solidFill>
                                <a:prstClr val="white"/>
                              </a:solidFill>
                              <a:latin typeface="Cambria Math"/>
                            </a:rPr>
                            <m:t> </m:t>
                          </m:r>
                          <m:r>
                            <a:rPr lang="pt-PT" b="0" i="1" dirty="0" smtClean="0">
                              <a:solidFill>
                                <a:prstClr val="white"/>
                              </a:solidFill>
                              <a:latin typeface="Cambria Math"/>
                            </a:rPr>
                            <m:t>𝑖𝑠</m:t>
                          </m:r>
                          <m:r>
                            <a:rPr lang="pt-PT" b="0" i="1" dirty="0" smtClean="0">
                              <a:solidFill>
                                <a:prstClr val="white"/>
                              </a:solidFill>
                              <a:latin typeface="Cambria Math"/>
                            </a:rPr>
                            <m:t>ó</m:t>
                          </m:r>
                          <m:r>
                            <a:rPr lang="pt-PT" b="0" i="1" dirty="0" smtClean="0">
                              <a:solidFill>
                                <a:prstClr val="white"/>
                              </a:solidFill>
                              <a:latin typeface="Cambria Math"/>
                            </a:rPr>
                            <m:t>𝑡𝑜𝑝𝑜</m:t>
                          </m:r>
                          <m:r>
                            <a:rPr lang="pt-PT" b="0" i="1" dirty="0" smtClean="0">
                              <a:solidFill>
                                <a:prstClr val="white"/>
                              </a:solidFill>
                              <a:latin typeface="Cambria Math"/>
                            </a:rPr>
                            <m:t> 1)</m:t>
                          </m:r>
                        </m:num>
                        <m:den>
                          <m:r>
                            <a:rPr lang="pt-PT" b="0" i="1" dirty="0" smtClean="0">
                              <a:solidFill>
                                <a:prstClr val="white"/>
                              </a:solidFill>
                              <a:latin typeface="Cambria Math"/>
                            </a:rPr>
                            <m:t>100</m:t>
                          </m:r>
                        </m:den>
                      </m:f>
                      <m:r>
                        <a:rPr lang="pt-PT" i="1" dirty="0" smtClean="0">
                          <a:solidFill>
                            <a:prstClr val="white"/>
                          </a:solidFill>
                          <a:latin typeface="Cambria Math"/>
                          <a:ea typeface="Cambria Math"/>
                        </a:rPr>
                        <m:t>×</m:t>
                      </m:r>
                      <m:r>
                        <a:rPr lang="pt-PT" b="0" i="1" dirty="0" smtClean="0">
                          <a:solidFill>
                            <a:prstClr val="white"/>
                          </a:solidFill>
                          <a:latin typeface="Cambria Math"/>
                          <a:ea typeface="Cambria Math"/>
                        </a:rPr>
                        <m:t>𝑚𝑎𝑠𝑠𝑎</m:t>
                      </m:r>
                      <m:r>
                        <a:rPr lang="pt-PT" b="0" i="1" dirty="0" smtClean="0">
                          <a:solidFill>
                            <a:prstClr val="white"/>
                          </a:solidFill>
                          <a:latin typeface="Cambria Math"/>
                          <a:ea typeface="Cambria Math"/>
                        </a:rPr>
                        <m:t> </m:t>
                      </m:r>
                      <m:r>
                        <a:rPr lang="pt-PT" b="0" i="1" dirty="0" smtClean="0">
                          <a:solidFill>
                            <a:prstClr val="white"/>
                          </a:solidFill>
                          <a:latin typeface="Cambria Math"/>
                          <a:ea typeface="Cambria Math"/>
                        </a:rPr>
                        <m:t>𝑑𝑜</m:t>
                      </m:r>
                      <m:r>
                        <a:rPr lang="pt-PT" b="0" i="1" dirty="0" smtClean="0">
                          <a:solidFill>
                            <a:prstClr val="white"/>
                          </a:solidFill>
                          <a:latin typeface="Cambria Math"/>
                          <a:ea typeface="Cambria Math"/>
                        </a:rPr>
                        <m:t> </m:t>
                      </m:r>
                      <m:r>
                        <a:rPr lang="pt-PT" b="0" i="1" dirty="0" smtClean="0">
                          <a:solidFill>
                            <a:prstClr val="white"/>
                          </a:solidFill>
                          <a:latin typeface="Cambria Math"/>
                          <a:ea typeface="Cambria Math"/>
                        </a:rPr>
                        <m:t>𝑖𝑠𝑜𝑡𝑜𝑝𝑜</m:t>
                      </m:r>
                      <m:r>
                        <a:rPr lang="pt-PT" b="0" i="1" dirty="0" smtClean="0">
                          <a:solidFill>
                            <a:prstClr val="white"/>
                          </a:solidFill>
                          <a:latin typeface="Cambria Math"/>
                          <a:ea typeface="Cambria Math"/>
                        </a:rPr>
                        <m:t> 1+ ….</m:t>
                      </m:r>
                    </m:oMath>
                  </m:oMathPara>
                </a14:m>
                <a:endParaRPr lang="pt-PT" dirty="0"/>
              </a:p>
            </p:txBody>
          </p:sp>
        </mc:Choice>
        <mc:Fallback xmlns="">
          <p:sp>
            <p:nvSpPr>
              <p:cNvPr id="4" name="Rectângulo 3"/>
              <p:cNvSpPr>
                <a:spLocks noRot="1" noChangeAspect="1" noMove="1" noResize="1" noEditPoints="1" noAdjustHandles="1" noChangeArrowheads="1" noChangeShapeType="1" noTextEdit="1"/>
              </p:cNvSpPr>
              <p:nvPr/>
            </p:nvSpPr>
            <p:spPr>
              <a:xfrm>
                <a:off x="190144" y="4149080"/>
                <a:ext cx="9001000" cy="619913"/>
              </a:xfrm>
              <a:prstGeom prst="rect">
                <a:avLst/>
              </a:prstGeom>
              <a:blipFill rotWithShape="1">
                <a:blip r:embed="rId2"/>
                <a:stretch>
                  <a:fillRect/>
                </a:stretch>
              </a:blipFill>
            </p:spPr>
            <p:txBody>
              <a:bodyPr/>
              <a:lstStyle/>
              <a:p>
                <a:r>
                  <a:rPr lang="pt-PT">
                    <a:noFill/>
                  </a:rPr>
                  <a:t> </a:t>
                </a:r>
              </a:p>
            </p:txBody>
          </p:sp>
        </mc:Fallback>
      </mc:AlternateContent>
      <p:pic>
        <p:nvPicPr>
          <p:cNvPr id="6" name="Picture 2" descr="https://encrypted-tbn3.gstatic.com/images?q=tbn:ANd9GcRWDc77XzWO4_OWEEwFmdxu2VdYktosxxj4yK7v_WkH93sT3o-6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764704"/>
            <a:ext cx="3428536" cy="2232248"/>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702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70" t="27496" r="15352" b="22707"/>
          <a:stretch/>
        </p:blipFill>
        <p:spPr bwMode="auto">
          <a:xfrm>
            <a:off x="-7778" y="1371600"/>
            <a:ext cx="9151777" cy="463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204664" y="116632"/>
            <a:ext cx="2927176" cy="646331"/>
          </a:xfrm>
          <a:prstGeom prst="rect">
            <a:avLst/>
          </a:prstGeom>
          <a:noFill/>
        </p:spPr>
        <p:txBody>
          <a:bodyPr wrap="square" rtlCol="0">
            <a:spAutoFit/>
          </a:bodyPr>
          <a:lstStyle/>
          <a:p>
            <a:r>
              <a:rPr lang="pt-PT" sz="3600" b="1" dirty="0">
                <a:solidFill>
                  <a:schemeClr val="bg1"/>
                </a:solidFill>
              </a:rPr>
              <a:t>Peso</a:t>
            </a:r>
            <a:r>
              <a:rPr lang="pt-PT" sz="2400" b="1" dirty="0">
                <a:solidFill>
                  <a:schemeClr val="bg1"/>
                </a:solidFill>
              </a:rPr>
              <a:t> </a:t>
            </a:r>
            <a:r>
              <a:rPr lang="pt-PT" sz="3600" b="1" dirty="0">
                <a:solidFill>
                  <a:schemeClr val="bg1"/>
                </a:solidFill>
              </a:rPr>
              <a:t>atómico</a:t>
            </a:r>
            <a:r>
              <a:rPr lang="pt-PT" sz="2400" b="1" dirty="0">
                <a:solidFill>
                  <a:schemeClr val="bg1"/>
                </a:solidFill>
              </a:rPr>
              <a:t> </a:t>
            </a:r>
          </a:p>
        </p:txBody>
      </p:sp>
    </p:spTree>
    <p:extLst>
      <p:ext uri="{BB962C8B-B14F-4D97-AF65-F5344CB8AC3E}">
        <p14:creationId xmlns:p14="http://schemas.microsoft.com/office/powerpoint/2010/main" val="40239849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04664" y="116632"/>
            <a:ext cx="4871392" cy="646331"/>
          </a:xfrm>
          <a:prstGeom prst="rect">
            <a:avLst/>
          </a:prstGeom>
          <a:noFill/>
        </p:spPr>
        <p:txBody>
          <a:bodyPr wrap="square" rtlCol="0">
            <a:spAutoFit/>
          </a:bodyPr>
          <a:lstStyle/>
          <a:p>
            <a:r>
              <a:rPr lang="pt-PT" sz="3600" b="1" dirty="0">
                <a:solidFill>
                  <a:schemeClr val="bg1"/>
                </a:solidFill>
              </a:rPr>
              <a:t>Tabela periódica </a:t>
            </a:r>
            <a:endParaRPr lang="pt-PT" sz="2400" b="1" dirty="0">
              <a:solidFill>
                <a:schemeClr val="bg1"/>
              </a:solidFill>
            </a:endParaRPr>
          </a:p>
        </p:txBody>
      </p:sp>
      <p:grpSp>
        <p:nvGrpSpPr>
          <p:cNvPr id="4" name="Grupo 3"/>
          <p:cNvGrpSpPr/>
          <p:nvPr/>
        </p:nvGrpSpPr>
        <p:grpSpPr>
          <a:xfrm>
            <a:off x="209721" y="980728"/>
            <a:ext cx="8682759" cy="4471621"/>
            <a:chOff x="209721" y="980728"/>
            <a:chExt cx="8682759" cy="4471621"/>
          </a:xfrm>
        </p:grpSpPr>
        <p:pic>
          <p:nvPicPr>
            <p:cNvPr id="7170" name="Picture 2" descr="http://theodoregray.com/periodictable/Posters/Poster2.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21" y="980728"/>
              <a:ext cx="8682759" cy="4471621"/>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1619672" y="1196752"/>
              <a:ext cx="3960440" cy="7920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3921784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07975" y="7937"/>
            <a:ext cx="3379067" cy="584775"/>
          </a:xfrm>
          <a:prstGeom prst="rect">
            <a:avLst/>
          </a:prstGeom>
          <a:noFill/>
        </p:spPr>
        <p:txBody>
          <a:bodyPr wrap="none" rtlCol="0">
            <a:spAutoFit/>
          </a:bodyPr>
          <a:lstStyle/>
          <a:p>
            <a:r>
              <a:rPr lang="pt-PT" sz="3200" b="1" dirty="0" err="1">
                <a:solidFill>
                  <a:schemeClr val="bg1"/>
                </a:solidFill>
              </a:rPr>
              <a:t>Dimitri</a:t>
            </a:r>
            <a:r>
              <a:rPr lang="pt-PT" sz="3200" b="1" dirty="0">
                <a:solidFill>
                  <a:schemeClr val="bg1"/>
                </a:solidFill>
              </a:rPr>
              <a:t> </a:t>
            </a:r>
            <a:r>
              <a:rPr lang="pt-PT" sz="3200" b="1" dirty="0" err="1">
                <a:solidFill>
                  <a:schemeClr val="bg1"/>
                </a:solidFill>
              </a:rPr>
              <a:t>Mendeleev</a:t>
            </a:r>
            <a:endParaRPr lang="pt-PT" sz="3200" b="1" dirty="0">
              <a:solidFill>
                <a:schemeClr val="bg1"/>
              </a:solidFill>
            </a:endParaRPr>
          </a:p>
        </p:txBody>
      </p:sp>
      <p:sp>
        <p:nvSpPr>
          <p:cNvPr id="3" name="AutoShape 2" descr="Resultado de imagem para mendelee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11268" name="Picture 4" descr="http://www.cienciaemacao.ufv.br/images/mendele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7495"/>
            <a:ext cx="2619375"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585485" y="4509120"/>
            <a:ext cx="1523174" cy="461665"/>
          </a:xfrm>
          <a:prstGeom prst="rect">
            <a:avLst/>
          </a:prstGeom>
          <a:noFill/>
        </p:spPr>
        <p:txBody>
          <a:bodyPr wrap="none" rtlCol="0">
            <a:spAutoFit/>
          </a:bodyPr>
          <a:lstStyle/>
          <a:p>
            <a:r>
              <a:rPr lang="pt-PT" sz="2400" dirty="0">
                <a:solidFill>
                  <a:schemeClr val="bg1"/>
                </a:solidFill>
              </a:rPr>
              <a:t>1834-1903</a:t>
            </a:r>
          </a:p>
        </p:txBody>
      </p:sp>
      <p:pic>
        <p:nvPicPr>
          <p:cNvPr id="11270" name="Picture 6" descr="http://periodic.lanl.gov/images/mendeleev.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840" y="1973793"/>
            <a:ext cx="5172075" cy="3495675"/>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2880320" y="692696"/>
            <a:ext cx="6156176" cy="1200329"/>
          </a:xfrm>
          <a:prstGeom prst="rect">
            <a:avLst/>
          </a:prstGeom>
        </p:spPr>
        <p:txBody>
          <a:bodyPr wrap="square">
            <a:spAutoFit/>
          </a:bodyPr>
          <a:lstStyle/>
          <a:p>
            <a:r>
              <a:rPr lang="pt-BR" sz="2400" dirty="0">
                <a:solidFill>
                  <a:prstClr val="white"/>
                </a:solidFill>
              </a:rPr>
              <a:t> Ordenou os 60 elementos químicos conhecidos de sua época na ordem crescente de peso atômico  </a:t>
            </a:r>
            <a:endParaRPr lang="pt-BR" sz="2400" dirty="0"/>
          </a:p>
        </p:txBody>
      </p:sp>
      <p:sp>
        <p:nvSpPr>
          <p:cNvPr id="8" name="Rectângulo 7"/>
          <p:cNvSpPr/>
          <p:nvPr/>
        </p:nvSpPr>
        <p:spPr>
          <a:xfrm>
            <a:off x="460375" y="5533936"/>
            <a:ext cx="7928049" cy="461665"/>
          </a:xfrm>
          <a:prstGeom prst="rect">
            <a:avLst/>
          </a:prstGeom>
        </p:spPr>
        <p:txBody>
          <a:bodyPr wrap="square">
            <a:spAutoFit/>
          </a:bodyPr>
          <a:lstStyle/>
          <a:p>
            <a:r>
              <a:rPr lang="pt-PT" sz="2400" dirty="0">
                <a:solidFill>
                  <a:prstClr val="white"/>
                </a:solidFill>
              </a:rPr>
              <a:t>Vertical ficavam os elementos com propriedades químicas </a:t>
            </a:r>
            <a:endParaRPr lang="pt-PT" sz="2400" dirty="0"/>
          </a:p>
        </p:txBody>
      </p:sp>
      <p:sp>
        <p:nvSpPr>
          <p:cNvPr id="9" name="Rectângulo 8"/>
          <p:cNvSpPr/>
          <p:nvPr/>
        </p:nvSpPr>
        <p:spPr>
          <a:xfrm>
            <a:off x="2457693" y="6135687"/>
            <a:ext cx="6794827" cy="461665"/>
          </a:xfrm>
          <a:prstGeom prst="rect">
            <a:avLst/>
          </a:prstGeom>
        </p:spPr>
        <p:txBody>
          <a:bodyPr wrap="square">
            <a:spAutoFit/>
          </a:bodyPr>
          <a:lstStyle/>
          <a:p>
            <a:pPr lvl="0"/>
            <a:r>
              <a:rPr lang="pt-PT" sz="2400" dirty="0">
                <a:solidFill>
                  <a:prstClr val="white"/>
                </a:solidFill>
              </a:rPr>
              <a:t>Grupos verticais, ou as chamadas famílias químicas. </a:t>
            </a:r>
            <a:endParaRPr lang="pt-PT" sz="2400" dirty="0">
              <a:solidFill>
                <a:prstClr val="black"/>
              </a:solidFill>
            </a:endParaRPr>
          </a:p>
        </p:txBody>
      </p:sp>
    </p:spTree>
    <p:extLst>
      <p:ext uri="{BB962C8B-B14F-4D97-AF65-F5344CB8AC3E}">
        <p14:creationId xmlns:p14="http://schemas.microsoft.com/office/powerpoint/2010/main" val="66281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https://i.ytimg.com/vi/4zxDL85ueXs/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16120" t="22207" r="16567" b="8539"/>
          <a:stretch/>
        </p:blipFill>
        <p:spPr bwMode="auto">
          <a:xfrm>
            <a:off x="827584" y="1052736"/>
            <a:ext cx="7272808" cy="4208875"/>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07975" y="7937"/>
            <a:ext cx="3379067" cy="584775"/>
          </a:xfrm>
          <a:prstGeom prst="rect">
            <a:avLst/>
          </a:prstGeom>
          <a:noFill/>
        </p:spPr>
        <p:txBody>
          <a:bodyPr wrap="none" rtlCol="0">
            <a:spAutoFit/>
          </a:bodyPr>
          <a:lstStyle/>
          <a:p>
            <a:r>
              <a:rPr lang="pt-PT" sz="3200" b="1" dirty="0" err="1">
                <a:solidFill>
                  <a:schemeClr val="bg1"/>
                </a:solidFill>
              </a:rPr>
              <a:t>Dimitri</a:t>
            </a:r>
            <a:r>
              <a:rPr lang="pt-PT" sz="3200" b="1" dirty="0">
                <a:solidFill>
                  <a:schemeClr val="bg1"/>
                </a:solidFill>
              </a:rPr>
              <a:t> </a:t>
            </a:r>
            <a:r>
              <a:rPr lang="pt-PT" sz="3200" b="1" dirty="0" err="1">
                <a:solidFill>
                  <a:schemeClr val="bg1"/>
                </a:solidFill>
              </a:rPr>
              <a:t>Mendeleev</a:t>
            </a:r>
            <a:endParaRPr lang="pt-PT" sz="3200" b="1" dirty="0">
              <a:solidFill>
                <a:schemeClr val="bg1"/>
              </a:solidFill>
            </a:endParaRPr>
          </a:p>
        </p:txBody>
      </p:sp>
    </p:spTree>
    <p:extLst>
      <p:ext uri="{BB962C8B-B14F-4D97-AF65-F5344CB8AC3E}">
        <p14:creationId xmlns:p14="http://schemas.microsoft.com/office/powerpoint/2010/main" val="2078394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http://sciencenotes.org/wp-content/uploads/2014/11/ColorfulPeriodicTab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 y="1024213"/>
            <a:ext cx="9139717" cy="5141091"/>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46304" y="100047"/>
            <a:ext cx="5106975" cy="369332"/>
          </a:xfrm>
          <a:prstGeom prst="rect">
            <a:avLst/>
          </a:prstGeom>
          <a:noFill/>
        </p:spPr>
        <p:txBody>
          <a:bodyPr wrap="none" rtlCol="0">
            <a:spAutoFit/>
          </a:bodyPr>
          <a:lstStyle/>
          <a:p>
            <a:r>
              <a:rPr lang="pt-BR" dirty="0">
                <a:solidFill>
                  <a:schemeClr val="bg1"/>
                </a:solidFill>
              </a:rPr>
              <a:t>Elementos com propriedades químicas semelhantes </a:t>
            </a:r>
          </a:p>
        </p:txBody>
      </p:sp>
      <p:sp>
        <p:nvSpPr>
          <p:cNvPr id="3" name="CaixaDeTexto 2"/>
          <p:cNvSpPr txBox="1"/>
          <p:nvPr/>
        </p:nvSpPr>
        <p:spPr>
          <a:xfrm>
            <a:off x="-36512" y="807564"/>
            <a:ext cx="2112108" cy="369332"/>
          </a:xfrm>
          <a:prstGeom prst="rect">
            <a:avLst/>
          </a:prstGeom>
          <a:noFill/>
        </p:spPr>
        <p:txBody>
          <a:bodyPr wrap="square" rtlCol="0">
            <a:spAutoFit/>
          </a:bodyPr>
          <a:lstStyle/>
          <a:p>
            <a:pPr algn="ctr"/>
            <a:r>
              <a:rPr lang="pt-BR">
                <a:solidFill>
                  <a:schemeClr val="bg1"/>
                </a:solidFill>
              </a:rPr>
              <a:t>Metais alcalinos </a:t>
            </a:r>
          </a:p>
        </p:txBody>
      </p:sp>
      <p:sp>
        <p:nvSpPr>
          <p:cNvPr id="5" name="CaixaDeTexto 4"/>
          <p:cNvSpPr txBox="1"/>
          <p:nvPr/>
        </p:nvSpPr>
        <p:spPr>
          <a:xfrm>
            <a:off x="766284" y="1311620"/>
            <a:ext cx="1933508" cy="646331"/>
          </a:xfrm>
          <a:prstGeom prst="rect">
            <a:avLst/>
          </a:prstGeom>
          <a:noFill/>
        </p:spPr>
        <p:txBody>
          <a:bodyPr wrap="square" rtlCol="0">
            <a:spAutoFit/>
          </a:bodyPr>
          <a:lstStyle/>
          <a:p>
            <a:pPr algn="ctr"/>
            <a:r>
              <a:rPr lang="pt-BR">
                <a:solidFill>
                  <a:schemeClr val="bg1"/>
                </a:solidFill>
              </a:rPr>
              <a:t>Metais alcalinos-terrosos  </a:t>
            </a:r>
          </a:p>
        </p:txBody>
      </p:sp>
      <p:sp>
        <p:nvSpPr>
          <p:cNvPr id="6" name="CaixaDeTexto 5"/>
          <p:cNvSpPr txBox="1"/>
          <p:nvPr/>
        </p:nvSpPr>
        <p:spPr>
          <a:xfrm>
            <a:off x="1383706" y="2391740"/>
            <a:ext cx="2880320" cy="369332"/>
          </a:xfrm>
          <a:prstGeom prst="rect">
            <a:avLst/>
          </a:prstGeom>
          <a:noFill/>
        </p:spPr>
        <p:txBody>
          <a:bodyPr wrap="square" rtlCol="0">
            <a:spAutoFit/>
          </a:bodyPr>
          <a:lstStyle/>
          <a:p>
            <a:pPr algn="ctr"/>
            <a:r>
              <a:rPr lang="pt-BR">
                <a:solidFill>
                  <a:schemeClr val="bg1"/>
                </a:solidFill>
              </a:rPr>
              <a:t>Metais de transição </a:t>
            </a:r>
          </a:p>
        </p:txBody>
      </p:sp>
      <p:sp>
        <p:nvSpPr>
          <p:cNvPr id="7" name="CaixaDeTexto 6"/>
          <p:cNvSpPr txBox="1"/>
          <p:nvPr/>
        </p:nvSpPr>
        <p:spPr>
          <a:xfrm>
            <a:off x="5652120" y="1141762"/>
            <a:ext cx="1152128" cy="646331"/>
          </a:xfrm>
          <a:prstGeom prst="rect">
            <a:avLst/>
          </a:prstGeom>
          <a:noFill/>
        </p:spPr>
        <p:txBody>
          <a:bodyPr wrap="square" rtlCol="0">
            <a:spAutoFit/>
          </a:bodyPr>
          <a:lstStyle/>
          <a:p>
            <a:pPr algn="ctr"/>
            <a:r>
              <a:rPr lang="pt-BR">
                <a:solidFill>
                  <a:schemeClr val="bg1"/>
                </a:solidFill>
              </a:rPr>
              <a:t>Semi-metal</a:t>
            </a:r>
          </a:p>
        </p:txBody>
      </p:sp>
      <p:sp>
        <p:nvSpPr>
          <p:cNvPr id="8" name="CaixaDeTexto 7"/>
          <p:cNvSpPr txBox="1"/>
          <p:nvPr/>
        </p:nvSpPr>
        <p:spPr>
          <a:xfrm>
            <a:off x="6444208" y="1141762"/>
            <a:ext cx="1152128" cy="646331"/>
          </a:xfrm>
          <a:prstGeom prst="rect">
            <a:avLst/>
          </a:prstGeom>
          <a:noFill/>
        </p:spPr>
        <p:txBody>
          <a:bodyPr wrap="square" rtlCol="0">
            <a:spAutoFit/>
          </a:bodyPr>
          <a:lstStyle/>
          <a:p>
            <a:pPr algn="ctr"/>
            <a:r>
              <a:rPr lang="pt-BR">
                <a:solidFill>
                  <a:schemeClr val="bg1"/>
                </a:solidFill>
              </a:rPr>
              <a:t>Não metais </a:t>
            </a:r>
          </a:p>
        </p:txBody>
      </p:sp>
      <p:sp>
        <p:nvSpPr>
          <p:cNvPr id="9" name="CaixaDeTexto 8"/>
          <p:cNvSpPr txBox="1"/>
          <p:nvPr/>
        </p:nvSpPr>
        <p:spPr>
          <a:xfrm rot="16200000">
            <a:off x="7519682" y="946934"/>
            <a:ext cx="1368152" cy="369332"/>
          </a:xfrm>
          <a:prstGeom prst="rect">
            <a:avLst/>
          </a:prstGeom>
          <a:noFill/>
        </p:spPr>
        <p:txBody>
          <a:bodyPr wrap="square" rtlCol="0">
            <a:spAutoFit/>
          </a:bodyPr>
          <a:lstStyle/>
          <a:p>
            <a:pPr algn="ctr"/>
            <a:r>
              <a:rPr lang="pt-BR">
                <a:solidFill>
                  <a:schemeClr val="bg1"/>
                </a:solidFill>
              </a:rPr>
              <a:t>Halogéneos</a:t>
            </a:r>
          </a:p>
        </p:txBody>
      </p:sp>
      <p:sp>
        <p:nvSpPr>
          <p:cNvPr id="10" name="CaixaDeTexto 9"/>
          <p:cNvSpPr txBox="1"/>
          <p:nvPr/>
        </p:nvSpPr>
        <p:spPr>
          <a:xfrm rot="16200000">
            <a:off x="7961022" y="544034"/>
            <a:ext cx="1368152" cy="369332"/>
          </a:xfrm>
          <a:prstGeom prst="rect">
            <a:avLst/>
          </a:prstGeom>
          <a:noFill/>
        </p:spPr>
        <p:txBody>
          <a:bodyPr wrap="square" rtlCol="0">
            <a:spAutoFit/>
          </a:bodyPr>
          <a:lstStyle/>
          <a:p>
            <a:pPr algn="ctr"/>
            <a:r>
              <a:rPr lang="pt-PT" dirty="0">
                <a:solidFill>
                  <a:schemeClr val="bg1"/>
                </a:solidFill>
              </a:rPr>
              <a:t>Gás nobre</a:t>
            </a:r>
          </a:p>
        </p:txBody>
      </p:sp>
      <p:sp>
        <p:nvSpPr>
          <p:cNvPr id="11" name="CaixaDeTexto 10"/>
          <p:cNvSpPr txBox="1"/>
          <p:nvPr/>
        </p:nvSpPr>
        <p:spPr>
          <a:xfrm>
            <a:off x="15554" y="4797152"/>
            <a:ext cx="1368152" cy="369332"/>
          </a:xfrm>
          <a:prstGeom prst="rect">
            <a:avLst/>
          </a:prstGeom>
          <a:noFill/>
        </p:spPr>
        <p:txBody>
          <a:bodyPr wrap="square" rtlCol="0">
            <a:spAutoFit/>
          </a:bodyPr>
          <a:lstStyle/>
          <a:p>
            <a:pPr algn="ctr"/>
            <a:r>
              <a:rPr lang="pt-BR">
                <a:solidFill>
                  <a:schemeClr val="bg1"/>
                </a:solidFill>
              </a:rPr>
              <a:t>lantanideos</a:t>
            </a:r>
          </a:p>
        </p:txBody>
      </p:sp>
      <p:sp>
        <p:nvSpPr>
          <p:cNvPr id="12" name="CaixaDeTexto 11"/>
          <p:cNvSpPr txBox="1"/>
          <p:nvPr/>
        </p:nvSpPr>
        <p:spPr>
          <a:xfrm>
            <a:off x="82208" y="5301208"/>
            <a:ext cx="1368152" cy="369332"/>
          </a:xfrm>
          <a:prstGeom prst="rect">
            <a:avLst/>
          </a:prstGeom>
          <a:noFill/>
        </p:spPr>
        <p:txBody>
          <a:bodyPr wrap="square" rtlCol="0">
            <a:spAutoFit/>
          </a:bodyPr>
          <a:lstStyle/>
          <a:p>
            <a:pPr algn="ctr"/>
            <a:r>
              <a:rPr lang="pt-BR">
                <a:solidFill>
                  <a:schemeClr val="bg1"/>
                </a:solidFill>
              </a:rPr>
              <a:t>Actineos </a:t>
            </a:r>
          </a:p>
        </p:txBody>
      </p:sp>
      <p:sp>
        <p:nvSpPr>
          <p:cNvPr id="13" name="CaixaDeTexto 12"/>
          <p:cNvSpPr txBox="1"/>
          <p:nvPr/>
        </p:nvSpPr>
        <p:spPr>
          <a:xfrm>
            <a:off x="5076056" y="2330765"/>
            <a:ext cx="1152128" cy="369332"/>
          </a:xfrm>
          <a:prstGeom prst="rect">
            <a:avLst/>
          </a:prstGeom>
          <a:noFill/>
        </p:spPr>
        <p:txBody>
          <a:bodyPr wrap="square" rtlCol="0">
            <a:spAutoFit/>
          </a:bodyPr>
          <a:lstStyle/>
          <a:p>
            <a:pPr algn="ctr"/>
            <a:r>
              <a:rPr lang="pt-BR">
                <a:solidFill>
                  <a:schemeClr val="bg1"/>
                </a:solidFill>
              </a:rPr>
              <a:t>Metais</a:t>
            </a:r>
          </a:p>
        </p:txBody>
      </p:sp>
    </p:spTree>
    <p:extLst>
      <p:ext uri="{BB962C8B-B14F-4D97-AF65-F5344CB8AC3E}">
        <p14:creationId xmlns:p14="http://schemas.microsoft.com/office/powerpoint/2010/main" val="2778895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649929" y="1201976"/>
            <a:ext cx="6408712" cy="1938992"/>
          </a:xfrm>
          <a:prstGeom prst="rect">
            <a:avLst/>
          </a:prstGeom>
          <a:noFill/>
        </p:spPr>
        <p:txBody>
          <a:bodyPr wrap="square" rtlCol="0">
            <a:spAutoFit/>
          </a:bodyPr>
          <a:lstStyle/>
          <a:p>
            <a:r>
              <a:rPr lang="pt-BR" sz="2400" b="1" dirty="0">
                <a:solidFill>
                  <a:srgbClr val="FFFF00"/>
                </a:solidFill>
              </a:rPr>
              <a:t>Grupo 1 A </a:t>
            </a:r>
            <a:r>
              <a:rPr lang="pt-BR" sz="2400" dirty="0">
                <a:solidFill>
                  <a:schemeClr val="bg1"/>
                </a:solidFill>
              </a:rPr>
              <a:t>- Os </a:t>
            </a:r>
            <a:r>
              <a:rPr lang="pt-BR" sz="2400" b="1" u="sng" dirty="0">
                <a:solidFill>
                  <a:srgbClr val="FFFF00"/>
                </a:solidFill>
              </a:rPr>
              <a:t>metais alcalinos</a:t>
            </a:r>
            <a:r>
              <a:rPr lang="pt-BR" sz="2400" dirty="0">
                <a:solidFill>
                  <a:schemeClr val="bg1"/>
                </a:solidFill>
              </a:rPr>
              <a:t>  Têm este nome porque reagem muito facilmente com a água formando formam hidróxidos. Estes metais também reagem facilmente com o oxigênio produzindo óxidos.</a:t>
            </a:r>
          </a:p>
        </p:txBody>
      </p:sp>
      <p:pic>
        <p:nvPicPr>
          <p:cNvPr id="14338" name="Picture 2" descr="Salsola kali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17170"/>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251520" y="3244334"/>
            <a:ext cx="1442767" cy="369332"/>
          </a:xfrm>
          <a:prstGeom prst="rect">
            <a:avLst/>
          </a:prstGeom>
        </p:spPr>
        <p:txBody>
          <a:bodyPr wrap="none">
            <a:spAutoFit/>
          </a:bodyPr>
          <a:lstStyle/>
          <a:p>
            <a:r>
              <a:rPr lang="pt-BR" i="1" dirty="0" err="1">
                <a:solidFill>
                  <a:schemeClr val="bg1"/>
                </a:solidFill>
              </a:rPr>
              <a:t>Kali</a:t>
            </a:r>
            <a:r>
              <a:rPr lang="pt-BR" i="1" dirty="0">
                <a:solidFill>
                  <a:schemeClr val="bg1"/>
                </a:solidFill>
              </a:rPr>
              <a:t> </a:t>
            </a:r>
            <a:r>
              <a:rPr lang="pt-BR" i="1" dirty="0" err="1">
                <a:solidFill>
                  <a:schemeClr val="bg1"/>
                </a:solidFill>
              </a:rPr>
              <a:t>turgidum</a:t>
            </a:r>
            <a:endParaRPr lang="pt-BR" dirty="0">
              <a:solidFill>
                <a:schemeClr val="bg1"/>
              </a:solidFill>
            </a:endParaRPr>
          </a:p>
        </p:txBody>
      </p:sp>
      <p:sp>
        <p:nvSpPr>
          <p:cNvPr id="7" name="Rectângulo 6"/>
          <p:cNvSpPr/>
          <p:nvPr/>
        </p:nvSpPr>
        <p:spPr>
          <a:xfrm>
            <a:off x="2664008" y="3585841"/>
            <a:ext cx="6479991" cy="1569660"/>
          </a:xfrm>
          <a:prstGeom prst="rect">
            <a:avLst/>
          </a:prstGeom>
        </p:spPr>
        <p:txBody>
          <a:bodyPr wrap="square">
            <a:spAutoFit/>
          </a:bodyPr>
          <a:lstStyle/>
          <a:p>
            <a:r>
              <a:rPr lang="pt-BR" sz="2400" b="1" dirty="0">
                <a:solidFill>
                  <a:srgbClr val="FFFF00"/>
                </a:solidFill>
              </a:rPr>
              <a:t>Grupo 2A</a:t>
            </a:r>
            <a:r>
              <a:rPr lang="pt-BR" sz="2400" dirty="0">
                <a:solidFill>
                  <a:schemeClr val="bg1"/>
                </a:solidFill>
              </a:rPr>
              <a:t>- Os </a:t>
            </a:r>
            <a:r>
              <a:rPr lang="pt-BR" sz="2400" b="1" u="sng" dirty="0">
                <a:solidFill>
                  <a:srgbClr val="FFFF00"/>
                </a:solidFill>
              </a:rPr>
              <a:t>Metais Alcalino-Terrosos </a:t>
            </a:r>
            <a:r>
              <a:rPr lang="pt-BR" sz="2400" dirty="0">
                <a:solidFill>
                  <a:schemeClr val="bg1"/>
                </a:solidFill>
              </a:rPr>
              <a:t>tem baixa densidade, são coloridos e moles. Todos são sólidos. Os Metais Alcalino-Terrosos também formam hidróxidos fortemente básicos. </a:t>
            </a:r>
          </a:p>
        </p:txBody>
      </p:sp>
      <p:sp>
        <p:nvSpPr>
          <p:cNvPr id="8" name="Rectângulo 7"/>
          <p:cNvSpPr/>
          <p:nvPr/>
        </p:nvSpPr>
        <p:spPr>
          <a:xfrm>
            <a:off x="948859" y="5373216"/>
            <a:ext cx="6623433" cy="461665"/>
          </a:xfrm>
          <a:prstGeom prst="rect">
            <a:avLst/>
          </a:prstGeom>
        </p:spPr>
        <p:txBody>
          <a:bodyPr wrap="square">
            <a:spAutoFit/>
          </a:bodyPr>
          <a:lstStyle/>
          <a:p>
            <a:pPr lvl="0"/>
            <a:r>
              <a:rPr lang="pt-BR" sz="2400" dirty="0">
                <a:solidFill>
                  <a:prstClr val="white"/>
                </a:solidFill>
              </a:rPr>
              <a:t>Ambos reagem com  </a:t>
            </a:r>
            <a:r>
              <a:rPr lang="pt-BR" sz="2400" b="1" dirty="0">
                <a:solidFill>
                  <a:prstClr val="white"/>
                </a:solidFill>
              </a:rPr>
              <a:t>Halogênios</a:t>
            </a:r>
            <a:r>
              <a:rPr lang="pt-BR" sz="2400" dirty="0">
                <a:solidFill>
                  <a:prstClr val="white"/>
                </a:solidFill>
              </a:rPr>
              <a:t> formando sais.</a:t>
            </a:r>
          </a:p>
        </p:txBody>
      </p:sp>
      <p:sp>
        <p:nvSpPr>
          <p:cNvPr id="9" name="Rectângulo 8"/>
          <p:cNvSpPr/>
          <p:nvPr/>
        </p:nvSpPr>
        <p:spPr>
          <a:xfrm>
            <a:off x="1071230" y="5910371"/>
            <a:ext cx="8072769" cy="830997"/>
          </a:xfrm>
          <a:prstGeom prst="rect">
            <a:avLst/>
          </a:prstGeom>
        </p:spPr>
        <p:txBody>
          <a:bodyPr wrap="square">
            <a:spAutoFit/>
          </a:bodyPr>
          <a:lstStyle/>
          <a:p>
            <a:r>
              <a:rPr lang="pt-BR" sz="2400" dirty="0">
                <a:solidFill>
                  <a:prstClr val="white"/>
                </a:solidFill>
              </a:rPr>
              <a:t>Juntamente com os gases nobres são os únicos grupos q não são constituídos por metais .</a:t>
            </a:r>
          </a:p>
        </p:txBody>
      </p:sp>
    </p:spTree>
    <p:extLst>
      <p:ext uri="{BB962C8B-B14F-4D97-AF65-F5344CB8AC3E}">
        <p14:creationId xmlns:p14="http://schemas.microsoft.com/office/powerpoint/2010/main" val="280892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down)">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build="p"/>
      <p:bldP spid="8" grpId="0" build="p"/>
      <p:bldP spid="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339752" y="962928"/>
            <a:ext cx="6696744" cy="3046988"/>
          </a:xfrm>
          <a:prstGeom prst="rect">
            <a:avLst/>
          </a:prstGeom>
        </p:spPr>
        <p:txBody>
          <a:bodyPr wrap="square">
            <a:spAutoFit/>
          </a:bodyPr>
          <a:lstStyle/>
          <a:p>
            <a:r>
              <a:rPr lang="pt-PT" sz="2400" b="1" u="sng" dirty="0">
                <a:solidFill>
                  <a:srgbClr val="FFFF00"/>
                </a:solidFill>
              </a:rPr>
              <a:t>Semimetal</a:t>
            </a:r>
            <a:r>
              <a:rPr lang="pt-PT" sz="2400" dirty="0">
                <a:solidFill>
                  <a:schemeClr val="bg1"/>
                </a:solidFill>
              </a:rPr>
              <a:t> </a:t>
            </a:r>
            <a:r>
              <a:rPr lang="pt-PT" sz="2400" b="1" dirty="0">
                <a:solidFill>
                  <a:srgbClr val="FFFF00"/>
                </a:solidFill>
              </a:rPr>
              <a:t>ou</a:t>
            </a:r>
            <a:r>
              <a:rPr lang="pt-PT" sz="2400" dirty="0">
                <a:solidFill>
                  <a:srgbClr val="FFFF00"/>
                </a:solidFill>
              </a:rPr>
              <a:t> </a:t>
            </a:r>
            <a:r>
              <a:rPr lang="pt-PT" sz="2400" b="1" u="sng" dirty="0">
                <a:solidFill>
                  <a:srgbClr val="FFFF00"/>
                </a:solidFill>
              </a:rPr>
              <a:t>metalóide</a:t>
            </a:r>
            <a:r>
              <a:rPr lang="pt-PT" sz="2400" dirty="0">
                <a:solidFill>
                  <a:srgbClr val="FFFF00"/>
                </a:solidFill>
              </a:rPr>
              <a:t>  </a:t>
            </a:r>
            <a:r>
              <a:rPr lang="pt-PT" sz="2400" dirty="0">
                <a:solidFill>
                  <a:schemeClr val="bg1"/>
                </a:solidFill>
              </a:rPr>
              <a:t>são elementos químicos que exibem tanto características de metais quanto de  não-metais, quer nas propriedades físicas, quer nas químicas.</a:t>
            </a:r>
          </a:p>
          <a:p>
            <a:endParaRPr lang="pt-PT" sz="2400" dirty="0">
              <a:solidFill>
                <a:schemeClr val="bg1"/>
              </a:solidFill>
            </a:endParaRPr>
          </a:p>
          <a:p>
            <a:r>
              <a:rPr lang="pt-PT" sz="2400" dirty="0">
                <a:solidFill>
                  <a:schemeClr val="bg1"/>
                </a:solidFill>
              </a:rPr>
              <a:t>São </a:t>
            </a:r>
            <a:r>
              <a:rPr lang="pt-PT" sz="2400" dirty="0" err="1">
                <a:solidFill>
                  <a:schemeClr val="bg1"/>
                </a:solidFill>
              </a:rPr>
              <a:t>semi-condutores</a:t>
            </a:r>
            <a:r>
              <a:rPr lang="pt-PT" sz="2400" dirty="0">
                <a:solidFill>
                  <a:schemeClr val="bg1"/>
                </a:solidFill>
              </a:rPr>
              <a:t> </a:t>
            </a:r>
            <a:r>
              <a:rPr lang="pt-PT" sz="2400" dirty="0" err="1">
                <a:solidFill>
                  <a:schemeClr val="bg1"/>
                </a:solidFill>
              </a:rPr>
              <a:t>termicos</a:t>
            </a:r>
            <a:r>
              <a:rPr lang="pt-PT" sz="2400" dirty="0">
                <a:solidFill>
                  <a:schemeClr val="bg1"/>
                </a:solidFill>
              </a:rPr>
              <a:t> e </a:t>
            </a:r>
            <a:r>
              <a:rPr lang="pt-PT" sz="2400" dirty="0" err="1">
                <a:solidFill>
                  <a:schemeClr val="bg1"/>
                </a:solidFill>
              </a:rPr>
              <a:t>electricos</a:t>
            </a:r>
            <a:r>
              <a:rPr lang="pt-PT" sz="2400" dirty="0">
                <a:solidFill>
                  <a:schemeClr val="bg1"/>
                </a:solidFill>
              </a:rPr>
              <a:t>….</a:t>
            </a:r>
          </a:p>
          <a:p>
            <a:r>
              <a:rPr lang="pt-PT" sz="2400" dirty="0">
                <a:solidFill>
                  <a:schemeClr val="bg1"/>
                </a:solidFill>
              </a:rPr>
              <a:t>BN – nitreto de boro utilizado no fabrico de LED ultravioleta </a:t>
            </a:r>
          </a:p>
        </p:txBody>
      </p:sp>
      <p:grpSp>
        <p:nvGrpSpPr>
          <p:cNvPr id="11" name="Grupo 10"/>
          <p:cNvGrpSpPr/>
          <p:nvPr/>
        </p:nvGrpSpPr>
        <p:grpSpPr>
          <a:xfrm>
            <a:off x="251520" y="962928"/>
            <a:ext cx="1951630" cy="2356365"/>
            <a:chOff x="6005016" y="1874441"/>
            <a:chExt cx="1951630" cy="2356365"/>
          </a:xfrm>
        </p:grpSpPr>
        <p:pic>
          <p:nvPicPr>
            <p:cNvPr id="4" name="Picture 2" descr="http://sciencenotes.org/wp-content/uploads/2014/11/ColorfulPeriodicTable.png"/>
            <p:cNvPicPr>
              <a:picLocks noChangeAspect="1" noChangeArrowheads="1"/>
            </p:cNvPicPr>
            <p:nvPr/>
          </p:nvPicPr>
          <p:blipFill rotWithShape="1">
            <a:blip r:embed="rId2">
              <a:extLst>
                <a:ext uri="{28A0092B-C50C-407E-A947-70E740481C1C}">
                  <a14:useLocalDpi xmlns:a14="http://schemas.microsoft.com/office/drawing/2010/main" val="0"/>
                </a:ext>
              </a:extLst>
            </a:blip>
            <a:srcRect l="65656" t="16538" r="12991" b="37628"/>
            <a:stretch/>
          </p:blipFill>
          <p:spPr bwMode="auto">
            <a:xfrm>
              <a:off x="6005016" y="1874441"/>
              <a:ext cx="1951630" cy="2356365"/>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6005016" y="1874441"/>
              <a:ext cx="504000" cy="43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ângulo 5"/>
            <p:cNvSpPr/>
            <p:nvPr/>
          </p:nvSpPr>
          <p:spPr>
            <a:xfrm>
              <a:off x="6516272" y="2276872"/>
              <a:ext cx="464559"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ctângulo 6"/>
            <p:cNvSpPr/>
            <p:nvPr/>
          </p:nvSpPr>
          <p:spPr>
            <a:xfrm>
              <a:off x="6516216" y="2780928"/>
              <a:ext cx="464559"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ctângulo 7"/>
            <p:cNvSpPr/>
            <p:nvPr/>
          </p:nvSpPr>
          <p:spPr>
            <a:xfrm>
              <a:off x="6987761" y="2780928"/>
              <a:ext cx="464559"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ctângulo 8"/>
            <p:cNvSpPr/>
            <p:nvPr/>
          </p:nvSpPr>
          <p:spPr>
            <a:xfrm>
              <a:off x="6987761" y="3249032"/>
              <a:ext cx="468000" cy="50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ctângulo 9"/>
            <p:cNvSpPr/>
            <p:nvPr/>
          </p:nvSpPr>
          <p:spPr>
            <a:xfrm>
              <a:off x="7458258" y="3734846"/>
              <a:ext cx="464559"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10244" name="Picture 4" descr="http://beautifulwithbrains.com/wp-content/uploads/2010/05/Boron_nitr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136" y="-3719794"/>
            <a:ext cx="360997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469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899592" y="260648"/>
            <a:ext cx="7920880" cy="3416320"/>
          </a:xfrm>
          <a:prstGeom prst="rect">
            <a:avLst/>
          </a:prstGeom>
        </p:spPr>
        <p:txBody>
          <a:bodyPr wrap="square">
            <a:spAutoFit/>
          </a:bodyPr>
          <a:lstStyle/>
          <a:p>
            <a:r>
              <a:rPr lang="pt-BR" sz="2400">
                <a:solidFill>
                  <a:schemeClr val="bg1"/>
                </a:solidFill>
              </a:rPr>
              <a:t>Os </a:t>
            </a:r>
            <a:r>
              <a:rPr lang="pt-BR" sz="2400" b="1">
                <a:solidFill>
                  <a:schemeClr val="bg1"/>
                </a:solidFill>
              </a:rPr>
              <a:t>gases nobres</a:t>
            </a:r>
            <a:r>
              <a:rPr lang="pt-BR" sz="2400">
                <a:solidFill>
                  <a:schemeClr val="bg1"/>
                </a:solidFill>
              </a:rPr>
              <a:t> são todos gases inodoros, incolores, monoatômicos de baixa reatividade química. </a:t>
            </a:r>
          </a:p>
          <a:p>
            <a:endParaRPr lang="pt-BR" sz="2400">
              <a:solidFill>
                <a:schemeClr val="bg1"/>
              </a:solidFill>
            </a:endParaRPr>
          </a:p>
          <a:p>
            <a:r>
              <a:rPr lang="pt-BR" sz="2400">
                <a:solidFill>
                  <a:schemeClr val="bg1"/>
                </a:solidFill>
              </a:rPr>
              <a:t>Exemplos… </a:t>
            </a:r>
          </a:p>
          <a:p>
            <a:r>
              <a:rPr lang="pt-BR" sz="2400" b="1">
                <a:solidFill>
                  <a:srgbClr val="FFFF00"/>
                </a:solidFill>
              </a:rPr>
              <a:t>Argônio</a:t>
            </a:r>
            <a:r>
              <a:rPr lang="pt-BR" sz="2400">
                <a:solidFill>
                  <a:srgbClr val="FFFF00"/>
                </a:solidFill>
              </a:rPr>
              <a:t> </a:t>
            </a:r>
            <a:r>
              <a:rPr lang="pt-BR" sz="2400">
                <a:solidFill>
                  <a:schemeClr val="bg1"/>
                </a:solidFill>
              </a:rPr>
              <a:t>-  utilizado em lâmpadas de bulbo para prevenir a oxidação do filamento de tungstênio.</a:t>
            </a:r>
          </a:p>
          <a:p>
            <a:endParaRPr lang="pt-BR" sz="2400">
              <a:solidFill>
                <a:schemeClr val="bg1"/>
              </a:solidFill>
            </a:endParaRPr>
          </a:p>
          <a:p>
            <a:r>
              <a:rPr lang="pt-BR" sz="2400" b="1">
                <a:solidFill>
                  <a:srgbClr val="FFFF00"/>
                </a:solidFill>
              </a:rPr>
              <a:t>Hélio</a:t>
            </a:r>
            <a:r>
              <a:rPr lang="pt-BR" sz="2400">
                <a:solidFill>
                  <a:srgbClr val="FFFF00"/>
                </a:solidFill>
              </a:rPr>
              <a:t> </a:t>
            </a:r>
            <a:r>
              <a:rPr lang="pt-BR" sz="2400">
                <a:solidFill>
                  <a:schemeClr val="bg1"/>
                </a:solidFill>
              </a:rPr>
              <a:t>- Cilindros de mergulho em grandes profundidades para evitar a toxidade do nitrogênio</a:t>
            </a:r>
          </a:p>
        </p:txBody>
      </p:sp>
      <p:pic>
        <p:nvPicPr>
          <p:cNvPr id="3" name="Picture 2" descr="http://sciencenotes.org/wp-content/uploads/2014/11/ColorfulPeriodicTable.png"/>
          <p:cNvPicPr>
            <a:picLocks noChangeAspect="1" noChangeArrowheads="1"/>
          </p:cNvPicPr>
          <p:nvPr/>
        </p:nvPicPr>
        <p:blipFill rotWithShape="1">
          <a:blip r:embed="rId2">
            <a:extLst>
              <a:ext uri="{28A0092B-C50C-407E-A947-70E740481C1C}">
                <a14:useLocalDpi xmlns:a14="http://schemas.microsoft.com/office/drawing/2010/main" val="0"/>
              </a:ext>
            </a:extLst>
          </a:blip>
          <a:srcRect l="92065" t="5949" r="2729" b="28451"/>
          <a:stretch/>
        </p:blipFill>
        <p:spPr bwMode="auto">
          <a:xfrm>
            <a:off x="199728" y="332655"/>
            <a:ext cx="555847" cy="393972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figures.boundless.com/10100/large/neon-20tub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970" y="3861048"/>
            <a:ext cx="4912526" cy="289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8152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aixaDeTexto 2"/>
          <p:cNvSpPr txBox="1"/>
          <p:nvPr/>
        </p:nvSpPr>
        <p:spPr>
          <a:xfrm>
            <a:off x="33001" y="332656"/>
            <a:ext cx="3793667" cy="400110"/>
          </a:xfrm>
          <a:prstGeom prst="rect">
            <a:avLst/>
          </a:prstGeom>
          <a:noFill/>
        </p:spPr>
        <p:txBody>
          <a:bodyPr wrap="none" rtlCol="0">
            <a:spAutoFit/>
          </a:bodyPr>
          <a:lstStyle/>
          <a:p>
            <a:r>
              <a:rPr lang="pt-PT" sz="2000" b="1" dirty="0">
                <a:solidFill>
                  <a:schemeClr val="bg1"/>
                </a:solidFill>
              </a:rPr>
              <a:t>Moléculas compostos e formulas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036496" cy="44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445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20" y="260648"/>
            <a:ext cx="8724346" cy="6309420"/>
          </a:xfrm>
          <a:prstGeom prst="rect">
            <a:avLst/>
          </a:prstGeom>
        </p:spPr>
        <p:txBody>
          <a:bodyPr wrap="square">
            <a:spAutoFit/>
          </a:bodyPr>
          <a:lstStyle/>
          <a:p>
            <a:pPr hangingPunct="0"/>
            <a:r>
              <a:rPr lang="pt-BR" sz="2800" b="1" cap="small" dirty="0">
                <a:solidFill>
                  <a:schemeClr val="bg1"/>
                </a:solidFill>
              </a:rPr>
              <a:t>Instruções sobre as Aulas de Laboratório </a:t>
            </a:r>
            <a:endParaRPr lang="pt-PT" sz="2800" b="1" dirty="0">
              <a:solidFill>
                <a:schemeClr val="bg1"/>
              </a:solidFill>
            </a:endParaRPr>
          </a:p>
          <a:p>
            <a:pPr hangingPunct="0"/>
            <a:endParaRPr lang="pt-PT" sz="2000" dirty="0">
              <a:solidFill>
                <a:schemeClr val="bg1"/>
              </a:solidFill>
            </a:endParaRPr>
          </a:p>
          <a:p>
            <a:pPr hangingPunct="0"/>
            <a:r>
              <a:rPr lang="pt-BR" sz="2000" b="1" dirty="0">
                <a:solidFill>
                  <a:schemeClr val="bg1"/>
                </a:solidFill>
              </a:rPr>
              <a:t>1.</a:t>
            </a:r>
            <a:r>
              <a:rPr lang="pt-BR" sz="2000" dirty="0">
                <a:solidFill>
                  <a:schemeClr val="bg1"/>
                </a:solidFill>
              </a:rPr>
              <a:t> O aluno </a:t>
            </a:r>
            <a:r>
              <a:rPr lang="pt-BR" sz="2000" b="1" dirty="0">
                <a:solidFill>
                  <a:schemeClr val="bg1"/>
                </a:solidFill>
              </a:rPr>
              <a:t>não poderá</a:t>
            </a:r>
            <a:r>
              <a:rPr lang="pt-BR" sz="2000" dirty="0">
                <a:solidFill>
                  <a:schemeClr val="bg1"/>
                </a:solidFill>
              </a:rPr>
              <a:t> entrar no laboratório de bermudas, saia e sandálias.</a:t>
            </a:r>
            <a:endParaRPr lang="pt-PT" sz="2000" dirty="0">
              <a:solidFill>
                <a:schemeClr val="bg1"/>
              </a:solidFill>
            </a:endParaRPr>
          </a:p>
          <a:p>
            <a:pPr hangingPunct="0"/>
            <a:endParaRPr lang="pt-PT" sz="2000" dirty="0">
              <a:solidFill>
                <a:schemeClr val="bg1"/>
              </a:solidFill>
            </a:endParaRPr>
          </a:p>
          <a:p>
            <a:pPr hangingPunct="0"/>
            <a:r>
              <a:rPr lang="pt-BR" sz="2000" b="1" dirty="0">
                <a:solidFill>
                  <a:schemeClr val="bg1"/>
                </a:solidFill>
              </a:rPr>
              <a:t>2.</a:t>
            </a:r>
            <a:r>
              <a:rPr lang="pt-BR" sz="2000" dirty="0">
                <a:solidFill>
                  <a:schemeClr val="bg1"/>
                </a:solidFill>
              </a:rPr>
              <a:t> O aluno </a:t>
            </a:r>
            <a:r>
              <a:rPr lang="pt-BR" sz="2000" b="1" dirty="0">
                <a:solidFill>
                  <a:schemeClr val="bg1"/>
                </a:solidFill>
              </a:rPr>
              <a:t>deve trazer</a:t>
            </a:r>
            <a:r>
              <a:rPr lang="pt-BR" sz="2000" dirty="0">
                <a:solidFill>
                  <a:schemeClr val="bg1"/>
                </a:solidFill>
              </a:rPr>
              <a:t> e usar sempre no laboratório o </a:t>
            </a:r>
            <a:r>
              <a:rPr lang="pt-BR" sz="2000" b="1" dirty="0">
                <a:solidFill>
                  <a:schemeClr val="bg1"/>
                </a:solidFill>
              </a:rPr>
              <a:t>avental</a:t>
            </a:r>
            <a:r>
              <a:rPr lang="pt-BR" sz="2000" dirty="0">
                <a:solidFill>
                  <a:schemeClr val="bg1"/>
                </a:solidFill>
              </a:rPr>
              <a:t>. Deve também </a:t>
            </a:r>
            <a:r>
              <a:rPr lang="pt-BR" sz="2000" b="1" dirty="0">
                <a:solidFill>
                  <a:schemeClr val="bg1"/>
                </a:solidFill>
              </a:rPr>
              <a:t>obrigatoriamente</a:t>
            </a:r>
            <a:r>
              <a:rPr lang="pt-BR" sz="2000" dirty="0">
                <a:solidFill>
                  <a:schemeClr val="bg1"/>
                </a:solidFill>
              </a:rPr>
              <a:t> usar  </a:t>
            </a:r>
            <a:r>
              <a:rPr lang="pt-BR" sz="2000" b="1" dirty="0">
                <a:solidFill>
                  <a:schemeClr val="bg1"/>
                </a:solidFill>
              </a:rPr>
              <a:t>óculos de segurança</a:t>
            </a:r>
            <a:r>
              <a:rPr lang="pt-BR" sz="2000" dirty="0">
                <a:solidFill>
                  <a:schemeClr val="bg1"/>
                </a:solidFill>
              </a:rPr>
              <a:t>. Não é permitido o uso de lentes de contato no laboratório.</a:t>
            </a:r>
            <a:endParaRPr lang="pt-PT" sz="2000" dirty="0">
              <a:solidFill>
                <a:schemeClr val="bg1"/>
              </a:solidFill>
            </a:endParaRPr>
          </a:p>
          <a:p>
            <a:pPr hangingPunct="0"/>
            <a:endParaRPr lang="pt-PT" sz="2000" dirty="0">
              <a:solidFill>
                <a:schemeClr val="bg1"/>
              </a:solidFill>
            </a:endParaRPr>
          </a:p>
          <a:p>
            <a:pPr hangingPunct="0"/>
            <a:r>
              <a:rPr lang="pt-BR" sz="2000" b="1" dirty="0">
                <a:solidFill>
                  <a:schemeClr val="bg1"/>
                </a:solidFill>
              </a:rPr>
              <a:t>3.</a:t>
            </a:r>
            <a:r>
              <a:rPr lang="pt-BR" sz="2000" dirty="0">
                <a:solidFill>
                  <a:schemeClr val="bg1"/>
                </a:solidFill>
              </a:rPr>
              <a:t> Será dada uma explicação sobre detalhes de técnica e cuidados a serem tomados, antes de cada experimento. </a:t>
            </a:r>
            <a:endParaRPr lang="pt-PT" sz="2000" dirty="0">
              <a:solidFill>
                <a:schemeClr val="bg1"/>
              </a:solidFill>
            </a:endParaRPr>
          </a:p>
          <a:p>
            <a:pPr hangingPunct="0"/>
            <a:endParaRPr lang="pt-PT" sz="2000" b="1" dirty="0">
              <a:solidFill>
                <a:schemeClr val="bg1"/>
              </a:solidFill>
            </a:endParaRPr>
          </a:p>
          <a:p>
            <a:pPr hangingPunct="0"/>
            <a:r>
              <a:rPr lang="pt-BR" sz="2000" b="1" dirty="0">
                <a:solidFill>
                  <a:schemeClr val="bg1"/>
                </a:solidFill>
              </a:rPr>
              <a:t>4.</a:t>
            </a:r>
            <a:r>
              <a:rPr lang="pt-BR" sz="2000" dirty="0">
                <a:solidFill>
                  <a:schemeClr val="bg1"/>
                </a:solidFill>
              </a:rPr>
              <a:t> A experiência e o respectivo relatório são feitos por </a:t>
            </a:r>
            <a:r>
              <a:rPr lang="pt-BR" sz="2000" b="1" dirty="0">
                <a:solidFill>
                  <a:schemeClr val="bg1"/>
                </a:solidFill>
              </a:rPr>
              <a:t>triplas de alunos</a:t>
            </a:r>
            <a:r>
              <a:rPr lang="pt-BR" sz="2000" dirty="0">
                <a:solidFill>
                  <a:schemeClr val="bg1"/>
                </a:solidFill>
              </a:rPr>
              <a:t>.</a:t>
            </a:r>
            <a:endParaRPr lang="pt-PT" sz="2000" dirty="0">
              <a:solidFill>
                <a:schemeClr val="bg1"/>
              </a:solidFill>
            </a:endParaRPr>
          </a:p>
          <a:p>
            <a:pPr hangingPunct="0"/>
            <a:endParaRPr lang="pt-PT" sz="2000" dirty="0">
              <a:solidFill>
                <a:schemeClr val="bg1"/>
              </a:solidFill>
            </a:endParaRPr>
          </a:p>
          <a:p>
            <a:pPr hangingPunct="0"/>
            <a:r>
              <a:rPr lang="pt-BR" sz="2000" b="1" dirty="0">
                <a:solidFill>
                  <a:schemeClr val="bg1"/>
                </a:solidFill>
              </a:rPr>
              <a:t>5.</a:t>
            </a:r>
            <a:r>
              <a:rPr lang="pt-BR" sz="2000" dirty="0">
                <a:solidFill>
                  <a:schemeClr val="bg1"/>
                </a:solidFill>
              </a:rPr>
              <a:t> O </a:t>
            </a:r>
            <a:r>
              <a:rPr lang="pt-BR" sz="2000" b="1" dirty="0">
                <a:solidFill>
                  <a:schemeClr val="bg1"/>
                </a:solidFill>
              </a:rPr>
              <a:t>relatório</a:t>
            </a:r>
            <a:r>
              <a:rPr lang="pt-BR" sz="2000" dirty="0">
                <a:solidFill>
                  <a:schemeClr val="bg1"/>
                </a:solidFill>
              </a:rPr>
              <a:t> deve ser e entregue </a:t>
            </a:r>
            <a:r>
              <a:rPr lang="pt-BR" sz="2000" b="1" dirty="0">
                <a:solidFill>
                  <a:schemeClr val="bg1"/>
                </a:solidFill>
              </a:rPr>
              <a:t>impreterivelmente</a:t>
            </a:r>
            <a:r>
              <a:rPr lang="pt-BR" sz="2000" dirty="0">
                <a:solidFill>
                  <a:schemeClr val="bg1"/>
                </a:solidFill>
              </a:rPr>
              <a:t> na aula prática seguinte à realização do experimento.</a:t>
            </a:r>
            <a:endParaRPr lang="pt-PT" sz="2000" dirty="0">
              <a:solidFill>
                <a:schemeClr val="bg1"/>
              </a:solidFill>
            </a:endParaRPr>
          </a:p>
          <a:p>
            <a:pPr hangingPunct="0"/>
            <a:endParaRPr lang="pt-PT" sz="2000" dirty="0">
              <a:solidFill>
                <a:schemeClr val="bg1"/>
              </a:solidFill>
            </a:endParaRPr>
          </a:p>
          <a:p>
            <a:pPr hangingPunct="0"/>
            <a:r>
              <a:rPr lang="pt-BR" sz="2000" b="1" cap="small" dirty="0">
                <a:solidFill>
                  <a:schemeClr val="bg1"/>
                </a:solidFill>
              </a:rPr>
              <a:t>Leitura Obrigatória</a:t>
            </a:r>
            <a:endParaRPr lang="pt-PT" sz="2000" dirty="0">
              <a:solidFill>
                <a:schemeClr val="bg1"/>
              </a:solidFill>
            </a:endParaRPr>
          </a:p>
          <a:p>
            <a:pPr hangingPunct="0"/>
            <a:endParaRPr lang="pt-PT" sz="2000" dirty="0">
              <a:solidFill>
                <a:schemeClr val="bg1"/>
              </a:solidFill>
            </a:endParaRPr>
          </a:p>
          <a:p>
            <a:pPr hangingPunct="0"/>
            <a:r>
              <a:rPr lang="pt-BR" sz="2000" i="1" dirty="0">
                <a:solidFill>
                  <a:schemeClr val="bg1"/>
                </a:solidFill>
              </a:rPr>
              <a:t>Diretrizes de Segurança do IQUSP e aquelas</a:t>
            </a:r>
            <a:r>
              <a:rPr lang="pt-PT" sz="2000" dirty="0">
                <a:solidFill>
                  <a:schemeClr val="bg1"/>
                </a:solidFill>
              </a:rPr>
              <a:t> </a:t>
            </a:r>
            <a:r>
              <a:rPr lang="pt-BR" sz="2000" i="1" dirty="0">
                <a:solidFill>
                  <a:schemeClr val="bg1"/>
                </a:solidFill>
              </a:rPr>
              <a:t>especificadas e disponíveis em </a:t>
            </a:r>
            <a:r>
              <a:rPr lang="pt-BR" sz="2000" i="1" u="sng" dirty="0">
                <a:solidFill>
                  <a:schemeClr val="bg1"/>
                </a:solidFill>
                <a:hlinkClick r:id="rId2"/>
              </a:rPr>
              <a:t>http://disciplinas.stoa.usp.br</a:t>
            </a:r>
            <a:endParaRPr lang="pt-PT" sz="2000" dirty="0">
              <a:solidFill>
                <a:schemeClr val="bg1"/>
              </a:solidFill>
            </a:endParaRPr>
          </a:p>
        </p:txBody>
      </p:sp>
    </p:spTree>
    <p:extLst>
      <p:ext uri="{BB962C8B-B14F-4D97-AF65-F5344CB8AC3E}">
        <p14:creationId xmlns:p14="http://schemas.microsoft.com/office/powerpoint/2010/main" val="286989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left)">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wipe(left)">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wipe(left)">
                                      <p:cBhvr>
                                        <p:cTn id="32" dur="500"/>
                                        <p:tgtEl>
                                          <p:spTgt spid="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wipe(left)">
                                      <p:cBhvr>
                                        <p:cTn id="37" dur="500"/>
                                        <p:tgtEl>
                                          <p:spTgt spid="2">
                                            <p:txEl>
                                              <p:pRg st="12" end="12"/>
                                            </p:txEl>
                                          </p:spTgt>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animEffect transition="in" filter="wipe(left)">
                                      <p:cBhvr>
                                        <p:cTn id="41"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347864" y="104870"/>
            <a:ext cx="4341445" cy="461665"/>
          </a:xfrm>
          <a:prstGeom prst="rect">
            <a:avLst/>
          </a:prstGeom>
          <a:noFill/>
        </p:spPr>
        <p:txBody>
          <a:bodyPr wrap="none" rtlCol="0">
            <a:spAutoFit/>
          </a:bodyPr>
          <a:lstStyle/>
          <a:p>
            <a:r>
              <a:rPr lang="pt-PT" sz="2400" b="1" dirty="0">
                <a:solidFill>
                  <a:schemeClr val="bg1"/>
                </a:solidFill>
              </a:rPr>
              <a:t>Nomes  dos compostos químicos</a:t>
            </a:r>
          </a:p>
        </p:txBody>
      </p:sp>
      <p:pic>
        <p:nvPicPr>
          <p:cNvPr id="15362" name="Picture 2" descr="http://www.sigmaaldrich.com/content/dam/sigma-aldrich/structure1/180/mfcd00002430.eps/_jcr_content/renditions/mfcd00002430-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1104749"/>
            <a:ext cx="1842141" cy="1463953"/>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3563888" y="2780928"/>
            <a:ext cx="4572000" cy="1477328"/>
          </a:xfrm>
          <a:prstGeom prst="rect">
            <a:avLst/>
          </a:prstGeom>
        </p:spPr>
        <p:txBody>
          <a:bodyPr>
            <a:spAutoFit/>
          </a:bodyPr>
          <a:lstStyle/>
          <a:p>
            <a:r>
              <a:rPr lang="pt-PT" i="1" dirty="0">
                <a:solidFill>
                  <a:schemeClr val="bg1"/>
                </a:solidFill>
              </a:rPr>
              <a:t>2-Acetoxybenzoic </a:t>
            </a:r>
            <a:r>
              <a:rPr lang="pt-PT" i="1" dirty="0" err="1">
                <a:solidFill>
                  <a:schemeClr val="bg1"/>
                </a:solidFill>
              </a:rPr>
              <a:t>acid</a:t>
            </a:r>
            <a:r>
              <a:rPr lang="pt-PT" i="1" dirty="0">
                <a:solidFill>
                  <a:schemeClr val="bg1"/>
                </a:solidFill>
              </a:rPr>
              <a:t>, </a:t>
            </a:r>
          </a:p>
          <a:p>
            <a:r>
              <a:rPr lang="pt-PT" i="1" dirty="0">
                <a:solidFill>
                  <a:schemeClr val="bg1"/>
                </a:solidFill>
              </a:rPr>
              <a:t>O-</a:t>
            </a:r>
            <a:r>
              <a:rPr lang="pt-PT" i="1" dirty="0" err="1">
                <a:solidFill>
                  <a:schemeClr val="bg1"/>
                </a:solidFill>
              </a:rPr>
              <a:t>Acetylsalicylic</a:t>
            </a:r>
            <a:r>
              <a:rPr lang="pt-PT" i="1" dirty="0">
                <a:solidFill>
                  <a:schemeClr val="bg1"/>
                </a:solidFill>
              </a:rPr>
              <a:t> </a:t>
            </a:r>
            <a:r>
              <a:rPr lang="pt-PT" i="1" dirty="0" err="1">
                <a:solidFill>
                  <a:schemeClr val="bg1"/>
                </a:solidFill>
              </a:rPr>
              <a:t>acid</a:t>
            </a:r>
            <a:r>
              <a:rPr lang="pt-PT" i="1" dirty="0">
                <a:solidFill>
                  <a:schemeClr val="bg1"/>
                </a:solidFill>
              </a:rPr>
              <a:t>, </a:t>
            </a:r>
          </a:p>
          <a:p>
            <a:r>
              <a:rPr lang="pt-PT" i="1" dirty="0">
                <a:solidFill>
                  <a:schemeClr val="bg1"/>
                </a:solidFill>
              </a:rPr>
              <a:t>ASA, </a:t>
            </a:r>
          </a:p>
          <a:p>
            <a:r>
              <a:rPr lang="pt-PT" i="1" dirty="0" err="1">
                <a:solidFill>
                  <a:schemeClr val="bg1"/>
                </a:solidFill>
              </a:rPr>
              <a:t>Acetylsalicylic</a:t>
            </a:r>
            <a:r>
              <a:rPr lang="pt-PT" i="1" dirty="0">
                <a:solidFill>
                  <a:schemeClr val="bg1"/>
                </a:solidFill>
              </a:rPr>
              <a:t> </a:t>
            </a:r>
            <a:r>
              <a:rPr lang="pt-PT" i="1" dirty="0" err="1">
                <a:solidFill>
                  <a:schemeClr val="bg1"/>
                </a:solidFill>
              </a:rPr>
              <a:t>acid</a:t>
            </a:r>
            <a:r>
              <a:rPr lang="pt-PT" i="1" dirty="0">
                <a:solidFill>
                  <a:schemeClr val="bg1"/>
                </a:solidFill>
              </a:rPr>
              <a:t>, </a:t>
            </a:r>
          </a:p>
          <a:p>
            <a:r>
              <a:rPr lang="pt-PT" i="1" dirty="0" err="1">
                <a:solidFill>
                  <a:schemeClr val="bg1"/>
                </a:solidFill>
              </a:rPr>
              <a:t>Aspirin</a:t>
            </a:r>
            <a:endParaRPr lang="pt-PT" dirty="0">
              <a:solidFill>
                <a:schemeClr val="bg1"/>
              </a:solidFill>
            </a:endParaRPr>
          </a:p>
        </p:txBody>
      </p:sp>
      <p:pic>
        <p:nvPicPr>
          <p:cNvPr id="12290" name="Picture 2" descr="http://www.5thnice.org/wp-content/uploads/2013/06/IUPA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0" y="34355"/>
            <a:ext cx="2933700" cy="2305050"/>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16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http://www.sigmaaldrich.com/content/dam/sigma-aldrich/structure9/194/mfcd00005758.eps/_jcr_content/renditions/mfcd00005758-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781" y="48516"/>
            <a:ext cx="1944216" cy="157639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95736" y="48516"/>
            <a:ext cx="3183307" cy="646331"/>
          </a:xfrm>
          <a:prstGeom prst="rect">
            <a:avLst/>
          </a:prstGeom>
          <a:noFill/>
        </p:spPr>
        <p:txBody>
          <a:bodyPr wrap="none" rtlCol="0">
            <a:spAutoFit/>
          </a:bodyPr>
          <a:lstStyle/>
          <a:p>
            <a:r>
              <a:rPr lang="pt-PT" i="1" dirty="0">
                <a:solidFill>
                  <a:schemeClr val="bg1"/>
                </a:solidFill>
              </a:rPr>
              <a:t>1,3,7-Trimethylxanthine</a:t>
            </a:r>
          </a:p>
          <a:p>
            <a:r>
              <a:rPr lang="pt-PT" dirty="0">
                <a:solidFill>
                  <a:schemeClr val="bg1"/>
                </a:solidFill>
              </a:rPr>
              <a:t>1,3,7-Trimethylpurine-2,6-dione</a:t>
            </a:r>
          </a:p>
        </p:txBody>
      </p:sp>
      <p:sp>
        <p:nvSpPr>
          <p:cNvPr id="4" name="Rectângulo 3"/>
          <p:cNvSpPr/>
          <p:nvPr/>
        </p:nvSpPr>
        <p:spPr>
          <a:xfrm>
            <a:off x="151213" y="3098577"/>
            <a:ext cx="2627601" cy="1200329"/>
          </a:xfrm>
          <a:prstGeom prst="rect">
            <a:avLst/>
          </a:prstGeom>
        </p:spPr>
        <p:txBody>
          <a:bodyPr wrap="square">
            <a:spAutoFit/>
          </a:bodyPr>
          <a:lstStyle/>
          <a:p>
            <a:r>
              <a:rPr lang="pt-PT" dirty="0" err="1">
                <a:solidFill>
                  <a:schemeClr val="bg1"/>
                </a:solidFill>
              </a:rPr>
              <a:t>methyl</a:t>
            </a:r>
            <a:r>
              <a:rPr lang="pt-PT" dirty="0">
                <a:solidFill>
                  <a:schemeClr val="bg1"/>
                </a:solidFill>
              </a:rPr>
              <a:t> (1R,2R,3S,5S)-3- (</a:t>
            </a:r>
            <a:r>
              <a:rPr lang="pt-PT" dirty="0" err="1">
                <a:solidFill>
                  <a:schemeClr val="bg1"/>
                </a:solidFill>
              </a:rPr>
              <a:t>benzoyloxy</a:t>
            </a:r>
            <a:r>
              <a:rPr lang="pt-PT" dirty="0">
                <a:solidFill>
                  <a:schemeClr val="bg1"/>
                </a:solidFill>
              </a:rPr>
              <a:t>)-8-methyl-8-azabicyclo[3.2.1] octane-2-carboxylate</a:t>
            </a:r>
          </a:p>
        </p:txBody>
      </p:sp>
      <p:pic>
        <p:nvPicPr>
          <p:cNvPr id="16391" name="Picture 7" descr="http://www.sigmaaldrich.com/content/dam/sigma-aldrich/structure2/035/mfcd00058119.eps/_jcr_content/renditions/mfcd00058119-lar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911883"/>
            <a:ext cx="1954485" cy="108718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eroin solution 1.0 mg/mL in acetonitrile, ampule of 1 mL, certified reference mater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566" y="1767235"/>
            <a:ext cx="2725553" cy="1409769"/>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2937562" y="3256426"/>
            <a:ext cx="3313637" cy="923330"/>
          </a:xfrm>
          <a:prstGeom prst="rect">
            <a:avLst/>
          </a:prstGeom>
        </p:spPr>
        <p:txBody>
          <a:bodyPr wrap="square">
            <a:spAutoFit/>
          </a:bodyPr>
          <a:lstStyle/>
          <a:p>
            <a:r>
              <a:rPr lang="el-GR" dirty="0">
                <a:solidFill>
                  <a:schemeClr val="bg1"/>
                </a:solidFill>
              </a:rPr>
              <a:t>(5α,6α)-7,8-</a:t>
            </a:r>
            <a:r>
              <a:rPr lang="pt-PT" dirty="0">
                <a:solidFill>
                  <a:schemeClr val="bg1"/>
                </a:solidFill>
              </a:rPr>
              <a:t>didehydro-4,5-epoxy-17-methylmorphinan-3,6-diol </a:t>
            </a:r>
            <a:r>
              <a:rPr lang="pt-PT" dirty="0" err="1">
                <a:solidFill>
                  <a:schemeClr val="bg1"/>
                </a:solidFill>
              </a:rPr>
              <a:t>diacetate</a:t>
            </a:r>
            <a:endParaRPr lang="pt-PT" dirty="0">
              <a:solidFill>
                <a:schemeClr val="bg1"/>
              </a:solidFill>
            </a:endParaRPr>
          </a:p>
        </p:txBody>
      </p:sp>
      <p:pic>
        <p:nvPicPr>
          <p:cNvPr id="14340" name="Picture 4" descr="An image of the methamphetamine comp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511" y="4733970"/>
            <a:ext cx="2095500" cy="1028701"/>
          </a:xfrm>
          <a:prstGeom prst="rect">
            <a:avLst/>
          </a:prstGeom>
          <a:solidFill>
            <a:schemeClr val="bg1"/>
          </a:solidFill>
        </p:spPr>
      </p:pic>
      <p:sp>
        <p:nvSpPr>
          <p:cNvPr id="7" name="Rectângulo 6"/>
          <p:cNvSpPr/>
          <p:nvPr/>
        </p:nvSpPr>
        <p:spPr>
          <a:xfrm>
            <a:off x="3052511" y="5795972"/>
            <a:ext cx="3463705" cy="369332"/>
          </a:xfrm>
          <a:prstGeom prst="rect">
            <a:avLst/>
          </a:prstGeom>
        </p:spPr>
        <p:txBody>
          <a:bodyPr wrap="none">
            <a:spAutoFit/>
          </a:bodyPr>
          <a:lstStyle/>
          <a:p>
            <a:r>
              <a:rPr lang="pt-PT" i="1" dirty="0">
                <a:solidFill>
                  <a:schemeClr val="bg1"/>
                </a:solidFill>
              </a:rPr>
              <a:t>N</a:t>
            </a:r>
            <a:r>
              <a:rPr lang="pt-PT" dirty="0">
                <a:solidFill>
                  <a:schemeClr val="bg1"/>
                </a:solidFill>
              </a:rPr>
              <a:t>-methyl-1-phenylpropan-2-amine</a:t>
            </a:r>
          </a:p>
        </p:txBody>
      </p:sp>
      <p:pic>
        <p:nvPicPr>
          <p:cNvPr id="14342" name="Picture 6" descr="Tetrahydrocannabinol.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5" y="1700808"/>
            <a:ext cx="2304256" cy="1255819"/>
          </a:xfrm>
          <a:prstGeom prst="rect">
            <a:avLst/>
          </a:prstGeom>
          <a:solidFill>
            <a:schemeClr val="bg1"/>
          </a:solidFill>
        </p:spPr>
      </p:pic>
      <p:sp>
        <p:nvSpPr>
          <p:cNvPr id="9" name="Rectângulo 8"/>
          <p:cNvSpPr/>
          <p:nvPr/>
        </p:nvSpPr>
        <p:spPr>
          <a:xfrm>
            <a:off x="6444207" y="3026416"/>
            <a:ext cx="2952329" cy="1477328"/>
          </a:xfrm>
          <a:prstGeom prst="rect">
            <a:avLst/>
          </a:prstGeom>
        </p:spPr>
        <p:txBody>
          <a:bodyPr wrap="square">
            <a:spAutoFit/>
          </a:bodyPr>
          <a:lstStyle/>
          <a:p>
            <a:r>
              <a:rPr lang="pt-PT" dirty="0">
                <a:solidFill>
                  <a:schemeClr val="bg1"/>
                </a:solidFill>
              </a:rPr>
              <a:t>(−)-(6aR,10aR)-6,6,9-trimethyl-</a:t>
            </a:r>
          </a:p>
          <a:p>
            <a:r>
              <a:rPr lang="pt-PT" dirty="0">
                <a:solidFill>
                  <a:schemeClr val="bg1"/>
                </a:solidFill>
              </a:rPr>
              <a:t>3-pentyl-6a,7,8,10a-tetrahydro-</a:t>
            </a:r>
          </a:p>
          <a:p>
            <a:r>
              <a:rPr lang="pt-PT" dirty="0">
                <a:solidFill>
                  <a:schemeClr val="bg1"/>
                </a:solidFill>
              </a:rPr>
              <a:t>6H-benzo[c]chromen-1-ol</a:t>
            </a:r>
          </a:p>
        </p:txBody>
      </p:sp>
      <p:sp>
        <p:nvSpPr>
          <p:cNvPr id="2" name="CaixaDeTexto 1"/>
          <p:cNvSpPr txBox="1"/>
          <p:nvPr/>
        </p:nvSpPr>
        <p:spPr>
          <a:xfrm>
            <a:off x="2217075" y="692429"/>
            <a:ext cx="1152127" cy="369332"/>
          </a:xfrm>
          <a:prstGeom prst="rect">
            <a:avLst/>
          </a:prstGeom>
          <a:noFill/>
        </p:spPr>
        <p:txBody>
          <a:bodyPr wrap="square" rtlCol="0">
            <a:spAutoFit/>
          </a:bodyPr>
          <a:lstStyle/>
          <a:p>
            <a:r>
              <a:rPr lang="pt-BR" b="1" dirty="0">
                <a:solidFill>
                  <a:srgbClr val="FFFF00"/>
                </a:solidFill>
              </a:rPr>
              <a:t>Cafeína </a:t>
            </a:r>
          </a:p>
        </p:txBody>
      </p:sp>
      <p:sp>
        <p:nvSpPr>
          <p:cNvPr id="13" name="CaixaDeTexto 12"/>
          <p:cNvSpPr txBox="1"/>
          <p:nvPr/>
        </p:nvSpPr>
        <p:spPr>
          <a:xfrm>
            <a:off x="189781" y="4213752"/>
            <a:ext cx="1152127" cy="369332"/>
          </a:xfrm>
          <a:prstGeom prst="rect">
            <a:avLst/>
          </a:prstGeom>
          <a:noFill/>
        </p:spPr>
        <p:txBody>
          <a:bodyPr wrap="square" rtlCol="0">
            <a:spAutoFit/>
          </a:bodyPr>
          <a:lstStyle/>
          <a:p>
            <a:r>
              <a:rPr lang="pt-BR" b="1" dirty="0">
                <a:solidFill>
                  <a:srgbClr val="FFFF00"/>
                </a:solidFill>
              </a:rPr>
              <a:t>Cocaína </a:t>
            </a:r>
          </a:p>
        </p:txBody>
      </p:sp>
      <p:sp>
        <p:nvSpPr>
          <p:cNvPr id="14" name="CaixaDeTexto 13"/>
          <p:cNvSpPr txBox="1"/>
          <p:nvPr/>
        </p:nvSpPr>
        <p:spPr>
          <a:xfrm>
            <a:off x="6474561" y="4433866"/>
            <a:ext cx="1985871" cy="369332"/>
          </a:xfrm>
          <a:prstGeom prst="rect">
            <a:avLst/>
          </a:prstGeom>
          <a:noFill/>
        </p:spPr>
        <p:txBody>
          <a:bodyPr wrap="square" rtlCol="0">
            <a:spAutoFit/>
          </a:bodyPr>
          <a:lstStyle/>
          <a:p>
            <a:r>
              <a:rPr lang="pt-BR" b="1" dirty="0">
                <a:solidFill>
                  <a:srgbClr val="FFFF00"/>
                </a:solidFill>
              </a:rPr>
              <a:t>Cannabis THC  </a:t>
            </a:r>
          </a:p>
        </p:txBody>
      </p:sp>
      <p:sp>
        <p:nvSpPr>
          <p:cNvPr id="15" name="CaixaDeTexto 14"/>
          <p:cNvSpPr txBox="1"/>
          <p:nvPr/>
        </p:nvSpPr>
        <p:spPr>
          <a:xfrm>
            <a:off x="4018316" y="3843725"/>
            <a:ext cx="1152127" cy="369332"/>
          </a:xfrm>
          <a:prstGeom prst="rect">
            <a:avLst/>
          </a:prstGeom>
          <a:noFill/>
        </p:spPr>
        <p:txBody>
          <a:bodyPr wrap="square" rtlCol="0">
            <a:spAutoFit/>
          </a:bodyPr>
          <a:lstStyle/>
          <a:p>
            <a:r>
              <a:rPr lang="pt-BR" b="1" dirty="0">
                <a:solidFill>
                  <a:srgbClr val="FFFF00"/>
                </a:solidFill>
              </a:rPr>
              <a:t>Heroína  </a:t>
            </a:r>
          </a:p>
        </p:txBody>
      </p:sp>
      <p:sp>
        <p:nvSpPr>
          <p:cNvPr id="16" name="CaixaDeTexto 15"/>
          <p:cNvSpPr txBox="1"/>
          <p:nvPr/>
        </p:nvSpPr>
        <p:spPr>
          <a:xfrm>
            <a:off x="3052511" y="6132219"/>
            <a:ext cx="1879529" cy="369332"/>
          </a:xfrm>
          <a:prstGeom prst="rect">
            <a:avLst/>
          </a:prstGeom>
          <a:noFill/>
        </p:spPr>
        <p:txBody>
          <a:bodyPr wrap="square" rtlCol="0">
            <a:spAutoFit/>
          </a:bodyPr>
          <a:lstStyle/>
          <a:p>
            <a:r>
              <a:rPr lang="pt-BR" b="1" dirty="0">
                <a:solidFill>
                  <a:srgbClr val="FFFF00"/>
                </a:solidFill>
              </a:rPr>
              <a:t>Crystal </a:t>
            </a:r>
            <a:r>
              <a:rPr lang="pt-BR" b="1" dirty="0" err="1">
                <a:solidFill>
                  <a:srgbClr val="FFFF00"/>
                </a:solidFill>
              </a:rPr>
              <a:t>meth</a:t>
            </a:r>
            <a:endParaRPr lang="pt-BR" b="1" dirty="0">
              <a:solidFill>
                <a:srgbClr val="FFFF00"/>
              </a:solidFill>
            </a:endParaRPr>
          </a:p>
        </p:txBody>
      </p:sp>
    </p:spTree>
    <p:extLst>
      <p:ext uri="{BB962C8B-B14F-4D97-AF65-F5344CB8AC3E}">
        <p14:creationId xmlns:p14="http://schemas.microsoft.com/office/powerpoint/2010/main" val="180639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left)">
                                      <p:cBhvr>
                                        <p:cTn id="7" dur="500"/>
                                        <p:tgtEl>
                                          <p:spTgt spid="163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391"/>
                                        </p:tgtEl>
                                        <p:attrNameLst>
                                          <p:attrName>style.visibility</p:attrName>
                                        </p:attrNameLst>
                                      </p:cBhvr>
                                      <p:to>
                                        <p:strVal val="visible"/>
                                      </p:to>
                                    </p:set>
                                    <p:animEffect transition="in" filter="wipe(left)">
                                      <p:cBhvr>
                                        <p:cTn id="20" dur="500"/>
                                        <p:tgtEl>
                                          <p:spTgt spid="1639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338"/>
                                        </p:tgtEl>
                                        <p:attrNameLst>
                                          <p:attrName>style.visibility</p:attrName>
                                        </p:attrNameLst>
                                      </p:cBhvr>
                                      <p:to>
                                        <p:strVal val="visible"/>
                                      </p:to>
                                    </p:set>
                                    <p:animEffect transition="in" filter="wipe(left)">
                                      <p:cBhvr>
                                        <p:cTn id="33" dur="500"/>
                                        <p:tgtEl>
                                          <p:spTgt spid="1433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342"/>
                                        </p:tgtEl>
                                        <p:attrNameLst>
                                          <p:attrName>style.visibility</p:attrName>
                                        </p:attrNameLst>
                                      </p:cBhvr>
                                      <p:to>
                                        <p:strVal val="visible"/>
                                      </p:to>
                                    </p:set>
                                    <p:animEffect transition="in" filter="wipe(left)">
                                      <p:cBhvr>
                                        <p:cTn id="46" dur="500"/>
                                        <p:tgtEl>
                                          <p:spTgt spid="1434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340"/>
                                        </p:tgtEl>
                                        <p:attrNameLst>
                                          <p:attrName>style.visibility</p:attrName>
                                        </p:attrNameLst>
                                      </p:cBhvr>
                                      <p:to>
                                        <p:strVal val="visible"/>
                                      </p:to>
                                    </p:set>
                                    <p:animEffect transition="in" filter="wipe(left)">
                                      <p:cBhvr>
                                        <p:cTn id="59" dur="500"/>
                                        <p:tgtEl>
                                          <p:spTgt spid="1434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left)">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left)">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9" grpId="0"/>
      <p:bldP spid="2" grpId="0"/>
      <p:bldP spid="13" grpId="0"/>
      <p:bldP spid="1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https://upload.wikimedia.org/wikipedia/commons/thumb/1/11/2011_Drug_Harms_Rankings.svg/400px-2011_Drug_Harms_Ranking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39"/>
            <a:ext cx="9144000" cy="660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4270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196" t="30388" r="17484" b="23922"/>
          <a:stretch/>
        </p:blipFill>
        <p:spPr bwMode="auto">
          <a:xfrm>
            <a:off x="0" y="-7002"/>
            <a:ext cx="4855779" cy="3342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ela 1"/>
          <p:cNvGraphicFramePr>
            <a:graphicFrameLocks noGrp="1"/>
          </p:cNvGraphicFramePr>
          <p:nvPr>
            <p:extLst/>
          </p:nvPr>
        </p:nvGraphicFramePr>
        <p:xfrm>
          <a:off x="323528" y="3573016"/>
          <a:ext cx="8568952" cy="2763520"/>
        </p:xfrm>
        <a:graphic>
          <a:graphicData uri="http://schemas.openxmlformats.org/drawingml/2006/table">
            <a:tbl>
              <a:tblPr firstRow="1" bandRow="1">
                <a:tableStyleId>{5C22544A-7EE6-4342-B048-85BDC9FD1C3A}</a:tableStyleId>
              </a:tblPr>
              <a:tblGrid>
                <a:gridCol w="2142238">
                  <a:extLst>
                    <a:ext uri="{9D8B030D-6E8A-4147-A177-3AD203B41FA5}">
                      <a16:colId xmlns:a16="http://schemas.microsoft.com/office/drawing/2014/main" val="20000"/>
                    </a:ext>
                  </a:extLst>
                </a:gridCol>
                <a:gridCol w="2610290">
                  <a:extLst>
                    <a:ext uri="{9D8B030D-6E8A-4147-A177-3AD203B41FA5}">
                      <a16:colId xmlns:a16="http://schemas.microsoft.com/office/drawing/2014/main" val="20001"/>
                    </a:ext>
                  </a:extLst>
                </a:gridCol>
                <a:gridCol w="1674186">
                  <a:extLst>
                    <a:ext uri="{9D8B030D-6E8A-4147-A177-3AD203B41FA5}">
                      <a16:colId xmlns:a16="http://schemas.microsoft.com/office/drawing/2014/main" val="20002"/>
                    </a:ext>
                  </a:extLst>
                </a:gridCol>
                <a:gridCol w="2142238">
                  <a:extLst>
                    <a:ext uri="{9D8B030D-6E8A-4147-A177-3AD203B41FA5}">
                      <a16:colId xmlns:a16="http://schemas.microsoft.com/office/drawing/2014/main" val="20003"/>
                    </a:ext>
                  </a:extLst>
                </a:gridCol>
              </a:tblGrid>
              <a:tr h="370840">
                <a:tc>
                  <a:txBody>
                    <a:bodyPr/>
                    <a:lstStyle/>
                    <a:p>
                      <a:pPr algn="ctr"/>
                      <a:r>
                        <a:rPr lang="pt-PT" dirty="0"/>
                        <a:t>Nome Comum </a:t>
                      </a:r>
                    </a:p>
                  </a:txBody>
                  <a:tcPr/>
                </a:tc>
                <a:tc>
                  <a:txBody>
                    <a:bodyPr/>
                    <a:lstStyle/>
                    <a:p>
                      <a:pPr algn="ctr"/>
                      <a:r>
                        <a:rPr lang="pt-PT" dirty="0"/>
                        <a:t>Nome</a:t>
                      </a:r>
                      <a:r>
                        <a:rPr lang="pt-PT" baseline="0" dirty="0"/>
                        <a:t> químico</a:t>
                      </a:r>
                      <a:endParaRPr lang="pt-PT" dirty="0"/>
                    </a:p>
                  </a:txBody>
                  <a:tcPr/>
                </a:tc>
                <a:tc>
                  <a:txBody>
                    <a:bodyPr/>
                    <a:lstStyle/>
                    <a:p>
                      <a:pPr algn="ctr"/>
                      <a:r>
                        <a:rPr lang="pt-PT" dirty="0"/>
                        <a:t>Formula</a:t>
                      </a:r>
                      <a:r>
                        <a:rPr lang="pt-PT" baseline="0" dirty="0"/>
                        <a:t> </a:t>
                      </a:r>
                      <a:endParaRPr lang="pt-PT" dirty="0"/>
                    </a:p>
                  </a:txBody>
                  <a:tcPr/>
                </a:tc>
                <a:tc>
                  <a:txBody>
                    <a:bodyPr/>
                    <a:lstStyle/>
                    <a:p>
                      <a:pPr algn="ctr"/>
                      <a:r>
                        <a:rPr lang="pt-PT" dirty="0"/>
                        <a:t>Iões envolvidos </a:t>
                      </a:r>
                    </a:p>
                  </a:txBody>
                  <a:tcPr/>
                </a:tc>
                <a:extLst>
                  <a:ext uri="{0D108BD9-81ED-4DB2-BD59-A6C34878D82A}">
                    <a16:rowId xmlns:a16="http://schemas.microsoft.com/office/drawing/2014/main" val="10000"/>
                  </a:ext>
                </a:extLst>
              </a:tr>
              <a:tr h="370840">
                <a:tc>
                  <a:txBody>
                    <a:bodyPr/>
                    <a:lstStyle/>
                    <a:p>
                      <a:pPr algn="ctr"/>
                      <a:r>
                        <a:rPr lang="pt-PT" dirty="0"/>
                        <a:t>Calcita </a:t>
                      </a:r>
                    </a:p>
                  </a:txBody>
                  <a:tcPr/>
                </a:tc>
                <a:tc>
                  <a:txBody>
                    <a:bodyPr/>
                    <a:lstStyle/>
                    <a:p>
                      <a:pPr algn="ctr"/>
                      <a:r>
                        <a:rPr lang="pt-PT" dirty="0"/>
                        <a:t>Carbonato</a:t>
                      </a:r>
                      <a:r>
                        <a:rPr lang="pt-PT" baseline="0" dirty="0"/>
                        <a:t> de cálcio </a:t>
                      </a:r>
                      <a:endParaRPr lang="pt-PT" dirty="0"/>
                    </a:p>
                  </a:txBody>
                  <a:tcPr/>
                </a:tc>
                <a:tc>
                  <a:txBody>
                    <a:bodyPr/>
                    <a:lstStyle/>
                    <a:p>
                      <a:pPr algn="ctr"/>
                      <a:r>
                        <a:rPr lang="pt-PT" dirty="0"/>
                        <a:t>CaCO</a:t>
                      </a:r>
                      <a:r>
                        <a:rPr lang="pt-PT" baseline="-25000" dirty="0"/>
                        <a:t>3</a:t>
                      </a:r>
                    </a:p>
                  </a:txBody>
                  <a:tcPr/>
                </a:tc>
                <a:tc>
                  <a:txBody>
                    <a:bodyPr/>
                    <a:lstStyle/>
                    <a:p>
                      <a:pPr algn="ctr"/>
                      <a:r>
                        <a:rPr lang="pt-PT" dirty="0"/>
                        <a:t>Ca</a:t>
                      </a:r>
                      <a:r>
                        <a:rPr lang="pt-PT" sz="1800" kern="1200" baseline="30000" dirty="0">
                          <a:solidFill>
                            <a:schemeClr val="dk1"/>
                          </a:solidFill>
                          <a:latin typeface="+mn-lt"/>
                          <a:ea typeface="+mn-ea"/>
                          <a:cs typeface="+mn-cs"/>
                        </a:rPr>
                        <a:t>2+</a:t>
                      </a:r>
                      <a:r>
                        <a:rPr lang="pt-PT" dirty="0"/>
                        <a:t> ; CO</a:t>
                      </a:r>
                      <a:r>
                        <a:rPr lang="pt-PT" baseline="-25000" dirty="0"/>
                        <a:t>3</a:t>
                      </a:r>
                      <a:r>
                        <a:rPr lang="pt-PT" baseline="30000" dirty="0"/>
                        <a:t>2-</a:t>
                      </a:r>
                    </a:p>
                  </a:txBody>
                  <a:tcPr/>
                </a:tc>
                <a:extLst>
                  <a:ext uri="{0D108BD9-81ED-4DB2-BD59-A6C34878D82A}">
                    <a16:rowId xmlns:a16="http://schemas.microsoft.com/office/drawing/2014/main" val="10001"/>
                  </a:ext>
                </a:extLst>
              </a:tr>
              <a:tr h="370840">
                <a:tc>
                  <a:txBody>
                    <a:bodyPr/>
                    <a:lstStyle/>
                    <a:p>
                      <a:pPr algn="ctr"/>
                      <a:r>
                        <a:rPr lang="pt-PT" dirty="0"/>
                        <a:t>Fluorita</a:t>
                      </a:r>
                      <a:r>
                        <a:rPr lang="pt-PT" baseline="0" dirty="0"/>
                        <a:t> </a:t>
                      </a:r>
                      <a:endParaRPr lang="pt-PT" dirty="0"/>
                    </a:p>
                  </a:txBody>
                  <a:tcPr/>
                </a:tc>
                <a:tc>
                  <a:txBody>
                    <a:bodyPr/>
                    <a:lstStyle/>
                    <a:p>
                      <a:pPr algn="ctr"/>
                      <a:r>
                        <a:rPr lang="pt-PT" dirty="0"/>
                        <a:t>Fluoreto</a:t>
                      </a:r>
                      <a:r>
                        <a:rPr lang="pt-PT" baseline="0" dirty="0"/>
                        <a:t> de cálcio </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CaF</a:t>
                      </a:r>
                      <a:r>
                        <a:rPr lang="pt-PT" baseline="-25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a:t>
                      </a:r>
                      <a:r>
                        <a:rPr lang="pt-PT" sz="1800" kern="1200" baseline="30000" dirty="0">
                          <a:solidFill>
                            <a:schemeClr val="dk1"/>
                          </a:solidFill>
                          <a:latin typeface="+mn-lt"/>
                          <a:ea typeface="+mn-ea"/>
                          <a:cs typeface="+mn-cs"/>
                        </a:rPr>
                        <a:t>2+</a:t>
                      </a:r>
                      <a:r>
                        <a:rPr lang="pt-PT" dirty="0"/>
                        <a:t> ; F</a:t>
                      </a:r>
                      <a:r>
                        <a:rPr lang="pt-PT" baseline="30000" dirty="0"/>
                        <a:t>-</a:t>
                      </a:r>
                      <a:endParaRPr lang="pt-PT" baseline="-25000" dirty="0"/>
                    </a:p>
                  </a:txBody>
                  <a:tcPr/>
                </a:tc>
                <a:extLst>
                  <a:ext uri="{0D108BD9-81ED-4DB2-BD59-A6C34878D82A}">
                    <a16:rowId xmlns:a16="http://schemas.microsoft.com/office/drawing/2014/main" val="10002"/>
                  </a:ext>
                </a:extLst>
              </a:tr>
              <a:tr h="370840">
                <a:tc>
                  <a:txBody>
                    <a:bodyPr/>
                    <a:lstStyle/>
                    <a:p>
                      <a:pPr algn="ctr"/>
                      <a:r>
                        <a:rPr lang="pt-PT" dirty="0" err="1"/>
                        <a:t>Gipsita</a:t>
                      </a:r>
                      <a:endParaRPr lang="pt-PT" dirty="0"/>
                    </a:p>
                  </a:txBody>
                  <a:tcPr/>
                </a:tc>
                <a:tc>
                  <a:txBody>
                    <a:bodyPr/>
                    <a:lstStyle/>
                    <a:p>
                      <a:pPr algn="ctr"/>
                      <a:r>
                        <a:rPr lang="pt-PT" dirty="0"/>
                        <a:t>Sulfato de cálcio </a:t>
                      </a:r>
                      <a:r>
                        <a:rPr lang="pt-PT" dirty="0" err="1"/>
                        <a:t>dihidratado</a:t>
                      </a:r>
                      <a:r>
                        <a:rPr lang="pt-PT" baseline="0" dirty="0"/>
                        <a:t> </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CaSO</a:t>
                      </a:r>
                      <a:r>
                        <a:rPr lang="pt-PT" baseline="-25000" dirty="0"/>
                        <a:t>4</a:t>
                      </a:r>
                      <a:r>
                        <a:rPr lang="pt-PT" baseline="0" dirty="0"/>
                        <a:t>.H</a:t>
                      </a:r>
                      <a:r>
                        <a:rPr lang="pt-PT" baseline="-25000" dirty="0"/>
                        <a:t>2</a:t>
                      </a:r>
                      <a:r>
                        <a:rPr lang="pt-PT" dirty="0"/>
                        <a:t>O</a:t>
                      </a:r>
                      <a:endParaRPr lang="pt-PT" baseline="-25000" dirty="0"/>
                    </a:p>
                    <a:p>
                      <a:pPr marL="0" marR="0" indent="0" algn="ctr" defTabSz="914400" rtl="0" eaLnBrk="1" fontAlgn="auto" latinLnBrk="0" hangingPunct="1">
                        <a:lnSpc>
                          <a:spcPct val="100000"/>
                        </a:lnSpc>
                        <a:spcBef>
                          <a:spcPts val="0"/>
                        </a:spcBef>
                        <a:spcAft>
                          <a:spcPts val="0"/>
                        </a:spcAft>
                        <a:buClrTx/>
                        <a:buSzTx/>
                        <a:buFontTx/>
                        <a:buNone/>
                        <a:tabLst/>
                        <a:defRPr/>
                      </a:pPr>
                      <a:endParaRPr lang="pt-PT" baseline="-25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Ca</a:t>
                      </a:r>
                      <a:r>
                        <a:rPr lang="pt-PT" sz="1800" kern="1200" baseline="30000" dirty="0">
                          <a:solidFill>
                            <a:schemeClr val="dk1"/>
                          </a:solidFill>
                          <a:latin typeface="+mn-lt"/>
                          <a:ea typeface="+mn-ea"/>
                          <a:cs typeface="+mn-cs"/>
                        </a:rPr>
                        <a:t>2+</a:t>
                      </a:r>
                      <a:r>
                        <a:rPr lang="pt-PT" dirty="0"/>
                        <a:t> ; SO</a:t>
                      </a:r>
                      <a:r>
                        <a:rPr lang="pt-PT" baseline="-25000" dirty="0"/>
                        <a:t>4</a:t>
                      </a:r>
                      <a:r>
                        <a:rPr lang="pt-PT" baseline="30000" dirty="0"/>
                        <a:t>2-</a:t>
                      </a:r>
                    </a:p>
                    <a:p>
                      <a:pPr algn="ctr"/>
                      <a:endParaRPr lang="pt-PT" dirty="0"/>
                    </a:p>
                  </a:txBody>
                  <a:tcPr/>
                </a:tc>
                <a:extLst>
                  <a:ext uri="{0D108BD9-81ED-4DB2-BD59-A6C34878D82A}">
                    <a16:rowId xmlns:a16="http://schemas.microsoft.com/office/drawing/2014/main" val="10003"/>
                  </a:ext>
                </a:extLst>
              </a:tr>
              <a:tr h="370840">
                <a:tc>
                  <a:txBody>
                    <a:bodyPr/>
                    <a:lstStyle/>
                    <a:p>
                      <a:pPr algn="ctr"/>
                      <a:r>
                        <a:rPr lang="pt-PT" dirty="0"/>
                        <a:t>Hematita</a:t>
                      </a:r>
                    </a:p>
                  </a:txBody>
                  <a:tcPr/>
                </a:tc>
                <a:tc>
                  <a:txBody>
                    <a:bodyPr/>
                    <a:lstStyle/>
                    <a:p>
                      <a:pPr algn="ctr"/>
                      <a:r>
                        <a:rPr lang="pt-PT" dirty="0"/>
                        <a:t>Óxido de ferro (III)</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Fe</a:t>
                      </a:r>
                      <a:r>
                        <a:rPr lang="pt-PT" baseline="-25000" dirty="0"/>
                        <a:t>2</a:t>
                      </a:r>
                      <a:r>
                        <a:rPr lang="pt-PT" baseline="0" dirty="0"/>
                        <a:t>O</a:t>
                      </a:r>
                      <a:r>
                        <a:rPr lang="pt-PT" baseline="-25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Fe</a:t>
                      </a:r>
                      <a:r>
                        <a:rPr lang="pt-PT" sz="1800" kern="1200" baseline="30000" dirty="0">
                          <a:solidFill>
                            <a:schemeClr val="dk1"/>
                          </a:solidFill>
                          <a:latin typeface="+mn-lt"/>
                          <a:ea typeface="+mn-ea"/>
                          <a:cs typeface="+mn-cs"/>
                        </a:rPr>
                        <a:t>3+</a:t>
                      </a:r>
                      <a:r>
                        <a:rPr lang="pt-PT" dirty="0"/>
                        <a:t> ; O</a:t>
                      </a:r>
                      <a:r>
                        <a:rPr lang="pt-PT" baseline="30000" dirty="0"/>
                        <a:t>2-</a:t>
                      </a:r>
                    </a:p>
                  </a:txBody>
                  <a:tcPr/>
                </a:tc>
                <a:extLst>
                  <a:ext uri="{0D108BD9-81ED-4DB2-BD59-A6C34878D82A}">
                    <a16:rowId xmlns:a16="http://schemas.microsoft.com/office/drawing/2014/main" val="10004"/>
                  </a:ext>
                </a:extLst>
              </a:tr>
              <a:tr h="370840">
                <a:tc>
                  <a:txBody>
                    <a:bodyPr/>
                    <a:lstStyle/>
                    <a:p>
                      <a:pPr algn="ctr"/>
                      <a:r>
                        <a:rPr lang="pt-PT" dirty="0"/>
                        <a:t>Ouro-pigmento</a:t>
                      </a:r>
                    </a:p>
                  </a:txBody>
                  <a:tcPr/>
                </a:tc>
                <a:tc>
                  <a:txBody>
                    <a:bodyPr/>
                    <a:lstStyle/>
                    <a:p>
                      <a:pPr algn="ctr"/>
                      <a:r>
                        <a:rPr lang="pt-PT" dirty="0"/>
                        <a:t>Sulfeto de Arsénio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As</a:t>
                      </a:r>
                      <a:r>
                        <a:rPr lang="pt-PT" baseline="-25000" dirty="0"/>
                        <a:t>2</a:t>
                      </a:r>
                      <a:r>
                        <a:rPr lang="pt-PT" baseline="0" dirty="0"/>
                        <a:t>S</a:t>
                      </a:r>
                      <a:r>
                        <a:rPr lang="pt-PT" baseline="-25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As</a:t>
                      </a:r>
                      <a:r>
                        <a:rPr lang="pt-PT" sz="1800" kern="1200" baseline="30000" dirty="0">
                          <a:solidFill>
                            <a:schemeClr val="dk1"/>
                          </a:solidFill>
                          <a:latin typeface="+mn-lt"/>
                          <a:ea typeface="+mn-ea"/>
                          <a:cs typeface="+mn-cs"/>
                        </a:rPr>
                        <a:t>3+</a:t>
                      </a:r>
                      <a:r>
                        <a:rPr lang="pt-PT" dirty="0"/>
                        <a:t> ; S</a:t>
                      </a:r>
                      <a:r>
                        <a:rPr lang="pt-PT" baseline="30000" dirty="0"/>
                        <a:t>2-</a:t>
                      </a:r>
                    </a:p>
                    <a:p>
                      <a:pPr algn="ctr"/>
                      <a:endParaRPr lang="pt-PT" dirty="0"/>
                    </a:p>
                  </a:txBody>
                  <a:tcPr/>
                </a:tc>
                <a:extLst>
                  <a:ext uri="{0D108BD9-81ED-4DB2-BD59-A6C34878D82A}">
                    <a16:rowId xmlns:a16="http://schemas.microsoft.com/office/drawing/2014/main" val="10005"/>
                  </a:ext>
                </a:extLst>
              </a:tr>
            </a:tbl>
          </a:graphicData>
        </a:graphic>
      </p:graphicFrame>
      <p:sp>
        <p:nvSpPr>
          <p:cNvPr id="4" name="CaixaDeTexto 3"/>
          <p:cNvSpPr txBox="1"/>
          <p:nvPr/>
        </p:nvSpPr>
        <p:spPr>
          <a:xfrm>
            <a:off x="5076056" y="332656"/>
            <a:ext cx="3932808" cy="523220"/>
          </a:xfrm>
          <a:prstGeom prst="rect">
            <a:avLst/>
          </a:prstGeom>
          <a:noFill/>
        </p:spPr>
        <p:txBody>
          <a:bodyPr wrap="none" rtlCol="0">
            <a:spAutoFit/>
          </a:bodyPr>
          <a:lstStyle/>
          <a:p>
            <a:r>
              <a:rPr lang="pt-PT" sz="2800" b="1" dirty="0">
                <a:solidFill>
                  <a:schemeClr val="bg1"/>
                </a:solidFill>
              </a:rPr>
              <a:t>Compostos iônicos – íons</a:t>
            </a:r>
          </a:p>
        </p:txBody>
      </p:sp>
    </p:spTree>
    <p:extLst>
      <p:ext uri="{BB962C8B-B14F-4D97-AF65-F5344CB8AC3E}">
        <p14:creationId xmlns:p14="http://schemas.microsoft.com/office/powerpoint/2010/main" val="9274558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59172" y="383659"/>
            <a:ext cx="8533307" cy="1569660"/>
          </a:xfrm>
          <a:prstGeom prst="rect">
            <a:avLst/>
          </a:prstGeom>
          <a:noFill/>
        </p:spPr>
        <p:txBody>
          <a:bodyPr wrap="square" rtlCol="0">
            <a:spAutoFit/>
          </a:bodyPr>
          <a:lstStyle/>
          <a:p>
            <a:r>
              <a:rPr lang="pt-BR" sz="2400" dirty="0">
                <a:solidFill>
                  <a:schemeClr val="bg1"/>
                </a:solidFill>
              </a:rPr>
              <a:t>Metais geralmente perdem um ou mais  elétrons </a:t>
            </a:r>
          </a:p>
          <a:p>
            <a:r>
              <a:rPr lang="pt-BR" sz="2400" dirty="0">
                <a:solidFill>
                  <a:schemeClr val="bg1"/>
                </a:solidFill>
              </a:rPr>
              <a:t>Não metais geralmente ganham um ou mais elétrons</a:t>
            </a:r>
          </a:p>
          <a:p>
            <a:r>
              <a:rPr lang="pt-BR" sz="2400" dirty="0">
                <a:solidFill>
                  <a:schemeClr val="bg1"/>
                </a:solidFill>
              </a:rPr>
              <a:t>O número de elétrons ganhos e  perdidos irá seguir a configuração electrónica de um gás nobre</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19" t="17456" r="16393" b="43104"/>
          <a:stretch/>
        </p:blipFill>
        <p:spPr bwMode="auto">
          <a:xfrm>
            <a:off x="0" y="2073423"/>
            <a:ext cx="9144000" cy="385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ângulo 3"/>
          <p:cNvSpPr/>
          <p:nvPr/>
        </p:nvSpPr>
        <p:spPr>
          <a:xfrm>
            <a:off x="0" y="3028484"/>
            <a:ext cx="467544" cy="28880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ctângulo 6"/>
          <p:cNvSpPr/>
          <p:nvPr/>
        </p:nvSpPr>
        <p:spPr>
          <a:xfrm>
            <a:off x="467544" y="3645024"/>
            <a:ext cx="576064" cy="22714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ctângulo 7"/>
          <p:cNvSpPr/>
          <p:nvPr/>
        </p:nvSpPr>
        <p:spPr>
          <a:xfrm>
            <a:off x="1043608" y="4204697"/>
            <a:ext cx="5040000" cy="172437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ctângulo 8"/>
          <p:cNvSpPr/>
          <p:nvPr/>
        </p:nvSpPr>
        <p:spPr>
          <a:xfrm>
            <a:off x="6052636" y="3660790"/>
            <a:ext cx="540000" cy="22714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ctângulo 9"/>
          <p:cNvSpPr/>
          <p:nvPr/>
        </p:nvSpPr>
        <p:spPr>
          <a:xfrm>
            <a:off x="6603990" y="4773692"/>
            <a:ext cx="504000" cy="115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Rectângulo 10"/>
          <p:cNvSpPr/>
          <p:nvPr/>
        </p:nvSpPr>
        <p:spPr>
          <a:xfrm>
            <a:off x="7092280" y="5341684"/>
            <a:ext cx="504000" cy="5792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Rectângulo 11"/>
          <p:cNvSpPr/>
          <p:nvPr/>
        </p:nvSpPr>
        <p:spPr>
          <a:xfrm>
            <a:off x="8111746" y="2492896"/>
            <a:ext cx="504000" cy="2848788"/>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ctângulo 12"/>
          <p:cNvSpPr/>
          <p:nvPr/>
        </p:nvSpPr>
        <p:spPr>
          <a:xfrm>
            <a:off x="7576158" y="3028484"/>
            <a:ext cx="504000" cy="234000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ctângulo 13"/>
          <p:cNvSpPr/>
          <p:nvPr/>
        </p:nvSpPr>
        <p:spPr>
          <a:xfrm>
            <a:off x="7076514" y="3037428"/>
            <a:ext cx="504000" cy="115200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9005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40" t="20905" r="30691" b="13147"/>
          <a:stretch/>
        </p:blipFill>
        <p:spPr bwMode="auto">
          <a:xfrm>
            <a:off x="-17528" y="764703"/>
            <a:ext cx="9161528" cy="620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550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79513" y="173831"/>
            <a:ext cx="8288104" cy="584775"/>
          </a:xfrm>
          <a:prstGeom prst="rect">
            <a:avLst/>
          </a:prstGeom>
          <a:noFill/>
        </p:spPr>
        <p:txBody>
          <a:bodyPr wrap="square" rtlCol="0">
            <a:spAutoFit/>
          </a:bodyPr>
          <a:lstStyle/>
          <a:p>
            <a:r>
              <a:rPr lang="pt-PT" sz="3200" b="1" dirty="0">
                <a:solidFill>
                  <a:schemeClr val="bg1"/>
                </a:solidFill>
              </a:rPr>
              <a:t>Iões poliatómicos </a:t>
            </a:r>
          </a:p>
        </p:txBody>
      </p:sp>
      <p:sp>
        <p:nvSpPr>
          <p:cNvPr id="3" name="CaixaDeTexto 2"/>
          <p:cNvSpPr txBox="1"/>
          <p:nvPr/>
        </p:nvSpPr>
        <p:spPr>
          <a:xfrm>
            <a:off x="326320" y="1052736"/>
            <a:ext cx="8288104" cy="2246769"/>
          </a:xfrm>
          <a:prstGeom prst="rect">
            <a:avLst/>
          </a:prstGeom>
          <a:noFill/>
        </p:spPr>
        <p:txBody>
          <a:bodyPr wrap="square" rtlCol="0">
            <a:spAutoFit/>
          </a:bodyPr>
          <a:lstStyle/>
          <a:p>
            <a:r>
              <a:rPr lang="pt-BR" sz="2800" dirty="0">
                <a:solidFill>
                  <a:schemeClr val="bg1"/>
                </a:solidFill>
              </a:rPr>
              <a:t>São compostos por dois ou mais e em conjunto têm uma carga eléctrica </a:t>
            </a:r>
          </a:p>
          <a:p>
            <a:endParaRPr lang="pt-BR" sz="2800" dirty="0">
              <a:solidFill>
                <a:schemeClr val="bg1"/>
              </a:solidFill>
            </a:endParaRPr>
          </a:p>
          <a:p>
            <a:r>
              <a:rPr lang="pt-BR" sz="2800" dirty="0">
                <a:solidFill>
                  <a:schemeClr val="bg1"/>
                </a:solidFill>
              </a:rPr>
              <a:t>Os </a:t>
            </a:r>
            <a:r>
              <a:rPr lang="pt-BR" sz="2800" dirty="0" err="1">
                <a:solidFill>
                  <a:schemeClr val="bg1"/>
                </a:solidFill>
              </a:rPr>
              <a:t>iões</a:t>
            </a:r>
            <a:r>
              <a:rPr lang="pt-BR" sz="2800" dirty="0">
                <a:solidFill>
                  <a:schemeClr val="bg1"/>
                </a:solidFill>
              </a:rPr>
              <a:t> carbonato tem uma carga negativa -2 </a:t>
            </a:r>
          </a:p>
          <a:p>
            <a:r>
              <a:rPr lang="pt-BR" sz="2800" dirty="0">
                <a:solidFill>
                  <a:schemeClr val="bg1"/>
                </a:solidFill>
              </a:rPr>
              <a:t>Enquanto o íon amônio, NH</a:t>
            </a:r>
            <a:r>
              <a:rPr lang="pt-BR" sz="2800" baseline="-25000" dirty="0">
                <a:solidFill>
                  <a:schemeClr val="bg1"/>
                </a:solidFill>
              </a:rPr>
              <a:t>4</a:t>
            </a:r>
            <a:r>
              <a:rPr lang="pt-BR" sz="2800" baseline="30000" dirty="0">
                <a:solidFill>
                  <a:schemeClr val="bg1"/>
                </a:solidFill>
              </a:rPr>
              <a:t>+</a:t>
            </a: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30" t="47787" r="15424" b="18751"/>
          <a:stretch/>
        </p:blipFill>
        <p:spPr bwMode="auto">
          <a:xfrm>
            <a:off x="179513" y="3702276"/>
            <a:ext cx="8964488" cy="2241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1537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nvPr>
        </p:nvGraphicFramePr>
        <p:xfrm>
          <a:off x="323528" y="663912"/>
          <a:ext cx="8424937" cy="5933440"/>
        </p:xfrm>
        <a:graphic>
          <a:graphicData uri="http://schemas.openxmlformats.org/drawingml/2006/table">
            <a:tbl>
              <a:tblPr firstRow="1" bandRow="1">
                <a:tableStyleId>{5C22544A-7EE6-4342-B048-85BDC9FD1C3A}</a:tableStyleId>
              </a:tblPr>
              <a:tblGrid>
                <a:gridCol w="1946768">
                  <a:extLst>
                    <a:ext uri="{9D8B030D-6E8A-4147-A177-3AD203B41FA5}">
                      <a16:colId xmlns:a16="http://schemas.microsoft.com/office/drawing/2014/main" val="20000"/>
                    </a:ext>
                  </a:extLst>
                </a:gridCol>
                <a:gridCol w="2584633">
                  <a:extLst>
                    <a:ext uri="{9D8B030D-6E8A-4147-A177-3AD203B41FA5}">
                      <a16:colId xmlns:a16="http://schemas.microsoft.com/office/drawing/2014/main" val="20001"/>
                    </a:ext>
                  </a:extLst>
                </a:gridCol>
                <a:gridCol w="1946768">
                  <a:extLst>
                    <a:ext uri="{9D8B030D-6E8A-4147-A177-3AD203B41FA5}">
                      <a16:colId xmlns:a16="http://schemas.microsoft.com/office/drawing/2014/main" val="20002"/>
                    </a:ext>
                  </a:extLst>
                </a:gridCol>
                <a:gridCol w="1946768">
                  <a:extLst>
                    <a:ext uri="{9D8B030D-6E8A-4147-A177-3AD203B41FA5}">
                      <a16:colId xmlns:a16="http://schemas.microsoft.com/office/drawing/2014/main" val="20003"/>
                    </a:ext>
                  </a:extLst>
                </a:gridCol>
              </a:tblGrid>
              <a:tr h="370840">
                <a:tc>
                  <a:txBody>
                    <a:bodyPr/>
                    <a:lstStyle/>
                    <a:p>
                      <a:pPr algn="ctr"/>
                      <a:r>
                        <a:rPr lang="pt-PT" dirty="0"/>
                        <a:t>Fórmula</a:t>
                      </a:r>
                      <a:r>
                        <a:rPr lang="pt-PT" baseline="0" dirty="0"/>
                        <a:t> </a:t>
                      </a:r>
                      <a:endParaRPr lang="pt-PT" dirty="0"/>
                    </a:p>
                  </a:txBody>
                  <a:tcPr/>
                </a:tc>
                <a:tc>
                  <a:txBody>
                    <a:bodyPr/>
                    <a:lstStyle/>
                    <a:p>
                      <a:pPr algn="ctr"/>
                      <a:r>
                        <a:rPr lang="pt-PT" dirty="0"/>
                        <a:t>Nome</a:t>
                      </a:r>
                      <a:r>
                        <a:rPr lang="pt-PT" baseline="0" dirty="0"/>
                        <a:t> </a:t>
                      </a:r>
                      <a:endParaRPr lang="pt-PT" dirty="0"/>
                    </a:p>
                  </a:txBody>
                  <a:tcPr/>
                </a:tc>
                <a:tc>
                  <a:txBody>
                    <a:bodyPr/>
                    <a:lstStyle/>
                    <a:p>
                      <a:pPr algn="ctr"/>
                      <a:r>
                        <a:rPr lang="pt-PT" dirty="0"/>
                        <a:t>Formula </a:t>
                      </a:r>
                    </a:p>
                  </a:txBody>
                  <a:tcPr/>
                </a:tc>
                <a:tc>
                  <a:txBody>
                    <a:bodyPr/>
                    <a:lstStyle/>
                    <a:p>
                      <a:pPr algn="ctr"/>
                      <a:r>
                        <a:rPr lang="pt-PT" dirty="0"/>
                        <a:t>Nome</a:t>
                      </a:r>
                    </a:p>
                  </a:txBody>
                  <a:tcPr/>
                </a:tc>
                <a:extLst>
                  <a:ext uri="{0D108BD9-81ED-4DB2-BD59-A6C34878D82A}">
                    <a16:rowId xmlns:a16="http://schemas.microsoft.com/office/drawing/2014/main" val="10000"/>
                  </a:ext>
                </a:extLst>
              </a:tr>
              <a:tr h="370840">
                <a:tc gridSpan="4">
                  <a:txBody>
                    <a:bodyPr/>
                    <a:lstStyle/>
                    <a:p>
                      <a:pPr algn="ctr"/>
                      <a:r>
                        <a:rPr lang="pt-PT" b="1" dirty="0"/>
                        <a:t>CATION</a:t>
                      </a:r>
                      <a:r>
                        <a:rPr lang="pt-PT" b="1" baseline="0" dirty="0"/>
                        <a:t> </a:t>
                      </a:r>
                      <a:endParaRPr lang="pt-PT" b="1" dirty="0"/>
                    </a:p>
                  </a:txBody>
                  <a:tcPr/>
                </a:tc>
                <a:tc hMerge="1">
                  <a:txBody>
                    <a:bodyPr/>
                    <a:lstStyle/>
                    <a:p>
                      <a:endParaRPr lang="pt-PT" dirty="0"/>
                    </a:p>
                  </a:txBody>
                  <a:tcPr/>
                </a:tc>
                <a:tc hMerge="1">
                  <a:txBody>
                    <a:bodyPr/>
                    <a:lstStyle/>
                    <a:p>
                      <a:endParaRPr lang="pt-PT" dirty="0"/>
                    </a:p>
                  </a:txBody>
                  <a:tcPr/>
                </a:tc>
                <a:tc hMerge="1">
                  <a:txBody>
                    <a:bodyPr/>
                    <a:lstStyle/>
                    <a:p>
                      <a:endParaRPr lang="pt-PT" dirty="0"/>
                    </a:p>
                  </a:txBody>
                  <a:tcPr/>
                </a:tc>
                <a:extLst>
                  <a:ext uri="{0D108BD9-81ED-4DB2-BD59-A6C34878D82A}">
                    <a16:rowId xmlns:a16="http://schemas.microsoft.com/office/drawing/2014/main" val="10001"/>
                  </a:ext>
                </a:extLst>
              </a:tr>
              <a:tr h="370840">
                <a:tc>
                  <a:txBody>
                    <a:bodyPr/>
                    <a:lstStyle/>
                    <a:p>
                      <a:pPr algn="ctr"/>
                      <a:r>
                        <a:rPr lang="pt-PT" sz="1800" kern="1200" baseline="0" dirty="0">
                          <a:solidFill>
                            <a:schemeClr val="dk1"/>
                          </a:solidFill>
                          <a:latin typeface="+mn-lt"/>
                          <a:ea typeface="+mn-ea"/>
                          <a:cs typeface="+mn-cs"/>
                        </a:rPr>
                        <a:t>NH</a:t>
                      </a:r>
                      <a:r>
                        <a:rPr lang="pt-PT" sz="1800" kern="1200" baseline="30000" dirty="0">
                          <a:solidFill>
                            <a:schemeClr val="dk1"/>
                          </a:solidFill>
                          <a:latin typeface="+mn-lt"/>
                          <a:ea typeface="+mn-ea"/>
                          <a:cs typeface="+mn-cs"/>
                        </a:rPr>
                        <a:t>4+</a:t>
                      </a:r>
                      <a:r>
                        <a:rPr lang="pt-PT" dirty="0"/>
                        <a:t> </a:t>
                      </a:r>
                      <a:endParaRPr lang="pt-PT" baseline="30000" dirty="0"/>
                    </a:p>
                  </a:txBody>
                  <a:tcPr/>
                </a:tc>
                <a:tc>
                  <a:txBody>
                    <a:bodyPr/>
                    <a:lstStyle/>
                    <a:p>
                      <a:pPr algn="ctr"/>
                      <a:r>
                        <a:rPr lang="pt-PT" dirty="0"/>
                        <a:t>Ion </a:t>
                      </a:r>
                      <a:r>
                        <a:rPr lang="pt-PT" dirty="0" err="1"/>
                        <a:t>amônio</a:t>
                      </a:r>
                      <a:r>
                        <a:rPr lang="pt-PT" dirty="0"/>
                        <a:t> </a:t>
                      </a:r>
                    </a:p>
                  </a:txBody>
                  <a:tcPr/>
                </a:tc>
                <a:tc>
                  <a:txBody>
                    <a:bodyPr/>
                    <a:lstStyle/>
                    <a:p>
                      <a:pPr algn="ctr"/>
                      <a:endParaRPr lang="pt-PT"/>
                    </a:p>
                  </a:txBody>
                  <a:tcPr/>
                </a:tc>
                <a:tc>
                  <a:txBody>
                    <a:bodyPr/>
                    <a:lstStyle/>
                    <a:p>
                      <a:pPr algn="ctr"/>
                      <a:endParaRPr lang="pt-PT"/>
                    </a:p>
                  </a:txBody>
                  <a:tcPr/>
                </a:tc>
                <a:extLst>
                  <a:ext uri="{0D108BD9-81ED-4DB2-BD59-A6C34878D82A}">
                    <a16:rowId xmlns:a16="http://schemas.microsoft.com/office/drawing/2014/main" val="10002"/>
                  </a:ext>
                </a:extLst>
              </a:tr>
              <a:tr h="370840">
                <a:tc gridSpan="4">
                  <a:txBody>
                    <a:bodyPr/>
                    <a:lstStyle/>
                    <a:p>
                      <a:pPr algn="ctr"/>
                      <a:r>
                        <a:rPr lang="pt-PT" b="1" dirty="0"/>
                        <a:t>ANIONS</a:t>
                      </a:r>
                    </a:p>
                  </a:txBody>
                  <a:tcPr/>
                </a:tc>
                <a:tc hMerge="1">
                  <a:txBody>
                    <a:bodyPr/>
                    <a:lstStyle/>
                    <a:p>
                      <a:endParaRPr lang="pt-PT" dirty="0"/>
                    </a:p>
                  </a:txBody>
                  <a:tcPr/>
                </a:tc>
                <a:tc hMerge="1">
                  <a:txBody>
                    <a:bodyPr/>
                    <a:lstStyle/>
                    <a:p>
                      <a:endParaRPr lang="pt-PT" dirty="0"/>
                    </a:p>
                  </a:txBody>
                  <a:tcPr/>
                </a:tc>
                <a:tc hMerge="1">
                  <a:txBody>
                    <a:bodyPr/>
                    <a:lstStyle/>
                    <a:p>
                      <a:endParaRPr lang="pt-PT" dirty="0"/>
                    </a:p>
                  </a:txBody>
                  <a:tcPr/>
                </a:tc>
                <a:extLst>
                  <a:ext uri="{0D108BD9-81ED-4DB2-BD59-A6C34878D82A}">
                    <a16:rowId xmlns:a16="http://schemas.microsoft.com/office/drawing/2014/main" val="10003"/>
                  </a:ext>
                </a:extLst>
              </a:tr>
              <a:tr h="370840">
                <a:tc gridSpan="2">
                  <a:txBody>
                    <a:bodyPr/>
                    <a:lstStyle/>
                    <a:p>
                      <a:pPr algn="ctr"/>
                      <a:r>
                        <a:rPr lang="pt-PT" b="1" dirty="0"/>
                        <a:t>Grupo </a:t>
                      </a:r>
                      <a:r>
                        <a:rPr lang="pt-PT" b="1" baseline="0" dirty="0"/>
                        <a:t> 4A</a:t>
                      </a:r>
                      <a:endParaRPr lang="pt-PT" b="1" dirty="0"/>
                    </a:p>
                  </a:txBody>
                  <a:tcPr/>
                </a:tc>
                <a:tc hMerge="1">
                  <a:txBody>
                    <a:bodyPr/>
                    <a:lstStyle/>
                    <a:p>
                      <a:endParaRPr lang="pt-PT" dirty="0"/>
                    </a:p>
                  </a:txBody>
                  <a:tcPr/>
                </a:tc>
                <a:tc gridSpan="2">
                  <a:txBody>
                    <a:bodyPr/>
                    <a:lstStyle/>
                    <a:p>
                      <a:pPr algn="ctr"/>
                      <a:r>
                        <a:rPr lang="pt-PT" b="1" dirty="0"/>
                        <a:t>Grupo</a:t>
                      </a:r>
                      <a:r>
                        <a:rPr lang="pt-PT" b="1" baseline="0" dirty="0"/>
                        <a:t> 7A</a:t>
                      </a:r>
                      <a:endParaRPr lang="pt-PT" b="1" dirty="0"/>
                    </a:p>
                  </a:txBody>
                  <a:tcPr/>
                </a:tc>
                <a:tc hMerge="1">
                  <a:txBody>
                    <a:bodyPr/>
                    <a:lstStyle/>
                    <a:p>
                      <a:endParaRPr lang="pt-PT" dirty="0"/>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CN</a:t>
                      </a:r>
                      <a:r>
                        <a:rPr lang="pt-PT" sz="1800" kern="1200" baseline="30000" dirty="0">
                          <a:solidFill>
                            <a:schemeClr val="dk1"/>
                          </a:solidFill>
                          <a:latin typeface="+mn-lt"/>
                          <a:ea typeface="+mn-ea"/>
                          <a:cs typeface="+mn-cs"/>
                        </a:rPr>
                        <a:t>-</a:t>
                      </a:r>
                      <a:r>
                        <a:rPr lang="pt-PT" dirty="0"/>
                        <a:t> </a:t>
                      </a:r>
                      <a:endParaRPr lang="pt-PT" baseline="30000" dirty="0"/>
                    </a:p>
                  </a:txBody>
                  <a:tcPr>
                    <a:solidFill>
                      <a:srgbClr val="92D050"/>
                    </a:solidFill>
                  </a:tcPr>
                </a:tc>
                <a:tc>
                  <a:txBody>
                    <a:bodyPr/>
                    <a:lstStyle/>
                    <a:p>
                      <a:pPr algn="ctr"/>
                      <a:r>
                        <a:rPr lang="pt-PT" dirty="0"/>
                        <a:t>Íon cianeto </a:t>
                      </a:r>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err="1"/>
                        <a:t>Cl</a:t>
                      </a:r>
                      <a:r>
                        <a:rPr lang="pt-PT" dirty="0" err="1"/>
                        <a:t>O</a:t>
                      </a:r>
                      <a:r>
                        <a:rPr lang="pt-PT" baseline="30000" dirty="0"/>
                        <a:t>-</a:t>
                      </a:r>
                      <a:endParaRPr lang="pt-PT" dirty="0"/>
                    </a:p>
                  </a:txBody>
                  <a:tcPr>
                    <a:solidFill>
                      <a:schemeClr val="accent6">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hipoclorito </a:t>
                      </a:r>
                    </a:p>
                  </a:txBody>
                  <a:tcPr>
                    <a:solidFill>
                      <a:schemeClr val="accent6">
                        <a:lumMod val="75000"/>
                      </a:schemeClr>
                    </a:solidFill>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CH</a:t>
                      </a:r>
                      <a:r>
                        <a:rPr lang="pt-PT" baseline="-25000" dirty="0"/>
                        <a:t>3</a:t>
                      </a:r>
                      <a:r>
                        <a:rPr lang="pt-PT" dirty="0"/>
                        <a:t>COO</a:t>
                      </a:r>
                      <a:r>
                        <a:rPr lang="pt-PT" sz="1800" kern="1200" baseline="30000" dirty="0">
                          <a:solidFill>
                            <a:schemeClr val="dk1"/>
                          </a:solidFill>
                          <a:latin typeface="+mn-lt"/>
                          <a:ea typeface="+mn-ea"/>
                          <a:cs typeface="+mn-cs"/>
                        </a:rPr>
                        <a:t>-</a:t>
                      </a:r>
                      <a:r>
                        <a:rPr lang="pt-PT" dirty="0"/>
                        <a:t> </a:t>
                      </a:r>
                      <a:endParaRPr lang="pt-PT" baseline="30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a:t>
                      </a:r>
                      <a:r>
                        <a:rPr lang="pt-PT" baseline="0" dirty="0"/>
                        <a:t> acetato </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Cl</a:t>
                      </a:r>
                      <a:r>
                        <a:rPr lang="pt-PT" dirty="0"/>
                        <a:t>O</a:t>
                      </a:r>
                      <a:r>
                        <a:rPr lang="pt-PT" baseline="-25000" dirty="0"/>
                        <a:t>2</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a:t>
                      </a:r>
                      <a:r>
                        <a:rPr lang="pt-PT" dirty="0" err="1"/>
                        <a:t>clorito</a:t>
                      </a:r>
                      <a:r>
                        <a:rPr lang="pt-PT" dirty="0"/>
                        <a:t> </a:t>
                      </a:r>
                    </a:p>
                  </a:txBody>
                  <a:tcPr/>
                </a:tc>
                <a:extLst>
                  <a:ext uri="{0D108BD9-81ED-4DB2-BD59-A6C34878D82A}">
                    <a16:rowId xmlns:a16="http://schemas.microsoft.com/office/drawing/2014/main" val="10006"/>
                  </a:ext>
                </a:extLst>
              </a:tr>
              <a:tr h="370840">
                <a:tc>
                  <a:txBody>
                    <a:bodyPr/>
                    <a:lstStyle/>
                    <a:p>
                      <a:pPr algn="ctr"/>
                      <a:r>
                        <a:rPr lang="pt-PT" dirty="0"/>
                        <a:t>CO</a:t>
                      </a:r>
                      <a:r>
                        <a:rPr lang="pt-PT" baseline="-25000" dirty="0"/>
                        <a:t>3</a:t>
                      </a:r>
                      <a:r>
                        <a:rPr lang="pt-PT" baseline="30000" dirty="0"/>
                        <a:t>2-</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carbonato</a:t>
                      </a:r>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Cl</a:t>
                      </a:r>
                      <a:r>
                        <a:rPr lang="pt-PT" dirty="0"/>
                        <a:t>O</a:t>
                      </a:r>
                      <a:r>
                        <a:rPr lang="pt-PT" sz="1800" kern="1200" baseline="-25000" dirty="0">
                          <a:solidFill>
                            <a:schemeClr val="dk1"/>
                          </a:solidFill>
                          <a:latin typeface="+mn-lt"/>
                          <a:ea typeface="+mn-ea"/>
                          <a:cs typeface="+mn-cs"/>
                        </a:rPr>
                        <a:t>3</a:t>
                      </a:r>
                      <a:r>
                        <a:rPr lang="pt-PT" baseline="30000" dirty="0"/>
                        <a:t>-</a:t>
                      </a:r>
                      <a:endParaRPr lang="pt-PT" dirty="0"/>
                    </a:p>
                  </a:txBody>
                  <a:tcPr>
                    <a:solidFill>
                      <a:schemeClr val="accent6">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clorato</a:t>
                      </a:r>
                    </a:p>
                  </a:txBody>
                  <a:tcPr>
                    <a:solidFill>
                      <a:schemeClr val="accent6">
                        <a:lumMod val="75000"/>
                      </a:schemeClr>
                    </a:solidFill>
                  </a:tcPr>
                </a:tc>
                <a:extLst>
                  <a:ext uri="{0D108BD9-81ED-4DB2-BD59-A6C34878D82A}">
                    <a16:rowId xmlns:a16="http://schemas.microsoft.com/office/drawing/2014/main" val="10007"/>
                  </a:ext>
                </a:extLst>
              </a:tr>
              <a:tr h="370840">
                <a:tc>
                  <a:txBody>
                    <a:bodyPr/>
                    <a:lstStyle/>
                    <a:p>
                      <a:pPr algn="ctr"/>
                      <a:r>
                        <a:rPr lang="pt-PT" dirty="0"/>
                        <a:t>HCO</a:t>
                      </a:r>
                      <a:r>
                        <a:rPr lang="pt-PT" baseline="-25000" dirty="0"/>
                        <a:t>3</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hidrogenocarbonato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Cl</a:t>
                      </a:r>
                      <a:r>
                        <a:rPr lang="pt-PT" dirty="0"/>
                        <a:t>O</a:t>
                      </a:r>
                      <a:r>
                        <a:rPr lang="pt-PT" sz="1800" kern="1200" baseline="-25000" dirty="0">
                          <a:solidFill>
                            <a:schemeClr val="dk1"/>
                          </a:solidFill>
                          <a:latin typeface="+mn-lt"/>
                          <a:ea typeface="+mn-ea"/>
                          <a:cs typeface="+mn-cs"/>
                        </a:rPr>
                        <a:t>4</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perclorato </a:t>
                      </a:r>
                    </a:p>
                  </a:txBody>
                  <a:tcPr/>
                </a:tc>
                <a:extLst>
                  <a:ext uri="{0D108BD9-81ED-4DB2-BD59-A6C34878D82A}">
                    <a16:rowId xmlns:a16="http://schemas.microsoft.com/office/drawing/2014/main" val="10008"/>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a:t>
                      </a:r>
                      <a:r>
                        <a:rPr lang="pt-PT" baseline="-25000" dirty="0"/>
                        <a:t>2</a:t>
                      </a:r>
                      <a:r>
                        <a:rPr lang="pt-PT" dirty="0"/>
                        <a:t>O</a:t>
                      </a:r>
                      <a:r>
                        <a:rPr lang="pt-PT" baseline="-25000" dirty="0"/>
                        <a:t>4</a:t>
                      </a:r>
                      <a:r>
                        <a:rPr lang="pt-PT" baseline="30000" dirty="0"/>
                        <a:t>2-</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a:t>
                      </a:r>
                      <a:r>
                        <a:rPr lang="pt-PT" baseline="0" dirty="0"/>
                        <a:t> oxalato </a:t>
                      </a:r>
                      <a:endParaRPr lang="pt-PT" dirty="0"/>
                    </a:p>
                  </a:txBody>
                  <a:tcPr>
                    <a:solidFill>
                      <a:srgbClr val="92D050"/>
                    </a:solidFill>
                  </a:tcPr>
                </a:tc>
                <a:tc>
                  <a:txBody>
                    <a:bodyPr/>
                    <a:lstStyle/>
                    <a:p>
                      <a:pPr algn="ctr"/>
                      <a:endParaRPr lang="pt-PT" dirty="0"/>
                    </a:p>
                  </a:txBody>
                  <a:tcPr/>
                </a:tc>
                <a:tc>
                  <a:txBody>
                    <a:bodyPr/>
                    <a:lstStyle/>
                    <a:p>
                      <a:pPr algn="ctr"/>
                      <a:endParaRPr lang="pt-PT"/>
                    </a:p>
                  </a:txBody>
                  <a:tcPr/>
                </a:tc>
                <a:extLst>
                  <a:ext uri="{0D108BD9-81ED-4DB2-BD59-A6C34878D82A}">
                    <a16:rowId xmlns:a16="http://schemas.microsoft.com/office/drawing/2014/main" val="10009"/>
                  </a:ext>
                </a:extLst>
              </a:tr>
              <a:tr h="370840">
                <a:tc>
                  <a:txBody>
                    <a:bodyPr/>
                    <a:lstStyle/>
                    <a:p>
                      <a:pPr algn="ctr"/>
                      <a:r>
                        <a:rPr lang="pt-PT" b="1" dirty="0"/>
                        <a:t>Grupo 5A</a:t>
                      </a:r>
                    </a:p>
                  </a:txBody>
                  <a:tcPr/>
                </a:tc>
                <a:tc>
                  <a:txBody>
                    <a:bodyPr/>
                    <a:lstStyle/>
                    <a:p>
                      <a:pPr algn="ctr"/>
                      <a:endParaRPr lang="pt-PT" dirty="0"/>
                    </a:p>
                  </a:txBody>
                  <a:tcPr/>
                </a:tc>
                <a:tc gridSpan="2">
                  <a:txBody>
                    <a:bodyPr/>
                    <a:lstStyle/>
                    <a:p>
                      <a:pPr algn="ctr"/>
                      <a:r>
                        <a:rPr lang="pt-PT" b="1" dirty="0"/>
                        <a:t>Metais de transição </a:t>
                      </a:r>
                    </a:p>
                  </a:txBody>
                  <a:tcPr/>
                </a:tc>
                <a:tc hMerge="1">
                  <a:txBody>
                    <a:bodyPr/>
                    <a:lstStyle/>
                    <a:p>
                      <a:endParaRPr lang="pt-PT" dirty="0"/>
                    </a:p>
                  </a:txBody>
                  <a:tcPr/>
                </a:tc>
                <a:extLst>
                  <a:ext uri="{0D108BD9-81ED-4DB2-BD59-A6C34878D82A}">
                    <a16:rowId xmlns:a16="http://schemas.microsoft.com/office/drawing/2014/main" val="1001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N</a:t>
                      </a:r>
                      <a:r>
                        <a:rPr lang="pt-PT" dirty="0"/>
                        <a:t>O</a:t>
                      </a:r>
                      <a:r>
                        <a:rPr lang="pt-PT" baseline="-25000" dirty="0"/>
                        <a:t>2</a:t>
                      </a:r>
                      <a:r>
                        <a:rPr lang="pt-PT" baseline="30000" dirty="0"/>
                        <a:t>-</a:t>
                      </a:r>
                      <a:endParaRPr lang="pt-PT"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nitrito</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Cr</a:t>
                      </a:r>
                      <a:r>
                        <a:rPr lang="pt-PT" dirty="0"/>
                        <a:t>O</a:t>
                      </a:r>
                      <a:r>
                        <a:rPr lang="pt-PT" baseline="-25000" dirty="0"/>
                        <a:t>4</a:t>
                      </a:r>
                      <a:r>
                        <a:rPr lang="pt-PT" baseline="30000" dirty="0"/>
                        <a:t>2-</a:t>
                      </a:r>
                      <a:endParaRPr lang="pt-PT" dirty="0"/>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cromato</a:t>
                      </a:r>
                    </a:p>
                  </a:txBody>
                  <a:tcPr>
                    <a:solidFill>
                      <a:schemeClr val="accent5">
                        <a:lumMod val="60000"/>
                        <a:lumOff val="40000"/>
                      </a:schemeClr>
                    </a:solidFill>
                  </a:tcPr>
                </a:tc>
                <a:extLst>
                  <a:ext uri="{0D108BD9-81ED-4DB2-BD59-A6C34878D82A}">
                    <a16:rowId xmlns:a16="http://schemas.microsoft.com/office/drawing/2014/main" val="1001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N</a:t>
                      </a:r>
                      <a:r>
                        <a:rPr lang="pt-PT" dirty="0"/>
                        <a:t>O</a:t>
                      </a:r>
                      <a:r>
                        <a:rPr lang="pt-PT" baseline="-25000" dirty="0"/>
                        <a:t>3</a:t>
                      </a:r>
                      <a:r>
                        <a:rPr lang="pt-PT" baseline="30000" dirty="0"/>
                        <a:t>-</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nitrato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Cr</a:t>
                      </a:r>
                      <a:r>
                        <a:rPr lang="pt-PT" baseline="-25000" dirty="0"/>
                        <a:t>2</a:t>
                      </a:r>
                      <a:r>
                        <a:rPr lang="pt-PT" dirty="0"/>
                        <a:t>O</a:t>
                      </a:r>
                      <a:r>
                        <a:rPr lang="pt-PT" baseline="-25000" dirty="0"/>
                        <a:t>7</a:t>
                      </a:r>
                      <a:r>
                        <a:rPr lang="pt-PT" baseline="30000" dirty="0"/>
                        <a:t>2-</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a:t>
                      </a:r>
                      <a:r>
                        <a:rPr lang="pt-PT" dirty="0" err="1"/>
                        <a:t>dicromato</a:t>
                      </a:r>
                      <a:endParaRPr lang="pt-PT" dirty="0"/>
                    </a:p>
                  </a:txBody>
                  <a:tcPr/>
                </a:tc>
                <a:extLst>
                  <a:ext uri="{0D108BD9-81ED-4DB2-BD59-A6C34878D82A}">
                    <a16:rowId xmlns:a16="http://schemas.microsoft.com/office/drawing/2014/main" val="1001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P</a:t>
                      </a:r>
                      <a:r>
                        <a:rPr lang="pt-PT" dirty="0"/>
                        <a:t>O</a:t>
                      </a:r>
                      <a:r>
                        <a:rPr lang="pt-PT" baseline="-25000" dirty="0"/>
                        <a:t>4</a:t>
                      </a:r>
                      <a:r>
                        <a:rPr lang="pt-PT" baseline="30000" dirty="0"/>
                        <a:t>3-</a:t>
                      </a:r>
                      <a:endParaRPr lang="pt-PT"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fosfato</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Mn</a:t>
                      </a:r>
                      <a:r>
                        <a:rPr lang="pt-PT" dirty="0"/>
                        <a:t>O</a:t>
                      </a:r>
                      <a:r>
                        <a:rPr lang="pt-PT" baseline="-25000" dirty="0"/>
                        <a:t>4</a:t>
                      </a:r>
                      <a:r>
                        <a:rPr lang="pt-PT" baseline="30000" dirty="0"/>
                        <a:t>-</a:t>
                      </a:r>
                      <a:endParaRPr lang="pt-PT" dirty="0"/>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permanganato</a:t>
                      </a:r>
                    </a:p>
                  </a:txBody>
                  <a:tcPr>
                    <a:solidFill>
                      <a:schemeClr val="accent5">
                        <a:lumMod val="60000"/>
                        <a:lumOff val="40000"/>
                      </a:schemeClr>
                    </a:solidFill>
                  </a:tcPr>
                </a:tc>
                <a:extLst>
                  <a:ext uri="{0D108BD9-81ED-4DB2-BD59-A6C34878D82A}">
                    <a16:rowId xmlns:a16="http://schemas.microsoft.com/office/drawing/2014/main" val="1001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HP</a:t>
                      </a:r>
                      <a:r>
                        <a:rPr lang="pt-PT" dirty="0"/>
                        <a:t>O</a:t>
                      </a:r>
                      <a:r>
                        <a:rPr lang="pt-PT" baseline="-25000" dirty="0"/>
                        <a:t>4</a:t>
                      </a:r>
                      <a:r>
                        <a:rPr lang="pt-PT" baseline="30000" dirty="0"/>
                        <a:t>2-</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hidrogeno</a:t>
                      </a:r>
                      <a:r>
                        <a:rPr lang="pt-PT" baseline="0" dirty="0"/>
                        <a:t> fosfato</a:t>
                      </a:r>
                      <a:endParaRPr lang="pt-PT" dirty="0"/>
                    </a:p>
                  </a:txBody>
                  <a:tcPr/>
                </a:tc>
                <a:tc>
                  <a:txBody>
                    <a:bodyPr/>
                    <a:lstStyle/>
                    <a:p>
                      <a:pPr algn="ctr"/>
                      <a:endParaRPr lang="pt-PT"/>
                    </a:p>
                  </a:txBody>
                  <a:tcPr/>
                </a:tc>
                <a:tc>
                  <a:txBody>
                    <a:bodyPr/>
                    <a:lstStyle/>
                    <a:p>
                      <a:pPr algn="ctr"/>
                      <a:endParaRPr lang="pt-PT" dirty="0"/>
                    </a:p>
                  </a:txBody>
                  <a:tcPr/>
                </a:tc>
                <a:extLst>
                  <a:ext uri="{0D108BD9-81ED-4DB2-BD59-A6C34878D82A}">
                    <a16:rowId xmlns:a16="http://schemas.microsoft.com/office/drawing/2014/main" val="1001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H</a:t>
                      </a:r>
                      <a:r>
                        <a:rPr lang="pt-PT" baseline="-25000" dirty="0"/>
                        <a:t>2</a:t>
                      </a:r>
                      <a:r>
                        <a:rPr lang="pt-PT" baseline="0" dirty="0"/>
                        <a:t>P</a:t>
                      </a:r>
                      <a:r>
                        <a:rPr lang="pt-PT" dirty="0"/>
                        <a:t>O</a:t>
                      </a:r>
                      <a:r>
                        <a:rPr lang="pt-PT" baseline="-25000" dirty="0"/>
                        <a:t>4</a:t>
                      </a:r>
                      <a:r>
                        <a:rPr lang="pt-PT" baseline="30000" dirty="0"/>
                        <a:t>-</a:t>
                      </a:r>
                      <a:endParaRPr lang="pt-PT" dirty="0"/>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a:t>
                      </a:r>
                      <a:r>
                        <a:rPr lang="pt-PT" dirty="0" err="1"/>
                        <a:t>dihidrogeno</a:t>
                      </a:r>
                      <a:r>
                        <a:rPr lang="pt-PT" baseline="0" dirty="0"/>
                        <a:t> fosfato</a:t>
                      </a:r>
                      <a:endParaRPr lang="pt-PT" dirty="0"/>
                    </a:p>
                  </a:txBody>
                  <a:tcPr>
                    <a:solidFill>
                      <a:srgbClr val="FFFF00"/>
                    </a:solidFill>
                  </a:tcPr>
                </a:tc>
                <a:tc>
                  <a:txBody>
                    <a:bodyPr/>
                    <a:lstStyle/>
                    <a:p>
                      <a:pPr algn="ctr"/>
                      <a:endParaRPr lang="pt-PT"/>
                    </a:p>
                  </a:txBody>
                  <a:tcPr/>
                </a:tc>
                <a:tc>
                  <a:txBody>
                    <a:bodyPr/>
                    <a:lstStyle/>
                    <a:p>
                      <a:pPr algn="ctr"/>
                      <a:endParaRPr lang="pt-PT" dirty="0"/>
                    </a:p>
                  </a:txBody>
                  <a:tcPr/>
                </a:tc>
                <a:extLst>
                  <a:ext uri="{0D108BD9-81ED-4DB2-BD59-A6C34878D82A}">
                    <a16:rowId xmlns:a16="http://schemas.microsoft.com/office/drawing/2014/main" val="10015"/>
                  </a:ext>
                </a:extLst>
              </a:tr>
            </a:tbl>
          </a:graphicData>
        </a:graphic>
      </p:graphicFrame>
      <p:sp>
        <p:nvSpPr>
          <p:cNvPr id="3" name="CaixaDeTexto 2"/>
          <p:cNvSpPr txBox="1"/>
          <p:nvPr/>
        </p:nvSpPr>
        <p:spPr>
          <a:xfrm>
            <a:off x="179513" y="31941"/>
            <a:ext cx="8288104" cy="584775"/>
          </a:xfrm>
          <a:prstGeom prst="rect">
            <a:avLst/>
          </a:prstGeom>
          <a:noFill/>
        </p:spPr>
        <p:txBody>
          <a:bodyPr wrap="square" rtlCol="0">
            <a:spAutoFit/>
          </a:bodyPr>
          <a:lstStyle/>
          <a:p>
            <a:r>
              <a:rPr lang="pt-PT" sz="3200" b="1" dirty="0">
                <a:solidFill>
                  <a:schemeClr val="bg1"/>
                </a:solidFill>
              </a:rPr>
              <a:t>Nomenclatura </a:t>
            </a:r>
          </a:p>
        </p:txBody>
      </p:sp>
    </p:spTree>
    <p:extLst>
      <p:ext uri="{BB962C8B-B14F-4D97-AF65-F5344CB8AC3E}">
        <p14:creationId xmlns:p14="http://schemas.microsoft.com/office/powerpoint/2010/main" val="1098602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371095075"/>
              </p:ext>
            </p:extLst>
          </p:nvPr>
        </p:nvGraphicFramePr>
        <p:xfrm>
          <a:off x="251520" y="692696"/>
          <a:ext cx="4531401" cy="2225040"/>
        </p:xfrm>
        <a:graphic>
          <a:graphicData uri="http://schemas.openxmlformats.org/drawingml/2006/table">
            <a:tbl>
              <a:tblPr firstRow="1" bandRow="1">
                <a:tableStyleId>{5C22544A-7EE6-4342-B048-85BDC9FD1C3A}</a:tableStyleId>
              </a:tblPr>
              <a:tblGrid>
                <a:gridCol w="1946768">
                  <a:extLst>
                    <a:ext uri="{9D8B030D-6E8A-4147-A177-3AD203B41FA5}">
                      <a16:colId xmlns:a16="http://schemas.microsoft.com/office/drawing/2014/main" val="20000"/>
                    </a:ext>
                  </a:extLst>
                </a:gridCol>
                <a:gridCol w="2584633">
                  <a:extLst>
                    <a:ext uri="{9D8B030D-6E8A-4147-A177-3AD203B41FA5}">
                      <a16:colId xmlns:a16="http://schemas.microsoft.com/office/drawing/2014/main" val="20001"/>
                    </a:ext>
                  </a:extLst>
                </a:gridCol>
              </a:tblGrid>
              <a:tr h="370840">
                <a:tc>
                  <a:txBody>
                    <a:bodyPr/>
                    <a:lstStyle/>
                    <a:p>
                      <a:pPr algn="ctr"/>
                      <a:r>
                        <a:rPr lang="pt-PT" dirty="0"/>
                        <a:t>Fórmula</a:t>
                      </a:r>
                      <a:r>
                        <a:rPr lang="pt-PT" baseline="0" dirty="0"/>
                        <a:t> </a:t>
                      </a:r>
                      <a:endParaRPr lang="pt-PT" dirty="0"/>
                    </a:p>
                  </a:txBody>
                  <a:tcPr/>
                </a:tc>
                <a:tc>
                  <a:txBody>
                    <a:bodyPr/>
                    <a:lstStyle/>
                    <a:p>
                      <a:pPr algn="ctr"/>
                      <a:r>
                        <a:rPr lang="pt-PT" dirty="0"/>
                        <a:t>Nome</a:t>
                      </a:r>
                      <a:r>
                        <a:rPr lang="pt-PT" baseline="0" dirty="0"/>
                        <a:t> </a:t>
                      </a:r>
                      <a:endParaRPr lang="pt-PT" dirty="0"/>
                    </a:p>
                  </a:txBody>
                  <a:tcPr/>
                </a:tc>
                <a:extLst>
                  <a:ext uri="{0D108BD9-81ED-4DB2-BD59-A6C34878D82A}">
                    <a16:rowId xmlns:a16="http://schemas.microsoft.com/office/drawing/2014/main" val="10000"/>
                  </a:ext>
                </a:extLst>
              </a:tr>
              <a:tr h="370840">
                <a:tc gridSpan="2">
                  <a:txBody>
                    <a:bodyPr/>
                    <a:lstStyle/>
                    <a:p>
                      <a:pPr algn="ctr"/>
                      <a:r>
                        <a:rPr lang="pt-PT" b="1" dirty="0"/>
                        <a:t>Grupo </a:t>
                      </a:r>
                      <a:r>
                        <a:rPr lang="pt-PT" b="1" baseline="0" dirty="0"/>
                        <a:t> 6A</a:t>
                      </a:r>
                      <a:endParaRPr lang="pt-PT" b="1" dirty="0"/>
                    </a:p>
                  </a:txBody>
                  <a:tcPr/>
                </a:tc>
                <a:tc hMerge="1">
                  <a:txBody>
                    <a:bodyPr/>
                    <a:lstStyle/>
                    <a:p>
                      <a:endParaRPr lang="pt-PT" dirty="0"/>
                    </a:p>
                  </a:txBody>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OH</a:t>
                      </a:r>
                      <a:r>
                        <a:rPr lang="pt-PT" sz="1800" kern="1200" baseline="30000" dirty="0">
                          <a:solidFill>
                            <a:schemeClr val="dk1"/>
                          </a:solidFill>
                          <a:latin typeface="+mn-lt"/>
                          <a:ea typeface="+mn-ea"/>
                          <a:cs typeface="+mn-cs"/>
                        </a:rPr>
                        <a:t>-</a:t>
                      </a:r>
                      <a:r>
                        <a:rPr lang="pt-PT" dirty="0"/>
                        <a:t> </a:t>
                      </a:r>
                      <a:endParaRPr lang="pt-PT" baseline="30000" dirty="0"/>
                    </a:p>
                  </a:txBody>
                  <a:tcPr>
                    <a:solidFill>
                      <a:srgbClr val="92D050"/>
                    </a:solidFill>
                  </a:tcPr>
                </a:tc>
                <a:tc>
                  <a:txBody>
                    <a:bodyPr/>
                    <a:lstStyle/>
                    <a:p>
                      <a:pPr algn="ctr"/>
                      <a:r>
                        <a:rPr lang="pt-PT" dirty="0"/>
                        <a:t>Íon hidroxilo </a:t>
                      </a:r>
                    </a:p>
                  </a:txBody>
                  <a:tcPr>
                    <a:solidFill>
                      <a:srgbClr val="92D050"/>
                    </a:solidFill>
                  </a:tcPr>
                </a:tc>
                <a:extLst>
                  <a:ext uri="{0D108BD9-81ED-4DB2-BD59-A6C34878D82A}">
                    <a16:rowId xmlns:a16="http://schemas.microsoft.com/office/drawing/2014/main" val="10002"/>
                  </a:ext>
                </a:extLst>
              </a:tr>
              <a:tr h="370840">
                <a:tc>
                  <a:txBody>
                    <a:bodyPr/>
                    <a:lstStyle/>
                    <a:p>
                      <a:pPr algn="ctr"/>
                      <a:r>
                        <a:rPr lang="pt-PT" dirty="0"/>
                        <a:t>SO</a:t>
                      </a:r>
                      <a:r>
                        <a:rPr lang="pt-PT" baseline="-25000" dirty="0"/>
                        <a:t>3</a:t>
                      </a:r>
                      <a:r>
                        <a:rPr lang="pt-PT" baseline="30000" dirty="0"/>
                        <a:t>2-</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Sulfito</a:t>
                      </a:r>
                    </a:p>
                  </a:txBody>
                  <a:tcPr>
                    <a:solidFill>
                      <a:srgbClr val="92D050"/>
                    </a:solid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baseline="0" dirty="0"/>
                        <a:t>S</a:t>
                      </a:r>
                      <a:r>
                        <a:rPr lang="pt-PT" dirty="0"/>
                        <a:t>O</a:t>
                      </a:r>
                      <a:r>
                        <a:rPr lang="pt-PT" baseline="-25000" dirty="0"/>
                        <a:t>4</a:t>
                      </a:r>
                      <a:r>
                        <a:rPr lang="pt-PT" baseline="30000" dirty="0"/>
                        <a:t>2-</a:t>
                      </a:r>
                      <a:endParaRPr lang="pt-PT"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 Sulfato</a:t>
                      </a:r>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HSO</a:t>
                      </a:r>
                      <a:r>
                        <a:rPr lang="pt-PT" baseline="-25000" dirty="0"/>
                        <a:t>4</a:t>
                      </a:r>
                      <a:r>
                        <a:rPr lang="pt-PT" baseline="30000" dirty="0"/>
                        <a:t>-</a:t>
                      </a:r>
                      <a:endParaRPr lang="pt-PT" dirty="0"/>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a:t>Íon</a:t>
                      </a:r>
                      <a:r>
                        <a:rPr lang="pt-PT" baseline="0" dirty="0"/>
                        <a:t> </a:t>
                      </a:r>
                      <a:r>
                        <a:rPr lang="pt-BR" baseline="0" noProof="0" dirty="0" err="1"/>
                        <a:t>hidrogenosulfato</a:t>
                      </a:r>
                      <a:endParaRPr lang="pt-BR" noProof="0" dirty="0"/>
                    </a:p>
                  </a:txBody>
                  <a:tcPr>
                    <a:solidFill>
                      <a:srgbClr val="92D050"/>
                    </a:solidFill>
                  </a:tcPr>
                </a:tc>
                <a:extLst>
                  <a:ext uri="{0D108BD9-81ED-4DB2-BD59-A6C34878D82A}">
                    <a16:rowId xmlns:a16="http://schemas.microsoft.com/office/drawing/2014/main" val="10005"/>
                  </a:ext>
                </a:extLst>
              </a:tr>
            </a:tbl>
          </a:graphicData>
        </a:graphic>
      </p:graphicFrame>
      <p:sp>
        <p:nvSpPr>
          <p:cNvPr id="3" name="CaixaDeTexto 2"/>
          <p:cNvSpPr txBox="1"/>
          <p:nvPr/>
        </p:nvSpPr>
        <p:spPr>
          <a:xfrm>
            <a:off x="179513" y="31941"/>
            <a:ext cx="8288104" cy="584775"/>
          </a:xfrm>
          <a:prstGeom prst="rect">
            <a:avLst/>
          </a:prstGeom>
          <a:noFill/>
        </p:spPr>
        <p:txBody>
          <a:bodyPr wrap="square" rtlCol="0">
            <a:spAutoFit/>
          </a:bodyPr>
          <a:lstStyle/>
          <a:p>
            <a:r>
              <a:rPr lang="pt-PT" sz="3200" b="1" dirty="0">
                <a:solidFill>
                  <a:schemeClr val="bg1"/>
                </a:solidFill>
              </a:rPr>
              <a:t>Nomenclatura </a:t>
            </a:r>
          </a:p>
        </p:txBody>
      </p:sp>
    </p:spTree>
    <p:extLst>
      <p:ext uri="{BB962C8B-B14F-4D97-AF65-F5344CB8AC3E}">
        <p14:creationId xmlns:p14="http://schemas.microsoft.com/office/powerpoint/2010/main" val="15263727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759041" y="15477"/>
            <a:ext cx="5875477" cy="4278094"/>
          </a:xfrm>
          <a:prstGeom prst="rect">
            <a:avLst/>
          </a:prstGeom>
          <a:noFill/>
        </p:spPr>
        <p:txBody>
          <a:bodyPr wrap="square" rtlCol="0">
            <a:spAutoFit/>
          </a:bodyPr>
          <a:lstStyle/>
          <a:p>
            <a:r>
              <a:rPr lang="pt-BR" sz="3200" b="1" dirty="0">
                <a:solidFill>
                  <a:schemeClr val="bg1"/>
                </a:solidFill>
              </a:rPr>
              <a:t>Regras dos nomes</a:t>
            </a:r>
            <a:r>
              <a:rPr lang="pt-BR" sz="2400" dirty="0">
                <a:solidFill>
                  <a:schemeClr val="bg1"/>
                </a:solidFill>
              </a:rPr>
              <a:t> </a:t>
            </a:r>
          </a:p>
          <a:p>
            <a:endParaRPr lang="pt-BR" sz="2400" dirty="0">
              <a:solidFill>
                <a:schemeClr val="bg1"/>
              </a:solidFill>
            </a:endParaRPr>
          </a:p>
          <a:p>
            <a:r>
              <a:rPr lang="pt-BR" sz="2400" b="1" dirty="0">
                <a:solidFill>
                  <a:srgbClr val="FFFF00"/>
                </a:solidFill>
              </a:rPr>
              <a:t>Cátions: </a:t>
            </a:r>
            <a:r>
              <a:rPr lang="pt-BR" sz="2400" dirty="0">
                <a:solidFill>
                  <a:schemeClr val="bg1"/>
                </a:solidFill>
              </a:rPr>
              <a:t>assumem o nome do metal – </a:t>
            </a:r>
            <a:r>
              <a:rPr lang="pt-BR" sz="2400" dirty="0" err="1">
                <a:solidFill>
                  <a:schemeClr val="bg1"/>
                </a:solidFill>
              </a:rPr>
              <a:t>ions</a:t>
            </a:r>
            <a:r>
              <a:rPr lang="pt-BR" sz="2400" dirty="0">
                <a:solidFill>
                  <a:schemeClr val="bg1"/>
                </a:solidFill>
              </a:rPr>
              <a:t> alumínio </a:t>
            </a:r>
          </a:p>
          <a:p>
            <a:r>
              <a:rPr lang="pt-BR" sz="2400" dirty="0">
                <a:solidFill>
                  <a:schemeClr val="bg1"/>
                </a:solidFill>
              </a:rPr>
              <a:t>Ou se for metal de transição  - Co</a:t>
            </a:r>
            <a:r>
              <a:rPr lang="pt-BR" sz="2400" baseline="30000" dirty="0">
                <a:solidFill>
                  <a:schemeClr val="bg1"/>
                </a:solidFill>
              </a:rPr>
              <a:t>2+</a:t>
            </a:r>
            <a:r>
              <a:rPr lang="pt-BR" sz="2400" dirty="0">
                <a:solidFill>
                  <a:schemeClr val="bg1"/>
                </a:solidFill>
              </a:rPr>
              <a:t> </a:t>
            </a:r>
            <a:r>
              <a:rPr lang="pt-BR" sz="2400" dirty="0" err="1">
                <a:solidFill>
                  <a:schemeClr val="bg1"/>
                </a:solidFill>
              </a:rPr>
              <a:t>ion</a:t>
            </a:r>
            <a:r>
              <a:rPr lang="pt-BR" sz="2400" dirty="0">
                <a:solidFill>
                  <a:schemeClr val="bg1"/>
                </a:solidFill>
              </a:rPr>
              <a:t> cobalto (II) ou </a:t>
            </a:r>
            <a:r>
              <a:rPr lang="pt-BR" sz="2400" dirty="0" err="1">
                <a:solidFill>
                  <a:schemeClr val="bg1"/>
                </a:solidFill>
              </a:rPr>
              <a:t>ion</a:t>
            </a:r>
            <a:r>
              <a:rPr lang="pt-BR" sz="2400" dirty="0">
                <a:solidFill>
                  <a:schemeClr val="bg1"/>
                </a:solidFill>
              </a:rPr>
              <a:t> cobalto Co</a:t>
            </a:r>
            <a:r>
              <a:rPr lang="pt-BR" sz="2400" baseline="30000" dirty="0">
                <a:solidFill>
                  <a:schemeClr val="bg1"/>
                </a:solidFill>
              </a:rPr>
              <a:t>3+</a:t>
            </a:r>
            <a:r>
              <a:rPr lang="pt-BR" sz="2400" dirty="0">
                <a:solidFill>
                  <a:schemeClr val="bg1"/>
                </a:solidFill>
              </a:rPr>
              <a:t> (III). O </a:t>
            </a:r>
            <a:r>
              <a:rPr lang="pt-BR" sz="2400" dirty="0" err="1">
                <a:solidFill>
                  <a:schemeClr val="bg1"/>
                </a:solidFill>
              </a:rPr>
              <a:t>ion</a:t>
            </a:r>
            <a:r>
              <a:rPr lang="pt-BR" sz="2400" dirty="0">
                <a:solidFill>
                  <a:schemeClr val="bg1"/>
                </a:solidFill>
              </a:rPr>
              <a:t> Amônio NH</a:t>
            </a:r>
            <a:r>
              <a:rPr lang="pt-BR" sz="2400" baseline="30000" dirty="0">
                <a:solidFill>
                  <a:schemeClr val="bg1"/>
                </a:solidFill>
              </a:rPr>
              <a:t>4+ </a:t>
            </a:r>
          </a:p>
          <a:p>
            <a:endParaRPr lang="pt-BR" sz="2400" baseline="30000" dirty="0">
              <a:solidFill>
                <a:schemeClr val="bg1"/>
              </a:solidFill>
            </a:endParaRPr>
          </a:p>
          <a:p>
            <a:endParaRPr lang="pt-BR" sz="2400" baseline="30000" dirty="0">
              <a:solidFill>
                <a:schemeClr val="bg1"/>
              </a:solidFill>
            </a:endParaRPr>
          </a:p>
          <a:p>
            <a:endParaRPr lang="pt-BR" sz="2400" dirty="0">
              <a:solidFill>
                <a:schemeClr val="bg1"/>
              </a:solidFill>
            </a:endParaRPr>
          </a:p>
          <a:p>
            <a:endParaRPr lang="pt-BR" sz="2400" dirty="0">
              <a:solidFill>
                <a:schemeClr val="bg1"/>
              </a:solidFill>
            </a:endParaRPr>
          </a:p>
          <a:p>
            <a:endParaRPr lang="pt-BR" sz="2400" baseline="30000" dirty="0">
              <a:solidFill>
                <a:schemeClr val="bg1"/>
              </a:solidFill>
            </a:endParaRPr>
          </a:p>
        </p:txBody>
      </p:sp>
      <p:pic>
        <p:nvPicPr>
          <p:cNvPr id="15362" name="Picture 2" descr="http://media.cmgdigital.com/shared/lt/lt_cache/thumbnail/300/img/news/documents/2013/07/22/ru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
            <a:ext cx="2267744" cy="2645701"/>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827584" y="3069983"/>
            <a:ext cx="8208912" cy="461665"/>
          </a:xfrm>
          <a:prstGeom prst="rect">
            <a:avLst/>
          </a:prstGeom>
        </p:spPr>
        <p:txBody>
          <a:bodyPr wrap="square">
            <a:spAutoFit/>
          </a:bodyPr>
          <a:lstStyle/>
          <a:p>
            <a:pPr lvl="0"/>
            <a:r>
              <a:rPr lang="pt-BR" sz="2400" b="1">
                <a:solidFill>
                  <a:srgbClr val="FFFF00"/>
                </a:solidFill>
              </a:rPr>
              <a:t>Anions: </a:t>
            </a:r>
            <a:r>
              <a:rPr lang="pt-BR" sz="2400">
                <a:solidFill>
                  <a:prstClr val="white"/>
                </a:solidFill>
              </a:rPr>
              <a:t>que podem ser monoatómicos ou poliatómicos </a:t>
            </a:r>
          </a:p>
        </p:txBody>
      </p:sp>
      <p:sp>
        <p:nvSpPr>
          <p:cNvPr id="4" name="Rectângulo 3"/>
          <p:cNvSpPr/>
          <p:nvPr/>
        </p:nvSpPr>
        <p:spPr>
          <a:xfrm>
            <a:off x="827584" y="3717032"/>
            <a:ext cx="6768752" cy="1569660"/>
          </a:xfrm>
          <a:prstGeom prst="rect">
            <a:avLst/>
          </a:prstGeom>
        </p:spPr>
        <p:txBody>
          <a:bodyPr wrap="square">
            <a:spAutoFit/>
          </a:bodyPr>
          <a:lstStyle/>
          <a:p>
            <a:pPr lvl="0"/>
            <a:r>
              <a:rPr lang="pt-BR" sz="2400" b="1" dirty="0">
                <a:solidFill>
                  <a:srgbClr val="FFFF00"/>
                </a:solidFill>
              </a:rPr>
              <a:t>Monoatómico negativo </a:t>
            </a:r>
            <a:r>
              <a:rPr lang="pt-BR" sz="2400" dirty="0">
                <a:solidFill>
                  <a:prstClr val="white"/>
                </a:solidFill>
              </a:rPr>
              <a:t>-  </a:t>
            </a:r>
          </a:p>
          <a:p>
            <a:pPr lvl="0"/>
            <a:r>
              <a:rPr lang="pt-BR" sz="2400" dirty="0">
                <a:solidFill>
                  <a:prstClr val="white"/>
                </a:solidFill>
              </a:rPr>
              <a:t>elementos não metálicos do grupo 7A –2 Halogénios – denominam-se de íons Haletos – a terminação é “</a:t>
            </a:r>
            <a:r>
              <a:rPr lang="pt-BR" sz="2400" dirty="0" err="1">
                <a:solidFill>
                  <a:prstClr val="white"/>
                </a:solidFill>
              </a:rPr>
              <a:t>eto</a:t>
            </a:r>
            <a:r>
              <a:rPr lang="pt-BR" sz="2400" dirty="0">
                <a:solidFill>
                  <a:prstClr val="white"/>
                </a:solidFill>
              </a:rPr>
              <a:t>”</a:t>
            </a:r>
          </a:p>
        </p:txBody>
      </p:sp>
      <p:sp>
        <p:nvSpPr>
          <p:cNvPr id="5" name="Rectângulo 4"/>
          <p:cNvSpPr/>
          <p:nvPr/>
        </p:nvSpPr>
        <p:spPr>
          <a:xfrm>
            <a:off x="971600" y="5288340"/>
            <a:ext cx="7662918" cy="1200329"/>
          </a:xfrm>
          <a:prstGeom prst="rect">
            <a:avLst/>
          </a:prstGeom>
        </p:spPr>
        <p:txBody>
          <a:bodyPr wrap="square">
            <a:spAutoFit/>
          </a:bodyPr>
          <a:lstStyle/>
          <a:p>
            <a:pPr lvl="0"/>
            <a:r>
              <a:rPr lang="pt-BR" sz="2400" b="1" dirty="0">
                <a:solidFill>
                  <a:srgbClr val="FFFF00"/>
                </a:solidFill>
              </a:rPr>
              <a:t>Íons negativos poliatômicos  </a:t>
            </a:r>
            <a:r>
              <a:rPr lang="pt-BR" sz="2400" dirty="0">
                <a:solidFill>
                  <a:prstClr val="white"/>
                </a:solidFill>
              </a:rPr>
              <a:t>do grupo 6ª os que contêm oxigénio denominam-se </a:t>
            </a:r>
            <a:r>
              <a:rPr lang="pt-BR" sz="2400" dirty="0" err="1">
                <a:solidFill>
                  <a:prstClr val="white"/>
                </a:solidFill>
              </a:rPr>
              <a:t>oxiânions</a:t>
            </a:r>
            <a:r>
              <a:rPr lang="pt-BR" sz="2400" dirty="0">
                <a:solidFill>
                  <a:prstClr val="white"/>
                </a:solidFill>
              </a:rPr>
              <a:t> e o seu nome está relacionado com o numero de átomos de oxigênio   </a:t>
            </a:r>
          </a:p>
        </p:txBody>
      </p:sp>
    </p:spTree>
    <p:extLst>
      <p:ext uri="{BB962C8B-B14F-4D97-AF65-F5344CB8AC3E}">
        <p14:creationId xmlns:p14="http://schemas.microsoft.com/office/powerpoint/2010/main" val="2647329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20" y="260648"/>
            <a:ext cx="8724346" cy="5755422"/>
          </a:xfrm>
          <a:prstGeom prst="rect">
            <a:avLst/>
          </a:prstGeom>
        </p:spPr>
        <p:txBody>
          <a:bodyPr wrap="square">
            <a:spAutoFit/>
          </a:bodyPr>
          <a:lstStyle/>
          <a:p>
            <a:pPr hangingPunct="0"/>
            <a:r>
              <a:rPr lang="pt-BR" sz="2800" b="1" cap="small" dirty="0">
                <a:solidFill>
                  <a:schemeClr val="bg1"/>
                </a:solidFill>
              </a:rPr>
              <a:t>Instruções sobre o relatório </a:t>
            </a:r>
            <a:endParaRPr lang="pt-PT" sz="2800" b="1" dirty="0">
              <a:solidFill>
                <a:schemeClr val="bg1"/>
              </a:solidFill>
            </a:endParaRPr>
          </a:p>
          <a:p>
            <a:pPr hangingPunct="0"/>
            <a:endParaRPr lang="pt-BR" sz="2000" b="1" dirty="0">
              <a:solidFill>
                <a:schemeClr val="bg1"/>
              </a:solidFill>
            </a:endParaRPr>
          </a:p>
          <a:p>
            <a:pPr hangingPunct="0"/>
            <a:r>
              <a:rPr lang="pt-BR" sz="2000" b="1" dirty="0">
                <a:solidFill>
                  <a:srgbClr val="FFFF00"/>
                </a:solidFill>
              </a:rPr>
              <a:t>Resumo (1/2 página) </a:t>
            </a:r>
          </a:p>
          <a:p>
            <a:pPr marL="342900" indent="-342900" hangingPunct="0">
              <a:buFontTx/>
              <a:buChar char="-"/>
            </a:pPr>
            <a:r>
              <a:rPr lang="pt-PT" sz="2000" dirty="0">
                <a:solidFill>
                  <a:schemeClr val="bg1"/>
                </a:solidFill>
              </a:rPr>
              <a:t>Objetivos </a:t>
            </a:r>
          </a:p>
          <a:p>
            <a:pPr marL="342900" indent="-342900" hangingPunct="0">
              <a:buFontTx/>
              <a:buChar char="-"/>
            </a:pPr>
            <a:r>
              <a:rPr lang="pt-PT" sz="2000" dirty="0">
                <a:solidFill>
                  <a:schemeClr val="bg1"/>
                </a:solidFill>
              </a:rPr>
              <a:t>Resumo das técnicas utilizadas</a:t>
            </a:r>
          </a:p>
          <a:p>
            <a:pPr marL="342900" indent="-342900" hangingPunct="0">
              <a:buFontTx/>
              <a:buChar char="-"/>
            </a:pPr>
            <a:r>
              <a:rPr lang="pt-PT" sz="2000" dirty="0">
                <a:solidFill>
                  <a:schemeClr val="bg1"/>
                </a:solidFill>
              </a:rPr>
              <a:t>Conclusões </a:t>
            </a:r>
          </a:p>
          <a:p>
            <a:pPr marL="342900" indent="-342900" hangingPunct="0">
              <a:buFontTx/>
              <a:buChar char="-"/>
            </a:pPr>
            <a:endParaRPr lang="pt-PT" sz="2000" dirty="0">
              <a:solidFill>
                <a:schemeClr val="bg1"/>
              </a:solidFill>
            </a:endParaRPr>
          </a:p>
          <a:p>
            <a:pPr hangingPunct="0"/>
            <a:r>
              <a:rPr lang="pt-PT" sz="2000" b="1" dirty="0">
                <a:solidFill>
                  <a:srgbClr val="FFFF00"/>
                </a:solidFill>
              </a:rPr>
              <a:t>Introdução </a:t>
            </a:r>
            <a:r>
              <a:rPr lang="pt-BR" sz="2000" b="1" dirty="0">
                <a:solidFill>
                  <a:srgbClr val="FFFF00"/>
                </a:solidFill>
              </a:rPr>
              <a:t>(1-4 páginas) </a:t>
            </a:r>
          </a:p>
          <a:p>
            <a:pPr hangingPunct="0"/>
            <a:r>
              <a:rPr lang="pt-PT" sz="2000" dirty="0">
                <a:solidFill>
                  <a:schemeClr val="bg1"/>
                </a:solidFill>
              </a:rPr>
              <a:t> </a:t>
            </a:r>
          </a:p>
          <a:p>
            <a:pPr marL="342900" indent="-342900" hangingPunct="0">
              <a:buFontTx/>
              <a:buChar char="-"/>
            </a:pPr>
            <a:r>
              <a:rPr lang="pt-PT" sz="2000" dirty="0">
                <a:solidFill>
                  <a:schemeClr val="bg1"/>
                </a:solidFill>
              </a:rPr>
              <a:t>Geral para o particular </a:t>
            </a:r>
          </a:p>
          <a:p>
            <a:pPr marL="342900" indent="-342900" hangingPunct="0">
              <a:buFontTx/>
              <a:buChar char="-"/>
            </a:pPr>
            <a:endParaRPr lang="pt-PT" sz="2000" dirty="0">
              <a:solidFill>
                <a:schemeClr val="bg1"/>
              </a:solidFill>
            </a:endParaRPr>
          </a:p>
          <a:p>
            <a:pPr hangingPunct="0"/>
            <a:r>
              <a:rPr lang="pt-PT" sz="2000" b="1" dirty="0">
                <a:solidFill>
                  <a:srgbClr val="FFFF00"/>
                </a:solidFill>
              </a:rPr>
              <a:t>Tratamento e discussão dos resultados</a:t>
            </a:r>
            <a:r>
              <a:rPr lang="pt-PT" sz="2000" dirty="0">
                <a:solidFill>
                  <a:schemeClr val="bg1"/>
                </a:solidFill>
              </a:rPr>
              <a:t> </a:t>
            </a:r>
          </a:p>
          <a:p>
            <a:pPr hangingPunct="0"/>
            <a:endParaRPr lang="pt-PT" sz="2000" dirty="0">
              <a:solidFill>
                <a:schemeClr val="bg1"/>
              </a:solidFill>
            </a:endParaRPr>
          </a:p>
          <a:p>
            <a:pPr marL="342900" indent="-342900" hangingPunct="0">
              <a:buFontTx/>
              <a:buChar char="-"/>
            </a:pPr>
            <a:r>
              <a:rPr lang="pt-PT" sz="2000" dirty="0">
                <a:solidFill>
                  <a:schemeClr val="bg1"/>
                </a:solidFill>
              </a:rPr>
              <a:t>Apresentam os resultados e discutem os resultados obtidos.</a:t>
            </a:r>
          </a:p>
          <a:p>
            <a:pPr marL="342900" indent="-342900" hangingPunct="0">
              <a:buFontTx/>
              <a:buChar char="-"/>
            </a:pPr>
            <a:endParaRPr lang="pt-PT" sz="2000" dirty="0">
              <a:solidFill>
                <a:schemeClr val="bg1"/>
              </a:solidFill>
            </a:endParaRPr>
          </a:p>
          <a:p>
            <a:pPr hangingPunct="0"/>
            <a:r>
              <a:rPr lang="pt-PT" sz="2000" b="1" dirty="0">
                <a:solidFill>
                  <a:srgbClr val="FFFF00"/>
                </a:solidFill>
              </a:rPr>
              <a:t>Conclusão</a:t>
            </a:r>
            <a:r>
              <a:rPr lang="pt-PT" sz="2000" dirty="0">
                <a:solidFill>
                  <a:schemeClr val="bg1"/>
                </a:solidFill>
              </a:rPr>
              <a:t> </a:t>
            </a:r>
          </a:p>
          <a:p>
            <a:pPr hangingPunct="0"/>
            <a:endParaRPr lang="pt-PT" sz="2000" dirty="0">
              <a:solidFill>
                <a:schemeClr val="bg1"/>
              </a:solidFill>
            </a:endParaRPr>
          </a:p>
          <a:p>
            <a:pPr hangingPunct="0"/>
            <a:r>
              <a:rPr lang="pt-PT" sz="2000" b="1" dirty="0">
                <a:solidFill>
                  <a:srgbClr val="FFFF00"/>
                </a:solidFill>
              </a:rPr>
              <a:t>Refererencias  </a:t>
            </a:r>
          </a:p>
        </p:txBody>
      </p:sp>
    </p:spTree>
    <p:extLst>
      <p:ext uri="{BB962C8B-B14F-4D97-AF65-F5344CB8AC3E}">
        <p14:creationId xmlns:p14="http://schemas.microsoft.com/office/powerpoint/2010/main" val="357922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left)">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wipe(left)">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wipe(left)">
                                      <p:cBhvr>
                                        <p:cTn id="42" dur="5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Effect transition="in" filter="wipe(left)">
                                      <p:cBhvr>
                                        <p:cTn id="47" dur="500"/>
                                        <p:tgtEl>
                                          <p:spTgt spid="2">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txEl>
                                              <p:pRg st="13" end="13"/>
                                            </p:txEl>
                                          </p:spTgt>
                                        </p:tgtEl>
                                        <p:attrNameLst>
                                          <p:attrName>style.visibility</p:attrName>
                                        </p:attrNameLst>
                                      </p:cBhvr>
                                      <p:to>
                                        <p:strVal val="visible"/>
                                      </p:to>
                                    </p:set>
                                    <p:animEffect transition="in" filter="wipe(left)">
                                      <p:cBhvr>
                                        <p:cTn id="52" dur="500"/>
                                        <p:tgtEl>
                                          <p:spTgt spid="2">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txEl>
                                              <p:pRg st="15" end="15"/>
                                            </p:txEl>
                                          </p:spTgt>
                                        </p:tgtEl>
                                        <p:attrNameLst>
                                          <p:attrName>style.visibility</p:attrName>
                                        </p:attrNameLst>
                                      </p:cBhvr>
                                      <p:to>
                                        <p:strVal val="visible"/>
                                      </p:to>
                                    </p:set>
                                    <p:animEffect transition="in" filter="wipe(left)">
                                      <p:cBhvr>
                                        <p:cTn id="57" dur="500"/>
                                        <p:tgtEl>
                                          <p:spTgt spid="2">
                                            <p:txEl>
                                              <p:pRg st="15" end="1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
                                            <p:txEl>
                                              <p:pRg st="17" end="17"/>
                                            </p:txEl>
                                          </p:spTgt>
                                        </p:tgtEl>
                                        <p:attrNameLst>
                                          <p:attrName>style.visibility</p:attrName>
                                        </p:attrNameLst>
                                      </p:cBhvr>
                                      <p:to>
                                        <p:strVal val="visible"/>
                                      </p:to>
                                    </p:set>
                                    <p:animEffect transition="in" filter="wipe(left)">
                                      <p:cBhvr>
                                        <p:cTn id="62"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nvPr>
        </p:nvGraphicFramePr>
        <p:xfrm>
          <a:off x="467544" y="2511152"/>
          <a:ext cx="4329790" cy="2286000"/>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20000"/>
                    </a:ext>
                  </a:extLst>
                </a:gridCol>
                <a:gridCol w="2385574">
                  <a:extLst>
                    <a:ext uri="{9D8B030D-6E8A-4147-A177-3AD203B41FA5}">
                      <a16:colId xmlns:a16="http://schemas.microsoft.com/office/drawing/2014/main" val="20001"/>
                    </a:ext>
                  </a:extLst>
                </a:gridCol>
              </a:tblGrid>
              <a:tr h="370840">
                <a:tc gridSpan="2">
                  <a:txBody>
                    <a:bodyPr/>
                    <a:lstStyle/>
                    <a:p>
                      <a:pPr algn="ctr"/>
                      <a:r>
                        <a:rPr lang="pt-PT" sz="2400" b="1" dirty="0"/>
                        <a:t>Grupo</a:t>
                      </a:r>
                      <a:r>
                        <a:rPr lang="pt-PT" sz="2400" b="1" baseline="0" dirty="0"/>
                        <a:t> 7A</a:t>
                      </a:r>
                      <a:endParaRPr lang="pt-PT" sz="2400" b="1" dirty="0"/>
                    </a:p>
                  </a:txBody>
                  <a:tcPr>
                    <a:cell3D prstMaterial="dkEdge">
                      <a:bevel prst="cross"/>
                      <a:lightRig rig="flood" dir="t"/>
                    </a:cell3D>
                  </a:tcPr>
                </a:tc>
                <a:tc hMerge="1">
                  <a:txBody>
                    <a:bodyPr/>
                    <a:lstStyle/>
                    <a:p>
                      <a:endParaRPr lang="pt-PT" dirty="0"/>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a:t>Cl</a:t>
                      </a:r>
                      <a:r>
                        <a:rPr lang="pt-PT" sz="2400" b="1" dirty="0"/>
                        <a:t>O</a:t>
                      </a:r>
                      <a:r>
                        <a:rPr lang="pt-PT" sz="2400" b="1" kern="1200" baseline="-25000" dirty="0">
                          <a:solidFill>
                            <a:schemeClr val="dk1"/>
                          </a:solidFill>
                          <a:latin typeface="+mn-lt"/>
                          <a:ea typeface="+mn-ea"/>
                          <a:cs typeface="+mn-cs"/>
                        </a:rPr>
                        <a:t>4</a:t>
                      </a:r>
                      <a:r>
                        <a:rPr lang="pt-PT" sz="2400" b="1" baseline="30000" dirty="0"/>
                        <a:t>-</a:t>
                      </a:r>
                      <a:endParaRPr lang="pt-PT" sz="2400" b="1" dirty="0"/>
                    </a:p>
                  </a:txBody>
                  <a:tcPr>
                    <a:cell3D prstMaterial="dkEdge">
                      <a:bevel prst="cross"/>
                      <a:lightRig rig="flood" dir="t"/>
                    </a:cell3D>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a:t>
                      </a:r>
                      <a:r>
                        <a:rPr lang="pt-PT" sz="2400" b="1" dirty="0">
                          <a:solidFill>
                            <a:srgbClr val="FF0000"/>
                          </a:solidFill>
                        </a:rPr>
                        <a:t>per</a:t>
                      </a:r>
                      <a:r>
                        <a:rPr lang="pt-PT" sz="2400" b="1" dirty="0"/>
                        <a:t>clorato </a:t>
                      </a:r>
                    </a:p>
                  </a:txBody>
                  <a:tcPr>
                    <a:cell3D prstMaterial="dkEdge">
                      <a:bevel prst="cross"/>
                      <a:lightRig rig="flood" dir="t"/>
                    </a:cell3D>
                    <a:solidFill>
                      <a:srgbClr val="FFFF00"/>
                    </a:solidFill>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a:t>Cl</a:t>
                      </a:r>
                      <a:r>
                        <a:rPr lang="pt-PT" sz="2400" b="1" dirty="0"/>
                        <a:t>O</a:t>
                      </a:r>
                      <a:r>
                        <a:rPr lang="pt-PT" sz="2400" b="1" kern="1200" baseline="-25000" dirty="0">
                          <a:solidFill>
                            <a:schemeClr val="dk1"/>
                          </a:solidFill>
                          <a:latin typeface="+mn-lt"/>
                          <a:ea typeface="+mn-ea"/>
                          <a:cs typeface="+mn-cs"/>
                        </a:rPr>
                        <a:t>3</a:t>
                      </a:r>
                      <a:r>
                        <a:rPr lang="pt-PT" sz="2400" b="1" baseline="30000" dirty="0"/>
                        <a:t>-</a:t>
                      </a:r>
                      <a:endParaRPr lang="pt-PT" sz="2400" b="1" dirty="0"/>
                    </a:p>
                  </a:txBody>
                  <a:tcPr>
                    <a:cell3D prstMaterial="dkEdge">
                      <a:bevel prst="cross"/>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clor</a:t>
                      </a:r>
                      <a:r>
                        <a:rPr lang="pt-PT" sz="2400" b="1" dirty="0">
                          <a:solidFill>
                            <a:srgbClr val="FF0000"/>
                          </a:solidFill>
                        </a:rPr>
                        <a:t>ato</a:t>
                      </a:r>
                    </a:p>
                  </a:txBody>
                  <a:tcPr>
                    <a:cell3D prstMaterial="dkEdge">
                      <a:bevel prst="cross"/>
                      <a:lightRig rig="flood" dir="t"/>
                    </a:cell3D>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a:t>Cl</a:t>
                      </a:r>
                      <a:r>
                        <a:rPr lang="pt-PT" sz="2400" b="1" dirty="0"/>
                        <a:t>O</a:t>
                      </a:r>
                      <a:r>
                        <a:rPr lang="pt-PT" sz="2400" b="1" baseline="-25000" dirty="0"/>
                        <a:t>2</a:t>
                      </a:r>
                      <a:r>
                        <a:rPr lang="pt-PT" sz="2400" b="1" baseline="30000" dirty="0"/>
                        <a:t>-</a:t>
                      </a:r>
                      <a:endParaRPr lang="pt-PT" sz="2400" b="1" dirty="0"/>
                    </a:p>
                  </a:txBody>
                  <a:tcPr>
                    <a:cell3D prstMaterial="dkEdge">
                      <a:bevel prst="cross"/>
                      <a:lightRig rig="flood" dir="t"/>
                    </a:cell3D>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a:t>
                      </a:r>
                      <a:r>
                        <a:rPr lang="pt-PT" sz="2400" b="1" dirty="0" err="1"/>
                        <a:t>clor</a:t>
                      </a:r>
                      <a:r>
                        <a:rPr lang="pt-PT" sz="2400" b="1" dirty="0" err="1">
                          <a:solidFill>
                            <a:srgbClr val="FF0000"/>
                          </a:solidFill>
                        </a:rPr>
                        <a:t>ito</a:t>
                      </a:r>
                      <a:r>
                        <a:rPr lang="pt-PT" sz="2400" b="1" dirty="0"/>
                        <a:t> </a:t>
                      </a:r>
                    </a:p>
                  </a:txBody>
                  <a:tcPr>
                    <a:cell3D prstMaterial="dkEdge">
                      <a:bevel prst="cross"/>
                      <a:lightRig rig="flood" dir="t"/>
                    </a:cell3D>
                    <a:solidFill>
                      <a:srgbClr val="FFFF00"/>
                    </a:solid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baseline="0" dirty="0" err="1"/>
                        <a:t>Cl</a:t>
                      </a:r>
                      <a:r>
                        <a:rPr lang="pt-PT" sz="2400" b="1" dirty="0" err="1"/>
                        <a:t>O</a:t>
                      </a:r>
                      <a:r>
                        <a:rPr lang="pt-PT" sz="2400" b="1" baseline="30000" dirty="0"/>
                        <a:t>-</a:t>
                      </a:r>
                      <a:endParaRPr lang="pt-PT" sz="2400" b="1" dirty="0"/>
                    </a:p>
                  </a:txBody>
                  <a:tcPr>
                    <a:cell3D prstMaterial="dkEdge">
                      <a:bevel prst="cross"/>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2400" b="1" dirty="0"/>
                        <a:t>Íon </a:t>
                      </a:r>
                      <a:r>
                        <a:rPr lang="pt-PT" sz="2400" b="1" dirty="0">
                          <a:solidFill>
                            <a:srgbClr val="FF0000"/>
                          </a:solidFill>
                        </a:rPr>
                        <a:t>hipo</a:t>
                      </a:r>
                      <a:r>
                        <a:rPr lang="pt-PT" sz="2400" b="1" dirty="0"/>
                        <a:t>clorito </a:t>
                      </a:r>
                    </a:p>
                  </a:txBody>
                  <a:tcPr>
                    <a:cell3D prstMaterial="dkEdge">
                      <a:bevel prst="cross"/>
                      <a:lightRig rig="flood" dir="t"/>
                    </a:cell3D>
                  </a:tcPr>
                </a:tc>
                <a:extLst>
                  <a:ext uri="{0D108BD9-81ED-4DB2-BD59-A6C34878D82A}">
                    <a16:rowId xmlns:a16="http://schemas.microsoft.com/office/drawing/2014/main" val="10004"/>
                  </a:ext>
                </a:extLst>
              </a:tr>
            </a:tbl>
          </a:graphicData>
        </a:graphic>
      </p:graphicFrame>
      <p:sp>
        <p:nvSpPr>
          <p:cNvPr id="3" name="Seta para baixo 2"/>
          <p:cNvSpPr/>
          <p:nvPr/>
        </p:nvSpPr>
        <p:spPr>
          <a:xfrm rot="10800000">
            <a:off x="5004048" y="2439144"/>
            <a:ext cx="847009" cy="2232248"/>
          </a:xfrm>
          <a:prstGeom prst="downArrow">
            <a:avLst/>
          </a:prstGeom>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CaixaDeTexto 4"/>
          <p:cNvSpPr txBox="1"/>
          <p:nvPr/>
        </p:nvSpPr>
        <p:spPr>
          <a:xfrm>
            <a:off x="5940152" y="3303240"/>
            <a:ext cx="3096344" cy="1384995"/>
          </a:xfrm>
          <a:prstGeom prst="rect">
            <a:avLst/>
          </a:prstGeom>
          <a:noFill/>
        </p:spPr>
        <p:txBody>
          <a:bodyPr wrap="square" rtlCol="0">
            <a:spAutoFit/>
          </a:bodyPr>
          <a:lstStyle/>
          <a:p>
            <a:r>
              <a:rPr lang="pt-PT" sz="2800" dirty="0">
                <a:solidFill>
                  <a:schemeClr val="bg1"/>
                </a:solidFill>
              </a:rPr>
              <a:t>Aumento do número de átomos de oxigénio </a:t>
            </a:r>
          </a:p>
        </p:txBody>
      </p:sp>
      <p:sp>
        <p:nvSpPr>
          <p:cNvPr id="6" name="Rectângulo 5"/>
          <p:cNvSpPr/>
          <p:nvPr/>
        </p:nvSpPr>
        <p:spPr>
          <a:xfrm>
            <a:off x="395536" y="476672"/>
            <a:ext cx="7662918" cy="1200329"/>
          </a:xfrm>
          <a:prstGeom prst="rect">
            <a:avLst/>
          </a:prstGeom>
        </p:spPr>
        <p:txBody>
          <a:bodyPr wrap="square">
            <a:spAutoFit/>
          </a:bodyPr>
          <a:lstStyle/>
          <a:p>
            <a:pPr lvl="0"/>
            <a:r>
              <a:rPr lang="pt-PT" sz="2400" b="1" dirty="0">
                <a:solidFill>
                  <a:srgbClr val="FFFF00"/>
                </a:solidFill>
              </a:rPr>
              <a:t>Ions negativos poliatómicos  </a:t>
            </a:r>
            <a:r>
              <a:rPr lang="pt-PT" sz="2400" dirty="0">
                <a:solidFill>
                  <a:prstClr val="white"/>
                </a:solidFill>
              </a:rPr>
              <a:t>do grupo 6ª os que contêm oxigénio denominam-se </a:t>
            </a:r>
            <a:r>
              <a:rPr lang="pt-PT" sz="2400" dirty="0" err="1">
                <a:solidFill>
                  <a:prstClr val="white"/>
                </a:solidFill>
              </a:rPr>
              <a:t>oxiânions</a:t>
            </a:r>
            <a:r>
              <a:rPr lang="pt-PT" sz="2400" dirty="0">
                <a:solidFill>
                  <a:prstClr val="white"/>
                </a:solidFill>
              </a:rPr>
              <a:t> e o seu nome está relacionado com o numero de átomos de oxigénio   </a:t>
            </a:r>
          </a:p>
        </p:txBody>
      </p:sp>
    </p:spTree>
    <p:extLst>
      <p:ext uri="{BB962C8B-B14F-4D97-AF65-F5344CB8AC3E}">
        <p14:creationId xmlns:p14="http://schemas.microsoft.com/office/powerpoint/2010/main" val="2722946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539552" y="332656"/>
            <a:ext cx="7704856" cy="523220"/>
          </a:xfrm>
          <a:prstGeom prst="rect">
            <a:avLst/>
          </a:prstGeom>
          <a:noFill/>
        </p:spPr>
        <p:txBody>
          <a:bodyPr wrap="square" rtlCol="0">
            <a:spAutoFit/>
          </a:bodyPr>
          <a:lstStyle/>
          <a:p>
            <a:r>
              <a:rPr lang="pt-PT" sz="2800" b="1" dirty="0">
                <a:solidFill>
                  <a:srgbClr val="FFFF00"/>
                </a:solidFill>
              </a:rPr>
              <a:t>Propriedades dos compostos iónicos</a:t>
            </a:r>
          </a:p>
        </p:txBody>
      </p:sp>
      <p:sp>
        <p:nvSpPr>
          <p:cNvPr id="4" name="CaixaDeTexto 3"/>
          <p:cNvSpPr txBox="1"/>
          <p:nvPr/>
        </p:nvSpPr>
        <p:spPr>
          <a:xfrm>
            <a:off x="466098" y="5205056"/>
            <a:ext cx="7778309" cy="830997"/>
          </a:xfrm>
          <a:prstGeom prst="rect">
            <a:avLst/>
          </a:prstGeom>
          <a:noFill/>
        </p:spPr>
        <p:txBody>
          <a:bodyPr wrap="square" rtlCol="0">
            <a:spAutoFit/>
          </a:bodyPr>
          <a:lstStyle/>
          <a:p>
            <a:r>
              <a:rPr lang="pt-PT" sz="2400" dirty="0">
                <a:solidFill>
                  <a:schemeClr val="bg1"/>
                </a:solidFill>
              </a:rPr>
              <a:t>Quão forte é a força de atracção ou repulsão entre as duas cargas?</a:t>
            </a:r>
          </a:p>
        </p:txBody>
      </p:sp>
      <p:sp>
        <p:nvSpPr>
          <p:cNvPr id="3" name="Rectângulo 2"/>
          <p:cNvSpPr/>
          <p:nvPr/>
        </p:nvSpPr>
        <p:spPr>
          <a:xfrm>
            <a:off x="11901488" y="3208447"/>
            <a:ext cx="2286000" cy="1815882"/>
          </a:xfrm>
          <a:prstGeom prst="rect">
            <a:avLst/>
          </a:prstGeom>
        </p:spPr>
        <p:txBody>
          <a:bodyPr>
            <a:spAutoFit/>
          </a:bodyPr>
          <a:lstStyle/>
          <a:p>
            <a:pPr lvl="0"/>
            <a:r>
              <a:rPr lang="pt-PT" sz="2800" dirty="0">
                <a:solidFill>
                  <a:prstClr val="white"/>
                </a:solidFill>
              </a:rPr>
              <a:t>+ + ; - -  </a:t>
            </a:r>
            <a:r>
              <a:rPr lang="pt-PT" sz="2800" dirty="0">
                <a:solidFill>
                  <a:prstClr val="white"/>
                </a:solidFill>
                <a:sym typeface="Wingdings" panose="05000000000000000000" pitchFamily="2" charset="2"/>
              </a:rPr>
              <a:t> REPULSÃO </a:t>
            </a:r>
            <a:endParaRPr lang="pt-PT" sz="2800" dirty="0">
              <a:solidFill>
                <a:prstClr val="white"/>
              </a:solidFill>
            </a:endParaRPr>
          </a:p>
          <a:p>
            <a:pPr lvl="0"/>
            <a:r>
              <a:rPr lang="pt-PT" sz="2800" dirty="0">
                <a:solidFill>
                  <a:prstClr val="white"/>
                </a:solidFill>
              </a:rPr>
              <a:t>+ - </a:t>
            </a:r>
            <a:r>
              <a:rPr lang="pt-PT" sz="2800" dirty="0">
                <a:solidFill>
                  <a:prstClr val="white"/>
                </a:solidFill>
                <a:sym typeface="Wingdings" panose="05000000000000000000" pitchFamily="2" charset="2"/>
              </a:rPr>
              <a:t> ATRAÇÃO</a:t>
            </a:r>
            <a:endParaRPr lang="pt-PT" sz="2800" dirty="0">
              <a:solidFill>
                <a:prstClr val="white"/>
              </a:solidFill>
            </a:endParaRPr>
          </a:p>
        </p:txBody>
      </p:sp>
      <p:sp>
        <p:nvSpPr>
          <p:cNvPr id="5" name="Rectângulo 4"/>
          <p:cNvSpPr/>
          <p:nvPr/>
        </p:nvSpPr>
        <p:spPr>
          <a:xfrm>
            <a:off x="9080500" y="5367447"/>
            <a:ext cx="2286000" cy="1815882"/>
          </a:xfrm>
          <a:prstGeom prst="rect">
            <a:avLst/>
          </a:prstGeom>
        </p:spPr>
        <p:txBody>
          <a:bodyPr>
            <a:spAutoFit/>
          </a:bodyPr>
          <a:lstStyle/>
          <a:p>
            <a:pPr lvl="0"/>
            <a:endParaRPr lang="pt-PT" sz="2800" dirty="0">
              <a:solidFill>
                <a:prstClr val="white"/>
              </a:solidFill>
            </a:endParaRPr>
          </a:p>
          <a:p>
            <a:pPr lvl="0"/>
            <a:r>
              <a:rPr lang="pt-PT" sz="2800" dirty="0">
                <a:solidFill>
                  <a:prstClr val="white"/>
                </a:solidFill>
              </a:rPr>
              <a:t>Sabemos que existe uma força. </a:t>
            </a:r>
          </a:p>
        </p:txBody>
      </p:sp>
      <p:sp>
        <p:nvSpPr>
          <p:cNvPr id="6" name="Rectângulo 5"/>
          <p:cNvSpPr/>
          <p:nvPr/>
        </p:nvSpPr>
        <p:spPr>
          <a:xfrm>
            <a:off x="899593" y="1250757"/>
            <a:ext cx="7642166" cy="954107"/>
          </a:xfrm>
          <a:prstGeom prst="rect">
            <a:avLst/>
          </a:prstGeom>
        </p:spPr>
        <p:txBody>
          <a:bodyPr wrap="square">
            <a:spAutoFit/>
          </a:bodyPr>
          <a:lstStyle/>
          <a:p>
            <a:pPr lvl="0"/>
            <a:r>
              <a:rPr lang="pt-PT" sz="2800" dirty="0">
                <a:solidFill>
                  <a:prstClr val="white"/>
                </a:solidFill>
              </a:rPr>
              <a:t>O que acontece  quando partículas carregadas se aproximam? </a:t>
            </a:r>
          </a:p>
        </p:txBody>
      </p:sp>
      <p:sp>
        <p:nvSpPr>
          <p:cNvPr id="7" name="Oval 6"/>
          <p:cNvSpPr/>
          <p:nvPr/>
        </p:nvSpPr>
        <p:spPr>
          <a:xfrm>
            <a:off x="4572000" y="2492896"/>
            <a:ext cx="1033772" cy="93610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8" name="Oval 7"/>
          <p:cNvSpPr/>
          <p:nvPr/>
        </p:nvSpPr>
        <p:spPr>
          <a:xfrm>
            <a:off x="3244543" y="2517663"/>
            <a:ext cx="1033772" cy="93610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Oval 8"/>
          <p:cNvSpPr/>
          <p:nvPr/>
        </p:nvSpPr>
        <p:spPr>
          <a:xfrm>
            <a:off x="5652120" y="3789040"/>
            <a:ext cx="103377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Oval 9"/>
          <p:cNvSpPr/>
          <p:nvPr/>
        </p:nvSpPr>
        <p:spPr>
          <a:xfrm>
            <a:off x="2531066" y="3813750"/>
            <a:ext cx="1033772"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Seta para a direita 10"/>
          <p:cNvSpPr/>
          <p:nvPr/>
        </p:nvSpPr>
        <p:spPr>
          <a:xfrm>
            <a:off x="5868144" y="2668387"/>
            <a:ext cx="864096" cy="54006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Seta para a direita 11"/>
          <p:cNvSpPr/>
          <p:nvPr/>
        </p:nvSpPr>
        <p:spPr>
          <a:xfrm rot="10800000">
            <a:off x="2200999" y="2668387"/>
            <a:ext cx="864096" cy="540060"/>
          </a:xfrm>
          <a:prstGeom prst="rightArrow">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CaixaDeTexto 13"/>
          <p:cNvSpPr txBox="1"/>
          <p:nvPr/>
        </p:nvSpPr>
        <p:spPr>
          <a:xfrm>
            <a:off x="4649270" y="2198474"/>
            <a:ext cx="747320" cy="1446550"/>
          </a:xfrm>
          <a:prstGeom prst="rect">
            <a:avLst/>
          </a:prstGeom>
          <a:noFill/>
        </p:spPr>
        <p:txBody>
          <a:bodyPr wrap="none" rtlCol="0">
            <a:spAutoFit/>
          </a:bodyPr>
          <a:lstStyle/>
          <a:p>
            <a:r>
              <a:rPr lang="pt-PT" sz="8800" b="1" dirty="0">
                <a:solidFill>
                  <a:srgbClr val="FF0000"/>
                </a:solidFill>
              </a:rPr>
              <a:t>+</a:t>
            </a:r>
          </a:p>
        </p:txBody>
      </p:sp>
      <p:sp>
        <p:nvSpPr>
          <p:cNvPr id="15" name="CaixaDeTexto 14"/>
          <p:cNvSpPr txBox="1"/>
          <p:nvPr/>
        </p:nvSpPr>
        <p:spPr>
          <a:xfrm>
            <a:off x="3353126" y="2204864"/>
            <a:ext cx="747320" cy="1446550"/>
          </a:xfrm>
          <a:prstGeom prst="rect">
            <a:avLst/>
          </a:prstGeom>
          <a:noFill/>
        </p:spPr>
        <p:txBody>
          <a:bodyPr wrap="none" rtlCol="0">
            <a:spAutoFit/>
          </a:bodyPr>
          <a:lstStyle/>
          <a:p>
            <a:r>
              <a:rPr lang="pt-PT" sz="8800" b="1" dirty="0">
                <a:solidFill>
                  <a:srgbClr val="FF0000"/>
                </a:solidFill>
              </a:rPr>
              <a:t>+</a:t>
            </a:r>
          </a:p>
        </p:txBody>
      </p:sp>
      <p:sp>
        <p:nvSpPr>
          <p:cNvPr id="16" name="Seta para a direita 15"/>
          <p:cNvSpPr/>
          <p:nvPr/>
        </p:nvSpPr>
        <p:spPr>
          <a:xfrm>
            <a:off x="3707904" y="4005064"/>
            <a:ext cx="864096" cy="540060"/>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7" name="Seta para a direita 16"/>
          <p:cNvSpPr/>
          <p:nvPr/>
        </p:nvSpPr>
        <p:spPr>
          <a:xfrm rot="10800000">
            <a:off x="4644008" y="4005064"/>
            <a:ext cx="864096" cy="540060"/>
          </a:xfrm>
          <a:prstGeom prst="rightArrow">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CaixaDeTexto 17"/>
          <p:cNvSpPr txBox="1"/>
          <p:nvPr/>
        </p:nvSpPr>
        <p:spPr>
          <a:xfrm>
            <a:off x="2699792" y="3494618"/>
            <a:ext cx="747320" cy="1446550"/>
          </a:xfrm>
          <a:prstGeom prst="rect">
            <a:avLst/>
          </a:prstGeom>
          <a:noFill/>
        </p:spPr>
        <p:txBody>
          <a:bodyPr wrap="none" rtlCol="0">
            <a:spAutoFit/>
          </a:bodyPr>
          <a:lstStyle/>
          <a:p>
            <a:r>
              <a:rPr lang="pt-PT" sz="8800" b="1" dirty="0">
                <a:solidFill>
                  <a:srgbClr val="FF0000"/>
                </a:solidFill>
              </a:rPr>
              <a:t>+</a:t>
            </a:r>
          </a:p>
        </p:txBody>
      </p:sp>
      <p:sp>
        <p:nvSpPr>
          <p:cNvPr id="19" name="CaixaDeTexto 18"/>
          <p:cNvSpPr txBox="1"/>
          <p:nvPr/>
        </p:nvSpPr>
        <p:spPr>
          <a:xfrm>
            <a:off x="5913293" y="3429000"/>
            <a:ext cx="530915" cy="1446550"/>
          </a:xfrm>
          <a:prstGeom prst="rect">
            <a:avLst/>
          </a:prstGeom>
          <a:noFill/>
        </p:spPr>
        <p:txBody>
          <a:bodyPr wrap="none" rtlCol="0">
            <a:spAutoFit/>
          </a:bodyPr>
          <a:lstStyle/>
          <a:p>
            <a:r>
              <a:rPr lang="pt-PT" sz="8800" b="1" dirty="0">
                <a:solidFill>
                  <a:srgbClr val="FF0000"/>
                </a:solidFill>
              </a:rPr>
              <a:t>-</a:t>
            </a:r>
          </a:p>
        </p:txBody>
      </p:sp>
    </p:spTree>
    <p:extLst>
      <p:ext uri="{BB962C8B-B14F-4D97-AF65-F5344CB8AC3E}">
        <p14:creationId xmlns:p14="http://schemas.microsoft.com/office/powerpoint/2010/main" val="144216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0" grpId="0" animBg="1"/>
      <p:bldP spid="11" grpId="0" animBg="1"/>
      <p:bldP spid="12" grpId="0" animBg="1"/>
      <p:bldP spid="14" grpId="0"/>
      <p:bldP spid="15" grpId="0"/>
      <p:bldP spid="16" grpId="0" animBg="1"/>
      <p:bldP spid="17" grpId="0" animBg="1"/>
      <p:bldP spid="18" grpId="0"/>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ixaDeTexto 1"/>
              <p:cNvSpPr txBox="1"/>
              <p:nvPr/>
            </p:nvSpPr>
            <p:spPr>
              <a:xfrm>
                <a:off x="3563259" y="2478506"/>
                <a:ext cx="3030765" cy="748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𝐹𝑜𝑟</m:t>
                      </m:r>
                      <m:r>
                        <a:rPr lang="pt-PT" sz="2400" b="0" i="1" smtClean="0">
                          <a:solidFill>
                            <a:schemeClr val="bg1"/>
                          </a:solidFill>
                          <a:latin typeface="Cambria Math"/>
                        </a:rPr>
                        <m:t>ç</m:t>
                      </m:r>
                      <m:r>
                        <a:rPr lang="pt-PT" sz="2400" b="0" i="1" smtClean="0">
                          <a:solidFill>
                            <a:schemeClr val="bg1"/>
                          </a:solidFill>
                          <a:latin typeface="Cambria Math"/>
                        </a:rPr>
                        <m:t>𝑎</m:t>
                      </m:r>
                      <m:r>
                        <a:rPr lang="pt-PT" sz="2400" b="0" i="1" smtClean="0">
                          <a:solidFill>
                            <a:schemeClr val="bg1"/>
                          </a:solidFill>
                          <a:latin typeface="Cambria Math"/>
                        </a:rPr>
                        <m:t>=−</m:t>
                      </m:r>
                      <m:sSub>
                        <m:sSubPr>
                          <m:ctrlPr>
                            <a:rPr lang="pt-PT" sz="2400" b="0" i="1" smtClean="0">
                              <a:solidFill>
                                <a:schemeClr val="bg1"/>
                              </a:solidFill>
                              <a:latin typeface="Cambria Math" panose="02040503050406030204" pitchFamily="18" charset="0"/>
                            </a:rPr>
                          </m:ctrlPr>
                        </m:sSubPr>
                        <m:e>
                          <m:r>
                            <a:rPr lang="pt-PT" sz="2400" b="0" i="1" smtClean="0">
                              <a:solidFill>
                                <a:schemeClr val="bg1"/>
                              </a:solidFill>
                              <a:latin typeface="Cambria Math"/>
                            </a:rPr>
                            <m:t>𝐾</m:t>
                          </m:r>
                        </m:e>
                        <m:sub>
                          <m:r>
                            <a:rPr lang="pt-PT" sz="2400" b="0" i="1" smtClean="0">
                              <a:solidFill>
                                <a:schemeClr val="bg1"/>
                              </a:solidFill>
                              <a:latin typeface="Cambria Math"/>
                            </a:rPr>
                            <m:t>𝑒</m:t>
                          </m:r>
                        </m:sub>
                      </m:sSub>
                      <m:f>
                        <m:fPr>
                          <m:ctrlPr>
                            <a:rPr lang="pt-PT" sz="2400" b="0" i="1" smtClean="0">
                              <a:solidFill>
                                <a:schemeClr val="bg1"/>
                              </a:solidFill>
                              <a:latin typeface="Cambria Math" panose="02040503050406030204" pitchFamily="18" charset="0"/>
                            </a:rPr>
                          </m:ctrlPr>
                        </m:fPr>
                        <m:num>
                          <m:sSub>
                            <m:sSubPr>
                              <m:ctrlPr>
                                <a:rPr lang="pt-PT" sz="2400" b="0" i="1" smtClean="0">
                                  <a:solidFill>
                                    <a:schemeClr val="bg1"/>
                                  </a:solidFill>
                                  <a:latin typeface="Cambria Math" panose="02040503050406030204" pitchFamily="18" charset="0"/>
                                </a:rPr>
                              </m:ctrlPr>
                            </m:sSubPr>
                            <m:e>
                              <m:r>
                                <a:rPr lang="pt-PT" sz="2400" b="0" i="1" smtClean="0">
                                  <a:solidFill>
                                    <a:schemeClr val="bg1"/>
                                  </a:solidFill>
                                  <a:latin typeface="Cambria Math"/>
                                </a:rPr>
                                <m:t>𝑞</m:t>
                              </m:r>
                            </m:e>
                            <m:sub>
                              <m:r>
                                <a:rPr lang="pt-PT" sz="2400" b="0" i="1" smtClean="0">
                                  <a:solidFill>
                                    <a:schemeClr val="bg1"/>
                                  </a:solidFill>
                                  <a:latin typeface="Cambria Math"/>
                                </a:rPr>
                                <m:t>1</m:t>
                              </m:r>
                            </m:sub>
                          </m:sSub>
                          <m:r>
                            <a:rPr lang="pt-PT" sz="2400" b="0" i="1" smtClean="0">
                              <a:solidFill>
                                <a:schemeClr val="bg1"/>
                              </a:solidFill>
                              <a:latin typeface="Cambria Math"/>
                              <a:ea typeface="Cambria Math"/>
                            </a:rPr>
                            <m:t>×</m:t>
                          </m:r>
                          <m:sSub>
                            <m:sSubPr>
                              <m:ctrlPr>
                                <a:rPr lang="pt-PT" sz="2400" b="0" i="1" smtClean="0">
                                  <a:solidFill>
                                    <a:schemeClr val="bg1"/>
                                  </a:solidFill>
                                  <a:latin typeface="Cambria Math" panose="02040503050406030204" pitchFamily="18" charset="0"/>
                                  <a:ea typeface="Cambria Math"/>
                                </a:rPr>
                              </m:ctrlPr>
                            </m:sSubPr>
                            <m:e>
                              <m:r>
                                <a:rPr lang="pt-PT" sz="2400" b="0" i="1" smtClean="0">
                                  <a:solidFill>
                                    <a:schemeClr val="bg1"/>
                                  </a:solidFill>
                                  <a:latin typeface="Cambria Math"/>
                                  <a:ea typeface="Cambria Math"/>
                                </a:rPr>
                                <m:t>𝑞</m:t>
                              </m:r>
                            </m:e>
                            <m:sub>
                              <m:r>
                                <a:rPr lang="pt-PT" sz="2400" b="0" i="1" smtClean="0">
                                  <a:solidFill>
                                    <a:schemeClr val="bg1"/>
                                  </a:solidFill>
                                  <a:latin typeface="Cambria Math"/>
                                  <a:ea typeface="Cambria Math"/>
                                </a:rPr>
                                <m:t>2</m:t>
                              </m:r>
                            </m:sub>
                          </m:sSub>
                        </m:num>
                        <m:den>
                          <m:sSup>
                            <m:sSupPr>
                              <m:ctrlPr>
                                <a:rPr lang="pt-PT" sz="2400" b="0" i="1" smtClean="0">
                                  <a:solidFill>
                                    <a:schemeClr val="bg1"/>
                                  </a:solidFill>
                                  <a:latin typeface="Cambria Math" panose="02040503050406030204" pitchFamily="18" charset="0"/>
                                </a:rPr>
                              </m:ctrlPr>
                            </m:sSupPr>
                            <m:e>
                              <m:r>
                                <a:rPr lang="pt-PT" sz="2400" b="0" i="1" smtClean="0">
                                  <a:solidFill>
                                    <a:schemeClr val="bg1"/>
                                  </a:solidFill>
                                  <a:latin typeface="Cambria Math"/>
                                </a:rPr>
                                <m:t>𝑑</m:t>
                              </m:r>
                            </m:e>
                            <m:sup>
                              <m:r>
                                <a:rPr lang="pt-PT" sz="2400" b="0" i="1" smtClean="0">
                                  <a:solidFill>
                                    <a:schemeClr val="bg1"/>
                                  </a:solidFill>
                                  <a:latin typeface="Cambria Math"/>
                                </a:rPr>
                                <m:t>2</m:t>
                              </m:r>
                            </m:sup>
                          </m:sSup>
                        </m:den>
                      </m:f>
                    </m:oMath>
                  </m:oMathPara>
                </a14:m>
                <a:endParaRPr lang="pt-PT" sz="2400" dirty="0">
                  <a:solidFill>
                    <a:schemeClr val="bg1"/>
                  </a:solidFill>
                </a:endParaRPr>
              </a:p>
            </p:txBody>
          </p:sp>
        </mc:Choice>
        <mc:Fallback xmlns="">
          <p:sp>
            <p:nvSpPr>
              <p:cNvPr id="2" name="CaixaDeTexto 1"/>
              <p:cNvSpPr txBox="1">
                <a:spLocks noRot="1" noChangeAspect="1" noMove="1" noResize="1" noEditPoints="1" noAdjustHandles="1" noChangeArrowheads="1" noChangeShapeType="1" noTextEdit="1"/>
              </p:cNvSpPr>
              <p:nvPr/>
            </p:nvSpPr>
            <p:spPr>
              <a:xfrm>
                <a:off x="3563259" y="2478506"/>
                <a:ext cx="3030765" cy="748859"/>
              </a:xfrm>
              <a:prstGeom prst="rect">
                <a:avLst/>
              </a:prstGeom>
              <a:blipFill rotWithShape="1">
                <a:blip r:embed="rId2"/>
                <a:stretch>
                  <a:fillRect/>
                </a:stretch>
              </a:blipFill>
            </p:spPr>
            <p:txBody>
              <a:bodyPr/>
              <a:lstStyle/>
              <a:p>
                <a:r>
                  <a:rPr lang="pt-PT">
                    <a:noFill/>
                  </a:rPr>
                  <a:t> </a:t>
                </a:r>
              </a:p>
            </p:txBody>
          </p:sp>
        </mc:Fallback>
      </mc:AlternateContent>
      <p:pic>
        <p:nvPicPr>
          <p:cNvPr id="3" name="Picture 2" descr="http://todayinsci.com/C/Coulomb_Charles/CoulombCharles3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8"/>
            <a:ext cx="2857500" cy="3362326"/>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105443" y="260648"/>
            <a:ext cx="915635" cy="523220"/>
          </a:xfrm>
          <a:prstGeom prst="rect">
            <a:avLst/>
          </a:prstGeom>
          <a:noFill/>
        </p:spPr>
        <p:txBody>
          <a:bodyPr wrap="none" rtlCol="0">
            <a:spAutoFit/>
          </a:bodyPr>
          <a:lstStyle/>
          <a:p>
            <a:r>
              <a:rPr lang="pt-PT" sz="2800" b="1" dirty="0">
                <a:solidFill>
                  <a:schemeClr val="bg1"/>
                </a:solidFill>
              </a:rPr>
              <a:t>1795</a:t>
            </a:r>
          </a:p>
        </p:txBody>
      </p:sp>
      <p:sp>
        <p:nvSpPr>
          <p:cNvPr id="5" name="Rectângulo 4"/>
          <p:cNvSpPr/>
          <p:nvPr/>
        </p:nvSpPr>
        <p:spPr>
          <a:xfrm>
            <a:off x="0" y="3592959"/>
            <a:ext cx="2880320" cy="923330"/>
          </a:xfrm>
          <a:prstGeom prst="rect">
            <a:avLst/>
          </a:prstGeom>
        </p:spPr>
        <p:txBody>
          <a:bodyPr wrap="square">
            <a:spAutoFit/>
          </a:bodyPr>
          <a:lstStyle/>
          <a:p>
            <a:pPr lvl="0" algn="ctr"/>
            <a:r>
              <a:rPr lang="pt-PT" dirty="0" err="1">
                <a:solidFill>
                  <a:prstClr val="white"/>
                </a:solidFill>
              </a:rPr>
              <a:t>Augustine</a:t>
            </a:r>
            <a:r>
              <a:rPr lang="pt-PT" dirty="0">
                <a:solidFill>
                  <a:prstClr val="white"/>
                </a:solidFill>
              </a:rPr>
              <a:t> Charles de </a:t>
            </a:r>
            <a:r>
              <a:rPr lang="pt-PT" dirty="0" err="1">
                <a:solidFill>
                  <a:prstClr val="white"/>
                </a:solidFill>
              </a:rPr>
              <a:t>Coloumb</a:t>
            </a:r>
            <a:r>
              <a:rPr lang="pt-PT" dirty="0">
                <a:solidFill>
                  <a:prstClr val="white"/>
                </a:solidFill>
              </a:rPr>
              <a:t> </a:t>
            </a:r>
          </a:p>
          <a:p>
            <a:pPr lvl="0" algn="ctr"/>
            <a:r>
              <a:rPr lang="pt-PT" dirty="0">
                <a:solidFill>
                  <a:prstClr val="white"/>
                </a:solidFill>
              </a:rPr>
              <a:t>(1736-1806 )</a:t>
            </a:r>
          </a:p>
        </p:txBody>
      </p:sp>
      <p:sp>
        <p:nvSpPr>
          <p:cNvPr id="6" name="Rectângulo 5"/>
          <p:cNvSpPr/>
          <p:nvPr/>
        </p:nvSpPr>
        <p:spPr>
          <a:xfrm>
            <a:off x="2988840" y="980728"/>
            <a:ext cx="6263680" cy="954107"/>
          </a:xfrm>
          <a:prstGeom prst="rect">
            <a:avLst/>
          </a:prstGeom>
        </p:spPr>
        <p:txBody>
          <a:bodyPr wrap="square">
            <a:spAutoFit/>
          </a:bodyPr>
          <a:lstStyle/>
          <a:p>
            <a:pPr lvl="0"/>
            <a:r>
              <a:rPr lang="pt-PT" sz="2800" dirty="0">
                <a:solidFill>
                  <a:prstClr val="white"/>
                </a:solidFill>
              </a:rPr>
              <a:t>Forças existente entre partículas carregadas podiam ser quantificadas  </a:t>
            </a:r>
          </a:p>
        </p:txBody>
      </p:sp>
      <mc:AlternateContent xmlns:mc="http://schemas.openxmlformats.org/markup-compatibility/2006" xmlns:a14="http://schemas.microsoft.com/office/drawing/2010/main">
        <mc:Choice Requires="a14">
          <p:sp>
            <p:nvSpPr>
              <p:cNvPr id="8" name="CaixaDeTexto 7"/>
              <p:cNvSpPr txBox="1"/>
              <p:nvPr/>
            </p:nvSpPr>
            <p:spPr>
              <a:xfrm>
                <a:off x="3573011" y="4076371"/>
                <a:ext cx="3706336" cy="461665"/>
              </a:xfrm>
              <a:prstGeom prst="rect">
                <a:avLst/>
              </a:prstGeom>
              <a:noFill/>
            </p:spPr>
            <p:txBody>
              <a:bodyPr wrap="none" rtlCol="0">
                <a:spAutoFit/>
              </a:bodyPr>
              <a:lstStyle/>
              <a:p>
                <a14:m>
                  <m:oMath xmlns:m="http://schemas.openxmlformats.org/officeDocument/2006/math">
                    <m:sSub>
                      <m:sSubPr>
                        <m:ctrlPr>
                          <a:rPr lang="pt-PT" sz="2400" i="1" smtClean="0">
                            <a:solidFill>
                              <a:schemeClr val="bg1"/>
                            </a:solidFill>
                            <a:latin typeface="Cambria Math" panose="02040503050406030204" pitchFamily="18" charset="0"/>
                          </a:rPr>
                        </m:ctrlPr>
                      </m:sSubPr>
                      <m:e>
                        <m:r>
                          <a:rPr lang="pt-PT" sz="2400" b="0" i="1" smtClean="0">
                            <a:solidFill>
                              <a:schemeClr val="bg1"/>
                            </a:solidFill>
                            <a:latin typeface="Cambria Math"/>
                          </a:rPr>
                          <m:t>𝐾</m:t>
                        </m:r>
                      </m:e>
                      <m:sub>
                        <m:r>
                          <a:rPr lang="pt-PT" sz="2400" b="0" i="1" smtClean="0">
                            <a:solidFill>
                              <a:schemeClr val="bg1"/>
                            </a:solidFill>
                            <a:latin typeface="Cambria Math"/>
                          </a:rPr>
                          <m:t>𝑒</m:t>
                        </m:r>
                      </m:sub>
                    </m:sSub>
                    <m:r>
                      <a:rPr lang="pt-PT" sz="2400" b="0" i="1" smtClean="0">
                        <a:solidFill>
                          <a:schemeClr val="bg1"/>
                        </a:solidFill>
                        <a:latin typeface="Cambria Math"/>
                      </a:rPr>
                      <m:t>=8,98</m:t>
                    </m:r>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10</m:t>
                        </m:r>
                      </m:e>
                      <m:sup>
                        <m:r>
                          <a:rPr lang="pt-PT" sz="2400" b="0" i="1" smtClean="0">
                            <a:solidFill>
                              <a:schemeClr val="bg1"/>
                            </a:solidFill>
                            <a:latin typeface="Cambria Math"/>
                            <a:ea typeface="Cambria Math"/>
                          </a:rPr>
                          <m:t>9</m:t>
                        </m:r>
                      </m:sup>
                    </m:sSup>
                    <m:r>
                      <a:rPr lang="pt-PT" sz="2400" b="0" i="1" smtClean="0">
                        <a:solidFill>
                          <a:schemeClr val="bg1"/>
                        </a:solidFill>
                        <a:latin typeface="Cambria Math"/>
                        <a:ea typeface="Cambria Math"/>
                      </a:rPr>
                      <m:t> </m:t>
                    </m:r>
                    <m:r>
                      <a:rPr lang="pt-PT" sz="2400" b="0" i="1" smtClean="0">
                        <a:solidFill>
                          <a:schemeClr val="bg1"/>
                        </a:solidFill>
                        <a:latin typeface="Cambria Math"/>
                        <a:ea typeface="Cambria Math"/>
                      </a:rPr>
                      <m:t>𝑁</m:t>
                    </m:r>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𝑚</m:t>
                        </m:r>
                      </m:e>
                      <m:sup>
                        <m:r>
                          <a:rPr lang="pt-PT" sz="2400" b="0" i="1" smtClean="0">
                            <a:solidFill>
                              <a:schemeClr val="bg1"/>
                            </a:solidFill>
                            <a:latin typeface="Cambria Math"/>
                            <a:ea typeface="Cambria Math"/>
                          </a:rPr>
                          <m:t>2</m:t>
                        </m:r>
                      </m:sup>
                    </m:sSup>
                    <m:r>
                      <a:rPr lang="pt-PT" sz="2400" b="0" i="1" smtClean="0">
                        <a:solidFill>
                          <a:schemeClr val="bg1"/>
                        </a:solidFill>
                        <a:latin typeface="Cambria Math"/>
                        <a:ea typeface="Cambria Math"/>
                      </a:rPr>
                      <m:t>/</m:t>
                    </m:r>
                    <m:sSup>
                      <m:sSupPr>
                        <m:ctrlPr>
                          <a:rPr lang="pt-PT" sz="2400" b="0" i="1" smtClean="0">
                            <a:solidFill>
                              <a:schemeClr val="bg1"/>
                            </a:solidFill>
                            <a:latin typeface="Cambria Math" panose="02040503050406030204" pitchFamily="18" charset="0"/>
                            <a:ea typeface="Cambria Math"/>
                          </a:rPr>
                        </m:ctrlPr>
                      </m:sSupPr>
                      <m:e>
                        <m:r>
                          <a:rPr lang="pt-PT" sz="2400" b="0" i="1" smtClean="0">
                            <a:solidFill>
                              <a:schemeClr val="bg1"/>
                            </a:solidFill>
                            <a:latin typeface="Cambria Math"/>
                            <a:ea typeface="Cambria Math"/>
                          </a:rPr>
                          <m:t>𝐶</m:t>
                        </m:r>
                      </m:e>
                      <m:sup>
                        <m:r>
                          <a:rPr lang="pt-PT" sz="2400" b="0" i="1" smtClean="0">
                            <a:solidFill>
                              <a:schemeClr val="bg1"/>
                            </a:solidFill>
                            <a:latin typeface="Cambria Math"/>
                            <a:ea typeface="Cambria Math"/>
                          </a:rPr>
                          <m:t>2</m:t>
                        </m:r>
                      </m:sup>
                    </m:sSup>
                  </m:oMath>
                </a14:m>
                <a:r>
                  <a:rPr lang="pt-PT" sz="2400" dirty="0">
                    <a:solidFill>
                      <a:schemeClr val="bg1"/>
                    </a:solidFill>
                  </a:rPr>
                  <a:t> </a:t>
                </a:r>
              </a:p>
            </p:txBody>
          </p:sp>
        </mc:Choice>
        <mc:Fallback xmlns="">
          <p:sp>
            <p:nvSpPr>
              <p:cNvPr id="8" name="CaixaDeTexto 7"/>
              <p:cNvSpPr txBox="1">
                <a:spLocks noRot="1" noChangeAspect="1" noMove="1" noResize="1" noEditPoints="1" noAdjustHandles="1" noChangeArrowheads="1" noChangeShapeType="1" noTextEdit="1"/>
              </p:cNvSpPr>
              <p:nvPr/>
            </p:nvSpPr>
            <p:spPr>
              <a:xfrm>
                <a:off x="3573011" y="4076371"/>
                <a:ext cx="3706336" cy="461665"/>
              </a:xfrm>
              <a:prstGeom prst="rect">
                <a:avLst/>
              </a:prstGeom>
              <a:blipFill rotWithShape="1">
                <a:blip r:embed="rId6"/>
                <a:stretch>
                  <a:fillRect l="-329" b="-18667"/>
                </a:stretch>
              </a:blipFill>
            </p:spPr>
            <p:txBody>
              <a:bodyPr/>
              <a:lstStyle/>
              <a:p>
                <a:r>
                  <a:rPr lang="pt-PT">
                    <a:noFill/>
                  </a:rPr>
                  <a:t> </a:t>
                </a:r>
              </a:p>
            </p:txBody>
          </p:sp>
        </mc:Fallback>
      </mc:AlternateContent>
      <p:sp>
        <p:nvSpPr>
          <p:cNvPr id="9" name="Rectângulo 8"/>
          <p:cNvSpPr/>
          <p:nvPr/>
        </p:nvSpPr>
        <p:spPr>
          <a:xfrm>
            <a:off x="9540552" y="4598267"/>
            <a:ext cx="1270220" cy="369332"/>
          </a:xfrm>
          <a:prstGeom prst="rect">
            <a:avLst/>
          </a:prstGeom>
        </p:spPr>
        <p:txBody>
          <a:bodyPr wrap="none">
            <a:spAutoFit/>
          </a:bodyPr>
          <a:lstStyle/>
          <a:p>
            <a:r>
              <a:rPr lang="pt-PT" i="1" dirty="0" err="1"/>
              <a:t>k</a:t>
            </a:r>
            <a:r>
              <a:rPr lang="pt-PT" i="1" baseline="-25000" dirty="0" err="1"/>
              <a:t>e</a:t>
            </a:r>
            <a:r>
              <a:rPr lang="pt-PT" dirty="0"/>
              <a:t> = 1/4</a:t>
            </a:r>
            <a:r>
              <a:rPr lang="el-GR" dirty="0"/>
              <a:t>π</a:t>
            </a:r>
            <a:r>
              <a:rPr lang="el-GR" i="1" dirty="0"/>
              <a:t>ε</a:t>
            </a:r>
            <a:r>
              <a:rPr lang="el-GR" baseline="-25000" dirty="0"/>
              <a:t>0</a:t>
            </a:r>
            <a:r>
              <a:rPr lang="el-GR" dirty="0"/>
              <a:t>.</a:t>
            </a:r>
            <a:endParaRPr lang="pt-PT" dirty="0"/>
          </a:p>
        </p:txBody>
      </p:sp>
    </p:spTree>
    <p:extLst>
      <p:ext uri="{BB962C8B-B14F-4D97-AF65-F5344CB8AC3E}">
        <p14:creationId xmlns:p14="http://schemas.microsoft.com/office/powerpoint/2010/main" val="6196423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9520" r="50000" b="30866"/>
          <a:stretch/>
        </p:blipFill>
        <p:spPr bwMode="auto">
          <a:xfrm>
            <a:off x="2427602" y="1289110"/>
            <a:ext cx="4495874" cy="1513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CaixaDeTexto 2"/>
              <p:cNvSpPr txBox="1"/>
              <p:nvPr/>
            </p:nvSpPr>
            <p:spPr>
              <a:xfrm>
                <a:off x="2870375" y="237517"/>
                <a:ext cx="3030765" cy="748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sz="2400" b="0" i="1" smtClean="0">
                          <a:solidFill>
                            <a:schemeClr val="bg1"/>
                          </a:solidFill>
                          <a:latin typeface="Cambria Math"/>
                        </a:rPr>
                        <m:t>𝐹𝑜𝑟</m:t>
                      </m:r>
                      <m:r>
                        <a:rPr lang="pt-BR" sz="2400" b="0" i="1" smtClean="0">
                          <a:solidFill>
                            <a:schemeClr val="bg1"/>
                          </a:solidFill>
                          <a:latin typeface="Cambria Math"/>
                        </a:rPr>
                        <m:t>ç</m:t>
                      </m:r>
                      <m:r>
                        <a:rPr lang="pt-BR" sz="2400" b="0" i="1" smtClean="0">
                          <a:solidFill>
                            <a:schemeClr val="bg1"/>
                          </a:solidFill>
                          <a:latin typeface="Cambria Math"/>
                        </a:rPr>
                        <m:t>𝑎</m:t>
                      </m:r>
                      <m:r>
                        <a:rPr lang="pt-BR" sz="2400" b="0" i="1" smtClean="0">
                          <a:solidFill>
                            <a:schemeClr val="bg1"/>
                          </a:solidFill>
                          <a:latin typeface="Cambria Math"/>
                        </a:rPr>
                        <m:t>=−</m:t>
                      </m:r>
                      <m:sSub>
                        <m:sSubPr>
                          <m:ctrlPr>
                            <a:rPr lang="pt-BR" sz="2400" b="0" i="1" smtClean="0">
                              <a:solidFill>
                                <a:schemeClr val="bg1"/>
                              </a:solidFill>
                              <a:latin typeface="Cambria Math" panose="02040503050406030204" pitchFamily="18" charset="0"/>
                            </a:rPr>
                          </m:ctrlPr>
                        </m:sSubPr>
                        <m:e>
                          <m:r>
                            <a:rPr lang="pt-BR" sz="2400" b="0" i="1" smtClean="0">
                              <a:solidFill>
                                <a:schemeClr val="bg1"/>
                              </a:solidFill>
                              <a:latin typeface="Cambria Math"/>
                            </a:rPr>
                            <m:t>𝐾</m:t>
                          </m:r>
                        </m:e>
                        <m:sub>
                          <m:r>
                            <a:rPr lang="pt-BR" sz="2400" b="0" i="1" smtClean="0">
                              <a:solidFill>
                                <a:schemeClr val="bg1"/>
                              </a:solidFill>
                              <a:latin typeface="Cambria Math"/>
                            </a:rPr>
                            <m:t>𝑒</m:t>
                          </m:r>
                        </m:sub>
                      </m:sSub>
                      <m:f>
                        <m:fPr>
                          <m:ctrlPr>
                            <a:rPr lang="pt-BR" sz="2400" b="0" i="1" smtClean="0">
                              <a:solidFill>
                                <a:schemeClr val="bg1"/>
                              </a:solidFill>
                              <a:latin typeface="Cambria Math" panose="02040503050406030204" pitchFamily="18" charset="0"/>
                            </a:rPr>
                          </m:ctrlPr>
                        </m:fPr>
                        <m:num>
                          <m:sSub>
                            <m:sSubPr>
                              <m:ctrlPr>
                                <a:rPr lang="pt-BR" sz="2400" b="0" i="1" smtClean="0">
                                  <a:solidFill>
                                    <a:schemeClr val="bg1"/>
                                  </a:solidFill>
                                  <a:latin typeface="Cambria Math" panose="02040503050406030204" pitchFamily="18" charset="0"/>
                                </a:rPr>
                              </m:ctrlPr>
                            </m:sSubPr>
                            <m:e>
                              <m:r>
                                <a:rPr lang="pt-BR" sz="2400" b="0" i="1" smtClean="0">
                                  <a:solidFill>
                                    <a:schemeClr val="bg1"/>
                                  </a:solidFill>
                                  <a:latin typeface="Cambria Math"/>
                                </a:rPr>
                                <m:t>𝑞</m:t>
                              </m:r>
                            </m:e>
                            <m:sub>
                              <m:r>
                                <a:rPr lang="pt-BR" sz="2400" b="0" i="1" smtClean="0">
                                  <a:solidFill>
                                    <a:schemeClr val="bg1"/>
                                  </a:solidFill>
                                  <a:latin typeface="Cambria Math"/>
                                </a:rPr>
                                <m:t>1</m:t>
                              </m:r>
                            </m:sub>
                          </m:sSub>
                          <m:r>
                            <a:rPr lang="pt-BR" sz="2400" b="0" i="1" smtClean="0">
                              <a:solidFill>
                                <a:schemeClr val="bg1"/>
                              </a:solidFill>
                              <a:latin typeface="Cambria Math"/>
                              <a:ea typeface="Cambria Math"/>
                            </a:rPr>
                            <m:t>×</m:t>
                          </m:r>
                          <m:sSub>
                            <m:sSubPr>
                              <m:ctrlPr>
                                <a:rPr lang="pt-BR" sz="2400" b="0" i="1" smtClean="0">
                                  <a:solidFill>
                                    <a:schemeClr val="bg1"/>
                                  </a:solidFill>
                                  <a:latin typeface="Cambria Math" panose="02040503050406030204" pitchFamily="18" charset="0"/>
                                  <a:ea typeface="Cambria Math"/>
                                </a:rPr>
                              </m:ctrlPr>
                            </m:sSubPr>
                            <m:e>
                              <m:r>
                                <a:rPr lang="pt-BR" sz="2400" b="0" i="1" smtClean="0">
                                  <a:solidFill>
                                    <a:schemeClr val="bg1"/>
                                  </a:solidFill>
                                  <a:latin typeface="Cambria Math"/>
                                  <a:ea typeface="Cambria Math"/>
                                </a:rPr>
                                <m:t>𝑞</m:t>
                              </m:r>
                            </m:e>
                            <m:sub>
                              <m:r>
                                <a:rPr lang="pt-BR" sz="2400" b="0" i="1" smtClean="0">
                                  <a:solidFill>
                                    <a:schemeClr val="bg1"/>
                                  </a:solidFill>
                                  <a:latin typeface="Cambria Math"/>
                                  <a:ea typeface="Cambria Math"/>
                                </a:rPr>
                                <m:t>2</m:t>
                              </m:r>
                            </m:sub>
                          </m:sSub>
                        </m:num>
                        <m:den>
                          <m:sSup>
                            <m:sSupPr>
                              <m:ctrlPr>
                                <a:rPr lang="pt-BR" sz="2400" b="0" i="1" smtClean="0">
                                  <a:solidFill>
                                    <a:schemeClr val="bg1"/>
                                  </a:solidFill>
                                  <a:latin typeface="Cambria Math" panose="02040503050406030204" pitchFamily="18" charset="0"/>
                                </a:rPr>
                              </m:ctrlPr>
                            </m:sSupPr>
                            <m:e>
                              <m:r>
                                <a:rPr lang="pt-BR" sz="2400" b="0" i="1" smtClean="0">
                                  <a:solidFill>
                                    <a:schemeClr val="bg1"/>
                                  </a:solidFill>
                                  <a:latin typeface="Cambria Math"/>
                                </a:rPr>
                                <m:t>𝑑</m:t>
                              </m:r>
                            </m:e>
                            <m:sup>
                              <m:r>
                                <a:rPr lang="pt-BR" sz="2400" b="0" i="1" smtClean="0">
                                  <a:solidFill>
                                    <a:schemeClr val="bg1"/>
                                  </a:solidFill>
                                  <a:latin typeface="Cambria Math"/>
                                </a:rPr>
                                <m:t>2</m:t>
                              </m:r>
                            </m:sup>
                          </m:sSup>
                        </m:den>
                      </m:f>
                    </m:oMath>
                  </m:oMathPara>
                </a14:m>
                <a:endParaRPr lang="pt-BR" sz="2400">
                  <a:solidFill>
                    <a:schemeClr val="bg1"/>
                  </a:solidFill>
                </a:endParaRPr>
              </a:p>
            </p:txBody>
          </p:sp>
        </mc:Choice>
        <mc:Fallback xmlns="">
          <p:sp>
            <p:nvSpPr>
              <p:cNvPr id="3" name="CaixaDeTexto 2"/>
              <p:cNvSpPr txBox="1">
                <a:spLocks noRot="1" noChangeAspect="1" noMove="1" noResize="1" noEditPoints="1" noAdjustHandles="1" noChangeArrowheads="1" noChangeShapeType="1" noTextEdit="1"/>
              </p:cNvSpPr>
              <p:nvPr/>
            </p:nvSpPr>
            <p:spPr>
              <a:xfrm>
                <a:off x="2870375" y="237517"/>
                <a:ext cx="3030765" cy="748859"/>
              </a:xfrm>
              <a:prstGeom prst="rect">
                <a:avLst/>
              </a:prstGeom>
              <a:blipFill>
                <a:blip r:embed="rId3"/>
                <a:stretch>
                  <a:fillRect/>
                </a:stretch>
              </a:blipFill>
            </p:spPr>
            <p:txBody>
              <a:bodyPr/>
              <a:lstStyle/>
              <a:p>
                <a:r>
                  <a:rPr lang="pt-BR">
                    <a:noFill/>
                  </a:rPr>
                  <a:t> </a:t>
                </a:r>
              </a:p>
            </p:txBody>
          </p:sp>
        </mc:Fallback>
      </mc:AlternateContent>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4342" t="3991" r="26276" b="25180"/>
          <a:stretch/>
        </p:blipFill>
        <p:spPr bwMode="auto">
          <a:xfrm>
            <a:off x="79996" y="3279228"/>
            <a:ext cx="1979393" cy="2454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4"/>
          <p:cNvSpPr/>
          <p:nvPr/>
        </p:nvSpPr>
        <p:spPr>
          <a:xfrm>
            <a:off x="2051720" y="3343768"/>
            <a:ext cx="2880320" cy="1569660"/>
          </a:xfrm>
          <a:prstGeom prst="rect">
            <a:avLst/>
          </a:prstGeom>
        </p:spPr>
        <p:txBody>
          <a:bodyPr wrap="square">
            <a:spAutoFit/>
          </a:bodyPr>
          <a:lstStyle/>
          <a:p>
            <a:pPr lvl="0"/>
            <a:r>
              <a:rPr lang="pt-BR" sz="2400">
                <a:solidFill>
                  <a:prstClr val="white"/>
                </a:solidFill>
              </a:rPr>
              <a:t>À medida que  carga dos ions aumenta  aumenta igualmente a força de  atração </a:t>
            </a:r>
          </a:p>
        </p:txBody>
      </p:sp>
      <p:sp>
        <p:nvSpPr>
          <p:cNvPr id="6" name="Rectângulo 5"/>
          <p:cNvSpPr/>
          <p:nvPr/>
        </p:nvSpPr>
        <p:spPr>
          <a:xfrm>
            <a:off x="6942249" y="3233334"/>
            <a:ext cx="2201751" cy="1569660"/>
          </a:xfrm>
          <a:prstGeom prst="rect">
            <a:avLst/>
          </a:prstGeom>
        </p:spPr>
        <p:txBody>
          <a:bodyPr wrap="square">
            <a:spAutoFit/>
          </a:bodyPr>
          <a:lstStyle/>
          <a:p>
            <a:pPr lvl="0" algn="ctr"/>
            <a:r>
              <a:rPr lang="pt-BR" sz="2400">
                <a:solidFill>
                  <a:prstClr val="white"/>
                </a:solidFill>
              </a:rPr>
              <a:t>À media que a distância diminui a  for de atração </a:t>
            </a: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7963" t="3353" r="1648" b="25180"/>
          <a:stretch/>
        </p:blipFill>
        <p:spPr bwMode="auto">
          <a:xfrm>
            <a:off x="4860032" y="3268155"/>
            <a:ext cx="2082217" cy="247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16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5076056" y="0"/>
            <a:ext cx="388843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a:ln>
                  <a:noFill/>
                </a:ln>
                <a:solidFill>
                  <a:srgbClr val="C00000"/>
                </a:solidFill>
                <a:effectLst/>
                <a:latin typeface="+mj-lt"/>
                <a:ea typeface="Calibri" pitchFamily="34" charset="0"/>
                <a:cs typeface="Arial" pitchFamily="34" charset="0"/>
              </a:rPr>
              <a:t>Líquidos</a:t>
            </a:r>
            <a:r>
              <a:rPr kumimoji="0" lang="en-US" sz="4000" b="1" i="0" u="none" strike="noStrike" cap="none" normalizeH="0" baseline="0" dirty="0">
                <a:ln>
                  <a:noFill/>
                </a:ln>
                <a:solidFill>
                  <a:srgbClr val="C00000"/>
                </a:solidFill>
                <a:effectLst/>
                <a:latin typeface="+mj-lt"/>
                <a:ea typeface="Calibri" pitchFamily="34" charset="0"/>
                <a:cs typeface="Arial" pitchFamily="34" charset="0"/>
              </a:rPr>
              <a:t> </a:t>
            </a:r>
            <a:r>
              <a:rPr kumimoji="0" lang="en-US" sz="4000" b="1" i="0" u="none" strike="noStrike" cap="none" normalizeH="0" baseline="0" dirty="0" err="1">
                <a:ln>
                  <a:noFill/>
                </a:ln>
                <a:solidFill>
                  <a:srgbClr val="C00000"/>
                </a:solidFill>
                <a:effectLst/>
                <a:latin typeface="+mj-lt"/>
                <a:ea typeface="Calibri" pitchFamily="34" charset="0"/>
                <a:cs typeface="Arial" pitchFamily="34" charset="0"/>
              </a:rPr>
              <a:t>iónicos</a:t>
            </a:r>
            <a:r>
              <a:rPr kumimoji="0" lang="en-US" sz="4000" b="1" i="0" u="none" strike="noStrike" cap="none" normalizeH="0" baseline="0" dirty="0">
                <a:ln>
                  <a:noFill/>
                </a:ln>
                <a:solidFill>
                  <a:srgbClr val="C00000"/>
                </a:solidFill>
                <a:effectLst/>
                <a:latin typeface="+mj-lt"/>
                <a:ea typeface="Calibri" pitchFamily="34" charset="0"/>
                <a:cs typeface="Arial" pitchFamily="34" charset="0"/>
              </a:rPr>
              <a:t> </a:t>
            </a:r>
            <a:r>
              <a:rPr kumimoji="0" lang="en-US" sz="4000" b="1" i="0" u="none" strike="noStrike" cap="none" normalizeH="0" dirty="0">
                <a:ln>
                  <a:noFill/>
                </a:ln>
                <a:solidFill>
                  <a:srgbClr val="C00000"/>
                </a:solidFill>
                <a:effectLst/>
                <a:latin typeface="+mj-lt"/>
                <a:ea typeface="Calibri" pitchFamily="34" charset="0"/>
                <a:cs typeface="Arial" pitchFamily="34" charset="0"/>
              </a:rPr>
              <a:t> </a:t>
            </a:r>
            <a:endParaRPr kumimoji="0" lang="en-US" sz="4000" b="0" i="0" u="none" strike="noStrike" cap="none" normalizeH="0" baseline="0" dirty="0">
              <a:ln>
                <a:noFill/>
              </a:ln>
              <a:solidFill>
                <a:srgbClr val="C00000"/>
              </a:solidFill>
              <a:effectLst/>
              <a:latin typeface="+mj-lt"/>
              <a:cs typeface="Arial" pitchFamily="34" charset="0"/>
            </a:endParaRPr>
          </a:p>
        </p:txBody>
      </p:sp>
      <p:sp>
        <p:nvSpPr>
          <p:cNvPr id="17412" name="AutoShape 4"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4" name="AutoShape 6"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6" name="AutoShape 8"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418" name="Picture 10" descr="http://www.separationsnow.com/FCKeditor/UserFiles/Image/sepNOW_ezines_2006/0604_ionic.jpg"/>
          <p:cNvPicPr>
            <a:picLocks noChangeAspect="1" noChangeArrowheads="1"/>
          </p:cNvPicPr>
          <p:nvPr/>
        </p:nvPicPr>
        <p:blipFill>
          <a:blip r:embed="rId3" cstate="print"/>
          <a:srcRect/>
          <a:stretch>
            <a:fillRect/>
          </a:stretch>
        </p:blipFill>
        <p:spPr bwMode="auto">
          <a:xfrm>
            <a:off x="0" y="0"/>
            <a:ext cx="4572000" cy="6858000"/>
          </a:xfrm>
          <a:prstGeom prst="rect">
            <a:avLst/>
          </a:prstGeom>
          <a:noFill/>
        </p:spPr>
      </p:pic>
      <p:sp>
        <p:nvSpPr>
          <p:cNvPr id="14" name="Rectângulo 13"/>
          <p:cNvSpPr/>
          <p:nvPr/>
        </p:nvSpPr>
        <p:spPr>
          <a:xfrm>
            <a:off x="4572000" y="770220"/>
            <a:ext cx="4572000" cy="5878532"/>
          </a:xfrm>
          <a:prstGeom prst="rect">
            <a:avLst/>
          </a:prstGeom>
        </p:spPr>
        <p:txBody>
          <a:bodyPr wrap="square">
            <a:spAutoFit/>
          </a:bodyPr>
          <a:lstStyle/>
          <a:p>
            <a:pPr marL="342900" indent="-342900">
              <a:buClr>
                <a:schemeClr val="tx2">
                  <a:lumMod val="75000"/>
                </a:schemeClr>
              </a:buClr>
              <a:buFont typeface="Wingdings" panose="05000000000000000000" pitchFamily="2" charset="2"/>
              <a:buChar char="q"/>
            </a:pPr>
            <a:r>
              <a:rPr lang="pt-PT" sz="2400" dirty="0">
                <a:solidFill>
                  <a:schemeClr val="bg1"/>
                </a:solidFill>
              </a:rPr>
              <a:t>Sais com um ponto de fusão inferior a 100ºC</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Pressão de vapor negligenciável </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Elevada condutividade iónica 0,1-80 </a:t>
            </a:r>
            <a:r>
              <a:rPr lang="pt-PT" altLang="zh-CN" sz="2400" dirty="0">
                <a:solidFill>
                  <a:schemeClr val="bg1"/>
                </a:solidFill>
                <a:latin typeface="Calibri" pitchFamily="34" charset="0"/>
                <a:ea typeface="SimSun" pitchFamily="2" charset="-122"/>
              </a:rPr>
              <a:t>mScm</a:t>
            </a:r>
            <a:r>
              <a:rPr lang="pt-PT" altLang="zh-CN" sz="2400" baseline="30000" dirty="0">
                <a:solidFill>
                  <a:schemeClr val="bg1"/>
                </a:solidFill>
                <a:latin typeface="Calibri" pitchFamily="34" charset="0"/>
                <a:ea typeface="SimSun" pitchFamily="2" charset="-122"/>
              </a:rPr>
              <a:t>-1</a:t>
            </a:r>
          </a:p>
          <a:p>
            <a:pPr marL="342900" indent="-342900">
              <a:buClr>
                <a:schemeClr val="tx2">
                  <a:lumMod val="75000"/>
                </a:schemeClr>
              </a:buClr>
              <a:buFont typeface="Wingdings" panose="05000000000000000000" pitchFamily="2" charset="2"/>
              <a:buChar char="q"/>
            </a:pPr>
            <a:endParaRPr lang="pt-PT" altLang="zh-CN" sz="2400" baseline="30000" dirty="0">
              <a:solidFill>
                <a:schemeClr val="bg1"/>
              </a:solidFill>
              <a:latin typeface="Calibri" pitchFamily="34" charset="0"/>
              <a:ea typeface="SimSun" pitchFamily="2" charset="-122"/>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Ampla janela Electroquímica      </a:t>
            </a:r>
            <a:r>
              <a:rPr lang="pt-PT" altLang="zh-CN" sz="2400" dirty="0">
                <a:solidFill>
                  <a:schemeClr val="bg1"/>
                </a:solidFill>
                <a:latin typeface="Calibri" pitchFamily="34" charset="0"/>
                <a:ea typeface="SimSun" pitchFamily="2" charset="-122"/>
              </a:rPr>
              <a:t>4-5.7 V</a:t>
            </a:r>
            <a:r>
              <a:rPr lang="pt-PT" sz="2400" dirty="0">
                <a:solidFill>
                  <a:schemeClr val="bg1"/>
                </a:solidFill>
              </a:rPr>
              <a:t> </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err="1">
                <a:solidFill>
                  <a:schemeClr val="bg1"/>
                </a:solidFill>
              </a:rPr>
              <a:t>Termoestáveis</a:t>
            </a:r>
            <a:r>
              <a:rPr lang="pt-PT" sz="2400" dirty="0">
                <a:solidFill>
                  <a:schemeClr val="bg1"/>
                </a:solidFill>
              </a:rPr>
              <a:t>.</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Não inflamáveis </a:t>
            </a:r>
          </a:p>
          <a:p>
            <a:pPr marL="342900" indent="-342900">
              <a:buClr>
                <a:schemeClr val="tx2">
                  <a:lumMod val="75000"/>
                </a:schemeClr>
              </a:buClr>
              <a:buFont typeface="Wingdings" panose="05000000000000000000" pitchFamily="2" charset="2"/>
              <a:buChar char="q"/>
            </a:pPr>
            <a:endParaRPr lang="pt-PT" sz="2400" dirty="0">
              <a:solidFill>
                <a:schemeClr val="bg1"/>
              </a:solidFill>
            </a:endParaRPr>
          </a:p>
          <a:p>
            <a:pPr marL="342900" indent="-342900">
              <a:buClr>
                <a:schemeClr val="tx2">
                  <a:lumMod val="75000"/>
                </a:schemeClr>
              </a:buClr>
              <a:buFont typeface="Wingdings" panose="05000000000000000000" pitchFamily="2" charset="2"/>
              <a:buChar char="q"/>
            </a:pPr>
            <a:r>
              <a:rPr lang="pt-PT" sz="2400" dirty="0">
                <a:solidFill>
                  <a:schemeClr val="bg1"/>
                </a:solidFill>
              </a:rPr>
              <a:t>Verdes, seguros, não tóxicos… </a:t>
            </a:r>
            <a:endParaRPr lang="pt-PT" sz="2400" dirty="0">
              <a:solidFill>
                <a:schemeClr val="bg1"/>
              </a:solidFill>
              <a:latin typeface="Calibri" pitchFamily="34" charset="0"/>
            </a:endParaRPr>
          </a:p>
        </p:txBody>
      </p:sp>
    </p:spTree>
    <p:extLst>
      <p:ext uri="{BB962C8B-B14F-4D97-AF65-F5344CB8AC3E}">
        <p14:creationId xmlns:p14="http://schemas.microsoft.com/office/powerpoint/2010/main" val="35497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wipe(left)">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wipe(left)">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wipe(left)">
                                      <p:cBhvr>
                                        <p:cTn id="22" dur="500"/>
                                        <p:tgtEl>
                                          <p:spTgt spid="1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animEffect transition="in" filter="wipe(left)">
                                      <p:cBhvr>
                                        <p:cTn id="27" dur="500"/>
                                        <p:tgtEl>
                                          <p:spTgt spid="1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10" end="10"/>
                                            </p:txEl>
                                          </p:spTgt>
                                        </p:tgtEl>
                                        <p:attrNameLst>
                                          <p:attrName>style.visibility</p:attrName>
                                        </p:attrNameLst>
                                      </p:cBhvr>
                                      <p:to>
                                        <p:strVal val="visible"/>
                                      </p:to>
                                    </p:set>
                                    <p:animEffect transition="in" filter="wipe(left)">
                                      <p:cBhvr>
                                        <p:cTn id="32" dur="500"/>
                                        <p:tgtEl>
                                          <p:spTgt spid="1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xEl>
                                              <p:pRg st="12" end="12"/>
                                            </p:txEl>
                                          </p:spTgt>
                                        </p:tgtEl>
                                        <p:attrNameLst>
                                          <p:attrName>style.visibility</p:attrName>
                                        </p:attrNameLst>
                                      </p:cBhvr>
                                      <p:to>
                                        <p:strVal val="visible"/>
                                      </p:to>
                                    </p:set>
                                    <p:animEffect transition="in" filter="wipe(left)">
                                      <p:cBhvr>
                                        <p:cTn id="37" dur="500"/>
                                        <p:tgtEl>
                                          <p:spTgt spid="1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395536" y="24880"/>
            <a:ext cx="453650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4000" b="1" i="0" u="none" strike="noStrike" cap="none" normalizeH="0" baseline="0" dirty="0">
                <a:ln>
                  <a:noFill/>
                </a:ln>
                <a:solidFill>
                  <a:srgbClr val="C00000"/>
                </a:solidFill>
                <a:effectLst/>
                <a:latin typeface="+mj-lt"/>
                <a:ea typeface="Calibri" pitchFamily="34" charset="0"/>
                <a:cs typeface="Arial" pitchFamily="34" charset="0"/>
              </a:rPr>
              <a:t>Líquidos iónicos Voláteis </a:t>
            </a:r>
            <a:endParaRPr kumimoji="0" lang="pt-PT" sz="4000" b="0" i="0" u="none" strike="noStrike" cap="none" normalizeH="0" baseline="0" dirty="0">
              <a:ln>
                <a:noFill/>
              </a:ln>
              <a:solidFill>
                <a:srgbClr val="C00000"/>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2770" name="Picture 2" descr="http://www.nature.com/nature/journal/v439/n7078/images/nature04451-f1.2.jpg"/>
          <p:cNvPicPr>
            <a:picLocks noChangeAspect="1" noChangeArrowheads="1"/>
          </p:cNvPicPr>
          <p:nvPr/>
        </p:nvPicPr>
        <p:blipFill>
          <a:blip r:embed="rId2" cstate="print"/>
          <a:srcRect/>
          <a:stretch>
            <a:fillRect/>
          </a:stretch>
        </p:blipFill>
        <p:spPr bwMode="auto">
          <a:xfrm>
            <a:off x="2930218" y="1657325"/>
            <a:ext cx="6060638" cy="3787899"/>
          </a:xfrm>
          <a:prstGeom prst="rect">
            <a:avLst/>
          </a:prstGeom>
          <a:noFill/>
        </p:spPr>
      </p:pic>
      <p:sp>
        <p:nvSpPr>
          <p:cNvPr id="7" name="TextBox 6"/>
          <p:cNvSpPr txBox="1"/>
          <p:nvPr/>
        </p:nvSpPr>
        <p:spPr>
          <a:xfrm>
            <a:off x="3419872" y="5446965"/>
            <a:ext cx="3059832" cy="646331"/>
          </a:xfrm>
          <a:prstGeom prst="rect">
            <a:avLst/>
          </a:prstGeom>
          <a:noFill/>
        </p:spPr>
        <p:txBody>
          <a:bodyPr wrap="square" rtlCol="0">
            <a:spAutoFit/>
          </a:bodyPr>
          <a:lstStyle/>
          <a:p>
            <a:r>
              <a:rPr lang="pt-PT" i="1" dirty="0"/>
              <a:t>Nature</a:t>
            </a:r>
            <a:r>
              <a:rPr lang="pt-PT" dirty="0"/>
              <a:t> </a:t>
            </a:r>
            <a:r>
              <a:rPr lang="pt-PT" b="1" dirty="0"/>
              <a:t>439</a:t>
            </a:r>
            <a:r>
              <a:rPr lang="pt-PT" dirty="0"/>
              <a:t>, 831-834 (2006)</a:t>
            </a:r>
          </a:p>
          <a:p>
            <a:endParaRPr lang="en-US" dirty="0"/>
          </a:p>
        </p:txBody>
      </p:sp>
      <p:sp>
        <p:nvSpPr>
          <p:cNvPr id="8" name="Rectangle 7"/>
          <p:cNvSpPr/>
          <p:nvPr/>
        </p:nvSpPr>
        <p:spPr>
          <a:xfrm>
            <a:off x="35496" y="1745615"/>
            <a:ext cx="7992888" cy="584775"/>
          </a:xfrm>
          <a:prstGeom prst="rect">
            <a:avLst/>
          </a:prstGeom>
        </p:spPr>
        <p:txBody>
          <a:bodyPr wrap="square">
            <a:spAutoFit/>
          </a:bodyPr>
          <a:lstStyle/>
          <a:p>
            <a:pPr lvl="0"/>
            <a:r>
              <a:rPr lang="pt-PT" sz="3200" b="1" dirty="0">
                <a:solidFill>
                  <a:prstClr val="black"/>
                </a:solidFill>
              </a:rPr>
              <a:t>“</a:t>
            </a:r>
            <a:r>
              <a:rPr lang="pt-PT" sz="3200" b="1" i="1" dirty="0" err="1">
                <a:solidFill>
                  <a:prstClr val="black"/>
                </a:solidFill>
              </a:rPr>
              <a:t>The</a:t>
            </a:r>
            <a:r>
              <a:rPr lang="pt-PT" sz="3200" b="1" i="1" dirty="0">
                <a:solidFill>
                  <a:prstClr val="black"/>
                </a:solidFill>
              </a:rPr>
              <a:t> distillation and volatility of </a:t>
            </a:r>
            <a:r>
              <a:rPr lang="pt-PT" sz="3200" b="1" i="1" dirty="0" err="1">
                <a:solidFill>
                  <a:prstClr val="black"/>
                </a:solidFill>
              </a:rPr>
              <a:t>ionic</a:t>
            </a:r>
            <a:r>
              <a:rPr lang="pt-PT" sz="3200" b="1" i="1" dirty="0">
                <a:solidFill>
                  <a:prstClr val="black"/>
                </a:solidFill>
              </a:rPr>
              <a:t> </a:t>
            </a:r>
            <a:r>
              <a:rPr lang="pt-PT" sz="3200" b="1" i="1" dirty="0" err="1">
                <a:solidFill>
                  <a:prstClr val="black"/>
                </a:solidFill>
              </a:rPr>
              <a:t>liquids</a:t>
            </a:r>
            <a:r>
              <a:rPr lang="pt-PT" sz="3200" b="1" i="1" dirty="0">
                <a:solidFill>
                  <a:prstClr val="black"/>
                </a:solidFill>
              </a:rPr>
              <a:t>”</a:t>
            </a:r>
          </a:p>
        </p:txBody>
      </p:sp>
    </p:spTree>
    <p:extLst>
      <p:ext uri="{BB962C8B-B14F-4D97-AF65-F5344CB8AC3E}">
        <p14:creationId xmlns:p14="http://schemas.microsoft.com/office/powerpoint/2010/main" val="2398726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5-Point Star 9"/>
          <p:cNvSpPr/>
          <p:nvPr/>
        </p:nvSpPr>
        <p:spPr>
          <a:xfrm>
            <a:off x="755576" y="144016"/>
            <a:ext cx="1224136" cy="1052736"/>
          </a:xfrm>
          <a:prstGeom prst="star5">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 name="Rectangle 1"/>
          <p:cNvSpPr>
            <a:spLocks noChangeArrowheads="1"/>
          </p:cNvSpPr>
          <p:nvPr/>
        </p:nvSpPr>
        <p:spPr bwMode="auto">
          <a:xfrm>
            <a:off x="323528" y="302749"/>
            <a:ext cx="460851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1" u="none" strike="noStrike" cap="none" normalizeH="0" baseline="0" dirty="0" err="1">
                <a:ln>
                  <a:noFill/>
                </a:ln>
                <a:solidFill>
                  <a:srgbClr val="C00000"/>
                </a:solidFill>
                <a:effectLst/>
                <a:latin typeface="+mj-lt"/>
                <a:ea typeface="Calibri" pitchFamily="34" charset="0"/>
                <a:cs typeface="Arial" pitchFamily="34" charset="0"/>
              </a:rPr>
              <a:t>Kaboom</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Ionic liquids </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pic>
        <p:nvPicPr>
          <p:cNvPr id="30722" name="Picture 2" descr="http://www.scribbleoneverything.com/images/uploads/thumbs/thumb_kaboom.gif"/>
          <p:cNvPicPr>
            <a:picLocks noChangeAspect="1" noChangeArrowheads="1"/>
          </p:cNvPicPr>
          <p:nvPr/>
        </p:nvPicPr>
        <p:blipFill>
          <a:blip r:embed="rId3" cstate="print"/>
          <a:srcRect/>
          <a:stretch>
            <a:fillRect/>
          </a:stretch>
        </p:blipFill>
        <p:spPr bwMode="auto">
          <a:xfrm>
            <a:off x="5148064" y="0"/>
            <a:ext cx="3502571" cy="3502573"/>
          </a:xfrm>
          <a:prstGeom prst="rect">
            <a:avLst/>
          </a:prstGeom>
          <a:noFill/>
        </p:spPr>
      </p:pic>
      <p:pic>
        <p:nvPicPr>
          <p:cNvPr id="30726" name="Picture 6" descr="http://www.rsc.org/ej/CC/2006/b602086k/b602086k-f2.gif"/>
          <p:cNvPicPr>
            <a:picLocks noChangeAspect="1" noChangeArrowheads="1"/>
          </p:cNvPicPr>
          <p:nvPr/>
        </p:nvPicPr>
        <p:blipFill>
          <a:blip r:embed="rId4" cstate="print"/>
          <a:srcRect/>
          <a:stretch>
            <a:fillRect/>
          </a:stretch>
        </p:blipFill>
        <p:spPr bwMode="auto">
          <a:xfrm>
            <a:off x="395536" y="3059668"/>
            <a:ext cx="7307913" cy="1440160"/>
          </a:xfrm>
          <a:prstGeom prst="rect">
            <a:avLst/>
          </a:prstGeom>
          <a:noFill/>
        </p:spPr>
      </p:pic>
      <p:sp>
        <p:nvSpPr>
          <p:cNvPr id="7" name="Rectangle 6"/>
          <p:cNvSpPr/>
          <p:nvPr/>
        </p:nvSpPr>
        <p:spPr>
          <a:xfrm>
            <a:off x="323528" y="1929026"/>
            <a:ext cx="4968552" cy="707886"/>
          </a:xfrm>
          <a:prstGeom prst="rect">
            <a:avLst/>
          </a:prstGeom>
        </p:spPr>
        <p:txBody>
          <a:bodyPr wrap="square">
            <a:spAutoFit/>
          </a:bodyPr>
          <a:lstStyle/>
          <a:p>
            <a:r>
              <a:rPr lang="en-US" sz="2000" b="1" dirty="0"/>
              <a:t>“</a:t>
            </a:r>
            <a:r>
              <a:rPr lang="en-US" sz="2000" b="1" i="1" dirty="0"/>
              <a:t>Combustible ionic liquids by design: is laboratory safety another ionic liquid myth?”</a:t>
            </a:r>
            <a:endParaRPr lang="en-US" sz="2000" i="1" dirty="0"/>
          </a:p>
        </p:txBody>
      </p:sp>
      <p:sp>
        <p:nvSpPr>
          <p:cNvPr id="30727" name="Rectangle 7"/>
          <p:cNvSpPr>
            <a:spLocks noChangeArrowheads="1"/>
          </p:cNvSpPr>
          <p:nvPr/>
        </p:nvSpPr>
        <p:spPr bwMode="auto">
          <a:xfrm>
            <a:off x="323528" y="4571836"/>
            <a:ext cx="3600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800" b="0" i="0" u="none" strike="noStrike" cap="none" normalizeH="0" baseline="0" dirty="0">
                <a:ln>
                  <a:noFill/>
                </a:ln>
                <a:solidFill>
                  <a:srgbClr val="000000"/>
                </a:solidFill>
                <a:effectLst/>
                <a:latin typeface="Times New Roman" pitchFamily="18" charset="0"/>
                <a:cs typeface="Times New Roman" pitchFamily="18" charset="0"/>
              </a:rPr>
              <a:t>[1-Bu-3-</a:t>
            </a:r>
            <a:r>
              <a:rPr kumimoji="0" lang="pt-PT" sz="1800" b="0" i="1" u="none" strike="noStrike" cap="none" normalizeH="0" baseline="0" dirty="0">
                <a:ln>
                  <a:noFill/>
                </a:ln>
                <a:solidFill>
                  <a:srgbClr val="000000"/>
                </a:solidFill>
                <a:effectLst/>
                <a:latin typeface="Times New Roman" pitchFamily="18" charset="0"/>
                <a:cs typeface="Times New Roman" pitchFamily="18" charset="0"/>
              </a:rPr>
              <a:t>H</a:t>
            </a:r>
            <a:r>
              <a:rPr kumimoji="0" lang="pt-PT" sz="1800" b="0" i="0" u="none" strike="noStrike" cap="none" normalizeH="0" baseline="0" dirty="0">
                <a:ln>
                  <a:noFill/>
                </a:ln>
                <a:solidFill>
                  <a:srgbClr val="000000"/>
                </a:solidFill>
                <a:effectLst/>
                <a:latin typeface="Times New Roman" pitchFamily="18" charset="0"/>
                <a:cs typeface="Times New Roman" pitchFamily="18" charset="0"/>
              </a:rPr>
              <a:t>-IM][NO</a:t>
            </a:r>
            <a:r>
              <a:rPr kumimoji="0" lang="pt-PT" sz="1700" b="0" i="0" u="none" strike="noStrike" cap="none" normalizeH="0" baseline="-30000" dirty="0">
                <a:ln>
                  <a:noFill/>
                </a:ln>
                <a:solidFill>
                  <a:srgbClr val="000000"/>
                </a:solidFill>
                <a:effectLst/>
                <a:latin typeface="Times New Roman" pitchFamily="18" charset="0"/>
                <a:cs typeface="Times New Roman" pitchFamily="18" charset="0"/>
              </a:rPr>
              <a:t>3</a:t>
            </a:r>
            <a:r>
              <a:rPr kumimoji="0" lang="pt-PT" sz="1100" b="0" i="0" u="none" strike="noStrike" cap="none" normalizeH="0" baseline="0" dirty="0">
                <a:ln>
                  <a:noFill/>
                </a:ln>
                <a:solidFill>
                  <a:srgbClr val="000000"/>
                </a:solidFill>
                <a:effectLst/>
                <a:latin typeface="Times New Roman" pitchFamily="18" charset="0"/>
                <a:cs typeface="Times New Roman" pitchFamily="18" charset="0"/>
              </a:rPr>
              <a:t>]</a:t>
            </a:r>
            <a:r>
              <a:rPr kumimoji="0" lang="pt-PT" sz="1800" b="0" i="0" u="none" strike="noStrike" cap="none" normalizeH="0" baseline="0" dirty="0">
                <a:ln>
                  <a:noFill/>
                </a:ln>
                <a:solidFill>
                  <a:schemeClr val="tx1"/>
                </a:solidFill>
                <a:effectLst/>
                <a:latin typeface="Arial" pitchFamily="34" charset="0"/>
                <a:cs typeface="Arial" pitchFamily="34" charset="0"/>
              </a:rPr>
              <a:t> </a:t>
            </a:r>
          </a:p>
        </p:txBody>
      </p:sp>
      <p:sp>
        <p:nvSpPr>
          <p:cNvPr id="9" name="Rectangle 8"/>
          <p:cNvSpPr/>
          <p:nvPr/>
        </p:nvSpPr>
        <p:spPr>
          <a:xfrm>
            <a:off x="4283968" y="4715852"/>
            <a:ext cx="3422732" cy="369332"/>
          </a:xfrm>
          <a:prstGeom prst="rect">
            <a:avLst/>
          </a:prstGeom>
        </p:spPr>
        <p:txBody>
          <a:bodyPr wrap="none">
            <a:spAutoFit/>
          </a:bodyPr>
          <a:lstStyle/>
          <a:p>
            <a:r>
              <a:rPr lang="pt-PT" i="1" dirty="0"/>
              <a:t>Chem. Commun.</a:t>
            </a:r>
            <a:r>
              <a:rPr lang="pt-PT" dirty="0"/>
              <a:t>, 2006, 2554-2556</a:t>
            </a:r>
            <a:endParaRPr lang="en-US" dirty="0"/>
          </a:p>
        </p:txBody>
      </p:sp>
    </p:spTree>
    <p:extLst>
      <p:ext uri="{BB962C8B-B14F-4D97-AF65-F5344CB8AC3E}">
        <p14:creationId xmlns:p14="http://schemas.microsoft.com/office/powerpoint/2010/main" val="4212327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5-Point Star 9"/>
          <p:cNvSpPr/>
          <p:nvPr/>
        </p:nvSpPr>
        <p:spPr>
          <a:xfrm>
            <a:off x="755576" y="144016"/>
            <a:ext cx="1224136" cy="1052736"/>
          </a:xfrm>
          <a:prstGeom prst="star5">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3" name="Rectangle 1"/>
          <p:cNvSpPr>
            <a:spLocks noChangeArrowheads="1"/>
          </p:cNvSpPr>
          <p:nvPr/>
        </p:nvSpPr>
        <p:spPr bwMode="auto">
          <a:xfrm>
            <a:off x="323528" y="302749"/>
            <a:ext cx="460851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1" u="none" strike="noStrike" cap="none" normalizeH="0" baseline="0" dirty="0" err="1">
                <a:ln>
                  <a:noFill/>
                </a:ln>
                <a:solidFill>
                  <a:srgbClr val="C00000"/>
                </a:solidFill>
                <a:effectLst/>
                <a:latin typeface="+mj-lt"/>
                <a:ea typeface="Calibri" pitchFamily="34" charset="0"/>
                <a:cs typeface="Arial" pitchFamily="34" charset="0"/>
              </a:rPr>
              <a:t>Kaboom</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Ionic liquids </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pic>
        <p:nvPicPr>
          <p:cNvPr id="30722" name="Picture 2" descr="http://www.scribbleoneverything.com/images/uploads/thumbs/thumb_kaboom.gif"/>
          <p:cNvPicPr>
            <a:picLocks noChangeAspect="1" noChangeArrowheads="1"/>
          </p:cNvPicPr>
          <p:nvPr/>
        </p:nvPicPr>
        <p:blipFill>
          <a:blip r:embed="rId3" cstate="print"/>
          <a:srcRect/>
          <a:stretch>
            <a:fillRect/>
          </a:stretch>
        </p:blipFill>
        <p:spPr bwMode="auto">
          <a:xfrm>
            <a:off x="5148064" y="0"/>
            <a:ext cx="3502571" cy="3502573"/>
          </a:xfrm>
          <a:prstGeom prst="rect">
            <a:avLst/>
          </a:prstGeom>
          <a:noFill/>
        </p:spPr>
      </p:pic>
      <p:sp>
        <p:nvSpPr>
          <p:cNvPr id="36866" name="AutoShape 2" descr="http://www.rsc.org/ej/CC/2006/b602086k/b602086k-f1.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68" name="Picture 4" descr="http://www.rsc.org/ej/CC/2006/b602086k/b602086k-f1.gif"/>
          <p:cNvPicPr>
            <a:picLocks noChangeAspect="1" noChangeArrowheads="1"/>
          </p:cNvPicPr>
          <p:nvPr/>
        </p:nvPicPr>
        <p:blipFill>
          <a:blip r:embed="rId4" cstate="print"/>
          <a:srcRect/>
          <a:stretch>
            <a:fillRect/>
          </a:stretch>
        </p:blipFill>
        <p:spPr bwMode="auto">
          <a:xfrm>
            <a:off x="395536" y="1988840"/>
            <a:ext cx="5040560" cy="4430935"/>
          </a:xfrm>
          <a:prstGeom prst="rect">
            <a:avLst/>
          </a:prstGeom>
          <a:noFill/>
        </p:spPr>
      </p:pic>
      <p:sp>
        <p:nvSpPr>
          <p:cNvPr id="11" name="Rectangle 10"/>
          <p:cNvSpPr/>
          <p:nvPr/>
        </p:nvSpPr>
        <p:spPr>
          <a:xfrm>
            <a:off x="5508104" y="3923764"/>
            <a:ext cx="3422732" cy="369332"/>
          </a:xfrm>
          <a:prstGeom prst="rect">
            <a:avLst/>
          </a:prstGeom>
        </p:spPr>
        <p:txBody>
          <a:bodyPr wrap="none">
            <a:spAutoFit/>
          </a:bodyPr>
          <a:lstStyle/>
          <a:p>
            <a:r>
              <a:rPr lang="pt-PT" i="1" dirty="0"/>
              <a:t>Chem. Commun.</a:t>
            </a:r>
            <a:r>
              <a:rPr lang="pt-PT" dirty="0"/>
              <a:t>, 2006, 2554-2556</a:t>
            </a:r>
            <a:endParaRPr lang="en-US" dirty="0"/>
          </a:p>
        </p:txBody>
      </p:sp>
    </p:spTree>
    <p:extLst>
      <p:ext uri="{BB962C8B-B14F-4D97-AF65-F5344CB8AC3E}">
        <p14:creationId xmlns:p14="http://schemas.microsoft.com/office/powerpoint/2010/main" val="25862158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6" name="Picture 8" descr="http://www.liverpool.nsw.gov.au/LCC/INTERNET/RESOURCES/IMAGES/Water-pollution.jpg"/>
          <p:cNvPicPr>
            <a:picLocks noChangeAspect="1" noChangeArrowheads="1"/>
          </p:cNvPicPr>
          <p:nvPr/>
        </p:nvPicPr>
        <p:blipFill>
          <a:blip r:embed="rId2" cstate="print"/>
          <a:srcRect/>
          <a:stretch>
            <a:fillRect/>
          </a:stretch>
        </p:blipFill>
        <p:spPr bwMode="auto">
          <a:xfrm>
            <a:off x="4427985" y="-193939"/>
            <a:ext cx="4716016" cy="7079323"/>
          </a:xfrm>
          <a:prstGeom prst="rect">
            <a:avLst/>
          </a:prstGeom>
          <a:noFill/>
        </p:spPr>
      </p:pic>
      <p:sp>
        <p:nvSpPr>
          <p:cNvPr id="3" name="Rectangle 1"/>
          <p:cNvSpPr>
            <a:spLocks noChangeArrowheads="1"/>
          </p:cNvSpPr>
          <p:nvPr/>
        </p:nvSpPr>
        <p:spPr bwMode="auto">
          <a:xfrm>
            <a:off x="323528" y="-1"/>
            <a:ext cx="370790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sz="4000" b="1" i="0" u="none" strike="noStrike" cap="none" normalizeH="0" dirty="0" err="1">
                <a:ln>
                  <a:noFill/>
                </a:ln>
                <a:solidFill>
                  <a:schemeClr val="tx1"/>
                </a:solidFill>
                <a:effectLst/>
                <a:latin typeface="+mj-lt"/>
                <a:ea typeface="Calibri" pitchFamily="34" charset="0"/>
                <a:cs typeface="Arial" pitchFamily="34" charset="0"/>
              </a:rPr>
              <a:t>Líquidos</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r>
              <a:rPr kumimoji="0" lang="en-US" sz="4000" b="1" i="0" u="none" strike="noStrike" cap="none" normalizeH="0" dirty="0" err="1">
                <a:ln>
                  <a:noFill/>
                </a:ln>
                <a:solidFill>
                  <a:schemeClr val="tx1"/>
                </a:solidFill>
                <a:effectLst/>
                <a:latin typeface="+mj-lt"/>
                <a:ea typeface="Calibri" pitchFamily="34" charset="0"/>
                <a:cs typeface="Arial" pitchFamily="34" charset="0"/>
              </a:rPr>
              <a:t>Iónicos</a:t>
            </a:r>
            <a:endParaRPr kumimoji="0" lang="en-US" sz="4000" b="1" i="0" u="none" strike="noStrike" cap="none" normalizeH="0" dirty="0">
              <a:ln>
                <a:noFill/>
              </a:ln>
              <a:solidFill>
                <a:schemeClr val="tx1"/>
              </a:solidFill>
              <a:effectLst/>
              <a:latin typeface="+mj-lt"/>
              <a:ea typeface="Calibri" pitchFamily="34" charset="0"/>
              <a:cs typeface="Arial" pitchFamily="34" charset="0"/>
            </a:endParaRPr>
          </a:p>
          <a:p>
            <a:pPr lvl="0" algn="ctr" fontAlgn="base">
              <a:spcBef>
                <a:spcPct val="0"/>
              </a:spcBef>
              <a:spcAft>
                <a:spcPct val="0"/>
              </a:spcAft>
            </a:pPr>
            <a:r>
              <a:rPr lang="en-US" sz="4000" b="1" dirty="0">
                <a:solidFill>
                  <a:srgbClr val="C00000"/>
                </a:solidFill>
                <a:latin typeface="+mj-lt"/>
                <a:ea typeface="Calibri" pitchFamily="34" charset="0"/>
                <a:cs typeface="Arial" pitchFamily="34" charset="0"/>
              </a:rPr>
              <a:t>Green (RED)</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890" name="Picture 2"/>
          <p:cNvPicPr>
            <a:picLocks noChangeAspect="1" noChangeArrowheads="1"/>
          </p:cNvPicPr>
          <p:nvPr/>
        </p:nvPicPr>
        <p:blipFill>
          <a:blip r:embed="rId3" cstate="print"/>
          <a:srcRect/>
          <a:stretch>
            <a:fillRect/>
          </a:stretch>
        </p:blipFill>
        <p:spPr bwMode="auto">
          <a:xfrm>
            <a:off x="251520" y="2204864"/>
            <a:ext cx="1485951" cy="936104"/>
          </a:xfrm>
          <a:prstGeom prst="rect">
            <a:avLst/>
          </a:prstGeom>
          <a:noFill/>
          <a:ln w="9525">
            <a:noFill/>
            <a:miter lim="800000"/>
            <a:headEnd/>
            <a:tailEnd/>
          </a:ln>
          <a:effectLst/>
        </p:spPr>
      </p:pic>
      <p:pic>
        <p:nvPicPr>
          <p:cNvPr id="37892" name="Picture 4"/>
          <p:cNvPicPr>
            <a:picLocks noChangeAspect="1" noChangeArrowheads="1"/>
          </p:cNvPicPr>
          <p:nvPr/>
        </p:nvPicPr>
        <p:blipFill>
          <a:blip r:embed="rId4" cstate="print"/>
          <a:srcRect/>
          <a:stretch>
            <a:fillRect/>
          </a:stretch>
        </p:blipFill>
        <p:spPr bwMode="auto">
          <a:xfrm>
            <a:off x="1691680" y="2852936"/>
            <a:ext cx="2455604" cy="1296144"/>
          </a:xfrm>
          <a:prstGeom prst="rect">
            <a:avLst/>
          </a:prstGeom>
          <a:noFill/>
          <a:ln w="9525">
            <a:noFill/>
            <a:miter lim="800000"/>
            <a:headEnd/>
            <a:tailEnd/>
          </a:ln>
          <a:effectLst/>
        </p:spPr>
      </p:pic>
      <p:pic>
        <p:nvPicPr>
          <p:cNvPr id="37894" name="Picture 6"/>
          <p:cNvPicPr>
            <a:picLocks noChangeAspect="1" noChangeArrowheads="1"/>
          </p:cNvPicPr>
          <p:nvPr/>
        </p:nvPicPr>
        <p:blipFill>
          <a:blip r:embed="rId5" cstate="print"/>
          <a:srcRect/>
          <a:stretch>
            <a:fillRect/>
          </a:stretch>
        </p:blipFill>
        <p:spPr bwMode="auto">
          <a:xfrm>
            <a:off x="676236" y="4725144"/>
            <a:ext cx="2314971" cy="1224136"/>
          </a:xfrm>
          <a:prstGeom prst="rect">
            <a:avLst/>
          </a:prstGeom>
          <a:noFill/>
          <a:ln w="9525">
            <a:noFill/>
            <a:miter lim="800000"/>
            <a:headEnd/>
            <a:tailEnd/>
          </a:ln>
          <a:effectLst/>
        </p:spPr>
      </p:pic>
      <p:sp>
        <p:nvSpPr>
          <p:cNvPr id="13" name="Curved Down Arrow 12"/>
          <p:cNvSpPr/>
          <p:nvPr/>
        </p:nvSpPr>
        <p:spPr>
          <a:xfrm rot="2053418">
            <a:off x="1781967" y="1990469"/>
            <a:ext cx="1529968" cy="7920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Right Arrow 14"/>
          <p:cNvSpPr/>
          <p:nvPr/>
        </p:nvSpPr>
        <p:spPr>
          <a:xfrm rot="1146390">
            <a:off x="611560" y="3429000"/>
            <a:ext cx="864096" cy="172819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825333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675" name="Picture 3"/>
          <p:cNvPicPr>
            <a:picLocks noChangeAspect="1" noChangeArrowheads="1"/>
          </p:cNvPicPr>
          <p:nvPr/>
        </p:nvPicPr>
        <p:blipFill>
          <a:blip r:embed="rId2" cstate="print"/>
          <a:srcRect/>
          <a:stretch>
            <a:fillRect/>
          </a:stretch>
        </p:blipFill>
        <p:spPr bwMode="auto">
          <a:xfrm>
            <a:off x="755576" y="188640"/>
            <a:ext cx="7956376" cy="6551246"/>
          </a:xfrm>
          <a:prstGeom prst="rect">
            <a:avLst/>
          </a:prstGeom>
          <a:noFill/>
          <a:ln w="9525">
            <a:noFill/>
            <a:miter lim="800000"/>
            <a:headEnd/>
            <a:tailEnd/>
          </a:ln>
        </p:spPr>
      </p:pic>
      <p:sp>
        <p:nvSpPr>
          <p:cNvPr id="7" name="Rectangle 6"/>
          <p:cNvSpPr/>
          <p:nvPr/>
        </p:nvSpPr>
        <p:spPr>
          <a:xfrm>
            <a:off x="0" y="6488668"/>
            <a:ext cx="4152291" cy="369332"/>
          </a:xfrm>
          <a:prstGeom prst="rect">
            <a:avLst/>
          </a:prstGeom>
        </p:spPr>
        <p:txBody>
          <a:bodyPr wrap="none">
            <a:spAutoFit/>
          </a:bodyPr>
          <a:lstStyle/>
          <a:p>
            <a:r>
              <a:rPr lang="fr-FR" i="1" dirty="0"/>
              <a:t>Environ. </a:t>
            </a:r>
            <a:r>
              <a:rPr lang="fr-FR" i="1" dirty="0" err="1"/>
              <a:t>Sci</a:t>
            </a:r>
            <a:r>
              <a:rPr lang="fr-FR" i="1" dirty="0"/>
              <a:t>. </a:t>
            </a:r>
            <a:r>
              <a:rPr lang="fr-FR" i="1" dirty="0" err="1"/>
              <a:t>Technol</a:t>
            </a:r>
            <a:r>
              <a:rPr lang="fr-FR" i="1" dirty="0"/>
              <a:t>. </a:t>
            </a:r>
            <a:r>
              <a:rPr lang="fr-FR" b="1" i="1" dirty="0"/>
              <a:t>2008, 42, 1724–1730</a:t>
            </a:r>
            <a:endParaRPr lang="en-US" dirty="0"/>
          </a:p>
        </p:txBody>
      </p:sp>
    </p:spTree>
    <p:extLst>
      <p:ext uri="{BB962C8B-B14F-4D97-AF65-F5344CB8AC3E}">
        <p14:creationId xmlns:p14="http://schemas.microsoft.com/office/powerpoint/2010/main" val="3308788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6012160" y="1484784"/>
            <a:ext cx="2223814" cy="646331"/>
          </a:xfrm>
          <a:prstGeom prst="rect">
            <a:avLst/>
          </a:prstGeom>
          <a:noFill/>
        </p:spPr>
        <p:txBody>
          <a:bodyPr wrap="none" rtlCol="0">
            <a:spAutoFit/>
          </a:bodyPr>
          <a:lstStyle/>
          <a:p>
            <a:r>
              <a:rPr lang="pt-PT" sz="3600" b="1" dirty="0">
                <a:solidFill>
                  <a:schemeClr val="bg1"/>
                </a:solidFill>
              </a:rPr>
              <a:t>Avaliação  </a:t>
            </a:r>
          </a:p>
        </p:txBody>
      </p:sp>
      <p:sp>
        <p:nvSpPr>
          <p:cNvPr id="3" name="AutoShape 2" descr="Resultado de imagem para calendari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4098" name="Picture 2" descr="http://www.crub.org.br/wp-content/uploads/2015/10/Avalia%C3%A7%C3%A3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013"/>
            <a:ext cx="5508104" cy="4136840"/>
          </a:xfrm>
          <a:prstGeom prst="rect">
            <a:avLst/>
          </a:prstGeom>
          <a:noFill/>
          <a:effectLst>
            <a:reflection blurRad="6350" stA="50000" endA="275" endPos="40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7044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395536" y="24880"/>
            <a:ext cx="388843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a:ln>
                  <a:noFill/>
                </a:ln>
                <a:solidFill>
                  <a:srgbClr val="C00000"/>
                </a:solidFill>
                <a:effectLst/>
                <a:latin typeface="+mj-lt"/>
                <a:ea typeface="Calibri" pitchFamily="34" charset="0"/>
                <a:cs typeface="Arial" pitchFamily="34" charset="0"/>
              </a:rPr>
              <a:t>Toxicidade</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4000" b="1" i="0" u="none" strike="noStrike" cap="none" normalizeH="0" baseline="0" dirty="0" err="1">
                <a:ln>
                  <a:noFill/>
                </a:ln>
                <a:solidFill>
                  <a:schemeClr val="tx1"/>
                </a:solidFill>
                <a:effectLst/>
                <a:latin typeface="+mj-lt"/>
                <a:ea typeface="Calibri" pitchFamily="34" charset="0"/>
                <a:cs typeface="Arial" pitchFamily="34" charset="0"/>
              </a:rPr>
              <a:t>líquidos</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4000" b="1" i="0" u="none" strike="noStrike" cap="none" normalizeH="0" baseline="0" dirty="0" err="1">
                <a:ln>
                  <a:noFill/>
                </a:ln>
                <a:solidFill>
                  <a:schemeClr val="tx1"/>
                </a:solidFill>
                <a:effectLst/>
                <a:latin typeface="+mj-lt"/>
                <a:ea typeface="Calibri" pitchFamily="34" charset="0"/>
                <a:cs typeface="Arial" pitchFamily="34" charset="0"/>
              </a:rPr>
              <a:t>iónicos</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467544" y="1916832"/>
            <a:ext cx="5616624" cy="1015663"/>
          </a:xfrm>
          <a:prstGeom prst="rect">
            <a:avLst/>
          </a:prstGeom>
        </p:spPr>
        <p:txBody>
          <a:bodyPr wrap="square">
            <a:spAutoFit/>
          </a:bodyPr>
          <a:lstStyle/>
          <a:p>
            <a:r>
              <a:rPr lang="en-US" sz="2000" b="1" i="1" dirty="0"/>
              <a:t>Acute effects of 1-octyl-3-methylimidazolium bromide ionic liquid on the antioxidant enzyme system of mouse liver</a:t>
            </a:r>
            <a:endParaRPr lang="en-US" sz="2000" i="1" dirty="0"/>
          </a:p>
        </p:txBody>
      </p:sp>
      <p:sp>
        <p:nvSpPr>
          <p:cNvPr id="6" name="Rectangle 5"/>
          <p:cNvSpPr/>
          <p:nvPr/>
        </p:nvSpPr>
        <p:spPr>
          <a:xfrm>
            <a:off x="4067944" y="3448745"/>
            <a:ext cx="5076056" cy="1015663"/>
          </a:xfrm>
          <a:prstGeom prst="rect">
            <a:avLst/>
          </a:prstGeom>
        </p:spPr>
        <p:txBody>
          <a:bodyPr wrap="square">
            <a:spAutoFit/>
          </a:bodyPr>
          <a:lstStyle/>
          <a:p>
            <a:r>
              <a:rPr lang="en-US" sz="2000" i="1" dirty="0">
                <a:latin typeface="Britannic Bold" pitchFamily="34" charset="0"/>
                <a:cs typeface="Aharoni" pitchFamily="2" charset="-79"/>
              </a:rPr>
              <a:t>Assessing the toxicity on [C3mim][Tf2N] to aquatic organisms of different </a:t>
            </a:r>
            <a:r>
              <a:rPr lang="en-US" sz="2000" i="1" dirty="0" err="1">
                <a:latin typeface="Britannic Bold" pitchFamily="34" charset="0"/>
                <a:cs typeface="Aharoni" pitchFamily="2" charset="-79"/>
              </a:rPr>
              <a:t>trophic</a:t>
            </a:r>
            <a:r>
              <a:rPr lang="en-US" sz="2000" i="1" dirty="0">
                <a:latin typeface="Britannic Bold" pitchFamily="34" charset="0"/>
                <a:cs typeface="Aharoni" pitchFamily="2" charset="-79"/>
              </a:rPr>
              <a:t> levels. </a:t>
            </a:r>
          </a:p>
        </p:txBody>
      </p:sp>
      <p:pic>
        <p:nvPicPr>
          <p:cNvPr id="23560" name="Picture 8" descr="http://www.fitnessthroughfasting.com/images/fruit-fasting-toxic.jpg"/>
          <p:cNvPicPr>
            <a:picLocks noChangeAspect="1" noChangeArrowheads="1"/>
          </p:cNvPicPr>
          <p:nvPr/>
        </p:nvPicPr>
        <p:blipFill>
          <a:blip r:embed="rId3" cstate="print"/>
          <a:srcRect/>
          <a:stretch>
            <a:fillRect/>
          </a:stretch>
        </p:blipFill>
        <p:spPr bwMode="auto">
          <a:xfrm>
            <a:off x="6084169" y="404663"/>
            <a:ext cx="2664296" cy="2637981"/>
          </a:xfrm>
          <a:prstGeom prst="rect">
            <a:avLst/>
          </a:prstGeom>
          <a:noFill/>
        </p:spPr>
      </p:pic>
      <p:sp>
        <p:nvSpPr>
          <p:cNvPr id="10" name="Rectangle 9"/>
          <p:cNvSpPr/>
          <p:nvPr/>
        </p:nvSpPr>
        <p:spPr>
          <a:xfrm>
            <a:off x="144016" y="4725144"/>
            <a:ext cx="4932040" cy="707886"/>
          </a:xfrm>
          <a:prstGeom prst="rect">
            <a:avLst/>
          </a:prstGeom>
        </p:spPr>
        <p:txBody>
          <a:bodyPr wrap="square">
            <a:spAutoFit/>
          </a:bodyPr>
          <a:lstStyle/>
          <a:p>
            <a:r>
              <a:rPr lang="en-US" sz="2000" i="1" dirty="0">
                <a:latin typeface="Lucida Console" pitchFamily="49" charset="0"/>
              </a:rPr>
              <a:t>Environmental fate and toxicity of ionic liquids: a review.</a:t>
            </a:r>
          </a:p>
        </p:txBody>
      </p:sp>
      <p:sp>
        <p:nvSpPr>
          <p:cNvPr id="11" name="Rectangle 10"/>
          <p:cNvSpPr/>
          <p:nvPr/>
        </p:nvSpPr>
        <p:spPr>
          <a:xfrm>
            <a:off x="251520" y="5477742"/>
            <a:ext cx="3024336" cy="307777"/>
          </a:xfrm>
          <a:prstGeom prst="rect">
            <a:avLst/>
          </a:prstGeom>
        </p:spPr>
        <p:txBody>
          <a:bodyPr wrap="square">
            <a:spAutoFit/>
          </a:bodyPr>
          <a:lstStyle/>
          <a:p>
            <a:r>
              <a:rPr lang="en-US" sz="1400" i="1" dirty="0"/>
              <a:t>Water Research (2010),2, 352-72.  </a:t>
            </a:r>
          </a:p>
        </p:txBody>
      </p:sp>
      <p:sp>
        <p:nvSpPr>
          <p:cNvPr id="14" name="Rectangle 13"/>
          <p:cNvSpPr/>
          <p:nvPr/>
        </p:nvSpPr>
        <p:spPr>
          <a:xfrm>
            <a:off x="471060" y="2928822"/>
            <a:ext cx="4568484" cy="307777"/>
          </a:xfrm>
          <a:prstGeom prst="rect">
            <a:avLst/>
          </a:prstGeom>
        </p:spPr>
        <p:txBody>
          <a:bodyPr wrap="square">
            <a:spAutoFit/>
          </a:bodyPr>
          <a:lstStyle/>
          <a:p>
            <a:r>
              <a:rPr lang="en-US" sz="1400" i="1" dirty="0" err="1"/>
              <a:t>Ecotoxicology</a:t>
            </a:r>
            <a:r>
              <a:rPr lang="en-US" sz="1400" i="1" dirty="0"/>
              <a:t> and </a:t>
            </a:r>
            <a:r>
              <a:rPr lang="en-US" sz="1400" i="1" dirty="0" err="1"/>
              <a:t>Enviromental</a:t>
            </a:r>
            <a:r>
              <a:rPr lang="en-US" sz="1400" i="1" dirty="0"/>
              <a:t> Safety (2008), 3, 903-908.     </a:t>
            </a:r>
          </a:p>
        </p:txBody>
      </p:sp>
      <p:sp>
        <p:nvSpPr>
          <p:cNvPr id="16" name="Rectangle 15"/>
          <p:cNvSpPr/>
          <p:nvPr/>
        </p:nvSpPr>
        <p:spPr>
          <a:xfrm>
            <a:off x="5292080" y="4201343"/>
            <a:ext cx="3096344" cy="307777"/>
          </a:xfrm>
          <a:prstGeom prst="rect">
            <a:avLst/>
          </a:prstGeom>
        </p:spPr>
        <p:txBody>
          <a:bodyPr wrap="square">
            <a:spAutoFit/>
          </a:bodyPr>
          <a:lstStyle/>
          <a:p>
            <a:r>
              <a:rPr lang="pt-PT" sz="1400" i="1" dirty="0"/>
              <a:t>Aquatic Toxicology </a:t>
            </a:r>
            <a:r>
              <a:rPr lang="en-US" sz="1400" i="1" dirty="0"/>
              <a:t>(2010),4, </a:t>
            </a:r>
            <a:r>
              <a:rPr lang="pt-PT" sz="1400" i="1" dirty="0"/>
              <a:t>290-297</a:t>
            </a:r>
            <a:r>
              <a:rPr lang="pt-PT" sz="1400" dirty="0"/>
              <a:t>  </a:t>
            </a:r>
            <a:endParaRPr lang="en-US" sz="1400" i="1" dirty="0"/>
          </a:p>
        </p:txBody>
      </p:sp>
    </p:spTree>
    <p:extLst>
      <p:ext uri="{BB962C8B-B14F-4D97-AF65-F5344CB8AC3E}">
        <p14:creationId xmlns:p14="http://schemas.microsoft.com/office/powerpoint/2010/main" val="31112210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108520" y="332656"/>
            <a:ext cx="388843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err="1">
                <a:ln>
                  <a:noFill/>
                </a:ln>
                <a:solidFill>
                  <a:schemeClr val="tx1"/>
                </a:solidFill>
                <a:effectLst/>
                <a:latin typeface="+mj-lt"/>
                <a:ea typeface="Calibri" pitchFamily="34" charset="0"/>
                <a:cs typeface="Arial" pitchFamily="34" charset="0"/>
              </a:rPr>
              <a:t>Líquidos</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r>
              <a:rPr kumimoji="0" lang="en-US" sz="4000" b="1" i="0" u="none" strike="noStrike" cap="none" normalizeH="0" dirty="0" err="1">
                <a:ln>
                  <a:noFill/>
                </a:ln>
                <a:solidFill>
                  <a:schemeClr val="tx1"/>
                </a:solidFill>
                <a:effectLst/>
                <a:latin typeface="+mj-lt"/>
                <a:ea typeface="Calibri" pitchFamily="34" charset="0"/>
                <a:cs typeface="Arial" pitchFamily="34" charset="0"/>
              </a:rPr>
              <a:t>iónicos</a:t>
            </a:r>
            <a:r>
              <a:rPr kumimoji="0" lang="en-US" sz="4000" b="1" i="0" u="none" strike="noStrike" cap="none" normalizeH="0" baseline="0" dirty="0">
                <a:ln>
                  <a:noFill/>
                </a:ln>
                <a:solidFill>
                  <a:schemeClr val="tx1"/>
                </a:solidFill>
                <a:effectLst/>
                <a:latin typeface="+mj-lt"/>
                <a:ea typeface="Calibri" pitchFamily="34" charset="0"/>
                <a:cs typeface="Arial" pitchFamily="34" charset="0"/>
              </a:rPr>
              <a:t> </a:t>
            </a:r>
            <a:r>
              <a:rPr kumimoji="0" lang="en-US" sz="4000" b="1" i="0" u="none" strike="noStrike" cap="none" normalizeH="0" dirty="0">
                <a:ln>
                  <a:noFill/>
                </a:ln>
                <a:solidFill>
                  <a:schemeClr val="tx1"/>
                </a:solidFill>
                <a:effectLst/>
                <a:latin typeface="+mj-lt"/>
                <a:ea typeface="Calibri" pitchFamily="34" charset="0"/>
                <a:cs typeface="Arial" pitchFamily="34" charset="0"/>
              </a:rPr>
              <a:t> </a:t>
            </a:r>
            <a:endParaRPr kumimoji="0" lang="en-US" sz="4000" b="0" i="0" u="none" strike="noStrike" cap="none" normalizeH="0" baseline="0" dirty="0">
              <a:ln>
                <a:noFill/>
              </a:ln>
              <a:solidFill>
                <a:schemeClr val="tx1"/>
              </a:solidFill>
              <a:effectLst/>
              <a:latin typeface="+mj-lt"/>
              <a:cs typeface="Arial" pitchFamily="34" charset="0"/>
            </a:endParaRPr>
          </a:p>
        </p:txBody>
      </p:sp>
      <p:sp>
        <p:nvSpPr>
          <p:cNvPr id="23554" name="AutoShape 2" descr="http://www.separationsnow.com/FCKeditor/UserFiles/Image/sepNOW_ezines_2006/0604_ionic.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698" name="Picture 2" descr="http://www.rutaverdebolivia.com/Uyuni%20Salt%20lake.jpg"/>
          <p:cNvPicPr>
            <a:picLocks noChangeAspect="1" noChangeArrowheads="1"/>
          </p:cNvPicPr>
          <p:nvPr/>
        </p:nvPicPr>
        <p:blipFill>
          <a:blip r:embed="rId2" cstate="print"/>
          <a:srcRect/>
          <a:stretch>
            <a:fillRect/>
          </a:stretch>
        </p:blipFill>
        <p:spPr bwMode="auto">
          <a:xfrm>
            <a:off x="3707904" y="0"/>
            <a:ext cx="5436096" cy="4077073"/>
          </a:xfrm>
          <a:prstGeom prst="rect">
            <a:avLst/>
          </a:prstGeom>
          <a:noFill/>
        </p:spPr>
      </p:pic>
      <p:grpSp>
        <p:nvGrpSpPr>
          <p:cNvPr id="8" name="Group 7"/>
          <p:cNvGrpSpPr/>
          <p:nvPr/>
        </p:nvGrpSpPr>
        <p:grpSpPr>
          <a:xfrm>
            <a:off x="2699792" y="1772816"/>
            <a:ext cx="3201083" cy="1728192"/>
            <a:chOff x="1979712" y="1916832"/>
            <a:chExt cx="2200745" cy="1152128"/>
          </a:xfrm>
          <a:effectLst>
            <a:glow rad="228600">
              <a:schemeClr val="accent4">
                <a:satMod val="175000"/>
                <a:alpha val="40000"/>
              </a:schemeClr>
            </a:glow>
          </a:effectLst>
        </p:grpSpPr>
        <p:sp>
          <p:nvSpPr>
            <p:cNvPr id="4" name="Oval 3"/>
            <p:cNvSpPr/>
            <p:nvPr/>
          </p:nvSpPr>
          <p:spPr>
            <a:xfrm>
              <a:off x="1979712" y="1916832"/>
              <a:ext cx="1224136" cy="1152128"/>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316361" y="2012843"/>
              <a:ext cx="864096" cy="864096"/>
            </a:xfrm>
            <a:prstGeom prst="ellipse">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us 5"/>
            <p:cNvSpPr/>
            <p:nvPr/>
          </p:nvSpPr>
          <p:spPr>
            <a:xfrm>
              <a:off x="2227240" y="2156859"/>
              <a:ext cx="774086" cy="720080"/>
            </a:xfrm>
            <a:prstGeom prst="mathPlus">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inus 6"/>
            <p:cNvSpPr/>
            <p:nvPr/>
          </p:nvSpPr>
          <p:spPr>
            <a:xfrm>
              <a:off x="3464877" y="2108853"/>
              <a:ext cx="571194" cy="696077"/>
            </a:xfrm>
            <a:prstGeom prst="mathMinus">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1"/>
          <p:cNvSpPr>
            <a:spLocks noChangeArrowheads="1"/>
          </p:cNvSpPr>
          <p:nvPr/>
        </p:nvSpPr>
        <p:spPr bwMode="auto">
          <a:xfrm>
            <a:off x="4849412" y="663151"/>
            <a:ext cx="3888432"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400" b="1" i="0" u="none" strike="noStrike" cap="none" normalizeH="0" baseline="0" dirty="0">
                <a:ln>
                  <a:noFill/>
                </a:ln>
                <a:solidFill>
                  <a:srgbClr val="C00000"/>
                </a:solidFill>
                <a:effectLst/>
                <a:latin typeface="+mj-lt"/>
                <a:ea typeface="Calibri" pitchFamily="34" charset="0"/>
                <a:cs typeface="Arial" pitchFamily="34" charset="0"/>
              </a:rPr>
              <a:t>SAIS</a:t>
            </a:r>
            <a:endParaRPr kumimoji="0" lang="en-US" sz="5400" b="0" i="0" u="none" strike="noStrike" cap="none" normalizeH="0" baseline="0" dirty="0">
              <a:ln>
                <a:noFill/>
              </a:ln>
              <a:solidFill>
                <a:srgbClr val="C00000"/>
              </a:solidFill>
              <a:effectLst/>
              <a:latin typeface="+mj-lt"/>
              <a:cs typeface="Arial" pitchFamily="34" charset="0"/>
            </a:endParaRPr>
          </a:p>
        </p:txBody>
      </p:sp>
      <p:sp>
        <p:nvSpPr>
          <p:cNvPr id="11" name="Rectangle 1"/>
          <p:cNvSpPr>
            <a:spLocks noChangeArrowheads="1"/>
          </p:cNvSpPr>
          <p:nvPr/>
        </p:nvSpPr>
        <p:spPr bwMode="auto">
          <a:xfrm>
            <a:off x="2267744" y="4633392"/>
            <a:ext cx="5544616"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000" b="1" i="1" dirty="0" err="1">
                <a:latin typeface="+mj-lt"/>
                <a:cs typeface="Arial" pitchFamily="34" charset="0"/>
              </a:rPr>
              <a:t>Limite</a:t>
            </a:r>
            <a:r>
              <a:rPr lang="en-US" sz="4000" b="1" i="1" dirty="0">
                <a:latin typeface="+mj-lt"/>
                <a:cs typeface="Arial" pitchFamily="34" charset="0"/>
              </a:rPr>
              <a:t> é a </a:t>
            </a:r>
            <a:r>
              <a:rPr lang="en-US" sz="4000" b="1" i="1" dirty="0" err="1">
                <a:latin typeface="+mj-lt"/>
                <a:cs typeface="Arial" pitchFamily="34" charset="0"/>
              </a:rPr>
              <a:t>nossa</a:t>
            </a:r>
            <a:r>
              <a:rPr lang="en-US" sz="4000" b="1" i="1" dirty="0">
                <a:latin typeface="+mj-lt"/>
                <a:cs typeface="Arial" pitchFamily="34" charset="0"/>
              </a:rPr>
              <a:t> </a:t>
            </a:r>
            <a:r>
              <a:rPr lang="en-US" sz="4000" b="1" i="1" dirty="0" err="1">
                <a:latin typeface="+mj-lt"/>
                <a:cs typeface="Arial" pitchFamily="34" charset="0"/>
              </a:rPr>
              <a:t>criatividade</a:t>
            </a:r>
            <a:r>
              <a:rPr lang="en-US" sz="4000" b="1" i="1" dirty="0">
                <a:latin typeface="+mj-lt"/>
                <a:cs typeface="Arial" pitchFamily="34" charset="0"/>
              </a:rPr>
              <a:t>!</a:t>
            </a:r>
            <a:endParaRPr kumimoji="0" lang="en-US" sz="4000" b="0" i="1" u="none" strike="noStrike" cap="none" normalizeH="0" baseline="0" dirty="0">
              <a:ln>
                <a:noFill/>
              </a:ln>
              <a:solidFill>
                <a:schemeClr val="tx1"/>
              </a:solidFill>
              <a:effectLst/>
              <a:latin typeface="+mj-lt"/>
              <a:cs typeface="Arial" pitchFamily="34" charset="0"/>
            </a:endParaRPr>
          </a:p>
        </p:txBody>
      </p:sp>
      <p:pic>
        <p:nvPicPr>
          <p:cNvPr id="29700" name="Picture 4" descr="http://artistempowerment.com/wp-content/uploads/2008/09/creativitycom_479f8882bf3f1.jpg"/>
          <p:cNvPicPr>
            <a:picLocks noChangeAspect="1" noChangeArrowheads="1"/>
          </p:cNvPicPr>
          <p:nvPr/>
        </p:nvPicPr>
        <p:blipFill>
          <a:blip r:embed="rId3" cstate="print"/>
          <a:srcRect/>
          <a:stretch>
            <a:fillRect/>
          </a:stretch>
        </p:blipFill>
        <p:spPr bwMode="auto">
          <a:xfrm>
            <a:off x="539552" y="4239090"/>
            <a:ext cx="1771194" cy="2213992"/>
          </a:xfrm>
          <a:prstGeom prst="rect">
            <a:avLst/>
          </a:prstGeom>
          <a:noFill/>
        </p:spPr>
      </p:pic>
    </p:spTree>
    <p:extLst>
      <p:ext uri="{BB962C8B-B14F-4D97-AF65-F5344CB8AC3E}">
        <p14:creationId xmlns:p14="http://schemas.microsoft.com/office/powerpoint/2010/main" val="3508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29700"/>
                                        </p:tgtEl>
                                        <p:attrNameLst>
                                          <p:attrName>style.visibility</p:attrName>
                                        </p:attrNameLst>
                                      </p:cBhvr>
                                      <p:to>
                                        <p:strVal val="visible"/>
                                      </p:to>
                                    </p:set>
                                    <p:animEffect transition="in" filter="blinds(horizontal)">
                                      <p:cBhvr>
                                        <p:cTn id="10"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20" y="188640"/>
            <a:ext cx="4767011" cy="584775"/>
          </a:xfrm>
          <a:prstGeom prst="rect">
            <a:avLst/>
          </a:prstGeom>
        </p:spPr>
        <p:txBody>
          <a:bodyPr wrap="none">
            <a:spAutoFit/>
          </a:bodyPr>
          <a:lstStyle/>
          <a:p>
            <a:r>
              <a:rPr lang="pt-PT" sz="3200" b="1" dirty="0">
                <a:solidFill>
                  <a:srgbClr val="FFFF00"/>
                </a:solidFill>
              </a:rPr>
              <a:t>Átomos moléculas e o mol </a:t>
            </a:r>
          </a:p>
        </p:txBody>
      </p:sp>
      <p:sp>
        <p:nvSpPr>
          <p:cNvPr id="3" name="Rectângulo 2"/>
          <p:cNvSpPr/>
          <p:nvPr/>
        </p:nvSpPr>
        <p:spPr>
          <a:xfrm>
            <a:off x="263914" y="836712"/>
            <a:ext cx="8604448" cy="3231654"/>
          </a:xfrm>
          <a:prstGeom prst="rect">
            <a:avLst/>
          </a:prstGeom>
        </p:spPr>
        <p:txBody>
          <a:bodyPr wrap="square">
            <a:spAutoFit/>
          </a:bodyPr>
          <a:lstStyle/>
          <a:p>
            <a:r>
              <a:rPr lang="pt-PT" sz="2400" dirty="0">
                <a:solidFill>
                  <a:schemeClr val="bg1"/>
                </a:solidFill>
              </a:rPr>
              <a:t>Um </a:t>
            </a:r>
            <a:r>
              <a:rPr lang="pt-PT" sz="3600" dirty="0">
                <a:solidFill>
                  <a:srgbClr val="FFFF00"/>
                </a:solidFill>
              </a:rPr>
              <a:t>mol</a:t>
            </a:r>
            <a:r>
              <a:rPr lang="pt-PT" sz="3600" dirty="0">
                <a:solidFill>
                  <a:schemeClr val="bg1"/>
                </a:solidFill>
              </a:rPr>
              <a:t> </a:t>
            </a:r>
            <a:r>
              <a:rPr lang="pt-PT" sz="2400" dirty="0">
                <a:solidFill>
                  <a:schemeClr val="bg1"/>
                </a:solidFill>
              </a:rPr>
              <a:t>é a quantidade de uma substância que possui um número de unidades fundamentais (átomos, moléculas ou outras partículas) igual ao numero de átomos presentes em exactamente 12 g do isótopo do carbono 12</a:t>
            </a:r>
          </a:p>
          <a:p>
            <a:endParaRPr lang="pt-PT" sz="2400" dirty="0">
              <a:solidFill>
                <a:schemeClr val="bg1"/>
              </a:solidFill>
            </a:endParaRPr>
          </a:p>
          <a:p>
            <a:r>
              <a:rPr lang="pt-PT" sz="2400" dirty="0">
                <a:solidFill>
                  <a:schemeClr val="bg1"/>
                </a:solidFill>
              </a:rPr>
              <a:t>Um mol contém sempre o mesmo numero de partículas não importa qual a substância </a:t>
            </a:r>
          </a:p>
          <a:p>
            <a:r>
              <a:rPr lang="pt-PT" sz="2400" dirty="0">
                <a:solidFill>
                  <a:schemeClr val="bg1"/>
                </a:solidFill>
              </a:rPr>
              <a:t>  </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1" t="5880" r="9928" b="-109"/>
          <a:stretch/>
        </p:blipFill>
        <p:spPr bwMode="auto">
          <a:xfrm>
            <a:off x="4045897" y="3212976"/>
            <a:ext cx="5084387"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CaixaDeTexto 4"/>
              <p:cNvSpPr txBox="1"/>
              <p:nvPr/>
            </p:nvSpPr>
            <p:spPr>
              <a:xfrm>
                <a:off x="316415" y="3888135"/>
                <a:ext cx="462402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1 </m:t>
                      </m:r>
                      <m:r>
                        <a:rPr lang="pt-PT" sz="2800" b="0" i="1" smtClean="0">
                          <a:solidFill>
                            <a:schemeClr val="bg1"/>
                          </a:solidFill>
                          <a:latin typeface="Cambria Math"/>
                        </a:rPr>
                        <m:t>𝑚𝑜𝑙</m:t>
                      </m:r>
                      <m:r>
                        <a:rPr lang="pt-PT" sz="2800" b="0" i="1" smtClean="0">
                          <a:solidFill>
                            <a:schemeClr val="bg1"/>
                          </a:solidFill>
                          <a:latin typeface="Cambria Math"/>
                        </a:rPr>
                        <m:t>=6,02214129×</m:t>
                      </m:r>
                      <m:sSup>
                        <m:sSupPr>
                          <m:ctrlPr>
                            <a:rPr lang="pt-PT" sz="2800" b="0" i="1" smtClean="0">
                              <a:solidFill>
                                <a:schemeClr val="bg1"/>
                              </a:solidFill>
                              <a:latin typeface="Cambria Math" panose="02040503050406030204" pitchFamily="18" charset="0"/>
                              <a:ea typeface="Cambria Math"/>
                            </a:rPr>
                          </m:ctrlPr>
                        </m:sSupPr>
                        <m:e>
                          <m:r>
                            <a:rPr lang="pt-PT" sz="2800" b="0" i="1" smtClean="0">
                              <a:solidFill>
                                <a:schemeClr val="bg1"/>
                              </a:solidFill>
                              <a:latin typeface="Cambria Math"/>
                              <a:ea typeface="Cambria Math"/>
                            </a:rPr>
                            <m:t>10</m:t>
                          </m:r>
                        </m:e>
                        <m:sup>
                          <m:r>
                            <a:rPr lang="pt-PT" sz="2800" b="0" i="1" smtClean="0">
                              <a:solidFill>
                                <a:schemeClr val="bg1"/>
                              </a:solidFill>
                              <a:latin typeface="Cambria Math"/>
                              <a:ea typeface="Cambria Math"/>
                            </a:rPr>
                            <m:t>23</m:t>
                          </m:r>
                        </m:sup>
                      </m:sSup>
                    </m:oMath>
                  </m:oMathPara>
                </a14:m>
                <a:endParaRPr lang="pt-PT" sz="2800" dirty="0"/>
              </a:p>
            </p:txBody>
          </p:sp>
        </mc:Choice>
        <mc:Fallback xmlns="">
          <p:sp>
            <p:nvSpPr>
              <p:cNvPr id="5" name="CaixaDeTexto 4"/>
              <p:cNvSpPr txBox="1">
                <a:spLocks noRot="1" noChangeAspect="1" noMove="1" noResize="1" noEditPoints="1" noAdjustHandles="1" noChangeArrowheads="1" noChangeShapeType="1" noTextEdit="1"/>
              </p:cNvSpPr>
              <p:nvPr/>
            </p:nvSpPr>
            <p:spPr>
              <a:xfrm>
                <a:off x="316415" y="3888135"/>
                <a:ext cx="4624023" cy="523220"/>
              </a:xfrm>
              <a:prstGeom prst="rect">
                <a:avLst/>
              </a:prstGeom>
              <a:blipFill rotWithShape="1">
                <a:blip r:embed="rId3"/>
                <a:stretch>
                  <a:fillRect/>
                </a:stretch>
              </a:blipFill>
            </p:spPr>
            <p:txBody>
              <a:bodyPr/>
              <a:lstStyle/>
              <a:p>
                <a:r>
                  <a:rPr lang="pt-PT">
                    <a:noFill/>
                  </a:rPr>
                  <a:t> </a:t>
                </a:r>
              </a:p>
            </p:txBody>
          </p:sp>
        </mc:Fallback>
      </mc:AlternateContent>
    </p:spTree>
    <p:extLst>
      <p:ext uri="{BB962C8B-B14F-4D97-AF65-F5344CB8AC3E}">
        <p14:creationId xmlns:p14="http://schemas.microsoft.com/office/powerpoint/2010/main" val="36339961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10" t="3589"/>
          <a:stretch/>
        </p:blipFill>
        <p:spPr bwMode="auto">
          <a:xfrm>
            <a:off x="3358053" y="2636912"/>
            <a:ext cx="5785945" cy="3957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Rectângulo 3"/>
              <p:cNvSpPr/>
              <p:nvPr/>
            </p:nvSpPr>
            <p:spPr>
              <a:xfrm>
                <a:off x="263914" y="836712"/>
                <a:ext cx="8604448" cy="1569660"/>
              </a:xfrm>
              <a:prstGeom prst="rect">
                <a:avLst/>
              </a:prstGeom>
            </p:spPr>
            <p:txBody>
              <a:bodyPr wrap="square">
                <a:spAutoFit/>
              </a:bodyPr>
              <a:lstStyle/>
              <a:p>
                <a:r>
                  <a:rPr lang="pt-BR" sz="2400" dirty="0">
                    <a:solidFill>
                      <a:schemeClr val="bg1"/>
                    </a:solidFill>
                  </a:rPr>
                  <a:t>A massa em gramas de um mol de átomo de qualquer elemento (</a:t>
                </a:r>
                <a14:m>
                  <m:oMath xmlns:m="http://schemas.openxmlformats.org/officeDocument/2006/math">
                    <m:r>
                      <a:rPr lang="pt-BR" sz="2400" b="0" i="1" smtClean="0">
                        <a:solidFill>
                          <a:schemeClr val="bg1"/>
                        </a:solidFill>
                        <a:latin typeface="Cambria Math"/>
                      </a:rPr>
                      <m:t>6,02214129</m:t>
                    </m:r>
                    <m:r>
                      <a:rPr lang="pt-BR" sz="2400" b="0" i="1" smtClean="0">
                        <a:solidFill>
                          <a:schemeClr val="bg1"/>
                        </a:solidFill>
                        <a:latin typeface="Cambria Math"/>
                        <a:ea typeface="Cambria Math"/>
                      </a:rPr>
                      <m:t>×</m:t>
                    </m:r>
                    <m:sSup>
                      <m:sSupPr>
                        <m:ctrlPr>
                          <a:rPr lang="pt-BR" sz="2400" b="0" i="1" smtClean="0">
                            <a:solidFill>
                              <a:schemeClr val="bg1"/>
                            </a:solidFill>
                            <a:latin typeface="Cambria Math" panose="02040503050406030204" pitchFamily="18" charset="0"/>
                            <a:ea typeface="Cambria Math"/>
                          </a:rPr>
                        </m:ctrlPr>
                      </m:sSupPr>
                      <m:e>
                        <m:r>
                          <a:rPr lang="pt-BR" sz="2400" b="0" i="1" smtClean="0">
                            <a:solidFill>
                              <a:schemeClr val="bg1"/>
                            </a:solidFill>
                            <a:latin typeface="Cambria Math"/>
                            <a:ea typeface="Cambria Math"/>
                          </a:rPr>
                          <m:t>10</m:t>
                        </m:r>
                      </m:e>
                      <m:sup>
                        <m:r>
                          <a:rPr lang="pt-BR" sz="2400" b="0" i="1" smtClean="0">
                            <a:solidFill>
                              <a:schemeClr val="bg1"/>
                            </a:solidFill>
                            <a:latin typeface="Cambria Math"/>
                            <a:ea typeface="Cambria Math"/>
                          </a:rPr>
                          <m:t>23</m:t>
                        </m:r>
                      </m:sup>
                    </m:sSup>
                  </m:oMath>
                </a14:m>
                <a:r>
                  <a:rPr lang="pt-BR" sz="2400" dirty="0">
                    <a:solidFill>
                      <a:schemeClr val="bg1"/>
                    </a:solidFill>
                  </a:rPr>
                  <a:t> átomos desse elemento) é a Massa Molar  (M) </a:t>
                </a:r>
              </a:p>
              <a:p>
                <a:r>
                  <a:rPr lang="pt-BR" sz="2400" dirty="0">
                    <a:solidFill>
                      <a:schemeClr val="bg1"/>
                    </a:solidFill>
                  </a:rPr>
                  <a:t>  </a:t>
                </a:r>
              </a:p>
            </p:txBody>
          </p:sp>
        </mc:Choice>
        <mc:Fallback xmlns="">
          <p:sp>
            <p:nvSpPr>
              <p:cNvPr id="4" name="Rectângulo 3"/>
              <p:cNvSpPr>
                <a:spLocks noRot="1" noChangeAspect="1" noMove="1" noResize="1" noEditPoints="1" noAdjustHandles="1" noChangeArrowheads="1" noChangeShapeType="1" noTextEdit="1"/>
              </p:cNvSpPr>
              <p:nvPr/>
            </p:nvSpPr>
            <p:spPr>
              <a:xfrm>
                <a:off x="263914" y="836712"/>
                <a:ext cx="8604448" cy="1569660"/>
              </a:xfrm>
              <a:prstGeom prst="rect">
                <a:avLst/>
              </a:prstGeom>
              <a:blipFill>
                <a:blip r:embed="rId3"/>
                <a:stretch>
                  <a:fillRect l="-1062" t="-3101"/>
                </a:stretch>
              </a:blipFill>
            </p:spPr>
            <p:txBody>
              <a:bodyPr/>
              <a:lstStyle/>
              <a:p>
                <a:r>
                  <a:rPr lang="pt-BR">
                    <a:noFill/>
                  </a:rPr>
                  <a:t> </a:t>
                </a:r>
              </a:p>
            </p:txBody>
          </p:sp>
        </mc:Fallback>
      </mc:AlternateContent>
      <p:sp>
        <p:nvSpPr>
          <p:cNvPr id="5" name="Rectângulo 4"/>
          <p:cNvSpPr/>
          <p:nvPr/>
        </p:nvSpPr>
        <p:spPr>
          <a:xfrm>
            <a:off x="251520" y="188640"/>
            <a:ext cx="4767011" cy="584775"/>
          </a:xfrm>
          <a:prstGeom prst="rect">
            <a:avLst/>
          </a:prstGeom>
        </p:spPr>
        <p:txBody>
          <a:bodyPr wrap="none">
            <a:spAutoFit/>
          </a:bodyPr>
          <a:lstStyle/>
          <a:p>
            <a:r>
              <a:rPr lang="pt-BR" sz="3200" b="1">
                <a:solidFill>
                  <a:srgbClr val="FFFF00"/>
                </a:solidFill>
              </a:rPr>
              <a:t>Átomos moléculas e o mol </a:t>
            </a:r>
          </a:p>
        </p:txBody>
      </p:sp>
    </p:spTree>
    <p:extLst>
      <p:ext uri="{BB962C8B-B14F-4D97-AF65-F5344CB8AC3E}">
        <p14:creationId xmlns:p14="http://schemas.microsoft.com/office/powerpoint/2010/main" val="38992307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30" name="Picture 6" descr="https://i.ytimg.com/vi/CKs4WKv6foI/hq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23169" r="24762"/>
          <a:stretch/>
        </p:blipFill>
        <p:spPr bwMode="auto">
          <a:xfrm>
            <a:off x="0" y="-74646"/>
            <a:ext cx="2380593"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611560" y="3834471"/>
            <a:ext cx="1191352" cy="369332"/>
          </a:xfrm>
          <a:prstGeom prst="rect">
            <a:avLst/>
          </a:prstGeom>
          <a:noFill/>
        </p:spPr>
        <p:txBody>
          <a:bodyPr wrap="none" rtlCol="0">
            <a:spAutoFit/>
          </a:bodyPr>
          <a:lstStyle/>
          <a:p>
            <a:r>
              <a:rPr lang="pt-PT" dirty="0">
                <a:solidFill>
                  <a:schemeClr val="bg1"/>
                </a:solidFill>
              </a:rPr>
              <a:t>1776-1856</a:t>
            </a:r>
          </a:p>
        </p:txBody>
      </p:sp>
      <p:sp>
        <p:nvSpPr>
          <p:cNvPr id="7" name="Rectângulo 6"/>
          <p:cNvSpPr/>
          <p:nvPr/>
        </p:nvSpPr>
        <p:spPr>
          <a:xfrm>
            <a:off x="2627784" y="308555"/>
            <a:ext cx="6059107" cy="1200329"/>
          </a:xfrm>
          <a:prstGeom prst="rect">
            <a:avLst/>
          </a:prstGeom>
        </p:spPr>
        <p:txBody>
          <a:bodyPr wrap="square">
            <a:spAutoFit/>
          </a:bodyPr>
          <a:lstStyle/>
          <a:p>
            <a:r>
              <a:rPr lang="pt-PT" sz="2400" dirty="0">
                <a:solidFill>
                  <a:schemeClr val="bg1"/>
                </a:solidFill>
              </a:rPr>
              <a:t>Existe uma relação </a:t>
            </a:r>
            <a:r>
              <a:rPr lang="pt-BR" sz="2400" dirty="0">
                <a:solidFill>
                  <a:schemeClr val="bg1"/>
                </a:solidFill>
              </a:rPr>
              <a:t>direta</a:t>
            </a:r>
            <a:r>
              <a:rPr lang="pt-PT" sz="2400" dirty="0">
                <a:solidFill>
                  <a:schemeClr val="bg1"/>
                </a:solidFill>
              </a:rPr>
              <a:t> entre o Número de Avogrado e outras constantes importantes </a:t>
            </a:r>
          </a:p>
          <a:p>
            <a:r>
              <a:rPr lang="pt-PT" sz="2400" dirty="0">
                <a:solidFill>
                  <a:schemeClr val="bg1"/>
                </a:solidFill>
              </a:rPr>
              <a:t>  </a:t>
            </a:r>
          </a:p>
        </p:txBody>
      </p:sp>
      <p:sp>
        <p:nvSpPr>
          <p:cNvPr id="8" name="Rectângulo 7"/>
          <p:cNvSpPr/>
          <p:nvPr/>
        </p:nvSpPr>
        <p:spPr>
          <a:xfrm>
            <a:off x="35496" y="3327375"/>
            <a:ext cx="2655911" cy="461665"/>
          </a:xfrm>
          <a:prstGeom prst="rect">
            <a:avLst/>
          </a:prstGeom>
        </p:spPr>
        <p:txBody>
          <a:bodyPr wrap="square">
            <a:spAutoFit/>
          </a:bodyPr>
          <a:lstStyle/>
          <a:p>
            <a:r>
              <a:rPr lang="pt-PT" sz="2400" dirty="0">
                <a:solidFill>
                  <a:schemeClr val="bg1"/>
                </a:solidFill>
              </a:rPr>
              <a:t>Amadeu </a:t>
            </a:r>
            <a:r>
              <a:rPr lang="pt-PT" sz="2400" dirty="0" err="1">
                <a:solidFill>
                  <a:schemeClr val="bg1"/>
                </a:solidFill>
              </a:rPr>
              <a:t>Avogrado</a:t>
            </a:r>
            <a:r>
              <a:rPr lang="pt-PT" sz="2400" dirty="0">
                <a:solidFill>
                  <a:schemeClr val="bg1"/>
                </a:solidFill>
              </a:rPr>
              <a:t> </a:t>
            </a:r>
          </a:p>
        </p:txBody>
      </p:sp>
      <mc:AlternateContent xmlns:mc="http://schemas.openxmlformats.org/markup-compatibility/2006" xmlns:a14="http://schemas.microsoft.com/office/drawing/2010/main">
        <mc:Choice Requires="a14">
          <p:sp>
            <p:nvSpPr>
              <p:cNvPr id="4" name="CaixaDeTexto 3"/>
              <p:cNvSpPr txBox="1"/>
              <p:nvPr/>
            </p:nvSpPr>
            <p:spPr>
              <a:xfrm>
                <a:off x="2992857" y="2034371"/>
                <a:ext cx="5328959"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𝑅</m:t>
                      </m:r>
                      <m:r>
                        <a:rPr lang="pt-PT" sz="2800" b="0" i="1" smtClean="0">
                          <a:solidFill>
                            <a:schemeClr val="bg1"/>
                          </a:solidFill>
                          <a:latin typeface="Cambria Math"/>
                        </a:rPr>
                        <m:t>=</m:t>
                      </m:r>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𝐾</m:t>
                          </m:r>
                        </m:e>
                        <m:sub>
                          <m:r>
                            <a:rPr lang="pt-PT" sz="2800" b="0" i="1" smtClean="0">
                              <a:solidFill>
                                <a:schemeClr val="bg1"/>
                              </a:solidFill>
                              <a:latin typeface="Cambria Math"/>
                            </a:rPr>
                            <m:t>𝐵</m:t>
                          </m:r>
                        </m:sub>
                      </m:sSub>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𝑁</m:t>
                          </m:r>
                        </m:e>
                        <m:sub>
                          <m:r>
                            <a:rPr lang="pt-PT" sz="2800" b="0" i="1" smtClean="0">
                              <a:solidFill>
                                <a:schemeClr val="bg1"/>
                              </a:solidFill>
                              <a:latin typeface="Cambria Math"/>
                            </a:rPr>
                            <m:t>𝐴</m:t>
                          </m:r>
                        </m:sub>
                      </m:sSub>
                      <m:r>
                        <a:rPr lang="pt-PT" sz="2800" b="0" i="1" smtClean="0">
                          <a:solidFill>
                            <a:schemeClr val="bg1"/>
                          </a:solidFill>
                          <a:latin typeface="Cambria Math"/>
                        </a:rPr>
                        <m:t>=8,34144598 </m:t>
                      </m:r>
                      <m:r>
                        <a:rPr lang="pt-PT" sz="2800" b="0" i="1" smtClean="0">
                          <a:solidFill>
                            <a:schemeClr val="bg1"/>
                          </a:solidFill>
                          <a:latin typeface="Cambria Math"/>
                        </a:rPr>
                        <m:t>𝐽</m:t>
                      </m:r>
                      <m:sSup>
                        <m:sSupPr>
                          <m:ctrlPr>
                            <a:rPr lang="pt-PT" sz="2800" b="0" i="1" smtClean="0">
                              <a:solidFill>
                                <a:schemeClr val="bg1"/>
                              </a:solidFill>
                              <a:latin typeface="Cambria Math" panose="02040503050406030204" pitchFamily="18" charset="0"/>
                            </a:rPr>
                          </m:ctrlPr>
                        </m:sSupPr>
                        <m:e>
                          <m:r>
                            <a:rPr lang="pt-PT" sz="2800" b="0" i="1" smtClean="0">
                              <a:solidFill>
                                <a:schemeClr val="bg1"/>
                              </a:solidFill>
                              <a:latin typeface="Cambria Math"/>
                            </a:rPr>
                            <m:t>𝑚𝑜𝑙</m:t>
                          </m:r>
                        </m:e>
                        <m:sup>
                          <m:r>
                            <a:rPr lang="pt-PT" sz="2800" b="0" i="1" smtClean="0">
                              <a:solidFill>
                                <a:schemeClr val="bg1"/>
                              </a:solidFill>
                              <a:latin typeface="Cambria Math"/>
                            </a:rPr>
                            <m:t>−1</m:t>
                          </m:r>
                        </m:sup>
                      </m:sSup>
                    </m:oMath>
                  </m:oMathPara>
                </a14:m>
                <a:endParaRPr lang="pt-PT" sz="28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2992857" y="2034371"/>
                <a:ext cx="5328959" cy="523220"/>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0" name="CaixaDeTexto 9"/>
              <p:cNvSpPr txBox="1"/>
              <p:nvPr/>
            </p:nvSpPr>
            <p:spPr>
              <a:xfrm>
                <a:off x="3059465" y="3193812"/>
                <a:ext cx="5371983"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PT" sz="2800" b="0" i="1" smtClean="0">
                          <a:solidFill>
                            <a:schemeClr val="bg1"/>
                          </a:solidFill>
                          <a:latin typeface="Cambria Math"/>
                        </a:rPr>
                        <m:t>𝐹</m:t>
                      </m:r>
                      <m:r>
                        <a:rPr lang="pt-PT" sz="2800" b="0" i="1" smtClean="0">
                          <a:solidFill>
                            <a:schemeClr val="bg1"/>
                          </a:solidFill>
                          <a:latin typeface="Cambria Math"/>
                        </a:rPr>
                        <m:t>=</m:t>
                      </m:r>
                      <m:r>
                        <a:rPr lang="pt-PT" sz="2800" b="0" i="1" smtClean="0">
                          <a:solidFill>
                            <a:schemeClr val="bg1"/>
                          </a:solidFill>
                          <a:latin typeface="Cambria Math"/>
                        </a:rPr>
                        <m:t>𝑒</m:t>
                      </m:r>
                      <m:sSub>
                        <m:sSubPr>
                          <m:ctrlPr>
                            <a:rPr lang="pt-PT" sz="2800" b="0" i="1" smtClean="0">
                              <a:solidFill>
                                <a:schemeClr val="bg1"/>
                              </a:solidFill>
                              <a:latin typeface="Cambria Math" panose="02040503050406030204" pitchFamily="18" charset="0"/>
                            </a:rPr>
                          </m:ctrlPr>
                        </m:sSubPr>
                        <m:e>
                          <m:r>
                            <a:rPr lang="pt-PT" sz="2800" b="0" i="1" smtClean="0">
                              <a:solidFill>
                                <a:schemeClr val="bg1"/>
                              </a:solidFill>
                              <a:latin typeface="Cambria Math"/>
                            </a:rPr>
                            <m:t>𝑁</m:t>
                          </m:r>
                        </m:e>
                        <m:sub>
                          <m:r>
                            <a:rPr lang="pt-PT" sz="2800" b="0" i="1" smtClean="0">
                              <a:solidFill>
                                <a:schemeClr val="bg1"/>
                              </a:solidFill>
                              <a:latin typeface="Cambria Math"/>
                            </a:rPr>
                            <m:t>𝐴</m:t>
                          </m:r>
                        </m:sub>
                      </m:sSub>
                      <m:r>
                        <a:rPr lang="pt-PT" sz="2800" b="0" i="1" smtClean="0">
                          <a:solidFill>
                            <a:schemeClr val="bg1"/>
                          </a:solidFill>
                          <a:latin typeface="Cambria Math"/>
                        </a:rPr>
                        <m:t>=96485,33289 </m:t>
                      </m:r>
                      <m:r>
                        <a:rPr lang="pt-PT" sz="2800" b="0" i="1" smtClean="0">
                          <a:solidFill>
                            <a:schemeClr val="bg1"/>
                          </a:solidFill>
                          <a:latin typeface="Cambria Math"/>
                        </a:rPr>
                        <m:t>𝐶</m:t>
                      </m:r>
                      <m:sSup>
                        <m:sSupPr>
                          <m:ctrlPr>
                            <a:rPr lang="pt-PT" sz="2800" b="0" i="1" smtClean="0">
                              <a:solidFill>
                                <a:schemeClr val="bg1"/>
                              </a:solidFill>
                              <a:latin typeface="Cambria Math" panose="02040503050406030204" pitchFamily="18" charset="0"/>
                            </a:rPr>
                          </m:ctrlPr>
                        </m:sSupPr>
                        <m:e>
                          <m:r>
                            <a:rPr lang="pt-PT" sz="2800" b="0" i="1" smtClean="0">
                              <a:solidFill>
                                <a:schemeClr val="bg1"/>
                              </a:solidFill>
                              <a:latin typeface="Cambria Math"/>
                            </a:rPr>
                            <m:t>𝑚𝑜𝑙</m:t>
                          </m:r>
                        </m:e>
                        <m:sup>
                          <m:r>
                            <a:rPr lang="pt-PT" sz="2800" b="0" i="1" smtClean="0">
                              <a:solidFill>
                                <a:schemeClr val="bg1"/>
                              </a:solidFill>
                              <a:latin typeface="Cambria Math"/>
                            </a:rPr>
                            <m:t>−1</m:t>
                          </m:r>
                        </m:sup>
                      </m:sSup>
                    </m:oMath>
                  </m:oMathPara>
                </a14:m>
                <a:endParaRPr lang="pt-PT" sz="2800" dirty="0">
                  <a:solidFill>
                    <a:schemeClr val="bg1"/>
                  </a:solidFill>
                </a:endParaRPr>
              </a:p>
            </p:txBody>
          </p:sp>
        </mc:Choice>
        <mc:Fallback xmlns="">
          <p:sp>
            <p:nvSpPr>
              <p:cNvPr id="10" name="CaixaDeTexto 9"/>
              <p:cNvSpPr txBox="1">
                <a:spLocks noRot="1" noChangeAspect="1" noMove="1" noResize="1" noEditPoints="1" noAdjustHandles="1" noChangeArrowheads="1" noChangeShapeType="1" noTextEdit="1"/>
              </p:cNvSpPr>
              <p:nvPr/>
            </p:nvSpPr>
            <p:spPr>
              <a:xfrm>
                <a:off x="3059465" y="3193812"/>
                <a:ext cx="5371983" cy="523220"/>
              </a:xfrm>
              <a:prstGeom prst="rect">
                <a:avLst/>
              </a:prstGeom>
              <a:blipFill rotWithShape="1">
                <a:blip r:embed="rId4"/>
                <a:stretch>
                  <a:fillRect/>
                </a:stretch>
              </a:blipFill>
            </p:spPr>
            <p:txBody>
              <a:bodyPr/>
              <a:lstStyle/>
              <a:p>
                <a:r>
                  <a:rPr lang="pt-PT">
                    <a:noFill/>
                  </a:rPr>
                  <a:t> </a:t>
                </a:r>
              </a:p>
            </p:txBody>
          </p:sp>
        </mc:Fallback>
      </mc:AlternateContent>
      <p:sp>
        <p:nvSpPr>
          <p:cNvPr id="11" name="Rectângulo 10"/>
          <p:cNvSpPr/>
          <p:nvPr/>
        </p:nvSpPr>
        <p:spPr>
          <a:xfrm>
            <a:off x="3059465" y="1604419"/>
            <a:ext cx="6059107" cy="461665"/>
          </a:xfrm>
          <a:prstGeom prst="rect">
            <a:avLst/>
          </a:prstGeom>
        </p:spPr>
        <p:txBody>
          <a:bodyPr wrap="square">
            <a:spAutoFit/>
          </a:bodyPr>
          <a:lstStyle/>
          <a:p>
            <a:r>
              <a:rPr lang="pt-PT" sz="2400" i="1" u="sng" dirty="0">
                <a:solidFill>
                  <a:srgbClr val="FFFF00"/>
                </a:solidFill>
              </a:rPr>
              <a:t>Constante dos gases perfeitos </a:t>
            </a:r>
          </a:p>
        </p:txBody>
      </p:sp>
      <p:sp>
        <p:nvSpPr>
          <p:cNvPr id="12" name="Rectângulo 11"/>
          <p:cNvSpPr/>
          <p:nvPr/>
        </p:nvSpPr>
        <p:spPr>
          <a:xfrm>
            <a:off x="3131840" y="2823319"/>
            <a:ext cx="6059107" cy="461665"/>
          </a:xfrm>
          <a:prstGeom prst="rect">
            <a:avLst/>
          </a:prstGeom>
        </p:spPr>
        <p:txBody>
          <a:bodyPr wrap="square">
            <a:spAutoFit/>
          </a:bodyPr>
          <a:lstStyle/>
          <a:p>
            <a:r>
              <a:rPr lang="pt-PT" sz="2400" i="1" u="sng" dirty="0">
                <a:solidFill>
                  <a:srgbClr val="FFFF00"/>
                </a:solidFill>
              </a:rPr>
              <a:t>Constante de Faraday</a:t>
            </a:r>
          </a:p>
        </p:txBody>
      </p:sp>
    </p:spTree>
    <p:extLst>
      <p:ext uri="{BB962C8B-B14F-4D97-AF65-F5344CB8AC3E}">
        <p14:creationId xmlns:p14="http://schemas.microsoft.com/office/powerpoint/2010/main" val="5983167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txBox="1">
            <a:spLocks/>
          </p:cNvSpPr>
          <p:nvPr/>
        </p:nvSpPr>
        <p:spPr>
          <a:xfrm>
            <a:off x="785813" y="-19967"/>
            <a:ext cx="7429500" cy="928687"/>
          </a:xfrm>
          <a:prstGeom prst="rect">
            <a:avLst/>
          </a:prstGeom>
        </p:spPr>
        <p:txBody>
          <a:bodyPr anchor="ctr">
            <a:normAutofit/>
          </a:bodyPr>
          <a:lstStyle/>
          <a:p>
            <a:pPr algn="ctr" fontAlgn="auto">
              <a:spcBef>
                <a:spcPts val="0"/>
              </a:spcBef>
              <a:spcAft>
                <a:spcPts val="0"/>
              </a:spcAft>
              <a:defRPr/>
            </a:pPr>
            <a:r>
              <a:rPr lang="pt-BR" sz="3600" b="1" dirty="0">
                <a:effectLst>
                  <a:outerShdw blurRad="38100" dist="38100" dir="2700000" algn="tl">
                    <a:srgbClr val="000000">
                      <a:alpha val="43137"/>
                    </a:srgbClr>
                  </a:outerShdw>
                </a:effectLst>
                <a:latin typeface="+mj-lt"/>
                <a:ea typeface="+mj-ea"/>
                <a:cs typeface="+mj-cs"/>
              </a:rPr>
              <a:t>Massa Molar</a:t>
            </a:r>
            <a:endParaRPr lang="en-CA" sz="3600" b="1" dirty="0">
              <a:effectLst>
                <a:outerShdw blurRad="38100" dist="38100" dir="2700000" algn="tl">
                  <a:srgbClr val="000000">
                    <a:alpha val="43137"/>
                  </a:srgbClr>
                </a:outerShdw>
              </a:effectLst>
              <a:latin typeface="+mj-lt"/>
              <a:ea typeface="+mj-ea"/>
              <a:cs typeface="+mj-cs"/>
            </a:endParaRPr>
          </a:p>
        </p:txBody>
      </p:sp>
      <p:sp>
        <p:nvSpPr>
          <p:cNvPr id="4" name="CaixaDeTexto 3"/>
          <p:cNvSpPr txBox="1"/>
          <p:nvPr/>
        </p:nvSpPr>
        <p:spPr>
          <a:xfrm>
            <a:off x="4139952" y="3875564"/>
            <a:ext cx="1117614" cy="1569660"/>
          </a:xfrm>
          <a:prstGeom prst="rect">
            <a:avLst/>
          </a:prstGeom>
          <a:noFill/>
        </p:spPr>
        <p:txBody>
          <a:bodyPr wrap="none" rtlCol="0">
            <a:spAutoFit/>
          </a:bodyPr>
          <a:lstStyle/>
          <a:p>
            <a:r>
              <a:rPr lang="pt-BR" sz="9600" dirty="0">
                <a:latin typeface="+mn-lt"/>
              </a:rPr>
              <a:t>...</a:t>
            </a:r>
          </a:p>
        </p:txBody>
      </p:sp>
      <p:sp>
        <p:nvSpPr>
          <p:cNvPr id="5" name="Título 1"/>
          <p:cNvSpPr txBox="1">
            <a:spLocks/>
          </p:cNvSpPr>
          <p:nvPr/>
        </p:nvSpPr>
        <p:spPr>
          <a:xfrm>
            <a:off x="1534988" y="1859340"/>
            <a:ext cx="7429500" cy="928687"/>
          </a:xfrm>
          <a:prstGeom prst="rect">
            <a:avLst/>
          </a:prstGeom>
        </p:spPr>
        <p:txBody>
          <a:bodyPr anchor="ctr">
            <a:normAutofit/>
          </a:bodyPr>
          <a:lstStyle/>
          <a:p>
            <a:pPr algn="ctr" fontAlgn="auto">
              <a:spcBef>
                <a:spcPts val="0"/>
              </a:spcBef>
              <a:spcAft>
                <a:spcPts val="0"/>
              </a:spcAft>
              <a:defRPr/>
            </a:pPr>
            <a:r>
              <a:rPr lang="pt-BR" sz="3600" b="1" dirty="0">
                <a:effectLst>
                  <a:outerShdw blurRad="38100" dist="38100" dir="2700000" algn="tl">
                    <a:srgbClr val="000000">
                      <a:alpha val="43137"/>
                    </a:srgbClr>
                  </a:outerShdw>
                </a:effectLst>
                <a:latin typeface="+mj-lt"/>
                <a:ea typeface="+mj-ea"/>
                <a:cs typeface="+mj-cs"/>
              </a:rPr>
              <a:t>Porcentagem em Massa</a:t>
            </a:r>
            <a:endParaRPr lang="en-CA" sz="3600" b="1" dirty="0">
              <a:effectLst>
                <a:outerShdw blurRad="38100" dist="38100" dir="2700000" algn="tl">
                  <a:srgbClr val="000000">
                    <a:alpha val="43137"/>
                  </a:srgbClr>
                </a:outerShdw>
              </a:effectLst>
              <a:latin typeface="+mj-lt"/>
              <a:ea typeface="+mj-ea"/>
              <a:cs typeface="+mj-cs"/>
            </a:endParaRPr>
          </a:p>
        </p:txBody>
      </p:sp>
      <p:sp>
        <p:nvSpPr>
          <p:cNvPr id="3" name="Rectângulo arredondado 2"/>
          <p:cNvSpPr/>
          <p:nvPr/>
        </p:nvSpPr>
        <p:spPr>
          <a:xfrm>
            <a:off x="992311" y="2053431"/>
            <a:ext cx="1512168"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Massa, g </a:t>
            </a:r>
          </a:p>
        </p:txBody>
      </p:sp>
      <p:sp>
        <p:nvSpPr>
          <p:cNvPr id="8" name="Rectângulo arredondado 7"/>
          <p:cNvSpPr/>
          <p:nvPr/>
        </p:nvSpPr>
        <p:spPr>
          <a:xfrm>
            <a:off x="3620603" y="2004190"/>
            <a:ext cx="1512168"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Moles </a:t>
            </a:r>
          </a:p>
        </p:txBody>
      </p:sp>
      <p:sp>
        <p:nvSpPr>
          <p:cNvPr id="9" name="Rectângulo arredondado 8"/>
          <p:cNvSpPr/>
          <p:nvPr/>
        </p:nvSpPr>
        <p:spPr>
          <a:xfrm>
            <a:off x="6324715" y="1981423"/>
            <a:ext cx="1512168"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Moléculas  </a:t>
            </a:r>
          </a:p>
        </p:txBody>
      </p:sp>
      <p:sp>
        <p:nvSpPr>
          <p:cNvPr id="7" name="Seta para a direita 6"/>
          <p:cNvSpPr/>
          <p:nvPr/>
        </p:nvSpPr>
        <p:spPr>
          <a:xfrm>
            <a:off x="2720503" y="2053431"/>
            <a:ext cx="792088" cy="734596"/>
          </a:xfrm>
          <a:prstGeom prst="rightArrow">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sz="2000" b="1"/>
          </a:p>
        </p:txBody>
      </p:sp>
      <p:sp>
        <p:nvSpPr>
          <p:cNvPr id="10" name="Seta para a direita 9"/>
          <p:cNvSpPr/>
          <p:nvPr/>
        </p:nvSpPr>
        <p:spPr>
          <a:xfrm>
            <a:off x="5384799" y="2053431"/>
            <a:ext cx="792088" cy="734596"/>
          </a:xfrm>
          <a:prstGeom prst="rightArrow">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sz="2000" b="1"/>
          </a:p>
        </p:txBody>
      </p:sp>
      <p:sp>
        <p:nvSpPr>
          <p:cNvPr id="14" name="Rectângulo arredondado 13"/>
          <p:cNvSpPr/>
          <p:nvPr/>
        </p:nvSpPr>
        <p:spPr>
          <a:xfrm>
            <a:off x="1676387" y="3299500"/>
            <a:ext cx="2700300" cy="878612"/>
          </a:xfrm>
          <a:prstGeom prst="roundRect">
            <a:avLst/>
          </a:prstGeom>
          <a:solidFill>
            <a:schemeClr val="tx2">
              <a:lumMod val="60000"/>
              <a:lumOff val="40000"/>
            </a:schemeClr>
          </a:solidFill>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Usamos a massa molecular </a:t>
            </a:r>
          </a:p>
        </p:txBody>
      </p:sp>
      <p:sp>
        <p:nvSpPr>
          <p:cNvPr id="15" name="Rectângulo arredondado 14"/>
          <p:cNvSpPr/>
          <p:nvPr/>
        </p:nvSpPr>
        <p:spPr>
          <a:xfrm>
            <a:off x="4808735" y="3371508"/>
            <a:ext cx="2700300" cy="878612"/>
          </a:xfrm>
          <a:prstGeom prst="roundRect">
            <a:avLst/>
          </a:prstGeom>
          <a:solidFill>
            <a:schemeClr val="tx2">
              <a:lumMod val="60000"/>
              <a:lumOff val="40000"/>
            </a:schemeClr>
          </a:solidFill>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sz="2000" b="1" dirty="0"/>
              <a:t>Usamos o numero de </a:t>
            </a:r>
            <a:r>
              <a:rPr lang="pt-PT" sz="2000" b="1" dirty="0" err="1"/>
              <a:t>Avogrado</a:t>
            </a:r>
            <a:endParaRPr lang="pt-PT" sz="2000" b="1" dirty="0"/>
          </a:p>
        </p:txBody>
      </p:sp>
      <p:sp>
        <p:nvSpPr>
          <p:cNvPr id="12" name="Rectângulo 11"/>
          <p:cNvSpPr/>
          <p:nvPr/>
        </p:nvSpPr>
        <p:spPr>
          <a:xfrm>
            <a:off x="251520" y="188640"/>
            <a:ext cx="4767011" cy="584775"/>
          </a:xfrm>
          <a:prstGeom prst="rect">
            <a:avLst/>
          </a:prstGeom>
        </p:spPr>
        <p:txBody>
          <a:bodyPr wrap="none">
            <a:spAutoFit/>
          </a:bodyPr>
          <a:lstStyle/>
          <a:p>
            <a:r>
              <a:rPr lang="pt-PT" sz="3200" b="1" dirty="0">
                <a:solidFill>
                  <a:srgbClr val="FFFF00"/>
                </a:solidFill>
              </a:rPr>
              <a:t>Átomos moléculas e o mol </a:t>
            </a:r>
          </a:p>
        </p:txBody>
      </p:sp>
    </p:spTree>
    <p:extLst>
      <p:ext uri="{BB962C8B-B14F-4D97-AF65-F5344CB8AC3E}">
        <p14:creationId xmlns:p14="http://schemas.microsoft.com/office/powerpoint/2010/main" val="188533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7" grpId="0" animBg="1"/>
      <p:bldP spid="10" grpId="0" animBg="1"/>
      <p:bldP spid="14" grpId="0" animBg="1"/>
      <p:bldP spid="1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251520" y="188640"/>
            <a:ext cx="6044412" cy="584775"/>
          </a:xfrm>
          <a:prstGeom prst="rect">
            <a:avLst/>
          </a:prstGeom>
        </p:spPr>
        <p:txBody>
          <a:bodyPr wrap="none">
            <a:spAutoFit/>
          </a:bodyPr>
          <a:lstStyle/>
          <a:p>
            <a:r>
              <a:rPr lang="pt-PT" sz="3200" b="1" dirty="0">
                <a:solidFill>
                  <a:srgbClr val="FFFF00"/>
                </a:solidFill>
              </a:rPr>
              <a:t>Fórmulas empíricas e moleculares </a:t>
            </a:r>
          </a:p>
        </p:txBody>
      </p:sp>
      <p:sp>
        <p:nvSpPr>
          <p:cNvPr id="3" name="Rectângulo 2"/>
          <p:cNvSpPr/>
          <p:nvPr/>
        </p:nvSpPr>
        <p:spPr>
          <a:xfrm>
            <a:off x="217939" y="1167135"/>
            <a:ext cx="8926061" cy="830997"/>
          </a:xfrm>
          <a:prstGeom prst="rect">
            <a:avLst/>
          </a:prstGeom>
        </p:spPr>
        <p:txBody>
          <a:bodyPr wrap="square">
            <a:spAutoFit/>
          </a:bodyPr>
          <a:lstStyle/>
          <a:p>
            <a:r>
              <a:rPr lang="pt-PT" sz="2400" dirty="0">
                <a:solidFill>
                  <a:schemeClr val="bg1"/>
                </a:solidFill>
              </a:rPr>
              <a:t>Como é possível chegar a formula de um composto sabendo as quantidades relativas de cada um dos seus constituintes?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9144000" cy="202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arredondado 4"/>
          <p:cNvSpPr/>
          <p:nvPr/>
        </p:nvSpPr>
        <p:spPr>
          <a:xfrm>
            <a:off x="523994" y="3429000"/>
            <a:ext cx="187200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Converter % de massa em massa</a:t>
            </a:r>
          </a:p>
        </p:txBody>
      </p:sp>
      <p:sp>
        <p:nvSpPr>
          <p:cNvPr id="6" name="Rectângulo arredondado 5"/>
          <p:cNvSpPr/>
          <p:nvPr/>
        </p:nvSpPr>
        <p:spPr>
          <a:xfrm>
            <a:off x="2427734" y="3429000"/>
            <a:ext cx="164021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Converter massa em mol</a:t>
            </a:r>
          </a:p>
        </p:txBody>
      </p:sp>
      <p:sp>
        <p:nvSpPr>
          <p:cNvPr id="7" name="Rectângulo arredondado 6"/>
          <p:cNvSpPr/>
          <p:nvPr/>
        </p:nvSpPr>
        <p:spPr>
          <a:xfrm>
            <a:off x="5380062" y="3437944"/>
            <a:ext cx="164021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Razão molar </a:t>
            </a:r>
          </a:p>
        </p:txBody>
      </p:sp>
      <p:sp>
        <p:nvSpPr>
          <p:cNvPr id="8" name="Rectângulo arredondado 7"/>
          <p:cNvSpPr/>
          <p:nvPr/>
        </p:nvSpPr>
        <p:spPr>
          <a:xfrm>
            <a:off x="7452320" y="3429000"/>
            <a:ext cx="1640210" cy="878612"/>
          </a:xfrm>
          <a:prstGeom prst="round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pt-PT" b="1" dirty="0"/>
              <a:t>Razão molar da a formula </a:t>
            </a:r>
          </a:p>
        </p:txBody>
      </p:sp>
    </p:spTree>
    <p:extLst>
      <p:ext uri="{BB962C8B-B14F-4D97-AF65-F5344CB8AC3E}">
        <p14:creationId xmlns:p14="http://schemas.microsoft.com/office/powerpoint/2010/main" val="6335675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5940153" y="1115962"/>
            <a:ext cx="3024336" cy="2554545"/>
          </a:xfrm>
          <a:prstGeom prst="rect">
            <a:avLst/>
          </a:prstGeom>
          <a:noFill/>
        </p:spPr>
        <p:txBody>
          <a:bodyPr wrap="square" rtlCol="0">
            <a:spAutoFit/>
          </a:bodyPr>
          <a:lstStyle/>
          <a:p>
            <a:pPr algn="ctr"/>
            <a:r>
              <a:rPr lang="pt-PT" sz="4000" b="1" dirty="0">
                <a:solidFill>
                  <a:schemeClr val="bg1"/>
                </a:solidFill>
              </a:rPr>
              <a:t>Estrutura dos átomos e tendências periódicas </a:t>
            </a:r>
          </a:p>
        </p:txBody>
      </p:sp>
      <p:sp>
        <p:nvSpPr>
          <p:cNvPr id="6" name="CaixaDeTexto 5"/>
          <p:cNvSpPr txBox="1"/>
          <p:nvPr/>
        </p:nvSpPr>
        <p:spPr>
          <a:xfrm>
            <a:off x="5364088" y="3670507"/>
            <a:ext cx="4139952" cy="707886"/>
          </a:xfrm>
          <a:prstGeom prst="rect">
            <a:avLst/>
          </a:prstGeom>
          <a:noFill/>
        </p:spPr>
        <p:txBody>
          <a:bodyPr wrap="square" rtlCol="0">
            <a:spAutoFit/>
          </a:bodyPr>
          <a:lstStyle/>
          <a:p>
            <a:pPr algn="ctr"/>
            <a:r>
              <a:rPr lang="pt-PT" sz="4000" b="1" dirty="0">
                <a:solidFill>
                  <a:schemeClr val="bg1"/>
                </a:solidFill>
              </a:rPr>
              <a:t>Aula 2</a:t>
            </a:r>
          </a:p>
        </p:txBody>
      </p:sp>
      <p:pic>
        <p:nvPicPr>
          <p:cNvPr id="5" name="Picture 2" descr="http://sciencenotes.org/wp-content/uploads/2014/11/ColorfulPeriodicTab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19" y="76493"/>
            <a:ext cx="6048671" cy="3402378"/>
          </a:xfrm>
          <a:prstGeom prst="rect">
            <a:avLst/>
          </a:prstGeom>
          <a:noFill/>
          <a:effectLst>
            <a:reflection blurRad="6350" stA="50000" endA="300" endPos="555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1999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699792" y="39970"/>
            <a:ext cx="4536504" cy="1200329"/>
          </a:xfrm>
          <a:prstGeom prst="rect">
            <a:avLst/>
          </a:prstGeom>
          <a:noFill/>
        </p:spPr>
        <p:txBody>
          <a:bodyPr wrap="square" rtlCol="0">
            <a:spAutoFit/>
          </a:bodyPr>
          <a:lstStyle/>
          <a:p>
            <a:r>
              <a:rPr lang="pt-PT" sz="3600" dirty="0">
                <a:solidFill>
                  <a:schemeClr val="bg1"/>
                </a:solidFill>
              </a:rPr>
              <a:t>Radiação electromagnética </a:t>
            </a:r>
          </a:p>
        </p:txBody>
      </p:sp>
      <p:pic>
        <p:nvPicPr>
          <p:cNvPr id="1026" name="Picture 2" descr="https://crismnetto.files.wordpress.com/2013/08/haz_de_lu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 y="34260"/>
            <a:ext cx="2696364" cy="2022273"/>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7740352" y="188640"/>
            <a:ext cx="1116124" cy="646331"/>
          </a:xfrm>
          <a:prstGeom prst="rect">
            <a:avLst/>
          </a:prstGeom>
          <a:noFill/>
        </p:spPr>
        <p:txBody>
          <a:bodyPr wrap="square" rtlCol="0">
            <a:spAutoFit/>
          </a:bodyPr>
          <a:lstStyle/>
          <a:p>
            <a:r>
              <a:rPr lang="pt-PT" sz="3600" dirty="0">
                <a:solidFill>
                  <a:schemeClr val="bg1"/>
                </a:solidFill>
              </a:rPr>
              <a:t>LUZ</a:t>
            </a:r>
          </a:p>
        </p:txBody>
      </p:sp>
      <p:sp>
        <p:nvSpPr>
          <p:cNvPr id="5" name="CaixaDeTexto 4"/>
          <p:cNvSpPr txBox="1"/>
          <p:nvPr/>
        </p:nvSpPr>
        <p:spPr>
          <a:xfrm>
            <a:off x="3203848" y="1916832"/>
            <a:ext cx="5652628" cy="3477875"/>
          </a:xfrm>
          <a:prstGeom prst="rect">
            <a:avLst/>
          </a:prstGeom>
          <a:noFill/>
        </p:spPr>
        <p:txBody>
          <a:bodyPr wrap="square" rtlCol="0">
            <a:spAutoFit/>
          </a:bodyPr>
          <a:lstStyle/>
          <a:p>
            <a:r>
              <a:rPr lang="pt-PT" sz="2400" dirty="0">
                <a:solidFill>
                  <a:schemeClr val="bg1"/>
                </a:solidFill>
              </a:rPr>
              <a:t>Em 1864  </a:t>
            </a:r>
            <a:r>
              <a:rPr lang="pt-PT" sz="2400" b="1" u="sng" dirty="0">
                <a:solidFill>
                  <a:schemeClr val="bg1"/>
                </a:solidFill>
              </a:rPr>
              <a:t>James </a:t>
            </a:r>
            <a:r>
              <a:rPr lang="pt-PT" sz="2400" b="1" u="sng" dirty="0" err="1">
                <a:solidFill>
                  <a:schemeClr val="bg1"/>
                </a:solidFill>
              </a:rPr>
              <a:t>Clerk</a:t>
            </a:r>
            <a:r>
              <a:rPr lang="pt-PT" sz="2400" b="1" u="sng" dirty="0">
                <a:solidFill>
                  <a:schemeClr val="bg1"/>
                </a:solidFill>
              </a:rPr>
              <a:t> Maxwell </a:t>
            </a:r>
            <a:r>
              <a:rPr lang="pt-PT" sz="2400" dirty="0">
                <a:solidFill>
                  <a:schemeClr val="bg1"/>
                </a:solidFill>
              </a:rPr>
              <a:t>desenvolveu uma teoria matemática para descrever a </a:t>
            </a:r>
            <a:r>
              <a:rPr lang="pt-PT" sz="2400" dirty="0">
                <a:solidFill>
                  <a:srgbClr val="FFFF00"/>
                </a:solidFill>
              </a:rPr>
              <a:t>luz</a:t>
            </a:r>
            <a:r>
              <a:rPr lang="pt-PT" sz="2400" dirty="0">
                <a:solidFill>
                  <a:schemeClr val="bg1"/>
                </a:solidFill>
              </a:rPr>
              <a:t> e a outras formas de radiação - oscilação ou tipo de onda, campo eléctrico e magnético. </a:t>
            </a:r>
          </a:p>
          <a:p>
            <a:endParaRPr lang="pt-PT" sz="2400" dirty="0">
              <a:solidFill>
                <a:schemeClr val="bg1"/>
              </a:solidFill>
            </a:endParaRPr>
          </a:p>
          <a:p>
            <a:r>
              <a:rPr lang="pt-PT" sz="2400" dirty="0">
                <a:solidFill>
                  <a:schemeClr val="bg1"/>
                </a:solidFill>
              </a:rPr>
              <a:t>Luz visível, raio x microondas sinais de radio e televisão passaram a denominar-se de </a:t>
            </a:r>
            <a:r>
              <a:rPr lang="pt-PT" sz="2800" dirty="0">
                <a:solidFill>
                  <a:srgbClr val="FFFF00"/>
                </a:solidFill>
              </a:rPr>
              <a:t>Radiação Electromagnética </a:t>
            </a:r>
            <a:endParaRPr lang="pt-PT" sz="2400" dirty="0">
              <a:solidFill>
                <a:srgbClr val="FFFF00"/>
              </a:solidFill>
            </a:endParaRPr>
          </a:p>
        </p:txBody>
      </p:sp>
      <p:pic>
        <p:nvPicPr>
          <p:cNvPr id="14338" name="Picture 2" descr="http://www.astronoo.com/images/biographies/james-clerk-maxw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52" y="2836471"/>
            <a:ext cx="2480340" cy="3100425"/>
          </a:xfrm>
          <a:prstGeom prst="rect">
            <a:avLst/>
          </a:prstGeom>
          <a:noFill/>
          <a:extLst>
            <a:ext uri="{909E8E84-426E-40DD-AFC4-6F175D3DCCD1}">
              <a14:hiddenFill xmlns:a14="http://schemas.microsoft.com/office/drawing/2010/main">
                <a:solidFill>
                  <a:srgbClr val="FFFFFF"/>
                </a:solidFill>
              </a14:hiddenFill>
            </a:ext>
          </a:extLst>
        </p:spPr>
      </p:pic>
      <p:sp>
        <p:nvSpPr>
          <p:cNvPr id="3" name="Rectângulo 2"/>
          <p:cNvSpPr/>
          <p:nvPr/>
        </p:nvSpPr>
        <p:spPr>
          <a:xfrm>
            <a:off x="344124" y="5936896"/>
            <a:ext cx="2230995" cy="646331"/>
          </a:xfrm>
          <a:prstGeom prst="rect">
            <a:avLst/>
          </a:prstGeom>
        </p:spPr>
        <p:txBody>
          <a:bodyPr wrap="none">
            <a:spAutoFit/>
          </a:bodyPr>
          <a:lstStyle/>
          <a:p>
            <a:pPr algn="ctr"/>
            <a:r>
              <a:rPr lang="pt-PT" b="1" dirty="0">
                <a:solidFill>
                  <a:schemeClr val="bg1"/>
                </a:solidFill>
              </a:rPr>
              <a:t>James </a:t>
            </a:r>
            <a:r>
              <a:rPr lang="pt-PT" b="1" dirty="0" err="1">
                <a:solidFill>
                  <a:schemeClr val="bg1"/>
                </a:solidFill>
              </a:rPr>
              <a:t>Clerk</a:t>
            </a:r>
            <a:r>
              <a:rPr lang="pt-PT" b="1" dirty="0">
                <a:solidFill>
                  <a:schemeClr val="bg1"/>
                </a:solidFill>
              </a:rPr>
              <a:t> Maxwell </a:t>
            </a:r>
          </a:p>
          <a:p>
            <a:pPr algn="ctr"/>
            <a:r>
              <a:rPr lang="pt-PT" dirty="0">
                <a:solidFill>
                  <a:schemeClr val="bg1"/>
                </a:solidFill>
              </a:rPr>
              <a:t>1831-1879</a:t>
            </a:r>
          </a:p>
        </p:txBody>
      </p:sp>
    </p:spTree>
    <p:extLst>
      <p:ext uri="{BB962C8B-B14F-4D97-AF65-F5344CB8AC3E}">
        <p14:creationId xmlns:p14="http://schemas.microsoft.com/office/powerpoint/2010/main" val="1210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3" t="2057" r="2867" b="2355"/>
          <a:stretch/>
        </p:blipFill>
        <p:spPr bwMode="auto">
          <a:xfrm>
            <a:off x="2563325" y="747006"/>
            <a:ext cx="6545179" cy="5130266"/>
          </a:xfrm>
          <a:prstGeom prst="snip2DiagRect">
            <a:avLst>
              <a:gd name="adj1" fmla="val 1"/>
              <a:gd name="adj2" fmla="val 16667"/>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1268259" y="5930116"/>
            <a:ext cx="6787884" cy="523220"/>
          </a:xfrm>
          <a:prstGeom prst="rect">
            <a:avLst/>
          </a:prstGeom>
          <a:noFill/>
        </p:spPr>
        <p:txBody>
          <a:bodyPr wrap="none" rtlCol="0">
            <a:spAutoFit/>
          </a:bodyPr>
          <a:lstStyle/>
          <a:p>
            <a:r>
              <a:rPr lang="pt-BR" sz="2800" dirty="0">
                <a:latin typeface="+mn-lt"/>
              </a:rPr>
              <a:t>Velocidade da luz no vácuo: c </a:t>
            </a:r>
            <a:r>
              <a:rPr lang="pt-BR" sz="2800" dirty="0">
                <a:latin typeface="+mn-lt"/>
                <a:sym typeface="Symbol"/>
              </a:rPr>
              <a:t> 300.000 km/s</a:t>
            </a:r>
            <a:endParaRPr lang="pt-BR" sz="2800" dirty="0">
              <a:latin typeface="+mn-lt"/>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553763"/>
            <a:ext cx="1552178" cy="129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www.astronoo.com/images/biographies/james-clerk-maxwe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30715"/>
            <a:ext cx="2480340" cy="3100425"/>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124672" y="4331140"/>
            <a:ext cx="2230995" cy="646331"/>
          </a:xfrm>
          <a:prstGeom prst="rect">
            <a:avLst/>
          </a:prstGeom>
        </p:spPr>
        <p:txBody>
          <a:bodyPr wrap="none">
            <a:spAutoFit/>
          </a:bodyPr>
          <a:lstStyle/>
          <a:p>
            <a:pPr algn="ctr"/>
            <a:r>
              <a:rPr lang="pt-PT" b="1" dirty="0">
                <a:solidFill>
                  <a:schemeClr val="bg1"/>
                </a:solidFill>
              </a:rPr>
              <a:t>James </a:t>
            </a:r>
            <a:r>
              <a:rPr lang="pt-PT" b="1" dirty="0" err="1">
                <a:solidFill>
                  <a:schemeClr val="bg1"/>
                </a:solidFill>
              </a:rPr>
              <a:t>Clerk</a:t>
            </a:r>
            <a:r>
              <a:rPr lang="pt-PT" b="1" dirty="0">
                <a:solidFill>
                  <a:schemeClr val="bg1"/>
                </a:solidFill>
              </a:rPr>
              <a:t> Maxwell </a:t>
            </a:r>
          </a:p>
          <a:p>
            <a:pPr algn="ctr"/>
            <a:r>
              <a:rPr lang="pt-PT" dirty="0">
                <a:solidFill>
                  <a:schemeClr val="bg1"/>
                </a:solidFill>
              </a:rPr>
              <a:t>1831-1879</a:t>
            </a:r>
          </a:p>
        </p:txBody>
      </p:sp>
      <p:sp>
        <p:nvSpPr>
          <p:cNvPr id="7" name="CaixaDeTexto 6"/>
          <p:cNvSpPr txBox="1"/>
          <p:nvPr/>
        </p:nvSpPr>
        <p:spPr>
          <a:xfrm>
            <a:off x="4940318" y="4673844"/>
            <a:ext cx="4392488" cy="461665"/>
          </a:xfrm>
          <a:prstGeom prst="rect">
            <a:avLst/>
          </a:prstGeom>
          <a:noFill/>
        </p:spPr>
        <p:txBody>
          <a:bodyPr wrap="square" rtlCol="0">
            <a:spAutoFit/>
          </a:bodyPr>
          <a:lstStyle/>
          <a:p>
            <a:r>
              <a:rPr lang="pt-BR" sz="2400" dirty="0"/>
              <a:t>Velocidade da luz ~ 3x10</a:t>
            </a:r>
            <a:r>
              <a:rPr lang="pt-BR" sz="2400" baseline="30000" dirty="0"/>
              <a:t>8</a:t>
            </a:r>
            <a:r>
              <a:rPr lang="pt-BR" sz="2400" dirty="0"/>
              <a:t> </a:t>
            </a:r>
          </a:p>
        </p:txBody>
      </p:sp>
      <p:sp>
        <p:nvSpPr>
          <p:cNvPr id="8" name="CaixaDeTexto 7"/>
          <p:cNvSpPr txBox="1"/>
          <p:nvPr/>
        </p:nvSpPr>
        <p:spPr>
          <a:xfrm>
            <a:off x="5073195" y="5232585"/>
            <a:ext cx="4392488" cy="461665"/>
          </a:xfrm>
          <a:prstGeom prst="rect">
            <a:avLst/>
          </a:prstGeom>
          <a:noFill/>
        </p:spPr>
        <p:txBody>
          <a:bodyPr wrap="square" rtlCol="0">
            <a:spAutoFit/>
          </a:bodyPr>
          <a:lstStyle/>
          <a:p>
            <a:r>
              <a:rPr lang="pt-BR" sz="2400" dirty="0"/>
              <a:t>Frequência </a:t>
            </a:r>
          </a:p>
        </p:txBody>
      </p:sp>
    </p:spTree>
    <p:extLst>
      <p:ext uri="{BB962C8B-B14F-4D97-AF65-F5344CB8AC3E}">
        <p14:creationId xmlns:p14="http://schemas.microsoft.com/office/powerpoint/2010/main" val="188833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899592" y="4460919"/>
            <a:ext cx="6048672" cy="1200329"/>
          </a:xfrm>
          <a:prstGeom prst="rect">
            <a:avLst/>
          </a:prstGeom>
          <a:solidFill>
            <a:schemeClr val="accent3">
              <a:lumMod val="60000"/>
              <a:lumOff val="40000"/>
            </a:schemeClr>
          </a:solidFill>
        </p:spPr>
        <p:txBody>
          <a:bodyPr wrap="square">
            <a:spAutoFit/>
          </a:bodyPr>
          <a:lstStyle/>
          <a:p>
            <a:pPr hangingPunct="0"/>
            <a:r>
              <a:rPr lang="pt-BR" sz="2400" b="1" dirty="0"/>
              <a:t>Avaliação</a:t>
            </a:r>
            <a:r>
              <a:rPr lang="pt-BR" sz="2400" dirty="0"/>
              <a:t> </a:t>
            </a:r>
            <a:r>
              <a:rPr lang="pt-BR" sz="2400" b="1" dirty="0"/>
              <a:t>substitutiva</a:t>
            </a:r>
            <a:r>
              <a:rPr lang="pt-BR" sz="2400" dirty="0"/>
              <a:t> = peso 2 </a:t>
            </a:r>
            <a:endParaRPr lang="pt-PT" sz="2400" dirty="0"/>
          </a:p>
          <a:p>
            <a:pPr hangingPunct="0"/>
            <a:r>
              <a:rPr lang="pt-BR" sz="2400" b="1" dirty="0"/>
              <a:t>Recuperação: somente se 3,0 </a:t>
            </a:r>
            <a:r>
              <a:rPr lang="pt-BR" sz="2400" b="1" dirty="0">
                <a:sym typeface="Symbol"/>
              </a:rPr>
              <a:t></a:t>
            </a:r>
            <a:r>
              <a:rPr lang="pt-BR" sz="2400" b="1" dirty="0"/>
              <a:t> </a:t>
            </a:r>
            <a:r>
              <a:rPr lang="pt-BR" sz="2400" b="1" dirty="0">
                <a:solidFill>
                  <a:srgbClr val="FF0000"/>
                </a:solidFill>
              </a:rPr>
              <a:t>A</a:t>
            </a:r>
            <a:r>
              <a:rPr lang="pt-BR" sz="2400" b="1" dirty="0"/>
              <a:t> </a:t>
            </a:r>
            <a:r>
              <a:rPr lang="pt-BR" sz="2400" b="1" dirty="0">
                <a:sym typeface="Symbol"/>
              </a:rPr>
              <a:t></a:t>
            </a:r>
            <a:r>
              <a:rPr lang="pt-BR" sz="2400" b="1" dirty="0"/>
              <a:t> 5,0   </a:t>
            </a:r>
            <a:endParaRPr lang="pt-PT" sz="2400" b="1" dirty="0"/>
          </a:p>
          <a:p>
            <a:pPr hangingPunct="0"/>
            <a:r>
              <a:rPr lang="pt-BR" sz="2400" b="1" dirty="0"/>
              <a:t>Média final  (2ª. Avaliação)</a:t>
            </a:r>
            <a:r>
              <a:rPr lang="pt-BR" sz="2400" dirty="0"/>
              <a:t> =  </a:t>
            </a:r>
            <a:r>
              <a:rPr lang="pt-BR" sz="2400" b="1" dirty="0"/>
              <a:t>(2.REC + </a:t>
            </a:r>
            <a:r>
              <a:rPr lang="pt-BR" sz="2400" b="1" dirty="0">
                <a:solidFill>
                  <a:srgbClr val="FF0000"/>
                </a:solidFill>
              </a:rPr>
              <a:t>A</a:t>
            </a:r>
            <a:r>
              <a:rPr lang="pt-BR" sz="2400" b="1" dirty="0"/>
              <a:t>)/3</a:t>
            </a:r>
            <a:r>
              <a:rPr lang="pt-BR" sz="2400" dirty="0"/>
              <a:t>   </a:t>
            </a:r>
            <a:endParaRPr lang="pt-PT" sz="2400" dirty="0"/>
          </a:p>
        </p:txBody>
      </p:sp>
      <p:sp>
        <p:nvSpPr>
          <p:cNvPr id="3" name="CaixaDeTexto 2"/>
          <p:cNvSpPr txBox="1"/>
          <p:nvPr/>
        </p:nvSpPr>
        <p:spPr>
          <a:xfrm>
            <a:off x="251520" y="188640"/>
            <a:ext cx="2218300" cy="707886"/>
          </a:xfrm>
          <a:prstGeom prst="rect">
            <a:avLst/>
          </a:prstGeom>
          <a:noFill/>
        </p:spPr>
        <p:txBody>
          <a:bodyPr wrap="none" rtlCol="0">
            <a:spAutoFit/>
          </a:bodyPr>
          <a:lstStyle/>
          <a:p>
            <a:r>
              <a:rPr lang="pt-PT" sz="4000" b="1" u="sng" dirty="0">
                <a:solidFill>
                  <a:schemeClr val="bg1"/>
                </a:solidFill>
              </a:rPr>
              <a:t>Avaliação</a:t>
            </a:r>
          </a:p>
        </p:txBody>
      </p:sp>
      <p:sp>
        <p:nvSpPr>
          <p:cNvPr id="4" name="Rectângulo 3"/>
          <p:cNvSpPr/>
          <p:nvPr/>
        </p:nvSpPr>
        <p:spPr>
          <a:xfrm>
            <a:off x="899592" y="1124744"/>
            <a:ext cx="6048672" cy="830997"/>
          </a:xfrm>
          <a:prstGeom prst="rect">
            <a:avLst/>
          </a:prstGeom>
          <a:solidFill>
            <a:srgbClr val="FFFF00"/>
          </a:solidFill>
        </p:spPr>
        <p:txBody>
          <a:bodyPr wrap="square">
            <a:spAutoFit/>
          </a:bodyPr>
          <a:lstStyle/>
          <a:p>
            <a:pPr lvl="0" hangingPunct="0"/>
            <a:r>
              <a:rPr lang="pt-BR" sz="2400" b="1" dirty="0">
                <a:solidFill>
                  <a:srgbClr val="FF0000"/>
                </a:solidFill>
              </a:rPr>
              <a:t>A</a:t>
            </a:r>
            <a:r>
              <a:rPr lang="pt-BR" sz="2400" b="1" dirty="0">
                <a:solidFill>
                  <a:prstClr val="black"/>
                </a:solidFill>
              </a:rPr>
              <a:t> = </a:t>
            </a:r>
            <a:r>
              <a:rPr lang="pt-BR" sz="2400" b="1" u="sng" dirty="0">
                <a:solidFill>
                  <a:prstClr val="black"/>
                </a:solidFill>
              </a:rPr>
              <a:t>x</a:t>
            </a:r>
            <a:r>
              <a:rPr lang="pt-BR" sz="2400" b="1" u="sng" dirty="0">
                <a:solidFill>
                  <a:srgbClr val="00B0F0"/>
                </a:solidFill>
              </a:rPr>
              <a:t>P</a:t>
            </a:r>
            <a:r>
              <a:rPr lang="pt-BR" sz="2400" b="1" u="sng" dirty="0">
                <a:solidFill>
                  <a:prstClr val="black"/>
                </a:solidFill>
              </a:rPr>
              <a:t>  + y</a:t>
            </a:r>
            <a:r>
              <a:rPr lang="pt-BR" sz="2400" b="1" u="sng" dirty="0">
                <a:solidFill>
                  <a:srgbClr val="00B050"/>
                </a:solidFill>
              </a:rPr>
              <a:t>L</a:t>
            </a:r>
            <a:r>
              <a:rPr lang="pt-BR" sz="2400" b="1" dirty="0">
                <a:solidFill>
                  <a:prstClr val="black"/>
                </a:solidFill>
              </a:rPr>
              <a:t>    </a:t>
            </a:r>
            <a:r>
              <a:rPr lang="en-US" sz="2400" b="1" dirty="0">
                <a:solidFill>
                  <a:prstClr val="black"/>
                </a:solidFill>
                <a:sym typeface="Symbol"/>
              </a:rPr>
              <a:t></a:t>
            </a:r>
            <a:r>
              <a:rPr lang="pt-BR" sz="2400" b="1" dirty="0">
                <a:solidFill>
                  <a:prstClr val="black"/>
                </a:solidFill>
              </a:rPr>
              <a:t>  5,0    Se  </a:t>
            </a:r>
            <a:r>
              <a:rPr lang="pt-BR" sz="2400" dirty="0">
                <a:solidFill>
                  <a:prstClr val="black"/>
                </a:solidFill>
              </a:rPr>
              <a:t>P </a:t>
            </a:r>
            <a:r>
              <a:rPr lang="en-US" sz="2400" dirty="0">
                <a:solidFill>
                  <a:prstClr val="black"/>
                </a:solidFill>
                <a:sym typeface="Symbol"/>
              </a:rPr>
              <a:t></a:t>
            </a:r>
            <a:r>
              <a:rPr lang="pt-BR" sz="2400" dirty="0">
                <a:solidFill>
                  <a:prstClr val="black"/>
                </a:solidFill>
              </a:rPr>
              <a:t> 5,0 ; x = 2 e y = 1   </a:t>
            </a:r>
            <a:endParaRPr lang="pt-PT" sz="2400" dirty="0">
              <a:solidFill>
                <a:prstClr val="black"/>
              </a:solidFill>
            </a:endParaRPr>
          </a:p>
          <a:p>
            <a:pPr lvl="0" hangingPunct="0"/>
            <a:r>
              <a:rPr lang="pt-BR" sz="2400" dirty="0">
                <a:solidFill>
                  <a:prstClr val="black"/>
                </a:solidFill>
              </a:rPr>
              <a:t>          </a:t>
            </a:r>
            <a:r>
              <a:rPr lang="es-ES_tradnl" sz="2400" b="1" dirty="0">
                <a:solidFill>
                  <a:prstClr val="black"/>
                </a:solidFill>
              </a:rPr>
              <a:t>x + y</a:t>
            </a:r>
            <a:r>
              <a:rPr lang="es-ES_tradnl" sz="2400" dirty="0">
                <a:solidFill>
                  <a:prstClr val="black"/>
                </a:solidFill>
              </a:rPr>
              <a:t>	                   </a:t>
            </a:r>
            <a:r>
              <a:rPr lang="es-ES_tradnl" sz="2400" b="1" dirty="0">
                <a:solidFill>
                  <a:srgbClr val="FF0000"/>
                </a:solidFill>
              </a:rPr>
              <a:t>P &lt; 5,0 ; y = 0</a:t>
            </a:r>
            <a:endParaRPr lang="pt-PT" sz="2400" b="1" dirty="0">
              <a:solidFill>
                <a:srgbClr val="FF0000"/>
              </a:solidFill>
            </a:endParaRPr>
          </a:p>
        </p:txBody>
      </p:sp>
      <p:sp>
        <p:nvSpPr>
          <p:cNvPr id="5" name="Rectângulo 4"/>
          <p:cNvSpPr/>
          <p:nvPr/>
        </p:nvSpPr>
        <p:spPr>
          <a:xfrm>
            <a:off x="899592" y="2276872"/>
            <a:ext cx="6048672" cy="830997"/>
          </a:xfrm>
          <a:prstGeom prst="rect">
            <a:avLst/>
          </a:prstGeom>
          <a:solidFill>
            <a:schemeClr val="bg1"/>
          </a:solidFill>
        </p:spPr>
        <p:txBody>
          <a:bodyPr wrap="square">
            <a:spAutoFit/>
          </a:bodyPr>
          <a:lstStyle/>
          <a:p>
            <a:pPr lvl="0" hangingPunct="0"/>
            <a:r>
              <a:rPr lang="pt-BR" sz="2400" b="1" dirty="0">
                <a:solidFill>
                  <a:srgbClr val="00B0F0"/>
                </a:solidFill>
              </a:rPr>
              <a:t>P</a:t>
            </a:r>
            <a:r>
              <a:rPr lang="pt-BR" sz="2400" dirty="0">
                <a:solidFill>
                  <a:prstClr val="black"/>
                </a:solidFill>
              </a:rPr>
              <a:t> = </a:t>
            </a:r>
            <a:r>
              <a:rPr lang="pt-BR" sz="2400" u="sng" dirty="0">
                <a:solidFill>
                  <a:prstClr val="black"/>
                </a:solidFill>
              </a:rPr>
              <a:t>P</a:t>
            </a:r>
            <a:r>
              <a:rPr lang="pt-BR" sz="2400" u="sng" baseline="-25000" dirty="0">
                <a:solidFill>
                  <a:prstClr val="black"/>
                </a:solidFill>
              </a:rPr>
              <a:t>1</a:t>
            </a:r>
            <a:r>
              <a:rPr lang="pt-BR" sz="2400" u="sng" dirty="0">
                <a:solidFill>
                  <a:prstClr val="black"/>
                </a:solidFill>
              </a:rPr>
              <a:t> + P</a:t>
            </a:r>
            <a:r>
              <a:rPr lang="pt-BR" sz="2400" u="sng" baseline="-25000" dirty="0">
                <a:solidFill>
                  <a:prstClr val="black"/>
                </a:solidFill>
              </a:rPr>
              <a:t>2 </a:t>
            </a:r>
            <a:r>
              <a:rPr lang="pt-BR" sz="2400" dirty="0">
                <a:solidFill>
                  <a:prstClr val="black"/>
                </a:solidFill>
              </a:rPr>
              <a:t>               P</a:t>
            </a:r>
            <a:r>
              <a:rPr lang="pt-BR" sz="2400" baseline="-25000" dirty="0">
                <a:solidFill>
                  <a:prstClr val="black"/>
                </a:solidFill>
              </a:rPr>
              <a:t>1</a:t>
            </a:r>
            <a:r>
              <a:rPr lang="pt-BR" sz="2400" dirty="0">
                <a:solidFill>
                  <a:prstClr val="black"/>
                </a:solidFill>
              </a:rPr>
              <a:t> e P</a:t>
            </a:r>
            <a:r>
              <a:rPr lang="pt-BR" sz="2400" baseline="-25000" dirty="0">
                <a:solidFill>
                  <a:prstClr val="black"/>
                </a:solidFill>
              </a:rPr>
              <a:t>2</a:t>
            </a:r>
            <a:r>
              <a:rPr lang="pt-BR" sz="2400" dirty="0">
                <a:solidFill>
                  <a:prstClr val="black"/>
                </a:solidFill>
              </a:rPr>
              <a:t> = 2 melhores notas </a:t>
            </a:r>
            <a:endParaRPr lang="pt-PT" sz="2400" dirty="0">
              <a:solidFill>
                <a:prstClr val="black"/>
              </a:solidFill>
            </a:endParaRPr>
          </a:p>
          <a:p>
            <a:pPr lvl="0" hangingPunct="0"/>
            <a:r>
              <a:rPr lang="pt-BR" sz="2400" dirty="0">
                <a:solidFill>
                  <a:prstClr val="black"/>
                </a:solidFill>
              </a:rPr>
              <a:t>             2                     entre 3 provas efetuadas.</a:t>
            </a:r>
            <a:endParaRPr lang="pt-PT" sz="2400" dirty="0">
              <a:solidFill>
                <a:prstClr val="black"/>
              </a:solidFill>
            </a:endParaRPr>
          </a:p>
        </p:txBody>
      </p:sp>
      <p:sp>
        <p:nvSpPr>
          <p:cNvPr id="6" name="Rectângulo 5"/>
          <p:cNvSpPr/>
          <p:nvPr/>
        </p:nvSpPr>
        <p:spPr>
          <a:xfrm>
            <a:off x="899592" y="3390091"/>
            <a:ext cx="6048672" cy="830997"/>
          </a:xfrm>
          <a:prstGeom prst="rect">
            <a:avLst/>
          </a:prstGeom>
          <a:solidFill>
            <a:schemeClr val="tx2">
              <a:lumMod val="20000"/>
              <a:lumOff val="80000"/>
            </a:schemeClr>
          </a:solidFill>
        </p:spPr>
        <p:txBody>
          <a:bodyPr wrap="square">
            <a:spAutoFit/>
          </a:bodyPr>
          <a:lstStyle/>
          <a:p>
            <a:pPr lvl="0" hangingPunct="0"/>
            <a:r>
              <a:rPr lang="pt-BR" sz="2400" b="1" dirty="0">
                <a:solidFill>
                  <a:srgbClr val="00B050"/>
                </a:solidFill>
              </a:rPr>
              <a:t>L</a:t>
            </a:r>
            <a:r>
              <a:rPr lang="pt-BR" sz="2400" dirty="0">
                <a:solidFill>
                  <a:prstClr val="black"/>
                </a:solidFill>
              </a:rPr>
              <a:t> =</a:t>
            </a:r>
            <a:r>
              <a:rPr lang="pt-BR" sz="2400" b="1" dirty="0">
                <a:solidFill>
                  <a:prstClr val="black"/>
                </a:solidFill>
              </a:rPr>
              <a:t> </a:t>
            </a:r>
            <a:r>
              <a:rPr lang="pt-BR" sz="2400" dirty="0">
                <a:solidFill>
                  <a:prstClr val="black"/>
                </a:solidFill>
              </a:rPr>
              <a:t>Média dos  Relatórios </a:t>
            </a:r>
            <a:endParaRPr lang="pt-PT" sz="2400" dirty="0">
              <a:solidFill>
                <a:prstClr val="black"/>
              </a:solidFill>
            </a:endParaRPr>
          </a:p>
          <a:p>
            <a:pPr lvl="0" hangingPunct="0"/>
            <a:r>
              <a:rPr lang="pt-BR" sz="2400" b="1" dirty="0">
                <a:solidFill>
                  <a:prstClr val="black"/>
                </a:solidFill>
              </a:rPr>
              <a:t>Frequência mínima no laboratório = 75%</a:t>
            </a:r>
            <a:endParaRPr lang="pt-PT" sz="2400" dirty="0">
              <a:solidFill>
                <a:prstClr val="black"/>
              </a:solidFill>
            </a:endParaRPr>
          </a:p>
        </p:txBody>
      </p:sp>
    </p:spTree>
    <p:extLst>
      <p:ext uri="{BB962C8B-B14F-4D97-AF65-F5344CB8AC3E}">
        <p14:creationId xmlns:p14="http://schemas.microsoft.com/office/powerpoint/2010/main" val="175724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37942" y="2032102"/>
            <a:ext cx="4866105" cy="4524315"/>
          </a:xfrm>
          <a:prstGeom prst="rect">
            <a:avLst/>
          </a:prstGeom>
          <a:noFill/>
        </p:spPr>
        <p:txBody>
          <a:bodyPr wrap="square" rtlCol="0">
            <a:spAutoFit/>
          </a:bodyPr>
          <a:lstStyle/>
          <a:p>
            <a:r>
              <a:rPr lang="pt-PT" sz="2400" b="1" u="sng" dirty="0">
                <a:solidFill>
                  <a:srgbClr val="FFFF00"/>
                </a:solidFill>
              </a:rPr>
              <a:t>Comprimento de onda</a:t>
            </a:r>
            <a:r>
              <a:rPr lang="pt-PT" sz="2400" dirty="0">
                <a:solidFill>
                  <a:schemeClr val="bg1"/>
                </a:solidFill>
              </a:rPr>
              <a:t> – </a:t>
            </a:r>
            <a:r>
              <a:rPr lang="pt-PT" sz="2400" u="sng" dirty="0">
                <a:solidFill>
                  <a:srgbClr val="FFFF00"/>
                </a:solidFill>
              </a:rPr>
              <a:t>lambda  (</a:t>
            </a:r>
            <a:r>
              <a:rPr lang="pt-PT" sz="2400" u="sng" dirty="0">
                <a:solidFill>
                  <a:srgbClr val="FFFF00"/>
                </a:solidFill>
                <a:sym typeface="Symbol"/>
              </a:rPr>
              <a:t>) </a:t>
            </a:r>
            <a:r>
              <a:rPr lang="pt-PT" sz="2400" dirty="0">
                <a:solidFill>
                  <a:schemeClr val="bg1"/>
                </a:solidFill>
                <a:sym typeface="Symbol"/>
              </a:rPr>
              <a:t>é definido com a distancia  entre um determinado ponto sobre uma onda e o ponto correspondente no próximo ciclo de onda – </a:t>
            </a:r>
            <a:r>
              <a:rPr lang="pt-BR" sz="2400" u="sng" dirty="0">
                <a:solidFill>
                  <a:srgbClr val="FFFF00"/>
                </a:solidFill>
                <a:sym typeface="Symbol"/>
              </a:rPr>
              <a:t>distancias</a:t>
            </a:r>
            <a:r>
              <a:rPr lang="pt-PT" sz="2400" u="sng" dirty="0">
                <a:solidFill>
                  <a:srgbClr val="FFFF00"/>
                </a:solidFill>
                <a:sym typeface="Symbol"/>
              </a:rPr>
              <a:t> entre cristas </a:t>
            </a:r>
            <a:endParaRPr lang="pt-PT" sz="2400" u="sng" dirty="0">
              <a:solidFill>
                <a:srgbClr val="FFFF00"/>
              </a:solidFill>
            </a:endParaRPr>
          </a:p>
          <a:p>
            <a:endParaRPr lang="pt-PT" sz="2400" dirty="0">
              <a:solidFill>
                <a:schemeClr val="bg1"/>
              </a:solidFill>
            </a:endParaRPr>
          </a:p>
          <a:p>
            <a:r>
              <a:rPr lang="pt-PT" sz="2400" b="1" u="sng" dirty="0">
                <a:solidFill>
                  <a:srgbClr val="FFFF00"/>
                </a:solidFill>
              </a:rPr>
              <a:t>Frequência -  </a:t>
            </a:r>
            <a:r>
              <a:rPr lang="pt-PT" sz="2400" b="1" u="sng" dirty="0" err="1">
                <a:solidFill>
                  <a:srgbClr val="FFFF00"/>
                </a:solidFill>
              </a:rPr>
              <a:t>niu</a:t>
            </a:r>
            <a:r>
              <a:rPr lang="pt-PT" sz="2400" b="1" u="sng" dirty="0">
                <a:solidFill>
                  <a:srgbClr val="FFFF00"/>
                </a:solidFill>
              </a:rPr>
              <a:t> (</a:t>
            </a:r>
            <a:r>
              <a:rPr lang="pt-PT" sz="2400" b="1" u="sng" dirty="0">
                <a:solidFill>
                  <a:srgbClr val="FFFF00"/>
                </a:solidFill>
                <a:sym typeface="Symbol"/>
              </a:rPr>
              <a:t>)</a:t>
            </a:r>
            <a:r>
              <a:rPr lang="pt-PT" sz="2400" dirty="0">
                <a:solidFill>
                  <a:schemeClr val="bg1"/>
                </a:solidFill>
                <a:sym typeface="Symbol"/>
              </a:rPr>
              <a:t>  - que se refere ao número de ondas que passam por um determinado ponto em alguma unidade de tempo, geralmente por segundo  1/s - Hertz</a:t>
            </a:r>
            <a:endParaRPr lang="pt-PT" sz="2400" dirty="0">
              <a:solidFill>
                <a:schemeClr val="bg1"/>
              </a:solidFill>
            </a:endParaRPr>
          </a:p>
        </p:txBody>
      </p:sp>
      <mc:AlternateContent xmlns:mc="http://schemas.openxmlformats.org/markup-compatibility/2006" xmlns:a14="http://schemas.microsoft.com/office/drawing/2010/main">
        <mc:Choice Requires="a14">
          <p:sp>
            <p:nvSpPr>
              <p:cNvPr id="4" name="CaixaDeTexto 3"/>
              <p:cNvSpPr txBox="1"/>
              <p:nvPr/>
            </p:nvSpPr>
            <p:spPr>
              <a:xfrm>
                <a:off x="4607496" y="1315132"/>
                <a:ext cx="4536504" cy="7863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sz="2400" b="0" i="1" smtClean="0">
                          <a:solidFill>
                            <a:schemeClr val="bg1"/>
                          </a:solidFill>
                          <a:latin typeface="Cambria Math"/>
                        </a:rPr>
                        <m:t>𝑐</m:t>
                      </m:r>
                      <m:d>
                        <m:dPr>
                          <m:ctrlPr>
                            <a:rPr lang="pt-PT" sz="2400" b="0" i="1" smtClean="0">
                              <a:solidFill>
                                <a:schemeClr val="bg1"/>
                              </a:solidFill>
                              <a:latin typeface="Cambria Math" panose="02040503050406030204" pitchFamily="18" charset="0"/>
                            </a:rPr>
                          </m:ctrlPr>
                        </m:dPr>
                        <m:e>
                          <m:f>
                            <m:fPr>
                              <m:ctrlPr>
                                <a:rPr lang="pt-PT" sz="2400" b="0" i="1" smtClean="0">
                                  <a:solidFill>
                                    <a:schemeClr val="bg1"/>
                                  </a:solidFill>
                                  <a:latin typeface="Cambria Math" panose="02040503050406030204" pitchFamily="18" charset="0"/>
                                </a:rPr>
                              </m:ctrlPr>
                            </m:fPr>
                            <m:num>
                              <m:r>
                                <a:rPr lang="pt-PT" sz="2400" b="0" i="1" smtClean="0">
                                  <a:solidFill>
                                    <a:schemeClr val="bg1"/>
                                  </a:solidFill>
                                  <a:latin typeface="Cambria Math"/>
                                </a:rPr>
                                <m:t>𝑚</m:t>
                              </m:r>
                            </m:num>
                            <m:den>
                              <m:r>
                                <a:rPr lang="pt-PT" sz="2400" b="0" i="1" smtClean="0">
                                  <a:solidFill>
                                    <a:schemeClr val="bg1"/>
                                  </a:solidFill>
                                  <a:latin typeface="Cambria Math"/>
                                </a:rPr>
                                <m:t>𝑠</m:t>
                              </m:r>
                            </m:den>
                          </m:f>
                        </m:e>
                      </m:d>
                      <m:r>
                        <a:rPr lang="pt-PT" sz="2400" b="0" i="1" smtClean="0">
                          <a:solidFill>
                            <a:schemeClr val="bg1"/>
                          </a:solidFill>
                          <a:latin typeface="Cambria Math"/>
                        </a:rPr>
                        <m:t>=</m:t>
                      </m:r>
                      <m:r>
                        <a:rPr lang="pt-PT" sz="2400" b="0" i="1" smtClean="0">
                          <a:solidFill>
                            <a:schemeClr val="bg1"/>
                          </a:solidFill>
                          <a:latin typeface="Cambria Math"/>
                          <a:ea typeface="Cambria Math"/>
                        </a:rPr>
                        <m:t>𝜆</m:t>
                      </m:r>
                      <m:d>
                        <m:dPr>
                          <m:ctrlPr>
                            <a:rPr lang="pt-PT" sz="2400" b="0" i="1" smtClean="0">
                              <a:solidFill>
                                <a:schemeClr val="bg1"/>
                              </a:solidFill>
                              <a:latin typeface="Cambria Math" panose="02040503050406030204" pitchFamily="18" charset="0"/>
                              <a:ea typeface="Cambria Math"/>
                            </a:rPr>
                          </m:ctrlPr>
                        </m:dPr>
                        <m:e>
                          <m:r>
                            <a:rPr lang="pt-PT" sz="2400" b="0" i="1" smtClean="0">
                              <a:solidFill>
                                <a:schemeClr val="bg1"/>
                              </a:solidFill>
                              <a:latin typeface="Cambria Math"/>
                              <a:ea typeface="Cambria Math"/>
                            </a:rPr>
                            <m:t>𝑚</m:t>
                          </m:r>
                        </m:e>
                      </m:d>
                      <m:r>
                        <a:rPr lang="pt-PT" sz="2400" b="0" i="1" smtClean="0">
                          <a:solidFill>
                            <a:schemeClr val="bg1"/>
                          </a:solidFill>
                          <a:latin typeface="Cambria Math"/>
                          <a:ea typeface="Cambria Math"/>
                        </a:rPr>
                        <m:t>×</m:t>
                      </m:r>
                      <m:r>
                        <a:rPr lang="pt-PT" sz="2400" b="0" i="1" smtClean="0">
                          <a:solidFill>
                            <a:schemeClr val="bg1"/>
                          </a:solidFill>
                          <a:latin typeface="Cambria Math"/>
                          <a:ea typeface="Cambria Math"/>
                        </a:rPr>
                        <m:t>𝜈</m:t>
                      </m:r>
                      <m:r>
                        <a:rPr lang="pt-PT" sz="2400" b="0" i="1" smtClean="0">
                          <a:solidFill>
                            <a:schemeClr val="bg1"/>
                          </a:solidFill>
                          <a:latin typeface="Cambria Math"/>
                          <a:ea typeface="Cambria Math"/>
                        </a:rPr>
                        <m:t>(</m:t>
                      </m:r>
                      <m:f>
                        <m:fPr>
                          <m:ctrlPr>
                            <a:rPr lang="pt-PT" sz="2400" b="0" i="1" smtClean="0">
                              <a:solidFill>
                                <a:schemeClr val="bg1"/>
                              </a:solidFill>
                              <a:latin typeface="Cambria Math" panose="02040503050406030204" pitchFamily="18" charset="0"/>
                              <a:ea typeface="Cambria Math"/>
                            </a:rPr>
                          </m:ctrlPr>
                        </m:fPr>
                        <m:num>
                          <m:r>
                            <a:rPr lang="pt-PT" sz="2400" b="0" i="1" smtClean="0">
                              <a:solidFill>
                                <a:schemeClr val="bg1"/>
                              </a:solidFill>
                              <a:latin typeface="Cambria Math"/>
                              <a:ea typeface="Cambria Math"/>
                            </a:rPr>
                            <m:t>1</m:t>
                          </m:r>
                        </m:num>
                        <m:den>
                          <m:r>
                            <a:rPr lang="pt-PT" sz="2400" b="0" i="1" smtClean="0">
                              <a:solidFill>
                                <a:schemeClr val="bg1"/>
                              </a:solidFill>
                              <a:latin typeface="Cambria Math"/>
                              <a:ea typeface="Cambria Math"/>
                            </a:rPr>
                            <m:t>𝑠</m:t>
                          </m:r>
                        </m:den>
                      </m:f>
                      <m:r>
                        <a:rPr lang="pt-PT" sz="2400" b="0" i="1" smtClean="0">
                          <a:solidFill>
                            <a:schemeClr val="bg1"/>
                          </a:solidFill>
                          <a:latin typeface="Cambria Math"/>
                          <a:ea typeface="Cambria Math"/>
                        </a:rPr>
                        <m:t>)</m:t>
                      </m:r>
                    </m:oMath>
                  </m:oMathPara>
                </a14:m>
                <a:endParaRPr lang="pt-PT" sz="2400" dirty="0">
                  <a:solidFill>
                    <a:schemeClr val="bg1"/>
                  </a:solidFill>
                </a:endParaRPr>
              </a:p>
            </p:txBody>
          </p:sp>
        </mc:Choice>
        <mc:Fallback xmlns="">
          <p:sp>
            <p:nvSpPr>
              <p:cNvPr id="4" name="CaixaDeTexto 3"/>
              <p:cNvSpPr txBox="1">
                <a:spLocks noRot="1" noChangeAspect="1" noMove="1" noResize="1" noEditPoints="1" noAdjustHandles="1" noChangeArrowheads="1" noChangeShapeType="1" noTextEdit="1"/>
              </p:cNvSpPr>
              <p:nvPr/>
            </p:nvSpPr>
            <p:spPr>
              <a:xfrm>
                <a:off x="4607496" y="1315132"/>
                <a:ext cx="4536504" cy="786369"/>
              </a:xfrm>
              <a:prstGeom prst="rect">
                <a:avLst/>
              </a:prstGeom>
              <a:blipFill rotWithShape="1">
                <a:blip r:embed="rId2"/>
                <a:stretch>
                  <a:fillRect/>
                </a:stretch>
              </a:blipFill>
            </p:spPr>
            <p:txBody>
              <a:bodyPr/>
              <a:lstStyle/>
              <a:p>
                <a:r>
                  <a:rPr lang="pt-PT">
                    <a:noFill/>
                  </a:rPr>
                  <a:t> </a:t>
                </a:r>
              </a:p>
            </p:txBody>
          </p:sp>
        </mc:Fallback>
      </mc:AlternateContent>
      <p:sp>
        <p:nvSpPr>
          <p:cNvPr id="6" name="CaixaDeTexto 5"/>
          <p:cNvSpPr txBox="1"/>
          <p:nvPr/>
        </p:nvSpPr>
        <p:spPr>
          <a:xfrm>
            <a:off x="2843808" y="39970"/>
            <a:ext cx="4824536" cy="1200329"/>
          </a:xfrm>
          <a:prstGeom prst="rect">
            <a:avLst/>
          </a:prstGeom>
          <a:noFill/>
        </p:spPr>
        <p:txBody>
          <a:bodyPr wrap="square" rtlCol="0">
            <a:spAutoFit/>
          </a:bodyPr>
          <a:lstStyle/>
          <a:p>
            <a:r>
              <a:rPr lang="pt-PT" sz="3600" dirty="0">
                <a:solidFill>
                  <a:schemeClr val="bg1"/>
                </a:solidFill>
              </a:rPr>
              <a:t>Radiação electromagnética </a:t>
            </a:r>
          </a:p>
        </p:txBody>
      </p:sp>
      <p:pic>
        <p:nvPicPr>
          <p:cNvPr id="7" name="Picture 2" descr="https://crismnetto.files.wordpress.com/2013/08/haz_de_lu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0" y="-43800"/>
            <a:ext cx="2696364" cy="2022273"/>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383" t="2057" r="2867" b="2355"/>
          <a:stretch/>
        </p:blipFill>
        <p:spPr bwMode="auto">
          <a:xfrm>
            <a:off x="5220072" y="2216431"/>
            <a:ext cx="3744416" cy="2934962"/>
          </a:xfrm>
          <a:prstGeom prst="snip2DiagRect">
            <a:avLst>
              <a:gd name="adj1" fmla="val 1"/>
              <a:gd name="adj2" fmla="val 16667"/>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27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539552" y="4373798"/>
            <a:ext cx="2028598" cy="1242520"/>
            <a:chOff x="4860032" y="1916832"/>
            <a:chExt cx="2028598" cy="1242520"/>
          </a:xfrm>
        </p:grpSpPr>
        <p:sp>
          <p:nvSpPr>
            <p:cNvPr id="3" name="Rectangle 2"/>
            <p:cNvSpPr/>
            <p:nvPr/>
          </p:nvSpPr>
          <p:spPr>
            <a:xfrm>
              <a:off x="4860032" y="1916832"/>
              <a:ext cx="936104" cy="1200329"/>
            </a:xfrm>
            <a:prstGeom prst="rect">
              <a:avLst/>
            </a:prstGeom>
          </p:spPr>
          <p:txBody>
            <a:bodyPr wrap="square">
              <a:spAutoFit/>
            </a:bodyPr>
            <a:lstStyle/>
            <a:p>
              <a:r>
                <a:rPr lang="pt-BR" sz="7200" b="1" dirty="0">
                  <a:solidFill>
                    <a:schemeClr val="bg1"/>
                  </a:solidFill>
                </a:rPr>
                <a:t>C  </a:t>
              </a:r>
              <a:endParaRPr lang="pt-BR" sz="7200" b="1" i="1" dirty="0"/>
            </a:p>
          </p:txBody>
        </p:sp>
        <p:sp>
          <p:nvSpPr>
            <p:cNvPr id="4" name="Rectangle 3"/>
            <p:cNvSpPr/>
            <p:nvPr/>
          </p:nvSpPr>
          <p:spPr>
            <a:xfrm>
              <a:off x="5952526" y="1959023"/>
              <a:ext cx="936104" cy="1200329"/>
            </a:xfrm>
            <a:prstGeom prst="rect">
              <a:avLst/>
            </a:prstGeom>
          </p:spPr>
          <p:txBody>
            <a:bodyPr wrap="square">
              <a:spAutoFit/>
            </a:bodyPr>
            <a:lstStyle/>
            <a:p>
              <a:r>
                <a:rPr lang="pt-BR" sz="7200" b="1" dirty="0">
                  <a:solidFill>
                    <a:schemeClr val="bg1"/>
                  </a:solidFill>
                </a:rPr>
                <a:t>C  </a:t>
              </a:r>
              <a:endParaRPr lang="pt-BR" sz="7200" b="1" i="1" dirty="0"/>
            </a:p>
          </p:txBody>
        </p:sp>
        <p:cxnSp>
          <p:nvCxnSpPr>
            <p:cNvPr id="8" name="Straight Connector 7"/>
            <p:cNvCxnSpPr/>
            <p:nvPr/>
          </p:nvCxnSpPr>
          <p:spPr>
            <a:xfrm>
              <a:off x="5580112" y="2564904"/>
              <a:ext cx="36004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Left Brace 9"/>
          <p:cNvSpPr/>
          <p:nvPr/>
        </p:nvSpPr>
        <p:spPr>
          <a:xfrm rot="16200000">
            <a:off x="1169622" y="5255896"/>
            <a:ext cx="504056" cy="900100"/>
          </a:xfrm>
          <a:prstGeom prst="leftBrace">
            <a:avLst>
              <a:gd name="adj1" fmla="val 8333"/>
              <a:gd name="adj2" fmla="val 51206"/>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1" name="Rectangle 10"/>
          <p:cNvSpPr/>
          <p:nvPr/>
        </p:nvSpPr>
        <p:spPr>
          <a:xfrm>
            <a:off x="933926" y="6029982"/>
            <a:ext cx="1405826" cy="523220"/>
          </a:xfrm>
          <a:prstGeom prst="rect">
            <a:avLst/>
          </a:prstGeom>
        </p:spPr>
        <p:txBody>
          <a:bodyPr wrap="square">
            <a:spAutoFit/>
          </a:bodyPr>
          <a:lstStyle/>
          <a:p>
            <a:r>
              <a:rPr lang="pt-BR" sz="2800" dirty="0">
                <a:solidFill>
                  <a:schemeClr val="bg1"/>
                </a:solidFill>
              </a:rPr>
              <a:t>0,15 nm   </a:t>
            </a:r>
            <a:endParaRPr lang="pt-BR" sz="2800" i="1" dirty="0"/>
          </a:p>
        </p:txBody>
      </p:sp>
      <p:pic>
        <p:nvPicPr>
          <p:cNvPr id="55300" name="Picture 4" descr="http://files2.ahead.com/1e78cc2ec8bb11de8df14040bf3c39f8/electromagnetic%20spectrum%20with%20expanded%20visible%20light%20section.jpg"/>
          <p:cNvPicPr>
            <a:picLocks noChangeAspect="1" noChangeArrowheads="1"/>
          </p:cNvPicPr>
          <p:nvPr/>
        </p:nvPicPr>
        <p:blipFill>
          <a:blip r:embed="rId2" cstate="print"/>
          <a:srcRect/>
          <a:stretch>
            <a:fillRect/>
          </a:stretch>
        </p:blipFill>
        <p:spPr bwMode="auto">
          <a:xfrm>
            <a:off x="0" y="0"/>
            <a:ext cx="9144000" cy="4364677"/>
          </a:xfrm>
          <a:prstGeom prst="rect">
            <a:avLst/>
          </a:prstGeom>
          <a:noFill/>
        </p:spPr>
      </p:pic>
      <p:sp>
        <p:nvSpPr>
          <p:cNvPr id="14" name="Rectangle 13"/>
          <p:cNvSpPr/>
          <p:nvPr/>
        </p:nvSpPr>
        <p:spPr>
          <a:xfrm>
            <a:off x="3347864" y="4757082"/>
            <a:ext cx="5580112" cy="400110"/>
          </a:xfrm>
          <a:prstGeom prst="rect">
            <a:avLst/>
          </a:prstGeom>
        </p:spPr>
        <p:txBody>
          <a:bodyPr wrap="square">
            <a:spAutoFit/>
          </a:bodyPr>
          <a:lstStyle/>
          <a:p>
            <a:r>
              <a:rPr lang="pt-BR" sz="2000" dirty="0">
                <a:solidFill>
                  <a:schemeClr val="bg1"/>
                </a:solidFill>
              </a:rPr>
              <a:t>Luz visível não permite ter resolução a este nível  </a:t>
            </a:r>
            <a:endParaRPr lang="pt-BR" sz="2000" i="1" dirty="0"/>
          </a:p>
        </p:txBody>
      </p:sp>
      <p:sp>
        <p:nvSpPr>
          <p:cNvPr id="15" name="Rectangle 14"/>
          <p:cNvSpPr/>
          <p:nvPr/>
        </p:nvSpPr>
        <p:spPr>
          <a:xfrm>
            <a:off x="3059832" y="5477162"/>
            <a:ext cx="5868144" cy="400110"/>
          </a:xfrm>
          <a:prstGeom prst="rect">
            <a:avLst/>
          </a:prstGeom>
        </p:spPr>
        <p:txBody>
          <a:bodyPr wrap="square">
            <a:spAutoFit/>
          </a:bodyPr>
          <a:lstStyle/>
          <a:p>
            <a:r>
              <a:rPr lang="pt-BR" sz="2000" b="1" dirty="0">
                <a:solidFill>
                  <a:srgbClr val="FFC000"/>
                </a:solidFill>
              </a:rPr>
              <a:t>Raio-X </a:t>
            </a:r>
            <a:r>
              <a:rPr lang="pt-BR" sz="2000" dirty="0">
                <a:solidFill>
                  <a:schemeClr val="bg1"/>
                </a:solidFill>
              </a:rPr>
              <a:t>tem comprimentos de onda entre 0,01 - 10 nm</a:t>
            </a:r>
            <a:endParaRPr lang="pt-BR" sz="2000" i="1" dirty="0"/>
          </a:p>
        </p:txBody>
      </p:sp>
    </p:spTree>
    <p:extLst>
      <p:ext uri="{BB962C8B-B14F-4D97-AF65-F5344CB8AC3E}">
        <p14:creationId xmlns:p14="http://schemas.microsoft.com/office/powerpoint/2010/main" val="66217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fade">
                                      <p:cBhvr>
                                        <p:cTn id="7" dur="2000"/>
                                        <p:tgtEl>
                                          <p:spTgt spid="5530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15"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62460" y="35954"/>
            <a:ext cx="9081539" cy="646331"/>
          </a:xfrm>
          <a:prstGeom prst="rect">
            <a:avLst/>
          </a:prstGeom>
          <a:noFill/>
        </p:spPr>
        <p:txBody>
          <a:bodyPr wrap="square" rtlCol="0">
            <a:spAutoFit/>
          </a:bodyPr>
          <a:lstStyle/>
          <a:p>
            <a:r>
              <a:rPr lang="pt-PT" sz="3600" dirty="0">
                <a:solidFill>
                  <a:schemeClr val="bg1"/>
                </a:solidFill>
              </a:rPr>
              <a:t>Quantização: Planck, Einstein, Energia e fotons</a:t>
            </a:r>
          </a:p>
        </p:txBody>
      </p:sp>
      <p:pic>
        <p:nvPicPr>
          <p:cNvPr id="5122" name="Picture 2" descr="Max Planck 19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2143125" cy="2657476"/>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493" y="3422180"/>
            <a:ext cx="1301447" cy="646331"/>
          </a:xfrm>
          <a:prstGeom prst="rect">
            <a:avLst/>
          </a:prstGeom>
          <a:noFill/>
        </p:spPr>
        <p:txBody>
          <a:bodyPr wrap="none" rtlCol="0">
            <a:spAutoFit/>
          </a:bodyPr>
          <a:lstStyle/>
          <a:p>
            <a:r>
              <a:rPr lang="pt-PT" dirty="0">
                <a:solidFill>
                  <a:schemeClr val="bg1"/>
                </a:solidFill>
              </a:rPr>
              <a:t>Max </a:t>
            </a:r>
            <a:r>
              <a:rPr lang="pt-PT" dirty="0" err="1">
                <a:solidFill>
                  <a:schemeClr val="bg1"/>
                </a:solidFill>
              </a:rPr>
              <a:t>Planck</a:t>
            </a:r>
            <a:r>
              <a:rPr lang="pt-PT" dirty="0">
                <a:solidFill>
                  <a:schemeClr val="bg1"/>
                </a:solidFill>
              </a:rPr>
              <a:t> </a:t>
            </a:r>
          </a:p>
          <a:p>
            <a:r>
              <a:rPr lang="pt-PT" dirty="0">
                <a:solidFill>
                  <a:schemeClr val="bg1"/>
                </a:solidFill>
              </a:rPr>
              <a:t>1858-1946</a:t>
            </a:r>
          </a:p>
        </p:txBody>
      </p:sp>
      <p:pic>
        <p:nvPicPr>
          <p:cNvPr id="21506" name="Picture 2" descr="https://s3-us-west-1.amazonaws.com/www-prod-storage.cloud.caltech.edu/styles/article_photo/s3/BF-LM-Integrity-of-Iron-NEWS-WEB.jpg?itok=8u1oQx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682285"/>
            <a:ext cx="3672408"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2146498" y="3212976"/>
            <a:ext cx="7000874" cy="1569660"/>
          </a:xfrm>
          <a:prstGeom prst="rect">
            <a:avLst/>
          </a:prstGeom>
        </p:spPr>
        <p:txBody>
          <a:bodyPr wrap="square">
            <a:spAutoFit/>
          </a:bodyPr>
          <a:lstStyle/>
          <a:p>
            <a:pPr marL="342900" lvl="0" indent="-342900">
              <a:buFont typeface="Arial" panose="020B0604020202020204" pitchFamily="34" charset="0"/>
              <a:buChar char="•"/>
            </a:pPr>
            <a:r>
              <a:rPr lang="pt-PT" sz="2400" dirty="0">
                <a:solidFill>
                  <a:prstClr val="white"/>
                </a:solidFill>
              </a:rPr>
              <a:t>Corpos quando são aquecidos emitem luz</a:t>
            </a:r>
          </a:p>
          <a:p>
            <a:pPr marL="342900" lvl="0" indent="-342900">
              <a:buFont typeface="Arial" panose="020B0604020202020204" pitchFamily="34" charset="0"/>
              <a:buChar char="•"/>
            </a:pPr>
            <a:r>
              <a:rPr lang="pt-PT" sz="2400" dirty="0">
                <a:solidFill>
                  <a:prstClr val="white"/>
                </a:solidFill>
              </a:rPr>
              <a:t>Aço quando aquecido tem várias cores  de acordo com a temperatura  </a:t>
            </a:r>
          </a:p>
          <a:p>
            <a:pPr marL="342900" lvl="0" indent="-342900">
              <a:buFont typeface="Arial" panose="020B0604020202020204" pitchFamily="34" charset="0"/>
              <a:buChar char="•"/>
            </a:pPr>
            <a:r>
              <a:rPr lang="pt-PT" sz="2400" dirty="0">
                <a:solidFill>
                  <a:prstClr val="white"/>
                </a:solidFill>
              </a:rPr>
              <a:t>Transformação da energia térmica em luz</a:t>
            </a:r>
          </a:p>
        </p:txBody>
      </p:sp>
      <p:sp>
        <p:nvSpPr>
          <p:cNvPr id="6" name="Rectângulo 5"/>
          <p:cNvSpPr/>
          <p:nvPr/>
        </p:nvSpPr>
        <p:spPr>
          <a:xfrm>
            <a:off x="858168" y="5252256"/>
            <a:ext cx="8289204" cy="1200329"/>
          </a:xfrm>
          <a:prstGeom prst="rect">
            <a:avLst/>
          </a:prstGeom>
        </p:spPr>
        <p:txBody>
          <a:bodyPr wrap="square">
            <a:spAutoFit/>
          </a:bodyPr>
          <a:lstStyle/>
          <a:p>
            <a:pPr lvl="0"/>
            <a:r>
              <a:rPr lang="pt-PT" sz="2400" b="1" u="sng" dirty="0">
                <a:solidFill>
                  <a:prstClr val="white"/>
                </a:solidFill>
              </a:rPr>
              <a:t>física clássica</a:t>
            </a:r>
            <a:r>
              <a:rPr lang="pt-PT" sz="2400" dirty="0">
                <a:solidFill>
                  <a:prstClr val="white"/>
                </a:solidFill>
              </a:rPr>
              <a:t>  -a intensidade da luz deveria aumentar até que o aço passa-se a emitir luz ultravioleta que é invisível para o olho humano. Este facto não sucede -  </a:t>
            </a:r>
            <a:r>
              <a:rPr lang="pt-PT" sz="2400" b="1" dirty="0">
                <a:solidFill>
                  <a:srgbClr val="FFFF00"/>
                </a:solidFill>
              </a:rPr>
              <a:t>catástrofe ultravioleta</a:t>
            </a:r>
            <a:r>
              <a:rPr lang="pt-PT" sz="2400" dirty="0">
                <a:solidFill>
                  <a:prstClr val="white"/>
                </a:solidFill>
              </a:rPr>
              <a:t>. </a:t>
            </a:r>
          </a:p>
        </p:txBody>
      </p:sp>
      <p:pic>
        <p:nvPicPr>
          <p:cNvPr id="9" name="Picture 4" descr="http://files2.ahead.com/1e78cc2ec8bb11de8df14040bf3c39f8/electromagnetic%20spectrum%20with%20expanded%20visible%20light%20section.jpg"/>
          <p:cNvPicPr>
            <a:picLocks noChangeAspect="1" noChangeArrowheads="1"/>
          </p:cNvPicPr>
          <p:nvPr/>
        </p:nvPicPr>
        <p:blipFill>
          <a:blip r:embed="rId4" cstate="print"/>
          <a:srcRect/>
          <a:stretch>
            <a:fillRect/>
          </a:stretch>
        </p:blipFill>
        <p:spPr bwMode="auto">
          <a:xfrm>
            <a:off x="5868144" y="1530810"/>
            <a:ext cx="3131840" cy="1494911"/>
          </a:xfrm>
          <a:prstGeom prst="rect">
            <a:avLst/>
          </a:prstGeom>
          <a:noFill/>
        </p:spPr>
      </p:pic>
      <p:sp>
        <p:nvSpPr>
          <p:cNvPr id="10" name="Rectângulo 9"/>
          <p:cNvSpPr/>
          <p:nvPr/>
        </p:nvSpPr>
        <p:spPr>
          <a:xfrm>
            <a:off x="179512" y="4725144"/>
            <a:ext cx="3500437" cy="461665"/>
          </a:xfrm>
          <a:prstGeom prst="rect">
            <a:avLst/>
          </a:prstGeom>
        </p:spPr>
        <p:txBody>
          <a:bodyPr wrap="square">
            <a:spAutoFit/>
          </a:bodyPr>
          <a:lstStyle/>
          <a:p>
            <a:pPr lvl="0"/>
            <a:r>
              <a:rPr lang="pt-PT" sz="2400" i="1" u="sng" dirty="0">
                <a:solidFill>
                  <a:srgbClr val="FFFF00"/>
                </a:solidFill>
              </a:rPr>
              <a:t>Qual era o problema?</a:t>
            </a:r>
          </a:p>
        </p:txBody>
      </p:sp>
    </p:spTree>
    <p:extLst>
      <p:ext uri="{BB962C8B-B14F-4D97-AF65-F5344CB8AC3E}">
        <p14:creationId xmlns:p14="http://schemas.microsoft.com/office/powerpoint/2010/main" val="131957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left)">
                                      <p:cBhvr>
                                        <p:cTn id="2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build="p"/>
      <p:bldP spid="10"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62461" y="35954"/>
            <a:ext cx="4536504" cy="646331"/>
          </a:xfrm>
          <a:prstGeom prst="rect">
            <a:avLst/>
          </a:prstGeom>
          <a:noFill/>
        </p:spPr>
        <p:txBody>
          <a:bodyPr wrap="square" rtlCol="0">
            <a:spAutoFit/>
          </a:bodyPr>
          <a:lstStyle/>
          <a:p>
            <a:r>
              <a:rPr lang="pt-PT" sz="3600" dirty="0">
                <a:solidFill>
                  <a:schemeClr val="bg1"/>
                </a:solidFill>
              </a:rPr>
              <a:t>Equação de </a:t>
            </a:r>
            <a:r>
              <a:rPr lang="pt-PT" sz="3600" dirty="0" err="1">
                <a:solidFill>
                  <a:schemeClr val="bg1"/>
                </a:solidFill>
              </a:rPr>
              <a:t>planck</a:t>
            </a:r>
            <a:endParaRPr lang="pt-PT" sz="3600" dirty="0">
              <a:solidFill>
                <a:schemeClr val="bg1"/>
              </a:solidFill>
            </a:endParaRPr>
          </a:p>
        </p:txBody>
      </p:sp>
      <mc:AlternateContent xmlns:mc="http://schemas.openxmlformats.org/markup-compatibility/2006" xmlns:a14="http://schemas.microsoft.com/office/drawing/2010/main">
        <mc:Choice Requires="a14">
          <p:sp>
            <p:nvSpPr>
              <p:cNvPr id="3" name="Rectângulo 2"/>
              <p:cNvSpPr/>
              <p:nvPr/>
            </p:nvSpPr>
            <p:spPr>
              <a:xfrm>
                <a:off x="86732" y="776211"/>
                <a:ext cx="8877756" cy="5493620"/>
              </a:xfrm>
              <a:prstGeom prst="rect">
                <a:avLst/>
              </a:prstGeom>
            </p:spPr>
            <p:txBody>
              <a:bodyPr wrap="square">
                <a:spAutoFit/>
              </a:bodyPr>
              <a:lstStyle/>
              <a:p>
                <a:r>
                  <a:rPr lang="pt-PT" sz="2400" dirty="0">
                    <a:solidFill>
                      <a:schemeClr val="bg1"/>
                    </a:solidFill>
                  </a:rPr>
                  <a:t>Planck veio com a ideia de que a radiação electromagnética produzida por um corpo aquecido provinha da vibração dos  átomos  </a:t>
                </a:r>
                <a:r>
                  <a:rPr lang="pt-PT" sz="2400" b="1" dirty="0">
                    <a:solidFill>
                      <a:srgbClr val="FFFF00"/>
                    </a:solidFill>
                  </a:rPr>
                  <a:t>-</a:t>
                </a:r>
                <a:r>
                  <a:rPr lang="pt-PT" sz="3200" b="1" i="1" u="sng" dirty="0">
                    <a:solidFill>
                      <a:srgbClr val="FFFF00"/>
                    </a:solidFill>
                  </a:rPr>
                  <a:t> oscilador </a:t>
                </a:r>
                <a:r>
                  <a:rPr lang="pt-PT" sz="2400" dirty="0">
                    <a:solidFill>
                      <a:schemeClr val="bg1"/>
                    </a:solidFill>
                  </a:rPr>
                  <a:t>. Nem todos vibrariam com a mesma frequência… </a:t>
                </a:r>
              </a:p>
              <a:p>
                <a:endParaRPr lang="pt-PT" sz="2400" dirty="0">
                  <a:solidFill>
                    <a:schemeClr val="bg1"/>
                  </a:solidFill>
                </a:endParaRPr>
              </a:p>
              <a:p>
                <a:r>
                  <a:rPr lang="pt-PT" sz="2400" b="1" u="sng" dirty="0">
                    <a:solidFill>
                      <a:srgbClr val="FFFF00"/>
                    </a:solidFill>
                  </a:rPr>
                  <a:t>Oscilador</a:t>
                </a:r>
                <a:r>
                  <a:rPr lang="pt-PT" sz="2400" dirty="0">
                    <a:solidFill>
                      <a:schemeClr val="bg1"/>
                    </a:solidFill>
                  </a:rPr>
                  <a:t> - frequência fundamental de oscilação – e  só podiam </a:t>
                </a:r>
                <a:r>
                  <a:rPr lang="pt-PT" sz="2400" i="1" u="sng" dirty="0">
                    <a:solidFill>
                      <a:srgbClr val="FFFF00"/>
                    </a:solidFill>
                  </a:rPr>
                  <a:t>vibrar nessa frequência</a:t>
                </a:r>
                <a:r>
                  <a:rPr lang="pt-PT" sz="2400" dirty="0">
                    <a:solidFill>
                      <a:schemeClr val="bg1"/>
                    </a:solidFill>
                  </a:rPr>
                  <a:t> ou em alguma que fosse um múltiplo de um número inteiro da primeira</a:t>
                </a:r>
              </a:p>
              <a:p>
                <a:endParaRPr lang="pt-PT" sz="2400" dirty="0">
                  <a:solidFill>
                    <a:schemeClr val="bg1"/>
                  </a:solidFill>
                </a:endParaRPr>
              </a:p>
              <a:p>
                <a:pPr marL="0" lvl="1"/>
                <a14:m>
                  <m:oMath xmlns:m="http://schemas.openxmlformats.org/officeDocument/2006/math">
                    <m:r>
                      <a:rPr lang="pt-PT" sz="4400" i="1">
                        <a:solidFill>
                          <a:schemeClr val="bg1"/>
                        </a:solidFill>
                        <a:latin typeface="Cambria Math"/>
                      </a:rPr>
                      <m:t>𝐸</m:t>
                    </m:r>
                    <m:r>
                      <a:rPr lang="pt-PT" sz="4400" i="1">
                        <a:solidFill>
                          <a:schemeClr val="bg1"/>
                        </a:solidFill>
                        <a:latin typeface="Cambria Math"/>
                      </a:rPr>
                      <m:t>=</m:t>
                    </m:r>
                    <m:r>
                      <a:rPr lang="pt-PT" sz="4400" b="0" i="1" smtClean="0">
                        <a:solidFill>
                          <a:schemeClr val="bg1"/>
                        </a:solidFill>
                        <a:latin typeface="Cambria Math"/>
                      </a:rPr>
                      <m:t>𝑛</m:t>
                    </m:r>
                    <m:r>
                      <a:rPr lang="pt-PT" sz="4400" i="1">
                        <a:solidFill>
                          <a:schemeClr val="bg1"/>
                        </a:solidFill>
                        <a:latin typeface="Cambria Math"/>
                      </a:rPr>
                      <m:t>h</m:t>
                    </m:r>
                    <m:r>
                      <a:rPr lang="pt-PT" sz="4400" i="1">
                        <a:solidFill>
                          <a:schemeClr val="bg1"/>
                        </a:solidFill>
                        <a:latin typeface="Cambria Math"/>
                        <a:ea typeface="Cambria Math"/>
                      </a:rPr>
                      <m:t>𝜈</m:t>
                    </m:r>
                    <m:r>
                      <a:rPr lang="pt-PT" sz="4400" b="0" i="1" smtClean="0">
                        <a:solidFill>
                          <a:schemeClr val="bg1"/>
                        </a:solidFill>
                        <a:latin typeface="Cambria Math"/>
                        <a:ea typeface="Cambria Math"/>
                      </a:rPr>
                      <m:t> ; </m:t>
                    </m:r>
                  </m:oMath>
                </a14:m>
                <a:r>
                  <a:rPr lang="pt-PT" sz="2400" dirty="0">
                    <a:solidFill>
                      <a:schemeClr val="bg1"/>
                    </a:solidFill>
                  </a:rPr>
                  <a:t>h=6,6260693x10</a:t>
                </a:r>
                <a:r>
                  <a:rPr lang="pt-PT" sz="2400" baseline="30000" dirty="0">
                    <a:solidFill>
                      <a:schemeClr val="bg1"/>
                    </a:solidFill>
                  </a:rPr>
                  <a:t>-34</a:t>
                </a:r>
                <a:r>
                  <a:rPr lang="pt-PT" sz="2400" dirty="0">
                    <a:solidFill>
                      <a:schemeClr val="bg1"/>
                    </a:solidFill>
                  </a:rPr>
                  <a:t> </a:t>
                </a:r>
                <a:r>
                  <a:rPr lang="pt-PT" sz="2400" dirty="0" err="1">
                    <a:solidFill>
                      <a:schemeClr val="bg1"/>
                    </a:solidFill>
                  </a:rPr>
                  <a:t>J.s</a:t>
                </a:r>
                <a:r>
                  <a:rPr lang="pt-PT" sz="2400" dirty="0">
                    <a:solidFill>
                      <a:schemeClr val="bg1"/>
                    </a:solidFill>
                  </a:rPr>
                  <a:t> – constante de </a:t>
                </a:r>
                <a:r>
                  <a:rPr lang="pt-PT" sz="2400" dirty="0" err="1">
                    <a:solidFill>
                      <a:schemeClr val="bg1"/>
                    </a:solidFill>
                  </a:rPr>
                  <a:t>Planck</a:t>
                </a:r>
                <a:endParaRPr lang="pt-PT" sz="2400" dirty="0">
                  <a:solidFill>
                    <a:schemeClr val="bg1"/>
                  </a:solidFill>
                </a:endParaRPr>
              </a:p>
              <a:p>
                <a:endParaRPr lang="pt-PT" sz="2400" dirty="0">
                  <a:solidFill>
                    <a:schemeClr val="bg1"/>
                  </a:solidFill>
                </a:endParaRPr>
              </a:p>
              <a:p>
                <a:endParaRPr lang="pt-PT" sz="2400" dirty="0">
                  <a:solidFill>
                    <a:schemeClr val="bg1"/>
                  </a:solidFill>
                </a:endParaRPr>
              </a:p>
              <a:p>
                <a:r>
                  <a:rPr lang="pt-PT" sz="2800" i="1" u="sng" dirty="0">
                    <a:solidFill>
                      <a:schemeClr val="bg1"/>
                    </a:solidFill>
                  </a:rPr>
                  <a:t>Plank quantizou as energias  </a:t>
                </a:r>
                <a:r>
                  <a:rPr lang="pt-PT" sz="2400" dirty="0">
                    <a:solidFill>
                      <a:schemeClr val="bg1"/>
                    </a:solidFill>
                  </a:rPr>
                  <a:t>- apenas são determinadas energias são permitidas -  </a:t>
                </a:r>
                <a:r>
                  <a:rPr lang="pt-PT" sz="2400" u="sng" dirty="0">
                    <a:solidFill>
                      <a:srgbClr val="FFFF00"/>
                    </a:solidFill>
                  </a:rPr>
                  <a:t>Mecânica quântica </a:t>
                </a:r>
              </a:p>
            </p:txBody>
          </p:sp>
        </mc:Choice>
        <mc:Fallback xmlns="">
          <p:sp>
            <p:nvSpPr>
              <p:cNvPr id="3" name="Rectângulo 2"/>
              <p:cNvSpPr>
                <a:spLocks noRot="1" noChangeAspect="1" noMove="1" noResize="1" noEditPoints="1" noAdjustHandles="1" noChangeArrowheads="1" noChangeShapeType="1" noTextEdit="1"/>
              </p:cNvSpPr>
              <p:nvPr/>
            </p:nvSpPr>
            <p:spPr>
              <a:xfrm>
                <a:off x="86732" y="776211"/>
                <a:ext cx="8877756" cy="5493620"/>
              </a:xfrm>
              <a:prstGeom prst="rect">
                <a:avLst/>
              </a:prstGeom>
              <a:blipFill>
                <a:blip r:embed="rId2"/>
                <a:stretch>
                  <a:fillRect l="-1716" t="-887" r="-1373" b="-1441"/>
                </a:stretch>
              </a:blipFill>
            </p:spPr>
            <p:txBody>
              <a:bodyPr/>
              <a:lstStyle/>
              <a:p>
                <a:r>
                  <a:rPr lang="pt-BR">
                    <a:noFill/>
                  </a:rPr>
                  <a:t> </a:t>
                </a:r>
              </a:p>
            </p:txBody>
          </p:sp>
        </mc:Fallback>
      </mc:AlternateContent>
    </p:spTree>
    <p:extLst>
      <p:ext uri="{BB962C8B-B14F-4D97-AF65-F5344CB8AC3E}">
        <p14:creationId xmlns:p14="http://schemas.microsoft.com/office/powerpoint/2010/main" val="11407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wipe(left)">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62461" y="35954"/>
            <a:ext cx="4536504" cy="646331"/>
          </a:xfrm>
          <a:prstGeom prst="rect">
            <a:avLst/>
          </a:prstGeom>
          <a:noFill/>
        </p:spPr>
        <p:txBody>
          <a:bodyPr wrap="square" rtlCol="0">
            <a:spAutoFit/>
          </a:bodyPr>
          <a:lstStyle/>
          <a:p>
            <a:r>
              <a:rPr lang="pt-PT" sz="3600" dirty="0">
                <a:solidFill>
                  <a:schemeClr val="bg1"/>
                </a:solidFill>
              </a:rPr>
              <a:t>Equação de </a:t>
            </a:r>
            <a:r>
              <a:rPr lang="pt-PT" sz="3600" dirty="0" err="1">
                <a:solidFill>
                  <a:schemeClr val="bg1"/>
                </a:solidFill>
              </a:rPr>
              <a:t>planck</a:t>
            </a:r>
            <a:endParaRPr lang="pt-PT" sz="3600" dirty="0">
              <a:solidFill>
                <a:schemeClr val="bg1"/>
              </a:solidFill>
            </a:endParaRPr>
          </a:p>
        </p:txBody>
      </p:sp>
      <p:pic>
        <p:nvPicPr>
          <p:cNvPr id="6146" name="Picture 2" descr="https://lh6.googleusercontent.com/tQJYLP_Ew4lgJHkAtqAQBqPC6SlneG7iqP98joVtVnYmOyPv0NL_xoZX2ufiHJqdbNFjueqOcLUDFQ97FjliIgVFUZBc8beT4YgIkeMwBRuUwddhELsjD-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80928"/>
            <a:ext cx="7051129" cy="38164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ângulo 2"/>
              <p:cNvSpPr/>
              <p:nvPr/>
            </p:nvSpPr>
            <p:spPr>
              <a:xfrm>
                <a:off x="86732" y="659958"/>
                <a:ext cx="8445708" cy="1123193"/>
              </a:xfrm>
              <a:prstGeom prst="rect">
                <a:avLst/>
              </a:prstGeom>
            </p:spPr>
            <p:txBody>
              <a:bodyPr wrap="square">
                <a:spAutoFit/>
              </a:bodyPr>
              <a:lstStyle/>
              <a:p>
                <a:pPr marL="0" lvl="1"/>
                <a14:m>
                  <m:oMath xmlns:m="http://schemas.openxmlformats.org/officeDocument/2006/math">
                    <m:r>
                      <a:rPr lang="pt-PT" sz="4400" i="1">
                        <a:solidFill>
                          <a:schemeClr val="bg1"/>
                        </a:solidFill>
                        <a:latin typeface="Cambria Math"/>
                      </a:rPr>
                      <m:t>𝐸</m:t>
                    </m:r>
                    <m:r>
                      <a:rPr lang="pt-PT" sz="4400" i="1">
                        <a:solidFill>
                          <a:schemeClr val="bg1"/>
                        </a:solidFill>
                        <a:latin typeface="Cambria Math"/>
                      </a:rPr>
                      <m:t>=</m:t>
                    </m:r>
                    <m:r>
                      <a:rPr lang="pt-PT" sz="4400" b="0" i="1" smtClean="0">
                        <a:solidFill>
                          <a:schemeClr val="bg1"/>
                        </a:solidFill>
                        <a:latin typeface="Cambria Math"/>
                      </a:rPr>
                      <m:t>𝑛</m:t>
                    </m:r>
                    <m:r>
                      <a:rPr lang="pt-PT" sz="4400" i="1">
                        <a:solidFill>
                          <a:schemeClr val="bg1"/>
                        </a:solidFill>
                        <a:latin typeface="Cambria Math"/>
                      </a:rPr>
                      <m:t>h</m:t>
                    </m:r>
                    <m:r>
                      <a:rPr lang="pt-PT" sz="4400" i="1">
                        <a:solidFill>
                          <a:schemeClr val="bg1"/>
                        </a:solidFill>
                        <a:latin typeface="Cambria Math"/>
                        <a:ea typeface="Cambria Math"/>
                      </a:rPr>
                      <m:t>𝜈</m:t>
                    </m:r>
                    <m:r>
                      <a:rPr lang="pt-PT" sz="4400" b="0" i="1" smtClean="0">
                        <a:solidFill>
                          <a:schemeClr val="bg1"/>
                        </a:solidFill>
                        <a:latin typeface="Cambria Math"/>
                        <a:ea typeface="Cambria Math"/>
                      </a:rPr>
                      <m:t> ; </m:t>
                    </m:r>
                  </m:oMath>
                </a14:m>
                <a:r>
                  <a:rPr lang="pt-PT" sz="2400" dirty="0">
                    <a:solidFill>
                      <a:schemeClr val="bg1"/>
                    </a:solidFill>
                  </a:rPr>
                  <a:t>h=6,6260693x10</a:t>
                </a:r>
                <a:r>
                  <a:rPr lang="pt-PT" sz="2400" baseline="30000" dirty="0">
                    <a:solidFill>
                      <a:schemeClr val="bg1"/>
                    </a:solidFill>
                  </a:rPr>
                  <a:t>-34</a:t>
                </a:r>
                <a:r>
                  <a:rPr lang="pt-PT" sz="2400" dirty="0">
                    <a:solidFill>
                      <a:schemeClr val="bg1"/>
                    </a:solidFill>
                  </a:rPr>
                  <a:t> </a:t>
                </a:r>
                <a:r>
                  <a:rPr lang="pt-PT" sz="2400" dirty="0" err="1">
                    <a:solidFill>
                      <a:schemeClr val="bg1"/>
                    </a:solidFill>
                  </a:rPr>
                  <a:t>J.s</a:t>
                </a:r>
                <a:r>
                  <a:rPr lang="pt-PT" sz="2400" dirty="0">
                    <a:solidFill>
                      <a:schemeClr val="bg1"/>
                    </a:solidFill>
                  </a:rPr>
                  <a:t> – constante de </a:t>
                </a:r>
                <a:r>
                  <a:rPr lang="pt-PT" sz="2400" dirty="0" err="1">
                    <a:solidFill>
                      <a:schemeClr val="bg1"/>
                    </a:solidFill>
                  </a:rPr>
                  <a:t>Planck</a:t>
                </a:r>
                <a:endParaRPr lang="pt-PT" sz="2400" dirty="0">
                  <a:solidFill>
                    <a:schemeClr val="bg1"/>
                  </a:solidFill>
                </a:endParaRPr>
              </a:p>
              <a:p>
                <a:r>
                  <a:rPr lang="pt-PT" sz="2400" dirty="0">
                    <a:solidFill>
                      <a:schemeClr val="bg1"/>
                    </a:solidFill>
                  </a:rPr>
                  <a:t>apenas são determinadas energias são permitidas</a:t>
                </a:r>
              </a:p>
            </p:txBody>
          </p:sp>
        </mc:Choice>
        <mc:Fallback xmlns="">
          <p:sp>
            <p:nvSpPr>
              <p:cNvPr id="3" name="Rectângulo 2"/>
              <p:cNvSpPr>
                <a:spLocks noRot="1" noChangeAspect="1" noMove="1" noResize="1" noEditPoints="1" noAdjustHandles="1" noChangeArrowheads="1" noChangeShapeType="1" noTextEdit="1"/>
              </p:cNvSpPr>
              <p:nvPr/>
            </p:nvSpPr>
            <p:spPr>
              <a:xfrm>
                <a:off x="86732" y="659958"/>
                <a:ext cx="8445708" cy="1123193"/>
              </a:xfrm>
              <a:prstGeom prst="rect">
                <a:avLst/>
              </a:prstGeom>
              <a:blipFill rotWithShape="1">
                <a:blip r:embed="rId3"/>
                <a:stretch>
                  <a:fillRect l="-1082" b="-10811"/>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5" name="Rectângulo 4"/>
              <p:cNvSpPr/>
              <p:nvPr/>
            </p:nvSpPr>
            <p:spPr>
              <a:xfrm>
                <a:off x="9468544" y="5373215"/>
                <a:ext cx="1619995"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t-PT" i="1">
                          <a:solidFill>
                            <a:schemeClr val="bg1"/>
                          </a:solidFill>
                          <a:latin typeface="Cambria Math"/>
                        </a:rPr>
                        <m:t>𝐸</m:t>
                      </m:r>
                      <m:r>
                        <a:rPr lang="pt-PT" i="1">
                          <a:solidFill>
                            <a:schemeClr val="bg1"/>
                          </a:solidFill>
                          <a:latin typeface="Cambria Math"/>
                        </a:rPr>
                        <m:t>=</m:t>
                      </m:r>
                      <m:r>
                        <a:rPr lang="pt-PT" i="1">
                          <a:solidFill>
                            <a:schemeClr val="bg1"/>
                          </a:solidFill>
                          <a:latin typeface="Cambria Math"/>
                        </a:rPr>
                        <m:t>𝑛h</m:t>
                      </m:r>
                      <m:r>
                        <a:rPr lang="pt-PT" i="1">
                          <a:solidFill>
                            <a:schemeClr val="bg1"/>
                          </a:solidFill>
                          <a:latin typeface="Cambria Math"/>
                          <a:ea typeface="Cambria Math"/>
                        </a:rPr>
                        <m:t>𝜈</m:t>
                      </m:r>
                      <m:r>
                        <a:rPr lang="pt-PT" i="1">
                          <a:solidFill>
                            <a:schemeClr val="bg1"/>
                          </a:solidFill>
                          <a:latin typeface="Cambria Math"/>
                          <a:ea typeface="Cambria Math"/>
                        </a:rPr>
                        <m:t>=</m:t>
                      </m:r>
                      <m:f>
                        <m:fPr>
                          <m:ctrlPr>
                            <a:rPr lang="pt-PT" i="1">
                              <a:solidFill>
                                <a:schemeClr val="bg1"/>
                              </a:solidFill>
                              <a:latin typeface="Cambria Math" panose="02040503050406030204" pitchFamily="18" charset="0"/>
                              <a:ea typeface="Cambria Math"/>
                            </a:rPr>
                          </m:ctrlPr>
                        </m:fPr>
                        <m:num>
                          <m:r>
                            <a:rPr lang="pt-PT" i="1">
                              <a:solidFill>
                                <a:schemeClr val="bg1"/>
                              </a:solidFill>
                              <a:latin typeface="Cambria Math"/>
                              <a:ea typeface="Cambria Math"/>
                            </a:rPr>
                            <m:t>h𝑐</m:t>
                          </m:r>
                        </m:num>
                        <m:den>
                          <m:r>
                            <a:rPr lang="pt-PT" i="1">
                              <a:solidFill>
                                <a:schemeClr val="bg1"/>
                              </a:solidFill>
                              <a:latin typeface="Cambria Math"/>
                              <a:ea typeface="Cambria Math"/>
                            </a:rPr>
                            <m:t>𝜆</m:t>
                          </m:r>
                        </m:den>
                      </m:f>
                    </m:oMath>
                  </m:oMathPara>
                </a14:m>
                <a:endParaRPr lang="pt-PT" dirty="0">
                  <a:solidFill>
                    <a:schemeClr val="bg1"/>
                  </a:solidFill>
                </a:endParaRPr>
              </a:p>
            </p:txBody>
          </p:sp>
        </mc:Choice>
        <mc:Fallback xmlns="">
          <p:sp>
            <p:nvSpPr>
              <p:cNvPr id="5" name="Rectângulo 4"/>
              <p:cNvSpPr>
                <a:spLocks noRot="1" noChangeAspect="1" noMove="1" noResize="1" noEditPoints="1" noAdjustHandles="1" noChangeArrowheads="1" noChangeShapeType="1" noTextEdit="1"/>
              </p:cNvSpPr>
              <p:nvPr/>
            </p:nvSpPr>
            <p:spPr>
              <a:xfrm>
                <a:off x="9468544" y="5373215"/>
                <a:ext cx="1619995" cy="618311"/>
              </a:xfrm>
              <a:prstGeom prst="rect">
                <a:avLst/>
              </a:prstGeom>
              <a:blipFill rotWithShape="1">
                <a:blip r:embed="rId4"/>
                <a:stretch>
                  <a:fillRect/>
                </a:stretch>
              </a:blipFill>
            </p:spPr>
            <p:txBody>
              <a:bodyPr/>
              <a:lstStyle/>
              <a:p>
                <a:r>
                  <a:rPr lang="pt-PT">
                    <a:noFill/>
                  </a:rPr>
                  <a:t> </a:t>
                </a:r>
              </a:p>
            </p:txBody>
          </p:sp>
        </mc:Fallback>
      </mc:AlternateContent>
      <p:sp>
        <p:nvSpPr>
          <p:cNvPr id="7" name="Rectângulo 6"/>
          <p:cNvSpPr/>
          <p:nvPr/>
        </p:nvSpPr>
        <p:spPr>
          <a:xfrm>
            <a:off x="4309586" y="2191504"/>
            <a:ext cx="4834414" cy="2677656"/>
          </a:xfrm>
          <a:prstGeom prst="rect">
            <a:avLst/>
          </a:prstGeom>
        </p:spPr>
        <p:txBody>
          <a:bodyPr wrap="square">
            <a:spAutoFit/>
          </a:bodyPr>
          <a:lstStyle/>
          <a:p>
            <a:pPr lvl="0"/>
            <a:r>
              <a:rPr lang="pt-PT" sz="2400" dirty="0">
                <a:solidFill>
                  <a:prstClr val="white"/>
                </a:solidFill>
              </a:rPr>
              <a:t>Uns vibrariam com uma frequência mais alta  - perto </a:t>
            </a:r>
            <a:r>
              <a:rPr lang="pt-PT" sz="2400" dirty="0">
                <a:solidFill>
                  <a:srgbClr val="00B0F0"/>
                </a:solidFill>
              </a:rPr>
              <a:t>da região azul  (ou ultravioleta)</a:t>
            </a:r>
            <a:r>
              <a:rPr lang="pt-PT" sz="2400" dirty="0">
                <a:solidFill>
                  <a:prstClr val="white"/>
                </a:solidFill>
              </a:rPr>
              <a:t> e outros mais baixo perto do </a:t>
            </a:r>
            <a:r>
              <a:rPr lang="pt-PT" sz="2400" dirty="0" err="1">
                <a:solidFill>
                  <a:srgbClr val="FF0000"/>
                </a:solidFill>
              </a:rPr>
              <a:t>infra-vermelho</a:t>
            </a:r>
            <a:r>
              <a:rPr lang="pt-PT" sz="2400" dirty="0">
                <a:solidFill>
                  <a:prstClr val="white"/>
                </a:solidFill>
              </a:rPr>
              <a:t>. </a:t>
            </a:r>
          </a:p>
          <a:p>
            <a:pPr lvl="0"/>
            <a:endParaRPr lang="pt-PT" sz="2400" dirty="0">
              <a:solidFill>
                <a:prstClr val="white"/>
              </a:solidFill>
            </a:endParaRPr>
          </a:p>
          <a:p>
            <a:pPr lvl="0"/>
            <a:r>
              <a:rPr lang="pt-PT" sz="2400" dirty="0">
                <a:solidFill>
                  <a:prstClr val="white"/>
                </a:solidFill>
              </a:rPr>
              <a:t>a maior parte das vibrações situava-se entre estas duas regiões </a:t>
            </a:r>
          </a:p>
        </p:txBody>
      </p:sp>
    </p:spTree>
    <p:extLst>
      <p:ext uri="{BB962C8B-B14F-4D97-AF65-F5344CB8AC3E}">
        <p14:creationId xmlns:p14="http://schemas.microsoft.com/office/powerpoint/2010/main" val="4928963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323528" y="0"/>
            <a:ext cx="6480720" cy="646331"/>
          </a:xfrm>
          <a:prstGeom prst="rect">
            <a:avLst/>
          </a:prstGeom>
          <a:noFill/>
        </p:spPr>
        <p:txBody>
          <a:bodyPr wrap="square" rtlCol="0">
            <a:spAutoFit/>
          </a:bodyPr>
          <a:lstStyle/>
          <a:p>
            <a:r>
              <a:rPr lang="pt-PT" sz="3600" dirty="0">
                <a:solidFill>
                  <a:schemeClr val="bg1"/>
                </a:solidFill>
              </a:rPr>
              <a:t>Einstein e o efeito fotoeléctrico </a:t>
            </a:r>
          </a:p>
        </p:txBody>
      </p:sp>
      <p:sp>
        <p:nvSpPr>
          <p:cNvPr id="4" name="Rectângulo 3"/>
          <p:cNvSpPr/>
          <p:nvPr/>
        </p:nvSpPr>
        <p:spPr>
          <a:xfrm>
            <a:off x="2627784" y="692696"/>
            <a:ext cx="6516216" cy="954107"/>
          </a:xfrm>
          <a:prstGeom prst="rect">
            <a:avLst/>
          </a:prstGeom>
        </p:spPr>
        <p:txBody>
          <a:bodyPr wrap="square">
            <a:spAutoFit/>
          </a:bodyPr>
          <a:lstStyle/>
          <a:p>
            <a:r>
              <a:rPr lang="pt-PT" sz="2400" dirty="0">
                <a:solidFill>
                  <a:schemeClr val="bg1"/>
                </a:solidFill>
              </a:rPr>
              <a:t>Einstein incorporou as ideias de </a:t>
            </a:r>
            <a:r>
              <a:rPr lang="pt-PT" sz="2400" dirty="0" err="1">
                <a:solidFill>
                  <a:schemeClr val="bg1"/>
                </a:solidFill>
              </a:rPr>
              <a:t>Plank</a:t>
            </a:r>
            <a:r>
              <a:rPr lang="pt-PT" sz="2400" dirty="0">
                <a:solidFill>
                  <a:schemeClr val="bg1"/>
                </a:solidFill>
              </a:rPr>
              <a:t> para o a explicação do </a:t>
            </a:r>
            <a:r>
              <a:rPr lang="pt-PT" sz="3200" dirty="0">
                <a:solidFill>
                  <a:srgbClr val="FFFF00"/>
                </a:solidFill>
              </a:rPr>
              <a:t>efeito fotoeléctrico</a:t>
            </a:r>
            <a:endParaRPr lang="pt-PT" sz="2400" dirty="0">
              <a:solidFill>
                <a:schemeClr val="bg1"/>
              </a:solidFill>
            </a:endParaRPr>
          </a:p>
        </p:txBody>
      </p:sp>
      <p:pic>
        <p:nvPicPr>
          <p:cNvPr id="24578" name="Picture 2" descr="http://www.apredatorymind.com/Albert_Einstein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3"/>
            <a:ext cx="2294918" cy="2160240"/>
          </a:xfrm>
          <a:prstGeom prst="rect">
            <a:avLst/>
          </a:prstGeom>
          <a:noFill/>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3" name="Rectângulo 2"/>
          <p:cNvSpPr/>
          <p:nvPr/>
        </p:nvSpPr>
        <p:spPr>
          <a:xfrm>
            <a:off x="-24086" y="3018360"/>
            <a:ext cx="1586716" cy="646331"/>
          </a:xfrm>
          <a:prstGeom prst="rect">
            <a:avLst/>
          </a:prstGeom>
        </p:spPr>
        <p:txBody>
          <a:bodyPr wrap="none">
            <a:spAutoFit/>
          </a:bodyPr>
          <a:lstStyle/>
          <a:p>
            <a:pPr algn="ctr"/>
            <a:r>
              <a:rPr lang="pt-PT" b="1" dirty="0" err="1">
                <a:solidFill>
                  <a:schemeClr val="bg1"/>
                </a:solidFill>
              </a:rPr>
              <a:t>Albert</a:t>
            </a:r>
            <a:r>
              <a:rPr lang="pt-PT" b="1" dirty="0">
                <a:solidFill>
                  <a:schemeClr val="bg1"/>
                </a:solidFill>
              </a:rPr>
              <a:t> Einstein</a:t>
            </a:r>
          </a:p>
          <a:p>
            <a:pPr algn="ctr"/>
            <a:r>
              <a:rPr lang="pt-PT" b="1" dirty="0">
                <a:solidFill>
                  <a:schemeClr val="bg1"/>
                </a:solidFill>
              </a:rPr>
              <a:t>1879-1955</a:t>
            </a:r>
          </a:p>
        </p:txBody>
      </p:sp>
      <p:sp>
        <p:nvSpPr>
          <p:cNvPr id="5" name="CaixaDeTexto 4"/>
          <p:cNvSpPr txBox="1"/>
          <p:nvPr/>
        </p:nvSpPr>
        <p:spPr>
          <a:xfrm>
            <a:off x="-24086" y="3796005"/>
            <a:ext cx="2319004" cy="2031325"/>
          </a:xfrm>
          <a:prstGeom prst="rect">
            <a:avLst/>
          </a:prstGeom>
          <a:noFill/>
        </p:spPr>
        <p:txBody>
          <a:bodyPr wrap="square" rtlCol="0">
            <a:spAutoFit/>
          </a:bodyPr>
          <a:lstStyle/>
          <a:p>
            <a:r>
              <a:rPr lang="pt-PT" i="1" dirty="0">
                <a:solidFill>
                  <a:schemeClr val="bg1"/>
                </a:solidFill>
              </a:rPr>
              <a:t>"Duas coisas </a:t>
            </a:r>
            <a:r>
              <a:rPr lang="pt-PT" b="1" i="1" dirty="0">
                <a:solidFill>
                  <a:schemeClr val="bg1"/>
                </a:solidFill>
              </a:rPr>
              <a:t>não têm limites</a:t>
            </a:r>
            <a:r>
              <a:rPr lang="pt-PT" i="1" dirty="0">
                <a:solidFill>
                  <a:schemeClr val="bg1"/>
                </a:solidFill>
              </a:rPr>
              <a:t>: o universo e a </a:t>
            </a:r>
            <a:r>
              <a:rPr lang="pt-PT" b="1" i="1" dirty="0">
                <a:solidFill>
                  <a:schemeClr val="bg1"/>
                </a:solidFill>
              </a:rPr>
              <a:t>estupidez</a:t>
            </a:r>
            <a:r>
              <a:rPr lang="pt-PT" i="1" dirty="0">
                <a:solidFill>
                  <a:schemeClr val="bg1"/>
                </a:solidFill>
              </a:rPr>
              <a:t> humana. ... Mas, no que respeita ao universo, ainda não adquiri a certeza absoluta.”</a:t>
            </a: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537" t="13333" r="10513" b="52801"/>
          <a:stretch/>
        </p:blipFill>
        <p:spPr bwMode="auto">
          <a:xfrm>
            <a:off x="2308610" y="2776654"/>
            <a:ext cx="6705600" cy="2060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ângulo 6"/>
          <p:cNvSpPr/>
          <p:nvPr/>
        </p:nvSpPr>
        <p:spPr>
          <a:xfrm>
            <a:off x="2403302" y="1687543"/>
            <a:ext cx="6516216" cy="830997"/>
          </a:xfrm>
          <a:prstGeom prst="rect">
            <a:avLst/>
          </a:prstGeom>
        </p:spPr>
        <p:txBody>
          <a:bodyPr wrap="square">
            <a:spAutoFit/>
          </a:bodyPr>
          <a:lstStyle/>
          <a:p>
            <a:r>
              <a:rPr lang="pt-PT" sz="2400" dirty="0">
                <a:solidFill>
                  <a:prstClr val="white"/>
                </a:solidFill>
              </a:rPr>
              <a:t>Efeito é uma observação de que muitos metais emitem electrons quando a luz incide sobre eles </a:t>
            </a:r>
            <a:endParaRPr lang="pt-PT" dirty="0"/>
          </a:p>
        </p:txBody>
      </p:sp>
      <p:sp>
        <p:nvSpPr>
          <p:cNvPr id="8" name="Rectângulo 7"/>
          <p:cNvSpPr/>
          <p:nvPr/>
        </p:nvSpPr>
        <p:spPr>
          <a:xfrm>
            <a:off x="6706456" y="4918186"/>
            <a:ext cx="2286000" cy="830997"/>
          </a:xfrm>
          <a:prstGeom prst="rect">
            <a:avLst/>
          </a:prstGeom>
        </p:spPr>
        <p:txBody>
          <a:bodyPr>
            <a:spAutoFit/>
          </a:bodyPr>
          <a:lstStyle/>
          <a:p>
            <a:r>
              <a:rPr lang="pt-PT" sz="2400" dirty="0">
                <a:solidFill>
                  <a:prstClr val="white"/>
                </a:solidFill>
              </a:rPr>
              <a:t>aumentando a intensidade da </a:t>
            </a:r>
            <a:endParaRPr lang="pt-PT" dirty="0"/>
          </a:p>
        </p:txBody>
      </p:sp>
      <p:sp>
        <p:nvSpPr>
          <p:cNvPr id="10" name="Rectângulo 9"/>
          <p:cNvSpPr/>
          <p:nvPr/>
        </p:nvSpPr>
        <p:spPr>
          <a:xfrm>
            <a:off x="2262176" y="4913680"/>
            <a:ext cx="2096082" cy="1569660"/>
          </a:xfrm>
          <a:prstGeom prst="rect">
            <a:avLst/>
          </a:prstGeom>
        </p:spPr>
        <p:txBody>
          <a:bodyPr wrap="square">
            <a:spAutoFit/>
          </a:bodyPr>
          <a:lstStyle/>
          <a:p>
            <a:r>
              <a:rPr lang="pt-PT" sz="2400" dirty="0">
                <a:solidFill>
                  <a:prstClr val="white"/>
                </a:solidFill>
              </a:rPr>
              <a:t>frequência baixa nenhum electron é emitido</a:t>
            </a:r>
            <a:endParaRPr lang="pt-PT" dirty="0"/>
          </a:p>
        </p:txBody>
      </p:sp>
      <p:sp>
        <p:nvSpPr>
          <p:cNvPr id="11" name="Rectângulo 10"/>
          <p:cNvSpPr/>
          <p:nvPr/>
        </p:nvSpPr>
        <p:spPr>
          <a:xfrm>
            <a:off x="4358258" y="4913680"/>
            <a:ext cx="2286000" cy="1938992"/>
          </a:xfrm>
          <a:prstGeom prst="rect">
            <a:avLst/>
          </a:prstGeom>
        </p:spPr>
        <p:txBody>
          <a:bodyPr>
            <a:spAutoFit/>
          </a:bodyPr>
          <a:lstStyle/>
          <a:p>
            <a:r>
              <a:rPr lang="pt-PT" sz="2400" dirty="0">
                <a:solidFill>
                  <a:prstClr val="white"/>
                </a:solidFill>
              </a:rPr>
              <a:t>frequência está acima de um mínimo -  frequência critica, </a:t>
            </a:r>
            <a:endParaRPr lang="pt-PT" dirty="0"/>
          </a:p>
        </p:txBody>
      </p:sp>
    </p:spTree>
    <p:extLst>
      <p:ext uri="{BB962C8B-B14F-4D97-AF65-F5344CB8AC3E}">
        <p14:creationId xmlns:p14="http://schemas.microsoft.com/office/powerpoint/2010/main" val="218670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ângulo 2"/>
          <p:cNvSpPr/>
          <p:nvPr/>
        </p:nvSpPr>
        <p:spPr>
          <a:xfrm>
            <a:off x="4643164" y="1420326"/>
            <a:ext cx="4572000" cy="3662541"/>
          </a:xfrm>
          <a:prstGeom prst="rect">
            <a:avLst/>
          </a:prstGeom>
        </p:spPr>
        <p:txBody>
          <a:bodyPr>
            <a:spAutoFit/>
          </a:bodyPr>
          <a:lstStyle/>
          <a:p>
            <a:r>
              <a:rPr lang="pt-PT" sz="2400" dirty="0">
                <a:solidFill>
                  <a:schemeClr val="bg1"/>
                </a:solidFill>
              </a:rPr>
              <a:t>Radiação electromagnética tem propriedades de </a:t>
            </a:r>
            <a:r>
              <a:rPr lang="pt-PT" sz="2400" b="1" dirty="0">
                <a:solidFill>
                  <a:srgbClr val="FFFF00"/>
                </a:solidFill>
              </a:rPr>
              <a:t>onda</a:t>
            </a:r>
            <a:r>
              <a:rPr lang="pt-PT" sz="2400" dirty="0">
                <a:solidFill>
                  <a:srgbClr val="FFFF00"/>
                </a:solidFill>
              </a:rPr>
              <a:t> </a:t>
            </a:r>
            <a:r>
              <a:rPr lang="pt-PT" sz="2400" dirty="0">
                <a:solidFill>
                  <a:schemeClr val="bg1"/>
                </a:solidFill>
              </a:rPr>
              <a:t>mas pelo efeito fotoeléctrico a luz comporta-se como uma </a:t>
            </a:r>
            <a:r>
              <a:rPr lang="pt-PT" sz="2400" b="1" dirty="0">
                <a:solidFill>
                  <a:srgbClr val="FFFF00"/>
                </a:solidFill>
              </a:rPr>
              <a:t>partícula </a:t>
            </a:r>
          </a:p>
          <a:p>
            <a:endParaRPr lang="pt-PT" sz="2400" dirty="0">
              <a:solidFill>
                <a:schemeClr val="bg1"/>
              </a:solidFill>
            </a:endParaRPr>
          </a:p>
          <a:p>
            <a:r>
              <a:rPr lang="pt-PT" sz="2800" u="sng" dirty="0">
                <a:solidFill>
                  <a:schemeClr val="bg1"/>
                </a:solidFill>
              </a:rPr>
              <a:t>Como é possível a radiação electromagnética ser ambas?</a:t>
            </a:r>
          </a:p>
          <a:p>
            <a:endParaRPr lang="pt-PT" sz="2400" dirty="0">
              <a:solidFill>
                <a:schemeClr val="bg1"/>
              </a:solidFill>
            </a:endParaRPr>
          </a:p>
          <a:p>
            <a:r>
              <a:rPr lang="pt-PT" sz="3200" b="1" dirty="0">
                <a:solidFill>
                  <a:srgbClr val="FFFF00"/>
                </a:solidFill>
              </a:rPr>
              <a:t>Dualidade onda-partícula </a:t>
            </a:r>
            <a:endParaRPr lang="pt-PT" sz="2400" dirty="0">
              <a:solidFill>
                <a:schemeClr val="bg1"/>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537" t="13333" r="10513" b="52801"/>
          <a:stretch/>
        </p:blipFill>
        <p:spPr bwMode="auto">
          <a:xfrm>
            <a:off x="8012" y="188640"/>
            <a:ext cx="4348831" cy="133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ângulo 4"/>
          <p:cNvSpPr/>
          <p:nvPr/>
        </p:nvSpPr>
        <p:spPr>
          <a:xfrm>
            <a:off x="8012" y="1974324"/>
            <a:ext cx="4758680" cy="3970318"/>
          </a:xfrm>
          <a:prstGeom prst="rect">
            <a:avLst/>
          </a:prstGeom>
        </p:spPr>
        <p:txBody>
          <a:bodyPr wrap="square">
            <a:spAutoFit/>
          </a:bodyPr>
          <a:lstStyle/>
          <a:p>
            <a:pPr lvl="0"/>
            <a:r>
              <a:rPr lang="pt-PT" sz="2400" dirty="0">
                <a:solidFill>
                  <a:prstClr val="white"/>
                </a:solidFill>
              </a:rPr>
              <a:t>Einstein conclui que as observações experimentais poderiam ser explicadas pela combinação da equação de </a:t>
            </a:r>
            <a:r>
              <a:rPr lang="pt-PT" sz="2400" dirty="0" err="1">
                <a:solidFill>
                  <a:prstClr val="white"/>
                </a:solidFill>
              </a:rPr>
              <a:t>Planck</a:t>
            </a:r>
            <a:r>
              <a:rPr lang="pt-PT" sz="2400" dirty="0">
                <a:solidFill>
                  <a:prstClr val="white"/>
                </a:solidFill>
              </a:rPr>
              <a:t>  </a:t>
            </a:r>
          </a:p>
          <a:p>
            <a:pPr lvl="0"/>
            <a:endParaRPr lang="pt-PT" sz="2400" dirty="0">
              <a:solidFill>
                <a:prstClr val="white"/>
              </a:solidFill>
            </a:endParaRPr>
          </a:p>
          <a:p>
            <a:pPr lvl="0"/>
            <a:r>
              <a:rPr lang="pt-PT" sz="2400" dirty="0">
                <a:solidFill>
                  <a:prstClr val="white"/>
                </a:solidFill>
              </a:rPr>
              <a:t>Que  luz apresenta propriedades semelhantes ás partículas.  </a:t>
            </a:r>
          </a:p>
          <a:p>
            <a:pPr lvl="0"/>
            <a:endParaRPr lang="pt-PT" sz="2400" dirty="0">
              <a:solidFill>
                <a:prstClr val="white"/>
              </a:solidFill>
            </a:endParaRPr>
          </a:p>
          <a:p>
            <a:pPr lvl="0"/>
            <a:r>
              <a:rPr lang="pt-PT" sz="2400" dirty="0">
                <a:solidFill>
                  <a:prstClr val="white"/>
                </a:solidFill>
              </a:rPr>
              <a:t>Einstein chamou a estas </a:t>
            </a:r>
            <a:r>
              <a:rPr lang="pt-PT" sz="2400" i="1" dirty="0">
                <a:solidFill>
                  <a:prstClr val="white"/>
                </a:solidFill>
              </a:rPr>
              <a:t>partículas sem massa </a:t>
            </a:r>
            <a:r>
              <a:rPr lang="pt-PT" sz="2400" dirty="0">
                <a:solidFill>
                  <a:prstClr val="white"/>
                </a:solidFill>
              </a:rPr>
              <a:t> - </a:t>
            </a:r>
            <a:r>
              <a:rPr lang="pt-PT" sz="3600" b="1" dirty="0">
                <a:solidFill>
                  <a:srgbClr val="FFFF00"/>
                </a:solidFill>
              </a:rPr>
              <a:t>FOTONS</a:t>
            </a:r>
            <a:endParaRPr lang="pt-PT" sz="2400" b="1" dirty="0">
              <a:solidFill>
                <a:srgbClr val="FFFF00"/>
              </a:solidFill>
            </a:endParaRPr>
          </a:p>
        </p:txBody>
      </p:sp>
    </p:spTree>
    <p:extLst>
      <p:ext uri="{BB962C8B-B14F-4D97-AF65-F5344CB8AC3E}">
        <p14:creationId xmlns:p14="http://schemas.microsoft.com/office/powerpoint/2010/main" val="83654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0" y="-1"/>
            <a:ext cx="6480720" cy="1200329"/>
          </a:xfrm>
          <a:prstGeom prst="rect">
            <a:avLst/>
          </a:prstGeom>
          <a:noFill/>
        </p:spPr>
        <p:txBody>
          <a:bodyPr wrap="square" rtlCol="0">
            <a:spAutoFit/>
          </a:bodyPr>
          <a:lstStyle/>
          <a:p>
            <a:r>
              <a:rPr lang="pt-PT" sz="3600" dirty="0">
                <a:solidFill>
                  <a:schemeClr val="bg1"/>
                </a:solidFill>
              </a:rPr>
              <a:t>Espectros de linhas </a:t>
            </a:r>
            <a:r>
              <a:rPr lang="pt-PT" sz="3600" dirty="0" err="1">
                <a:solidFill>
                  <a:schemeClr val="bg1"/>
                </a:solidFill>
              </a:rPr>
              <a:t>atômicas</a:t>
            </a:r>
            <a:r>
              <a:rPr lang="pt-PT" sz="3600" dirty="0">
                <a:solidFill>
                  <a:schemeClr val="bg1"/>
                </a:solidFill>
              </a:rPr>
              <a:t> e </a:t>
            </a:r>
            <a:r>
              <a:rPr lang="pt-PT" sz="3600" dirty="0" err="1">
                <a:solidFill>
                  <a:schemeClr val="bg1"/>
                </a:solidFill>
              </a:rPr>
              <a:t>Niels</a:t>
            </a:r>
            <a:r>
              <a:rPr lang="pt-PT" sz="3600" dirty="0">
                <a:solidFill>
                  <a:schemeClr val="bg1"/>
                </a:solidFill>
              </a:rPr>
              <a:t> Bohr </a:t>
            </a:r>
          </a:p>
        </p:txBody>
      </p:sp>
      <p:sp>
        <p:nvSpPr>
          <p:cNvPr id="3" name="Rectângulo 2"/>
          <p:cNvSpPr/>
          <p:nvPr/>
        </p:nvSpPr>
        <p:spPr>
          <a:xfrm>
            <a:off x="3240360" y="980728"/>
            <a:ext cx="5903640" cy="4154984"/>
          </a:xfrm>
          <a:prstGeom prst="rect">
            <a:avLst/>
          </a:prstGeom>
        </p:spPr>
        <p:txBody>
          <a:bodyPr wrap="square">
            <a:spAutoFit/>
          </a:bodyPr>
          <a:lstStyle/>
          <a:p>
            <a:r>
              <a:rPr lang="pt-PT" sz="2400" dirty="0">
                <a:solidFill>
                  <a:schemeClr val="bg1"/>
                </a:solidFill>
              </a:rPr>
              <a:t>Se uma alta voltagem é aplicada aos átomos de um elemento em fase gasosa a baixa pressão, os átomos observem energia e são ditos excitados . Luz dos “</a:t>
            </a:r>
            <a:r>
              <a:rPr lang="pt-PT" sz="2400" dirty="0" err="1">
                <a:solidFill>
                  <a:schemeClr val="bg1"/>
                </a:solidFill>
              </a:rPr>
              <a:t>neons</a:t>
            </a:r>
            <a:r>
              <a:rPr lang="pt-PT" sz="2400" dirty="0">
                <a:solidFill>
                  <a:schemeClr val="bg1"/>
                </a:solidFill>
              </a:rPr>
              <a:t>”</a:t>
            </a:r>
          </a:p>
          <a:p>
            <a:endParaRPr lang="pt-PT" sz="2400" dirty="0">
              <a:solidFill>
                <a:schemeClr val="bg1"/>
              </a:solidFill>
            </a:endParaRPr>
          </a:p>
          <a:p>
            <a:r>
              <a:rPr lang="pt-PT" sz="2400" dirty="0">
                <a:solidFill>
                  <a:schemeClr val="bg1"/>
                </a:solidFill>
              </a:rPr>
              <a:t>A luz emitida pelos átomos excitados era composta por apenas alguns valores discretos de comprimento de onda.</a:t>
            </a:r>
          </a:p>
          <a:p>
            <a:endParaRPr lang="pt-PT" sz="2400" dirty="0">
              <a:solidFill>
                <a:schemeClr val="bg1"/>
              </a:solidFill>
            </a:endParaRPr>
          </a:p>
          <a:p>
            <a:endParaRPr lang="pt-PT" sz="2400" dirty="0">
              <a:solidFill>
                <a:schemeClr val="bg1"/>
              </a:solidFill>
            </a:endParaRPr>
          </a:p>
          <a:p>
            <a:endParaRPr lang="pt-PT" sz="2400" dirty="0">
              <a:solidFill>
                <a:schemeClr val="bg1"/>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976" t="51400" r="24217" b="18952"/>
          <a:stretch/>
        </p:blipFill>
        <p:spPr bwMode="auto">
          <a:xfrm>
            <a:off x="1159397" y="4005064"/>
            <a:ext cx="7013003" cy="26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https://s-media-cache-ak0.pinimg.com/custom_covers/216x146/359584420186892643_1383765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908" y="1424810"/>
            <a:ext cx="1654400" cy="1118252"/>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http://assistens.dk/wp-content/uploads/2012/10/0091-1024x92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448" t="843" r="23023" b="5832"/>
          <a:stretch/>
        </p:blipFill>
        <p:spPr bwMode="auto">
          <a:xfrm>
            <a:off x="-20116" y="1200328"/>
            <a:ext cx="1512712" cy="2490005"/>
          </a:xfrm>
          <a:prstGeom prst="rect">
            <a:avLst/>
          </a:prstGeom>
          <a:noFill/>
          <a:extLst>
            <a:ext uri="{909E8E84-426E-40DD-AFC4-6F175D3DCCD1}">
              <a14:hiddenFill xmlns:a14="http://schemas.microsoft.com/office/drawing/2010/main">
                <a:solidFill>
                  <a:srgbClr val="FFFFFF"/>
                </a:solidFill>
              </a14:hiddenFill>
            </a:ext>
          </a:extLst>
        </p:spPr>
      </p:pic>
      <p:sp>
        <p:nvSpPr>
          <p:cNvPr id="7" name="Rectângulo 6"/>
          <p:cNvSpPr/>
          <p:nvPr/>
        </p:nvSpPr>
        <p:spPr>
          <a:xfrm>
            <a:off x="-20116" y="3701595"/>
            <a:ext cx="1191352" cy="646331"/>
          </a:xfrm>
          <a:prstGeom prst="rect">
            <a:avLst/>
          </a:prstGeom>
        </p:spPr>
        <p:txBody>
          <a:bodyPr wrap="none">
            <a:spAutoFit/>
          </a:bodyPr>
          <a:lstStyle/>
          <a:p>
            <a:r>
              <a:rPr lang="pt-PT" b="1" dirty="0" err="1">
                <a:solidFill>
                  <a:schemeClr val="bg1"/>
                </a:solidFill>
              </a:rPr>
              <a:t>Niels</a:t>
            </a:r>
            <a:r>
              <a:rPr lang="pt-PT" b="1" dirty="0">
                <a:solidFill>
                  <a:schemeClr val="bg1"/>
                </a:solidFill>
              </a:rPr>
              <a:t> Bohr</a:t>
            </a:r>
          </a:p>
          <a:p>
            <a:r>
              <a:rPr lang="pt-PT" b="1" dirty="0">
                <a:solidFill>
                  <a:schemeClr val="bg1"/>
                </a:solidFill>
              </a:rPr>
              <a:t>1885-1962</a:t>
            </a:r>
          </a:p>
        </p:txBody>
      </p:sp>
    </p:spTree>
    <p:extLst>
      <p:ext uri="{BB962C8B-B14F-4D97-AF65-F5344CB8AC3E}">
        <p14:creationId xmlns:p14="http://schemas.microsoft.com/office/powerpoint/2010/main" val="83969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ângulo 1"/>
          <p:cNvSpPr/>
          <p:nvPr/>
        </p:nvSpPr>
        <p:spPr>
          <a:xfrm>
            <a:off x="0" y="134455"/>
            <a:ext cx="9144000" cy="2677656"/>
          </a:xfrm>
          <a:prstGeom prst="rect">
            <a:avLst/>
          </a:prstGeom>
        </p:spPr>
        <p:txBody>
          <a:bodyPr wrap="square">
            <a:spAutoFit/>
          </a:bodyPr>
          <a:lstStyle/>
          <a:p>
            <a:r>
              <a:rPr lang="pt-BR" sz="2400" dirty="0">
                <a:solidFill>
                  <a:schemeClr val="bg1"/>
                </a:solidFill>
              </a:rPr>
              <a:t>Espectro de emissão  de linhas</a:t>
            </a:r>
          </a:p>
          <a:p>
            <a:r>
              <a:rPr lang="pt-BR" sz="2400" dirty="0">
                <a:solidFill>
                  <a:schemeClr val="bg1"/>
                </a:solidFill>
              </a:rPr>
              <a:t>Diferente do espectro de emissão da luz do sol  e da luz emitida por um corpo quente.</a:t>
            </a:r>
          </a:p>
          <a:p>
            <a:endParaRPr lang="pt-BR" sz="2400" dirty="0">
              <a:solidFill>
                <a:schemeClr val="bg1"/>
              </a:solidFill>
            </a:endParaRPr>
          </a:p>
          <a:p>
            <a:r>
              <a:rPr lang="pt-BR" sz="2400" dirty="0">
                <a:solidFill>
                  <a:schemeClr val="bg1"/>
                </a:solidFill>
              </a:rPr>
              <a:t>Cada elemento apresenta um espectro de emissão único.</a:t>
            </a:r>
          </a:p>
          <a:p>
            <a:r>
              <a:rPr lang="pt-BR" sz="2400" dirty="0">
                <a:solidFill>
                  <a:schemeClr val="bg1"/>
                </a:solidFill>
              </a:rPr>
              <a:t>Este facto permite inclusive a análise química de um determinado composto</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003" t="22495" r="8755" b="32916"/>
          <a:stretch/>
        </p:blipFill>
        <p:spPr bwMode="auto">
          <a:xfrm>
            <a:off x="327660" y="2881931"/>
            <a:ext cx="8488680" cy="3261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35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down)">
                                      <p:cBhvr>
                                        <p:cTn id="15" dur="500"/>
                                        <p:tgtEl>
                                          <p:spTgt spid="2">
                                            <p:txEl>
                                              <p:pRg st="3" end="3"/>
                                            </p:txEl>
                                          </p:spTgt>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10242"/>
                                        </p:tgtEl>
                                        <p:attrNameLst>
                                          <p:attrName>style.visibility</p:attrName>
                                        </p:attrNameLst>
                                      </p:cBhvr>
                                      <p:to>
                                        <p:strVal val="visible"/>
                                      </p:to>
                                    </p:set>
                                    <p:animEffect transition="in" filter="wipe(down)">
                                      <p:cBhvr>
                                        <p:cTn id="2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ângulo 1"/>
              <p:cNvSpPr/>
              <p:nvPr/>
            </p:nvSpPr>
            <p:spPr>
              <a:xfrm>
                <a:off x="251520" y="980728"/>
                <a:ext cx="8892480" cy="3138167"/>
              </a:xfrm>
              <a:prstGeom prst="rect">
                <a:avLst/>
              </a:prstGeom>
            </p:spPr>
            <p:txBody>
              <a:bodyPr wrap="square">
                <a:spAutoFit/>
              </a:bodyPr>
              <a:lstStyle/>
              <a:p>
                <a:pPr lvl="0"/>
                <a:r>
                  <a:rPr lang="pt-BR" sz="2400">
                    <a:solidFill>
                      <a:prstClr val="white"/>
                    </a:solidFill>
                  </a:rPr>
                  <a:t>Um dos </a:t>
                </a:r>
                <a:r>
                  <a:rPr lang="pt-BR" sz="2400" b="1">
                    <a:solidFill>
                      <a:srgbClr val="FFFF00"/>
                    </a:solidFill>
                  </a:rPr>
                  <a:t>objetivos do século XX </a:t>
                </a:r>
                <a:r>
                  <a:rPr lang="pt-BR" sz="2400">
                    <a:solidFill>
                      <a:prstClr val="white"/>
                    </a:solidFill>
                  </a:rPr>
                  <a:t>- explicar o porquê de os átomos gasosos emitirem luz apenas em determinadas frequências </a:t>
                </a:r>
              </a:p>
              <a:p>
                <a:pPr lvl="0"/>
                <a:endParaRPr lang="pt-BR" sz="2400">
                  <a:solidFill>
                    <a:prstClr val="white"/>
                  </a:solidFill>
                </a:endParaRPr>
              </a:p>
              <a:p>
                <a:pPr lvl="0"/>
                <a:r>
                  <a:rPr lang="pt-BR" sz="2400">
                    <a:solidFill>
                      <a:prstClr val="white"/>
                    </a:solidFill>
                  </a:rPr>
                  <a:t>Relação matemática entre os comprimentos de onda observados. Padrão regular implica uma explicação logica. </a:t>
                </a:r>
              </a:p>
              <a:p>
                <a:pPr lvl="0"/>
                <a:endParaRPr lang="pt-BR" sz="2400">
                  <a:solidFill>
                    <a:prstClr val="white"/>
                  </a:solidFill>
                </a:endParaRPr>
              </a:p>
              <a:p>
                <a:pPr lvl="0"/>
                <a14:m>
                  <m:oMathPara xmlns:m="http://schemas.openxmlformats.org/officeDocument/2006/math">
                    <m:oMathParaPr>
                      <m:jc m:val="centerGroup"/>
                    </m:oMathParaPr>
                    <m:oMath xmlns:m="http://schemas.openxmlformats.org/officeDocument/2006/math">
                      <m:f>
                        <m:fPr>
                          <m:ctrlPr>
                            <a:rPr lang="pt-BR" sz="2400" i="1">
                              <a:solidFill>
                                <a:prstClr val="white"/>
                              </a:solidFill>
                              <a:latin typeface="Cambria Math" panose="02040503050406030204" pitchFamily="18" charset="0"/>
                            </a:rPr>
                          </m:ctrlPr>
                        </m:fPr>
                        <m:num>
                          <m:r>
                            <a:rPr lang="pt-BR" sz="2400" i="1">
                              <a:solidFill>
                                <a:prstClr val="white"/>
                              </a:solidFill>
                              <a:latin typeface="Cambria Math"/>
                            </a:rPr>
                            <m:t>1</m:t>
                          </m:r>
                        </m:num>
                        <m:den>
                          <m:r>
                            <a:rPr lang="pt-BR" sz="2400" i="1">
                              <a:solidFill>
                                <a:prstClr val="white"/>
                              </a:solidFill>
                              <a:latin typeface="Cambria Math"/>
                              <a:ea typeface="Cambria Math"/>
                            </a:rPr>
                            <m:t>𝜆</m:t>
                          </m:r>
                        </m:den>
                      </m:f>
                      <m:r>
                        <a:rPr lang="pt-BR" sz="2400" i="1">
                          <a:solidFill>
                            <a:prstClr val="white"/>
                          </a:solidFill>
                          <a:latin typeface="Cambria Math"/>
                        </a:rPr>
                        <m:t>=</m:t>
                      </m:r>
                      <m:r>
                        <a:rPr lang="pt-BR" sz="2400" i="1">
                          <a:solidFill>
                            <a:prstClr val="white"/>
                          </a:solidFill>
                          <a:latin typeface="Cambria Math"/>
                        </a:rPr>
                        <m:t>𝑅</m:t>
                      </m:r>
                      <m:d>
                        <m:dPr>
                          <m:ctrlPr>
                            <a:rPr lang="pt-BR" sz="2400" i="1">
                              <a:solidFill>
                                <a:prstClr val="white"/>
                              </a:solidFill>
                              <a:latin typeface="Cambria Math" panose="02040503050406030204" pitchFamily="18" charset="0"/>
                            </a:rPr>
                          </m:ctrlPr>
                        </m:dPr>
                        <m:e>
                          <m:f>
                            <m:fPr>
                              <m:ctrlPr>
                                <a:rPr lang="pt-BR" sz="2400" i="1">
                                  <a:solidFill>
                                    <a:prstClr val="white"/>
                                  </a:solidFill>
                                  <a:latin typeface="Cambria Math" panose="02040503050406030204" pitchFamily="18" charset="0"/>
                                </a:rPr>
                              </m:ctrlPr>
                            </m:fPr>
                            <m:num>
                              <m:r>
                                <a:rPr lang="pt-BR" sz="2400" i="1">
                                  <a:solidFill>
                                    <a:prstClr val="white"/>
                                  </a:solidFill>
                                  <a:latin typeface="Cambria Math"/>
                                </a:rPr>
                                <m:t>1</m:t>
                              </m:r>
                            </m:num>
                            <m:den>
                              <m:sSup>
                                <m:sSupPr>
                                  <m:ctrlPr>
                                    <a:rPr lang="pt-BR" sz="2400" i="1">
                                      <a:solidFill>
                                        <a:prstClr val="white"/>
                                      </a:solidFill>
                                      <a:latin typeface="Cambria Math" panose="02040503050406030204" pitchFamily="18" charset="0"/>
                                    </a:rPr>
                                  </m:ctrlPr>
                                </m:sSupPr>
                                <m:e>
                                  <m:r>
                                    <a:rPr lang="pt-BR" sz="2400" i="1">
                                      <a:solidFill>
                                        <a:prstClr val="white"/>
                                      </a:solidFill>
                                      <a:latin typeface="Cambria Math"/>
                                    </a:rPr>
                                    <m:t>2</m:t>
                                  </m:r>
                                </m:e>
                                <m:sup>
                                  <m:r>
                                    <a:rPr lang="pt-BR" sz="2400" i="1">
                                      <a:solidFill>
                                        <a:prstClr val="white"/>
                                      </a:solidFill>
                                      <a:latin typeface="Cambria Math"/>
                                    </a:rPr>
                                    <m:t>2</m:t>
                                  </m:r>
                                </m:sup>
                              </m:sSup>
                            </m:den>
                          </m:f>
                          <m:r>
                            <a:rPr lang="pt-BR" sz="2400" i="1">
                              <a:solidFill>
                                <a:prstClr val="white"/>
                              </a:solidFill>
                              <a:latin typeface="Cambria Math"/>
                            </a:rPr>
                            <m:t>−</m:t>
                          </m:r>
                          <m:f>
                            <m:fPr>
                              <m:ctrlPr>
                                <a:rPr lang="pt-BR" sz="2400" i="1">
                                  <a:solidFill>
                                    <a:prstClr val="white"/>
                                  </a:solidFill>
                                  <a:latin typeface="Cambria Math" panose="02040503050406030204" pitchFamily="18" charset="0"/>
                                </a:rPr>
                              </m:ctrlPr>
                            </m:fPr>
                            <m:num>
                              <m:r>
                                <a:rPr lang="pt-BR" sz="2400" i="1">
                                  <a:solidFill>
                                    <a:prstClr val="white"/>
                                  </a:solidFill>
                                  <a:latin typeface="Cambria Math"/>
                                </a:rPr>
                                <m:t>1</m:t>
                              </m:r>
                            </m:num>
                            <m:den>
                              <m:sSup>
                                <m:sSupPr>
                                  <m:ctrlPr>
                                    <a:rPr lang="pt-BR" sz="2400" i="1">
                                      <a:solidFill>
                                        <a:prstClr val="white"/>
                                      </a:solidFill>
                                      <a:latin typeface="Cambria Math" panose="02040503050406030204" pitchFamily="18" charset="0"/>
                                    </a:rPr>
                                  </m:ctrlPr>
                                </m:sSupPr>
                                <m:e>
                                  <m:r>
                                    <a:rPr lang="pt-BR" sz="2400" i="1">
                                      <a:solidFill>
                                        <a:prstClr val="white"/>
                                      </a:solidFill>
                                      <a:latin typeface="Cambria Math"/>
                                    </a:rPr>
                                    <m:t>𝑛</m:t>
                                  </m:r>
                                </m:e>
                                <m:sup>
                                  <m:r>
                                    <a:rPr lang="pt-BR" sz="2400" i="1">
                                      <a:solidFill>
                                        <a:prstClr val="white"/>
                                      </a:solidFill>
                                      <a:latin typeface="Cambria Math"/>
                                    </a:rPr>
                                    <m:t>2</m:t>
                                  </m:r>
                                </m:sup>
                              </m:sSup>
                            </m:den>
                          </m:f>
                        </m:e>
                      </m:d>
                      <m:r>
                        <a:rPr lang="pt-BR" sz="2400" i="1">
                          <a:solidFill>
                            <a:prstClr val="white"/>
                          </a:solidFill>
                          <a:latin typeface="Cambria Math"/>
                        </a:rPr>
                        <m:t>𝑒𝑚</m:t>
                      </m:r>
                      <m:r>
                        <a:rPr lang="pt-BR" sz="2400" i="1">
                          <a:solidFill>
                            <a:prstClr val="white"/>
                          </a:solidFill>
                          <a:latin typeface="Cambria Math"/>
                        </a:rPr>
                        <m:t> </m:t>
                      </m:r>
                      <m:r>
                        <a:rPr lang="pt-BR" sz="2400" i="1">
                          <a:solidFill>
                            <a:prstClr val="white"/>
                          </a:solidFill>
                          <a:latin typeface="Cambria Math"/>
                        </a:rPr>
                        <m:t>𝑞𝑢𝑒</m:t>
                      </m:r>
                      <m:r>
                        <a:rPr lang="pt-BR" sz="2400" i="1">
                          <a:solidFill>
                            <a:prstClr val="white"/>
                          </a:solidFill>
                          <a:latin typeface="Cambria Math"/>
                        </a:rPr>
                        <m:t> </m:t>
                      </m:r>
                      <m:r>
                        <a:rPr lang="pt-BR" sz="2400" i="1">
                          <a:solidFill>
                            <a:prstClr val="white"/>
                          </a:solidFill>
                          <a:latin typeface="Cambria Math"/>
                        </a:rPr>
                        <m:t>𝑛</m:t>
                      </m:r>
                      <m:r>
                        <a:rPr lang="pt-BR" sz="2400" i="1">
                          <a:solidFill>
                            <a:prstClr val="white"/>
                          </a:solidFill>
                          <a:latin typeface="Cambria Math"/>
                        </a:rPr>
                        <m:t>&gt;2</m:t>
                      </m:r>
                    </m:oMath>
                  </m:oMathPara>
                </a14:m>
                <a:endParaRPr lang="pt-BR" sz="2400">
                  <a:solidFill>
                    <a:prstClr val="white"/>
                  </a:solidFill>
                </a:endParaRPr>
              </a:p>
            </p:txBody>
          </p:sp>
        </mc:Choice>
        <mc:Fallback xmlns="">
          <p:sp>
            <p:nvSpPr>
              <p:cNvPr id="2" name="Rectângulo 1"/>
              <p:cNvSpPr>
                <a:spLocks noRot="1" noChangeAspect="1" noMove="1" noResize="1" noEditPoints="1" noAdjustHandles="1" noChangeArrowheads="1" noChangeShapeType="1" noTextEdit="1"/>
              </p:cNvSpPr>
              <p:nvPr/>
            </p:nvSpPr>
            <p:spPr>
              <a:xfrm>
                <a:off x="251520" y="980728"/>
                <a:ext cx="8892480" cy="3138167"/>
              </a:xfrm>
              <a:prstGeom prst="rect">
                <a:avLst/>
              </a:prstGeom>
              <a:blipFill>
                <a:blip r:embed="rId2"/>
                <a:stretch>
                  <a:fillRect l="-1028" t="-1553"/>
                </a:stretch>
              </a:blipFill>
            </p:spPr>
            <p:txBody>
              <a:bodyPr/>
              <a:lstStyle/>
              <a:p>
                <a:r>
                  <a:rPr lang="pt-BR">
                    <a:noFill/>
                  </a:rPr>
                  <a:t> </a:t>
                </a:r>
              </a:p>
            </p:txBody>
          </p:sp>
        </mc:Fallback>
      </mc:AlternateContent>
      <p:pic>
        <p:nvPicPr>
          <p:cNvPr id="4" name="Picture 4" descr="https://s-media-cache-ak0.pinimg.com/custom_covers/216x146/359584420186892643_1383765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 y="-99392"/>
            <a:ext cx="1654400" cy="1118252"/>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251520" y="4118895"/>
            <a:ext cx="4969668" cy="830997"/>
          </a:xfrm>
          <a:prstGeom prst="rect">
            <a:avLst/>
          </a:prstGeom>
        </p:spPr>
        <p:txBody>
          <a:bodyPr wrap="square">
            <a:spAutoFit/>
          </a:bodyPr>
          <a:lstStyle/>
          <a:p>
            <a:pPr lvl="0"/>
            <a:r>
              <a:rPr lang="pt-BR" sz="2400">
                <a:solidFill>
                  <a:prstClr val="white"/>
                </a:solidFill>
              </a:rPr>
              <a:t>e R é a constante de Rydberg = 1,0974*10</a:t>
            </a:r>
            <a:r>
              <a:rPr lang="pt-BR" sz="2400" baseline="30000">
                <a:solidFill>
                  <a:prstClr val="white"/>
                </a:solidFill>
              </a:rPr>
              <a:t>7</a:t>
            </a:r>
            <a:r>
              <a:rPr lang="pt-BR" sz="2400">
                <a:solidFill>
                  <a:prstClr val="white"/>
                </a:solidFill>
              </a:rPr>
              <a:t> m</a:t>
            </a:r>
            <a:r>
              <a:rPr lang="pt-BR" sz="2400" baseline="30000">
                <a:solidFill>
                  <a:prstClr val="white"/>
                </a:solidFill>
              </a:rPr>
              <a:t>-1</a:t>
            </a:r>
            <a:r>
              <a:rPr lang="pt-BR" sz="2400">
                <a:solidFill>
                  <a:prstClr val="white"/>
                </a:solidFill>
              </a:rPr>
              <a:t>. </a:t>
            </a:r>
          </a:p>
        </p:txBody>
      </p:sp>
      <p:sp>
        <p:nvSpPr>
          <p:cNvPr id="6" name="Rectângulo 5"/>
          <p:cNvSpPr/>
          <p:nvPr/>
        </p:nvSpPr>
        <p:spPr>
          <a:xfrm>
            <a:off x="410574" y="5116631"/>
            <a:ext cx="8296956" cy="1323439"/>
          </a:xfrm>
          <a:prstGeom prst="rect">
            <a:avLst/>
          </a:prstGeom>
        </p:spPr>
        <p:txBody>
          <a:bodyPr wrap="square">
            <a:spAutoFit/>
          </a:bodyPr>
          <a:lstStyle/>
          <a:p>
            <a:pPr lvl="0"/>
            <a:r>
              <a:rPr lang="pt-BR" sz="2400" dirty="0">
                <a:solidFill>
                  <a:prstClr val="white"/>
                </a:solidFill>
              </a:rPr>
              <a:t>O </a:t>
            </a:r>
            <a:r>
              <a:rPr lang="pt-BR" sz="2400" b="1" dirty="0">
                <a:solidFill>
                  <a:srgbClr val="FFFF00"/>
                </a:solidFill>
              </a:rPr>
              <a:t>comprimento de onda </a:t>
            </a:r>
            <a:r>
              <a:rPr lang="pt-BR" sz="2400" dirty="0">
                <a:solidFill>
                  <a:prstClr val="white"/>
                </a:solidFill>
              </a:rPr>
              <a:t>da radiação emitida quando um dado </a:t>
            </a:r>
            <a:r>
              <a:rPr lang="pt-BR" sz="2400" dirty="0" err="1">
                <a:solidFill>
                  <a:prstClr val="white"/>
                </a:solidFill>
              </a:rPr>
              <a:t>eletron</a:t>
            </a:r>
            <a:r>
              <a:rPr lang="pt-BR" sz="2400" dirty="0">
                <a:solidFill>
                  <a:prstClr val="white"/>
                </a:solidFill>
              </a:rPr>
              <a:t> é excitado está relacionada  com o </a:t>
            </a:r>
            <a:r>
              <a:rPr lang="pt-BR" sz="3200" b="1" dirty="0">
                <a:solidFill>
                  <a:srgbClr val="FFFF00"/>
                </a:solidFill>
              </a:rPr>
              <a:t>nível energético</a:t>
            </a:r>
            <a:r>
              <a:rPr lang="pt-BR" sz="2400" dirty="0">
                <a:solidFill>
                  <a:prstClr val="white"/>
                </a:solidFill>
              </a:rPr>
              <a:t> para onde esse </a:t>
            </a:r>
            <a:r>
              <a:rPr lang="pt-BR" sz="2400" dirty="0" err="1">
                <a:solidFill>
                  <a:prstClr val="white"/>
                </a:solidFill>
              </a:rPr>
              <a:t>eletron</a:t>
            </a:r>
            <a:r>
              <a:rPr lang="pt-BR" sz="2400" dirty="0">
                <a:solidFill>
                  <a:prstClr val="white"/>
                </a:solidFill>
              </a:rPr>
              <a:t> foi enviado.</a:t>
            </a:r>
          </a:p>
        </p:txBody>
      </p:sp>
    </p:spTree>
    <p:extLst>
      <p:ext uri="{BB962C8B-B14F-4D97-AF65-F5344CB8AC3E}">
        <p14:creationId xmlns:p14="http://schemas.microsoft.com/office/powerpoint/2010/main" val="289462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p:bldP spid="6" grpId="0"/>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38731</TotalTime>
  <Words>6920</Words>
  <Application>Microsoft Office PowerPoint</Application>
  <PresentationFormat>Apresentação na tela (4:3)</PresentationFormat>
  <Paragraphs>1089</Paragraphs>
  <Slides>244</Slides>
  <Notes>11</Notes>
  <HiddenSlides>0</HiddenSlides>
  <MMClips>0</MMClips>
  <ScaleCrop>false</ScaleCrop>
  <HeadingPairs>
    <vt:vector size="8" baseType="variant">
      <vt:variant>
        <vt:lpstr>Fontes usadas</vt:lpstr>
      </vt:variant>
      <vt:variant>
        <vt:i4>11</vt:i4>
      </vt:variant>
      <vt:variant>
        <vt:lpstr>Tema</vt:lpstr>
      </vt:variant>
      <vt:variant>
        <vt:i4>1</vt:i4>
      </vt:variant>
      <vt:variant>
        <vt:lpstr>Servidores OLE inseridos</vt:lpstr>
      </vt:variant>
      <vt:variant>
        <vt:i4>1</vt:i4>
      </vt:variant>
      <vt:variant>
        <vt:lpstr>Títulos de slides</vt:lpstr>
      </vt:variant>
      <vt:variant>
        <vt:i4>244</vt:i4>
      </vt:variant>
    </vt:vector>
  </HeadingPairs>
  <TitlesOfParts>
    <vt:vector size="257" baseType="lpstr">
      <vt:lpstr>Arial Unicode MS</vt:lpstr>
      <vt:lpstr>SimSun</vt:lpstr>
      <vt:lpstr>Aharoni</vt:lpstr>
      <vt:lpstr>Arial</vt:lpstr>
      <vt:lpstr>Britannic Bold</vt:lpstr>
      <vt:lpstr>Calibri</vt:lpstr>
      <vt:lpstr>Cambria Math</vt:lpstr>
      <vt:lpstr>Lucida Console</vt:lpstr>
      <vt:lpstr>Symbol</vt:lpstr>
      <vt:lpstr>Times New Roman</vt:lpstr>
      <vt:lpstr>Wingdings</vt:lpstr>
      <vt:lpstr>Tema do Office</vt:lpstr>
      <vt:lpstr>Packager Shell Object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Pedro Vidinha</dc:creator>
  <cp:lastModifiedBy>Pedro Vidinha</cp:lastModifiedBy>
  <cp:revision>212</cp:revision>
  <cp:lastPrinted>2017-03-29T22:18:26Z</cp:lastPrinted>
  <dcterms:created xsi:type="dcterms:W3CDTF">2016-01-19T18:33:01Z</dcterms:created>
  <dcterms:modified xsi:type="dcterms:W3CDTF">2018-03-01T22:15:34Z</dcterms:modified>
</cp:coreProperties>
</file>