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mpg" ContentType="video/unknown"/>
  <Default Extension="emf" ContentType="image/x-emf"/>
  <Default Extension="mp4" ContentType="video/unknown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84" r:id="rId2"/>
    <p:sldId id="286" r:id="rId3"/>
    <p:sldId id="283" r:id="rId4"/>
    <p:sldId id="256" r:id="rId5"/>
    <p:sldId id="287" r:id="rId6"/>
    <p:sldId id="279" r:id="rId7"/>
    <p:sldId id="281" r:id="rId8"/>
    <p:sldId id="280" r:id="rId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modifyVerifier cryptProviderType="rsaFull" cryptAlgorithmClass="hash" cryptAlgorithmType="typeAny" cryptAlgorithmSid="4" spinCount="100000" saltData="Fb8X23OovRP4w/A15kqzcQ==" hashData="PRNgisXoLR6QmI+AgFAo0eDxCNQ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80" y="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67D19-A570-1246-875F-7DD9013C2663}" type="datetimeFigureOut">
              <a:rPr lang="en-US" smtClean="0"/>
              <a:t>19/08/15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99BFD-DA74-2541-9520-5050998C1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6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563D0-1756-3E41-B4FB-E6947751978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786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AFF81-33FC-DA4D-A893-3659C45A22D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99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CD5B6-213C-3B42-BE60-CA3895BAC0E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277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0D682-4C3C-354A-9DD7-0B275723592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519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BF9E-5FC1-904E-8271-2C27D1C440A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03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0F6BD-9B47-3443-90AA-F5D9F6C3EC5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270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FFE3C-F533-D945-99ED-A55E9B7D84F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80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D18FF-9AE8-D144-89BF-833A35AAA12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625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2647E-9C3C-7545-A6CF-A71CDF4ACD9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542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1AED5-88E0-684D-90FE-BB77179B14D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1183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5B9EA-92AF-4343-AEBC-9563BE7859F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48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FCD6A45-55E6-7A44-9DCB-EF6A9127534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9" Type="http://schemas.openxmlformats.org/officeDocument/2006/relationships/image" Target="../media/image12.emf"/><Relationship Id="rId10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.gi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8.emf"/><Relationship Id="rId5" Type="http://schemas.openxmlformats.org/officeDocument/2006/relationships/image" Target="../media/image16.emf"/><Relationship Id="rId6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emf"/><Relationship Id="rId3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2.png"/><Relationship Id="rId1" Type="http://schemas.microsoft.com/office/2007/relationships/media" Target="../media/media1.mpg"/><Relationship Id="rId2" Type="http://schemas.openxmlformats.org/officeDocument/2006/relationships/video" Target="../media/media1.m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4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wavepu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847" y="801875"/>
            <a:ext cx="45434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15444" y="2539994"/>
            <a:ext cx="4008279" cy="798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dirty="0" err="1" smtClean="0"/>
              <a:t>Posição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lâmina</a:t>
            </a:r>
            <a:r>
              <a:rPr lang="en-US" dirty="0" smtClean="0"/>
              <a:t> de </a:t>
            </a:r>
            <a:r>
              <a:rPr lang="en-US" dirty="0" err="1" smtClean="0"/>
              <a:t>moléculas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deslocamento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smtClean="0">
                <a:sym typeface="Wingdings"/>
              </a:rPr>
              <a:t>u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976" y="3381841"/>
            <a:ext cx="2289145" cy="360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221" y="5385618"/>
            <a:ext cx="2513189" cy="3604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8999" y="4303882"/>
            <a:ext cx="2853796" cy="798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dirty="0" err="1" smtClean="0"/>
              <a:t>Pressão</a:t>
            </a:r>
            <a:r>
              <a:rPr lang="en-US" dirty="0" smtClean="0"/>
              <a:t> local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variação</a:t>
            </a:r>
            <a:r>
              <a:rPr lang="en-US" dirty="0" smtClean="0">
                <a:sym typeface="Wingdings"/>
              </a:rPr>
              <a:t> de </a:t>
            </a:r>
            <a:r>
              <a:rPr lang="en-US" dirty="0" err="1" smtClean="0">
                <a:sym typeface="Wingdings"/>
              </a:rPr>
              <a:t>pressão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smtClean="0">
                <a:sym typeface="Wingdings"/>
              </a:rPr>
              <a:t>p</a:t>
            </a:r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1252" y="5554952"/>
            <a:ext cx="2376814" cy="3604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79668" y="4442171"/>
            <a:ext cx="3097928" cy="798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dirty="0" err="1" smtClean="0"/>
              <a:t>Densidade</a:t>
            </a:r>
            <a:r>
              <a:rPr lang="en-US" dirty="0" smtClean="0"/>
              <a:t> local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variação</a:t>
            </a:r>
            <a:r>
              <a:rPr lang="en-US" dirty="0" smtClean="0">
                <a:sym typeface="Wingdings"/>
              </a:rPr>
              <a:t> de </a:t>
            </a:r>
            <a:r>
              <a:rPr lang="en-US" dirty="0" err="1" smtClean="0">
                <a:sym typeface="Wingdings"/>
              </a:rPr>
              <a:t>densidade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smtClean="0">
                <a:latin typeface="Symbol" charset="2"/>
                <a:cs typeface="Symbol" charset="2"/>
                <a:sym typeface="Wingdings"/>
              </a:rPr>
              <a:t>d</a:t>
            </a:r>
            <a:endParaRPr lang="en-US" i="1" dirty="0">
              <a:latin typeface="Symbol" charset="2"/>
              <a:cs typeface="Symbol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8470" y="0"/>
            <a:ext cx="3497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Ondas</a:t>
            </a:r>
            <a:r>
              <a:rPr lang="en-US" sz="36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Sonoras</a:t>
            </a:r>
            <a:endParaRPr lang="en-US" sz="36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41427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687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400" u="sng">
                <a:solidFill>
                  <a:srgbClr val="3366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dirty="0" err="1" smtClean="0"/>
              <a:t>Equações</a:t>
            </a:r>
            <a:r>
              <a:rPr lang="en-US" dirty="0" smtClean="0"/>
              <a:t> de </a:t>
            </a:r>
            <a:r>
              <a:rPr lang="en-US" dirty="0" err="1" smtClean="0"/>
              <a:t>onda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2" y="2106075"/>
            <a:ext cx="2568221" cy="791012"/>
          </a:xfrm>
          <a:prstGeom prst="rect">
            <a:avLst/>
          </a:prstGeom>
          <a:ln w="38100" cmpd="dbl"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923" y="2112863"/>
            <a:ext cx="1849345" cy="761999"/>
          </a:xfrm>
          <a:prstGeom prst="rect">
            <a:avLst/>
          </a:prstGeom>
          <a:ln w="38100" cmpd="dbl">
            <a:solidFill>
              <a:srgbClr val="FF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16" y="683774"/>
            <a:ext cx="1919187" cy="750986"/>
          </a:xfrm>
          <a:prstGeom prst="rect">
            <a:avLst/>
          </a:prstGeom>
          <a:ln w="76200" cmpd="tri">
            <a:solidFill>
              <a:srgbClr val="008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7981" y="1922731"/>
            <a:ext cx="2013655" cy="869977"/>
          </a:xfrm>
          <a:prstGeom prst="rect">
            <a:avLst/>
          </a:prstGeom>
          <a:ln w="76200" cmpd="tri">
            <a:solidFill>
              <a:srgbClr val="008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2151" y="631366"/>
            <a:ext cx="2029178" cy="805703"/>
          </a:xfrm>
          <a:prstGeom prst="rect">
            <a:avLst/>
          </a:prstGeom>
          <a:ln w="76200" cmpd="tri">
            <a:solidFill>
              <a:srgbClr val="008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1815" y="634751"/>
            <a:ext cx="2029178" cy="805703"/>
          </a:xfrm>
          <a:prstGeom prst="rect">
            <a:avLst/>
          </a:prstGeom>
          <a:ln w="76200" cmpd="tri">
            <a:solidFill>
              <a:srgbClr val="008000"/>
            </a:solidFill>
          </a:ln>
        </p:spPr>
      </p:pic>
      <p:grpSp>
        <p:nvGrpSpPr>
          <p:cNvPr id="23" name="Group 22"/>
          <p:cNvGrpSpPr/>
          <p:nvPr/>
        </p:nvGrpSpPr>
        <p:grpSpPr>
          <a:xfrm>
            <a:off x="286764" y="3154202"/>
            <a:ext cx="5450531" cy="1055468"/>
            <a:chOff x="286764" y="3154202"/>
            <a:chExt cx="5450531" cy="1055468"/>
          </a:xfrm>
        </p:grpSpPr>
        <p:sp>
          <p:nvSpPr>
            <p:cNvPr id="3" name="TextBox 2"/>
            <p:cNvSpPr txBox="1"/>
            <p:nvPr/>
          </p:nvSpPr>
          <p:spPr>
            <a:xfrm>
              <a:off x="286764" y="3154202"/>
              <a:ext cx="54505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>
                <a:defRPr sz="2400" u="sng">
                  <a:solidFill>
                    <a:srgbClr val="3366FF"/>
                  </a:solidFill>
                  <a:latin typeface="Comic Sans MS"/>
                  <a:cs typeface="Comic Sans MS"/>
                </a:defRPr>
              </a:lvl1pPr>
            </a:lstStyle>
            <a:p>
              <a:r>
                <a:rPr lang="en-US" dirty="0" err="1"/>
                <a:t>Intensidade</a:t>
              </a:r>
              <a:r>
                <a:rPr lang="en-US" dirty="0"/>
                <a:t> da </a:t>
              </a:r>
              <a:r>
                <a:rPr lang="en-US" dirty="0" err="1"/>
                <a:t>onda</a:t>
              </a:r>
              <a:r>
                <a:rPr lang="en-US" dirty="0"/>
                <a:t>: </a:t>
              </a:r>
              <a:r>
                <a:rPr lang="en-US" dirty="0" err="1"/>
                <a:t>caso</a:t>
              </a:r>
              <a:r>
                <a:rPr lang="en-US" dirty="0"/>
                <a:t> </a:t>
              </a:r>
              <a:r>
                <a:rPr lang="en-US" dirty="0" err="1"/>
                <a:t>harmônico</a:t>
              </a:r>
              <a:endParaRPr lang="en-US" dirty="0"/>
            </a:p>
          </p:txBody>
        </p:sp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810" y="3888725"/>
              <a:ext cx="3764601" cy="320945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1487" y="3911392"/>
            <a:ext cx="3729904" cy="3209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14269" y="4792705"/>
            <a:ext cx="1817476" cy="378641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652304" y="2689947"/>
            <a:ext cx="3523094" cy="2239347"/>
            <a:chOff x="1652304" y="2689947"/>
            <a:chExt cx="3523094" cy="2239347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4834013" y="2785529"/>
              <a:ext cx="68278" cy="20618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652304" y="2689947"/>
              <a:ext cx="2826669" cy="22393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717425" y="2799184"/>
              <a:ext cx="2457973" cy="20208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5826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245" y="109233"/>
            <a:ext cx="5450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400" u="sng">
                <a:solidFill>
                  <a:srgbClr val="3366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dirty="0" err="1"/>
              <a:t>Intensidade</a:t>
            </a:r>
            <a:r>
              <a:rPr lang="en-US" dirty="0"/>
              <a:t> da </a:t>
            </a:r>
            <a:r>
              <a:rPr lang="en-US" dirty="0" err="1"/>
              <a:t>onda</a:t>
            </a:r>
            <a:r>
              <a:rPr lang="en-US" dirty="0"/>
              <a:t>: </a:t>
            </a:r>
            <a:r>
              <a:rPr lang="en-US" dirty="0" err="1"/>
              <a:t>caso</a:t>
            </a:r>
            <a:r>
              <a:rPr lang="en-US" dirty="0"/>
              <a:t> </a:t>
            </a:r>
            <a:r>
              <a:rPr lang="en-US" dirty="0" err="1"/>
              <a:t>harmônico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8174"/>
            <a:ext cx="3488952" cy="297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088" y="743531"/>
            <a:ext cx="3456796" cy="2974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640" y="1201557"/>
            <a:ext cx="1488439" cy="3100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583928"/>
            <a:ext cx="7341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Intensidade</a:t>
            </a:r>
            <a:r>
              <a:rPr lang="en-US" dirty="0" smtClean="0"/>
              <a:t>: </a:t>
            </a:r>
            <a:r>
              <a:rPr lang="en-US" dirty="0" err="1" smtClean="0"/>
              <a:t>energia</a:t>
            </a:r>
            <a:r>
              <a:rPr lang="en-US" dirty="0" smtClean="0"/>
              <a:t> </a:t>
            </a:r>
            <a:r>
              <a:rPr lang="en-US" u="sng" dirty="0" err="1" smtClean="0"/>
              <a:t>média</a:t>
            </a:r>
            <a:r>
              <a:rPr lang="en-US" dirty="0" smtClean="0"/>
              <a:t> </a:t>
            </a:r>
            <a:r>
              <a:rPr lang="en-US" dirty="0" err="1" smtClean="0"/>
              <a:t>fornecida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unidade</a:t>
            </a:r>
            <a:r>
              <a:rPr lang="en-US" dirty="0" smtClean="0"/>
              <a:t> de tempo (</a:t>
            </a:r>
            <a:r>
              <a:rPr lang="en-US" dirty="0" err="1" smtClean="0"/>
              <a:t>corda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err="1" smtClean="0"/>
              <a:t>Som</a:t>
            </a:r>
            <a:r>
              <a:rPr lang="en-US" dirty="0" smtClean="0"/>
              <a:t>: </a:t>
            </a:r>
            <a:r>
              <a:rPr lang="en-US" dirty="0" err="1" smtClean="0"/>
              <a:t>Energia</a:t>
            </a:r>
            <a:r>
              <a:rPr lang="en-US" dirty="0" smtClean="0"/>
              <a:t> </a:t>
            </a:r>
            <a:r>
              <a:rPr lang="en-US" dirty="0" err="1" smtClean="0"/>
              <a:t>depende</a:t>
            </a:r>
            <a:r>
              <a:rPr lang="en-US" dirty="0" smtClean="0"/>
              <a:t> da </a:t>
            </a:r>
            <a:r>
              <a:rPr lang="en-US" dirty="0" err="1" smtClean="0"/>
              <a:t>área</a:t>
            </a:r>
            <a:r>
              <a:rPr lang="en-US" dirty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energia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média</a:t>
            </a:r>
            <a:r>
              <a:rPr lang="en-US" dirty="0" smtClean="0">
                <a:sym typeface="Wingdings"/>
              </a:rPr>
              <a:t>/ (tempo X </a:t>
            </a:r>
            <a:r>
              <a:rPr lang="en-US" dirty="0" err="1" smtClean="0">
                <a:sym typeface="Wingdings"/>
              </a:rPr>
              <a:t>área</a:t>
            </a:r>
            <a:r>
              <a:rPr lang="en-US" dirty="0" smtClean="0">
                <a:sym typeface="Wingdings"/>
              </a:rPr>
              <a:t>)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						</a:t>
            </a:r>
            <a:r>
              <a:rPr lang="en-US" dirty="0" err="1" smtClean="0">
                <a:sym typeface="Wingdings"/>
              </a:rPr>
              <a:t>Grandeza</a:t>
            </a:r>
            <a:r>
              <a:rPr lang="en-US" dirty="0" smtClean="0">
                <a:sym typeface="Wingdings"/>
              </a:rPr>
              <a:t> local!</a:t>
            </a:r>
            <a:endParaRPr lang="en-US" dirty="0"/>
          </a:p>
        </p:txBody>
      </p:sp>
      <p:pic>
        <p:nvPicPr>
          <p:cNvPr id="8" name="Picture 3" descr="wavepul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40521" y="3314313"/>
            <a:ext cx="3936260" cy="113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175" y="3069360"/>
            <a:ext cx="6044224" cy="2788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287" y="3782312"/>
            <a:ext cx="6455464" cy="10127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9951" y="5344112"/>
            <a:ext cx="5222429" cy="640118"/>
          </a:xfrm>
          <a:prstGeom prst="rect">
            <a:avLst/>
          </a:prstGeom>
          <a:ln>
            <a:solidFill>
              <a:srgbClr val="FF6600"/>
            </a:solidFill>
          </a:ln>
        </p:spPr>
      </p:pic>
    </p:spTree>
    <p:extLst>
      <p:ext uri="{BB962C8B-B14F-4D97-AF65-F5344CB8AC3E}">
        <p14:creationId xmlns:p14="http://schemas.microsoft.com/office/powerpoint/2010/main" val="2664207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556" y="4033322"/>
            <a:ext cx="5390444" cy="282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9245" y="109233"/>
            <a:ext cx="5450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400" u="sng">
                <a:solidFill>
                  <a:srgbClr val="3366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dirty="0" err="1"/>
              <a:t>Intensidade</a:t>
            </a:r>
            <a:r>
              <a:rPr lang="en-US" dirty="0"/>
              <a:t> da </a:t>
            </a:r>
            <a:r>
              <a:rPr lang="en-US" dirty="0" err="1"/>
              <a:t>onda</a:t>
            </a:r>
            <a:r>
              <a:rPr lang="en-US" dirty="0"/>
              <a:t>: </a:t>
            </a:r>
            <a:r>
              <a:rPr lang="en-US" dirty="0" err="1"/>
              <a:t>caso</a:t>
            </a:r>
            <a:r>
              <a:rPr lang="en-US" dirty="0"/>
              <a:t> </a:t>
            </a:r>
            <a:r>
              <a:rPr lang="en-US" dirty="0" err="1"/>
              <a:t>harmônico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836" y="1024048"/>
            <a:ext cx="1488439" cy="3100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060" y="1796881"/>
            <a:ext cx="80540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LImite</a:t>
            </a:r>
            <a:r>
              <a:rPr lang="en-US" dirty="0" smtClean="0"/>
              <a:t> </a:t>
            </a:r>
            <a:r>
              <a:rPr lang="en-US" dirty="0" err="1" smtClean="0"/>
              <a:t>audível</a:t>
            </a:r>
            <a:r>
              <a:rPr lang="en-US" dirty="0" smtClean="0"/>
              <a:t>: I</a:t>
            </a:r>
            <a:r>
              <a:rPr lang="en-US" baseline="-25000" dirty="0" smtClean="0"/>
              <a:t>0</a:t>
            </a:r>
            <a:r>
              <a:rPr lang="en-US" dirty="0" smtClean="0"/>
              <a:t> ~ 10</a:t>
            </a:r>
            <a:r>
              <a:rPr lang="en-US" baseline="30000" dirty="0" smtClean="0"/>
              <a:t>-12</a:t>
            </a:r>
            <a:r>
              <a:rPr lang="en-US" dirty="0" smtClean="0"/>
              <a:t> W/m</a:t>
            </a:r>
            <a:r>
              <a:rPr lang="en-US" baseline="30000" dirty="0" smtClean="0"/>
              <a:t>2</a:t>
            </a:r>
            <a:r>
              <a:rPr lang="en-US" dirty="0" smtClean="0"/>
              <a:t> @ 1 kHz </a:t>
            </a:r>
            <a:r>
              <a:rPr lang="en-US" dirty="0" smtClean="0">
                <a:sym typeface="Wingdings"/>
              </a:rPr>
              <a:t> P ~3 10</a:t>
            </a:r>
            <a:r>
              <a:rPr lang="en-US" baseline="30000" dirty="0" smtClean="0">
                <a:sym typeface="Wingdings"/>
              </a:rPr>
              <a:t>-5</a:t>
            </a:r>
            <a:r>
              <a:rPr lang="en-US" dirty="0" smtClean="0">
                <a:sym typeface="Wingdings"/>
              </a:rPr>
              <a:t> N/m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(1 </a:t>
            </a:r>
            <a:r>
              <a:rPr lang="en-US" dirty="0" err="1" smtClean="0">
                <a:sym typeface="Wingdings"/>
              </a:rPr>
              <a:t>atm</a:t>
            </a:r>
            <a:r>
              <a:rPr lang="en-US" dirty="0" smtClean="0">
                <a:sym typeface="Wingdings"/>
              </a:rPr>
              <a:t> ~ 10</a:t>
            </a:r>
            <a:r>
              <a:rPr lang="en-US" baseline="30000" dirty="0" smtClean="0">
                <a:sym typeface="Wingdings"/>
              </a:rPr>
              <a:t>5</a:t>
            </a:r>
            <a:r>
              <a:rPr lang="en-US" dirty="0" smtClean="0">
                <a:sym typeface="Wingdings"/>
              </a:rPr>
              <a:t> N/m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)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			U ~10</a:t>
            </a:r>
            <a:r>
              <a:rPr lang="en-US" baseline="30000" dirty="0" smtClean="0">
                <a:sym typeface="Wingdings"/>
              </a:rPr>
              <a:t>-11</a:t>
            </a:r>
            <a:r>
              <a:rPr lang="en-US" dirty="0" smtClean="0">
                <a:sym typeface="Wingdings"/>
              </a:rPr>
              <a:t> m = 0,1 Angstrom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4682" y="2852392"/>
            <a:ext cx="67223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LImite</a:t>
            </a:r>
            <a:r>
              <a:rPr lang="en-US" dirty="0" smtClean="0"/>
              <a:t> de </a:t>
            </a:r>
            <a:r>
              <a:rPr lang="en-US" dirty="0" err="1" smtClean="0"/>
              <a:t>dano</a:t>
            </a:r>
            <a:r>
              <a:rPr lang="en-US" dirty="0" smtClean="0"/>
              <a:t>: I ~ 1 W/m</a:t>
            </a:r>
            <a:r>
              <a:rPr lang="en-US" baseline="30000" dirty="0" smtClean="0"/>
              <a:t>2</a:t>
            </a:r>
            <a:r>
              <a:rPr lang="en-US" dirty="0" smtClean="0"/>
              <a:t> = 10</a:t>
            </a:r>
            <a:r>
              <a:rPr lang="en-US" baseline="30000" dirty="0" smtClean="0"/>
              <a:t>12</a:t>
            </a:r>
            <a:r>
              <a:rPr lang="en-US" dirty="0" smtClean="0"/>
              <a:t> I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P ~30 N/m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(~10</a:t>
            </a:r>
            <a:r>
              <a:rPr lang="en-US" baseline="30000" dirty="0" smtClean="0">
                <a:sym typeface="Wingdings"/>
              </a:rPr>
              <a:t>-4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atm</a:t>
            </a:r>
            <a:r>
              <a:rPr lang="en-US" dirty="0" smtClean="0">
                <a:sym typeface="Wingdings"/>
              </a:rPr>
              <a:t>)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			U ~10</a:t>
            </a:r>
            <a:r>
              <a:rPr lang="en-US" baseline="30000" dirty="0" smtClean="0">
                <a:sym typeface="Wingdings"/>
              </a:rPr>
              <a:t>-5</a:t>
            </a:r>
            <a:r>
              <a:rPr lang="en-US" dirty="0" smtClean="0">
                <a:sym typeface="Wingdings"/>
              </a:rPr>
              <a:t> m = 10 microns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626" y="4698999"/>
            <a:ext cx="2236508" cy="10442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510" y="786223"/>
            <a:ext cx="5222429" cy="640118"/>
          </a:xfrm>
          <a:prstGeom prst="rect">
            <a:avLst/>
          </a:prstGeom>
          <a:ln>
            <a:solidFill>
              <a:srgbClr val="FF66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778" y="785749"/>
            <a:ext cx="5188074" cy="667696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245" y="109233"/>
            <a:ext cx="2214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400" u="sng">
                <a:solidFill>
                  <a:srgbClr val="3366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dirty="0" err="1" smtClean="0"/>
              <a:t>Onda</a:t>
            </a:r>
            <a:r>
              <a:rPr lang="en-US" dirty="0" smtClean="0"/>
              <a:t> </a:t>
            </a:r>
            <a:r>
              <a:rPr lang="en-US" dirty="0" err="1" smtClean="0"/>
              <a:t>esférica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32" y="293511"/>
            <a:ext cx="4099277" cy="627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391874"/>
            <a:ext cx="4515555" cy="42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07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ch1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128889" y="12558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59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h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98"/>
            <a:ext cx="9154152" cy="656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3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credible! Mirage 2000 fighter jet flyover destroys glass building in Brazil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83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8931</TotalTime>
  <Words>122</Words>
  <Application>Microsoft Macintosh PowerPoint</Application>
  <PresentationFormat>On-screen Show (4:3)</PresentationFormat>
  <Paragraphs>18</Paragraphs>
  <Slides>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Design padrão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IFUSP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4</dc:title>
  <dc:subject/>
  <dc:creator>Marcelo Martinelli</dc:creator>
  <cp:keywords/>
  <dc:description/>
  <cp:lastModifiedBy>Marcelo Martinelli</cp:lastModifiedBy>
  <cp:revision>43</cp:revision>
  <dcterms:created xsi:type="dcterms:W3CDTF">2011-03-23T11:12:46Z</dcterms:created>
  <dcterms:modified xsi:type="dcterms:W3CDTF">2015-08-19T12:48:46Z</dcterms:modified>
  <cp:category/>
</cp:coreProperties>
</file>