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71" r:id="rId2"/>
    <p:sldId id="277" r:id="rId3"/>
    <p:sldId id="268" r:id="rId4"/>
    <p:sldId id="263" r:id="rId5"/>
    <p:sldId id="270" r:id="rId6"/>
    <p:sldId id="272" r:id="rId7"/>
    <p:sldId id="273" r:id="rId8"/>
    <p:sldId id="274" r:id="rId9"/>
    <p:sldId id="275" r:id="rId10"/>
    <p:sldId id="269" r:id="rId11"/>
    <p:sldId id="276" r:id="rId12"/>
    <p:sldId id="264" r:id="rId13"/>
    <p:sldId id="257" r:id="rId14"/>
    <p:sldId id="261" r:id="rId15"/>
    <p:sldId id="259" r:id="rId1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modifyVerifier cryptProviderType="rsaFull" cryptAlgorithmClass="hash" cryptAlgorithmType="typeAny" cryptAlgorithmSid="4" spinCount="100000" saltData="l75GD5hIXqHb3+0fDB1INg==" hashData="pn1APXO0C01yEc8yQBbWxhlv3cA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0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67D19-A570-1246-875F-7DD9013C2663}" type="datetimeFigureOut">
              <a:rPr lang="en-US" smtClean="0"/>
              <a:t>19/08/15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99BFD-DA74-2541-9520-5050998C1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6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563D0-1756-3E41-B4FB-E6947751978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786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AFF81-33FC-DA4D-A893-3659C45A22D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99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CD5B6-213C-3B42-BE60-CA3895BAC0E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277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0D682-4C3C-354A-9DD7-0B275723592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519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BF9E-5FC1-904E-8271-2C27D1C440A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03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0F6BD-9B47-3443-90AA-F5D9F6C3EC5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270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FFE3C-F533-D945-99ED-A55E9B7D84F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80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D18FF-9AE8-D144-89BF-833A35AAA12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625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2647E-9C3C-7545-A6CF-A71CDF4ACD9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542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1AED5-88E0-684D-90FE-BB77179B14D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1183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5B9EA-92AF-4343-AEBC-9563BE7859F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48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FCD6A45-55E6-7A44-9DCB-EF6A9127534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7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36.emf"/><Relationship Id="rId5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8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7" Type="http://schemas.openxmlformats.org/officeDocument/2006/relationships/image" Target="../media/image31.emf"/><Relationship Id="rId8" Type="http://schemas.openxmlformats.org/officeDocument/2006/relationships/image" Target="../media/image32.emf"/><Relationship Id="rId9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wavepu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847" y="801875"/>
            <a:ext cx="45434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15444" y="2539994"/>
            <a:ext cx="4008279" cy="798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dirty="0" err="1" smtClean="0"/>
              <a:t>Posição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lâmina</a:t>
            </a:r>
            <a:r>
              <a:rPr lang="en-US" dirty="0" smtClean="0"/>
              <a:t> de </a:t>
            </a:r>
            <a:r>
              <a:rPr lang="en-US" dirty="0" err="1" smtClean="0"/>
              <a:t>moléculas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deslocamento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smtClean="0">
                <a:sym typeface="Wingdings"/>
              </a:rPr>
              <a:t>u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976" y="3381841"/>
            <a:ext cx="2289145" cy="360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221" y="5385618"/>
            <a:ext cx="2513189" cy="3604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8999" y="4303882"/>
            <a:ext cx="2853796" cy="798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dirty="0" err="1" smtClean="0"/>
              <a:t>Pressão</a:t>
            </a:r>
            <a:r>
              <a:rPr lang="en-US" dirty="0" smtClean="0"/>
              <a:t> local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variação</a:t>
            </a:r>
            <a:r>
              <a:rPr lang="en-US" dirty="0" smtClean="0">
                <a:sym typeface="Wingdings"/>
              </a:rPr>
              <a:t> de </a:t>
            </a:r>
            <a:r>
              <a:rPr lang="en-US" dirty="0" err="1" smtClean="0">
                <a:sym typeface="Wingdings"/>
              </a:rPr>
              <a:t>pressão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smtClean="0">
                <a:sym typeface="Wingdings"/>
              </a:rPr>
              <a:t>p</a:t>
            </a:r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1252" y="5554952"/>
            <a:ext cx="2376814" cy="3604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79668" y="4442171"/>
            <a:ext cx="3097928" cy="798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dirty="0" err="1" smtClean="0"/>
              <a:t>Densidade</a:t>
            </a:r>
            <a:r>
              <a:rPr lang="en-US" dirty="0" smtClean="0"/>
              <a:t> local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variação</a:t>
            </a:r>
            <a:r>
              <a:rPr lang="en-US" dirty="0" smtClean="0">
                <a:sym typeface="Wingdings"/>
              </a:rPr>
              <a:t> de </a:t>
            </a:r>
            <a:r>
              <a:rPr lang="en-US" dirty="0" err="1" smtClean="0">
                <a:sym typeface="Wingdings"/>
              </a:rPr>
              <a:t>densidade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smtClean="0">
                <a:latin typeface="Symbol" charset="2"/>
                <a:cs typeface="Symbol" charset="2"/>
                <a:sym typeface="Wingdings"/>
              </a:rPr>
              <a:t>d</a:t>
            </a:r>
            <a:endParaRPr lang="en-US" i="1" dirty="0">
              <a:latin typeface="Symbol" charset="2"/>
              <a:cs typeface="Symbol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8470" y="0"/>
            <a:ext cx="3497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Ondas</a:t>
            </a:r>
            <a:r>
              <a:rPr lang="en-US" sz="36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Sonoras</a:t>
            </a:r>
            <a:endParaRPr lang="en-US" sz="36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1261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108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400" u="sng">
                <a:solidFill>
                  <a:srgbClr val="3366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dirty="0" err="1"/>
              <a:t>Descobrindo</a:t>
            </a:r>
            <a:r>
              <a:rPr lang="en-US" dirty="0"/>
              <a:t> o valor da </a:t>
            </a:r>
            <a:r>
              <a:rPr lang="en-US" dirty="0" err="1"/>
              <a:t>velocidade</a:t>
            </a:r>
            <a:r>
              <a:rPr lang="en-US" dirty="0"/>
              <a:t> do </a:t>
            </a:r>
            <a:r>
              <a:rPr lang="en-US" dirty="0" err="1"/>
              <a:t>som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649111" y="733778"/>
            <a:ext cx="6939844" cy="1316566"/>
            <a:chOff x="649111" y="733778"/>
            <a:chExt cx="6939844" cy="1316566"/>
          </a:xfrm>
        </p:grpSpPr>
        <p:sp>
          <p:nvSpPr>
            <p:cNvPr id="3" name="TextBox 2"/>
            <p:cNvSpPr txBox="1"/>
            <p:nvPr/>
          </p:nvSpPr>
          <p:spPr>
            <a:xfrm>
              <a:off x="649111" y="733778"/>
              <a:ext cx="5599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Para um </a:t>
              </a:r>
              <a:r>
                <a:rPr lang="en-US" dirty="0" err="1" smtClean="0"/>
                <a:t>gás</a:t>
              </a:r>
              <a:r>
                <a:rPr lang="en-US" dirty="0" smtClean="0"/>
                <a:t>, se </a:t>
              </a:r>
              <a:r>
                <a:rPr lang="en-US" dirty="0" err="1" smtClean="0"/>
                <a:t>usamos</a:t>
              </a:r>
              <a:r>
                <a:rPr lang="en-US" dirty="0" smtClean="0"/>
                <a:t> a </a:t>
              </a:r>
              <a:r>
                <a:rPr lang="en-US" dirty="0" err="1" smtClean="0"/>
                <a:t>relação</a:t>
              </a:r>
              <a:r>
                <a:rPr lang="en-US" dirty="0" smtClean="0"/>
                <a:t> dos gases </a:t>
              </a:r>
              <a:r>
                <a:rPr lang="en-US" dirty="0" err="1" smtClean="0"/>
                <a:t>ideais</a:t>
              </a:r>
              <a:r>
                <a:rPr lang="en-US" dirty="0" smtClean="0"/>
                <a:t>:</a:t>
              </a:r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5100" y="1531166"/>
              <a:ext cx="1785421" cy="27082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29666" y="1298060"/>
              <a:ext cx="3059289" cy="752284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705555" y="2384777"/>
            <a:ext cx="6320368" cy="953911"/>
            <a:chOff x="705555" y="2384777"/>
            <a:chExt cx="6320368" cy="953911"/>
          </a:xfrm>
        </p:grpSpPr>
        <p:sp>
          <p:nvSpPr>
            <p:cNvPr id="5" name="TextBox 4"/>
            <p:cNvSpPr txBox="1"/>
            <p:nvPr/>
          </p:nvSpPr>
          <p:spPr>
            <a:xfrm>
              <a:off x="705555" y="2384777"/>
              <a:ext cx="34309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 a </a:t>
              </a:r>
              <a:r>
                <a:rPr lang="en-US" dirty="0" err="1" smtClean="0"/>
                <a:t>temperatura</a:t>
              </a:r>
              <a:r>
                <a:rPr lang="en-US" dirty="0" smtClean="0"/>
                <a:t> for </a:t>
              </a:r>
              <a:r>
                <a:rPr lang="en-US" dirty="0" err="1" smtClean="0"/>
                <a:t>constante</a:t>
              </a:r>
              <a:r>
                <a:rPr lang="en-US" dirty="0" smtClean="0"/>
                <a:t>:</a:t>
              </a:r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91001" y="2505988"/>
              <a:ext cx="2834922" cy="8327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646334" y="169334"/>
            <a:ext cx="200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/>
              <a:t>Depende</a:t>
            </a:r>
            <a:r>
              <a:rPr lang="en-US" u="sng" dirty="0" smtClean="0"/>
              <a:t> do </a:t>
            </a:r>
            <a:r>
              <a:rPr lang="en-US" u="sng" dirty="0" err="1" smtClean="0"/>
              <a:t>meio</a:t>
            </a:r>
            <a:endParaRPr lang="en-US" u="sng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3711222"/>
            <a:ext cx="9144000" cy="2737556"/>
            <a:chOff x="0" y="3711222"/>
            <a:chExt cx="9144000" cy="2737556"/>
          </a:xfrm>
        </p:grpSpPr>
        <p:sp>
          <p:nvSpPr>
            <p:cNvPr id="10" name="TextBox 9"/>
            <p:cNvSpPr txBox="1"/>
            <p:nvPr/>
          </p:nvSpPr>
          <p:spPr>
            <a:xfrm>
              <a:off x="0" y="3711222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Por</a:t>
              </a:r>
              <a:r>
                <a:rPr lang="en-US" dirty="0" smtClean="0"/>
                <a:t> outro </a:t>
              </a:r>
              <a:r>
                <a:rPr lang="en-US" dirty="0" err="1" smtClean="0"/>
                <a:t>lado</a:t>
              </a:r>
              <a:r>
                <a:rPr lang="en-US" dirty="0" smtClean="0"/>
                <a:t>, se </a:t>
              </a:r>
              <a:r>
                <a:rPr lang="en-US" dirty="0" err="1" smtClean="0"/>
                <a:t>considerarmos</a:t>
              </a:r>
              <a:r>
                <a:rPr lang="en-US" dirty="0" smtClean="0"/>
                <a:t> um </a:t>
              </a:r>
              <a:r>
                <a:rPr lang="en-US" dirty="0" err="1" smtClean="0"/>
                <a:t>processo</a:t>
              </a:r>
              <a:r>
                <a:rPr lang="en-US" dirty="0" smtClean="0"/>
                <a:t> </a:t>
              </a:r>
              <a:r>
                <a:rPr lang="en-US" dirty="0" err="1" smtClean="0"/>
                <a:t>adiabático</a:t>
              </a:r>
              <a:r>
                <a:rPr lang="en-US" dirty="0" smtClean="0"/>
                <a:t>: </a:t>
              </a:r>
              <a:br>
                <a:rPr lang="en-US" dirty="0" smtClean="0"/>
              </a:br>
              <a:r>
                <a:rPr lang="en-US" dirty="0" smtClean="0"/>
                <a:t>					</a:t>
              </a:r>
              <a:r>
                <a:rPr lang="en-US" dirty="0" err="1" smtClean="0"/>
                <a:t>trabalho</a:t>
              </a:r>
              <a:r>
                <a:rPr lang="en-US" dirty="0" smtClean="0"/>
                <a:t> </a:t>
              </a:r>
              <a:r>
                <a:rPr lang="en-US" dirty="0" err="1" smtClean="0"/>
                <a:t>feito</a:t>
              </a:r>
              <a:r>
                <a:rPr lang="en-US" dirty="0" smtClean="0"/>
                <a:t>, mas </a:t>
              </a:r>
              <a:r>
                <a:rPr lang="en-US" dirty="0" err="1" smtClean="0"/>
                <a:t>sem</a:t>
              </a:r>
              <a:r>
                <a:rPr lang="en-US" dirty="0" smtClean="0"/>
                <a:t> </a:t>
              </a:r>
              <a:r>
                <a:rPr lang="en-US" dirty="0" err="1" smtClean="0"/>
                <a:t>troca</a:t>
              </a:r>
              <a:r>
                <a:rPr lang="en-US" dirty="0" smtClean="0"/>
                <a:t> de </a:t>
              </a:r>
              <a:r>
                <a:rPr lang="en-US" u="sng" dirty="0" err="1" smtClean="0"/>
                <a:t>calor</a:t>
              </a:r>
              <a:r>
                <a:rPr lang="en-US" u="sng" dirty="0" smtClean="0"/>
                <a:t>!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58900" y="4694767"/>
              <a:ext cx="1378656" cy="37499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41162" y="5002388"/>
              <a:ext cx="3779403" cy="8537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21711" y="5771444"/>
              <a:ext cx="1028544" cy="6773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8512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872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400" u="sng">
                <a:solidFill>
                  <a:srgbClr val="3366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dirty="0" err="1"/>
              <a:t>Velocidade</a:t>
            </a:r>
            <a:r>
              <a:rPr lang="en-US" dirty="0"/>
              <a:t> do </a:t>
            </a:r>
            <a:r>
              <a:rPr lang="en-US" dirty="0" err="1"/>
              <a:t>Som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13456" y="846666"/>
            <a:ext cx="3264096" cy="1789331"/>
            <a:chOff x="413456" y="846666"/>
            <a:chExt cx="3264096" cy="178933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3456" y="1192388"/>
              <a:ext cx="2013655" cy="869977"/>
            </a:xfrm>
            <a:prstGeom prst="rect">
              <a:avLst/>
            </a:prstGeom>
            <a:ln w="76200" cmpd="tri">
              <a:solidFill>
                <a:srgbClr val="008000"/>
              </a:solidFill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779889" y="846666"/>
              <a:ext cx="7745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/>
                <a:t>força</a:t>
              </a:r>
              <a:r>
                <a:rPr lang="en-US" dirty="0" smtClean="0"/>
                <a:t>/</a:t>
              </a:r>
              <a:br>
                <a:rPr lang="en-US" dirty="0" smtClean="0"/>
              </a:br>
              <a:r>
                <a:rPr lang="en-US" dirty="0" err="1" smtClean="0"/>
                <a:t>área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23445" y="1989666"/>
              <a:ext cx="9541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/>
                <a:t>massa</a:t>
              </a:r>
              <a:r>
                <a:rPr lang="en-US" dirty="0" smtClean="0"/>
                <a:t>/</a:t>
              </a:r>
            </a:p>
            <a:p>
              <a:pPr algn="ctr"/>
              <a:r>
                <a:rPr lang="en-US" dirty="0" smtClean="0"/>
                <a:t>volume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329289" y="265289"/>
            <a:ext cx="38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Velocidade</a:t>
            </a:r>
            <a:r>
              <a:rPr lang="en-US" dirty="0" smtClean="0"/>
              <a:t> da </a:t>
            </a:r>
            <a:r>
              <a:rPr lang="en-US" dirty="0" err="1" smtClean="0"/>
              <a:t>onda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corda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5188947" y="984955"/>
            <a:ext cx="3072171" cy="1803442"/>
            <a:chOff x="5188947" y="984955"/>
            <a:chExt cx="3072171" cy="180344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8947" y="1312332"/>
              <a:ext cx="1223141" cy="88758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7165623" y="984955"/>
              <a:ext cx="697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força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42290" y="2142066"/>
              <a:ext cx="151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/>
                <a:t>massa</a:t>
              </a:r>
              <a:r>
                <a:rPr lang="en-US" dirty="0" smtClean="0"/>
                <a:t>/</a:t>
              </a:r>
            </a:p>
            <a:p>
              <a:pPr algn="ctr"/>
              <a:r>
                <a:rPr lang="en-US" dirty="0" err="1" smtClean="0"/>
                <a:t>comprimento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39889" y="3287889"/>
            <a:ext cx="3905148" cy="2133221"/>
            <a:chOff x="239889" y="3287889"/>
            <a:chExt cx="3905148" cy="213322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7890" y="3931211"/>
              <a:ext cx="2413196" cy="70882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39889" y="3287889"/>
              <a:ext cx="39051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Isotérmico</a:t>
              </a:r>
              <a:r>
                <a:rPr lang="en-US" dirty="0" smtClean="0"/>
                <a:t> (Newton, Principia, 1687)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14777" y="5051778"/>
              <a:ext cx="1332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v= 280 m/s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705606" y="3256845"/>
            <a:ext cx="3217174" cy="2062666"/>
            <a:chOff x="4705606" y="3256845"/>
            <a:chExt cx="3217174" cy="206266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05606" y="3929944"/>
              <a:ext cx="3217174" cy="72672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724400" y="3256845"/>
              <a:ext cx="29436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Adiabático</a:t>
              </a:r>
              <a:r>
                <a:rPr lang="en-US" dirty="0" smtClean="0"/>
                <a:t> (Laplace, 1816)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17067" y="4950179"/>
              <a:ext cx="1332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v= 332 m/s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32556" y="6163734"/>
            <a:ext cx="5410797" cy="372154"/>
            <a:chOff x="832556" y="6163734"/>
            <a:chExt cx="5410797" cy="372154"/>
          </a:xfrm>
        </p:grpSpPr>
        <p:sp>
          <p:nvSpPr>
            <p:cNvPr id="23" name="TextBox 22"/>
            <p:cNvSpPr txBox="1"/>
            <p:nvPr/>
          </p:nvSpPr>
          <p:spPr>
            <a:xfrm>
              <a:off x="832556" y="6166556"/>
              <a:ext cx="2256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Água</a:t>
              </a:r>
              <a:r>
                <a:rPr lang="en-US" dirty="0" smtClean="0"/>
                <a:t>: v = 1.480 m/s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30512" y="6163734"/>
              <a:ext cx="20128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Sólido</a:t>
              </a:r>
              <a:r>
                <a:rPr lang="en-US" dirty="0" smtClean="0"/>
                <a:t>: v ~ 3 km/s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18899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 descr="desl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60425"/>
            <a:ext cx="8785225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Rectangle 5"/>
          <p:cNvSpPr>
            <a:spLocks noChangeArrowheads="1"/>
          </p:cNvSpPr>
          <p:nvPr/>
        </p:nvSpPr>
        <p:spPr bwMode="auto">
          <a:xfrm>
            <a:off x="2916238" y="692150"/>
            <a:ext cx="719137" cy="649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5" descr="colun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1125538"/>
            <a:ext cx="9540875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Rectangle 6"/>
          <p:cNvSpPr>
            <a:spLocks noChangeArrowheads="1"/>
          </p:cNvSpPr>
          <p:nvPr/>
        </p:nvSpPr>
        <p:spPr bwMode="auto">
          <a:xfrm>
            <a:off x="-279400" y="2133600"/>
            <a:ext cx="6985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Rectangle 7"/>
          <p:cNvSpPr>
            <a:spLocks noChangeArrowheads="1"/>
          </p:cNvSpPr>
          <p:nvPr/>
        </p:nvSpPr>
        <p:spPr bwMode="auto">
          <a:xfrm>
            <a:off x="9080500" y="2374900"/>
            <a:ext cx="177800" cy="336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977900"/>
            <a:ext cx="5057775" cy="4929188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162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Densidade</a:t>
            </a:r>
            <a:r>
              <a:rPr lang="en-US" sz="2400" u="sng" dirty="0" smtClean="0">
                <a:solidFill>
                  <a:srgbClr val="3366FF"/>
                </a:solidFill>
                <a:latin typeface="Comic Sans MS"/>
                <a:cs typeface="Comic Sans MS"/>
              </a:rPr>
              <a:t> X </a:t>
            </a:r>
            <a:r>
              <a:rPr lang="en-US" sz="2400" u="sng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Pressão</a:t>
            </a:r>
            <a:endParaRPr lang="en-US" sz="2400" u="sng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0538" y="1087750"/>
            <a:ext cx="7409338" cy="1502127"/>
            <a:chOff x="804333" y="3584222"/>
            <a:chExt cx="7409338" cy="1502127"/>
          </a:xfrm>
        </p:grpSpPr>
        <p:sp>
          <p:nvSpPr>
            <p:cNvPr id="12" name="TextBox 11"/>
            <p:cNvSpPr txBox="1"/>
            <p:nvPr/>
          </p:nvSpPr>
          <p:spPr>
            <a:xfrm>
              <a:off x="804333" y="3584222"/>
              <a:ext cx="7409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Olhando</a:t>
              </a:r>
              <a:r>
                <a:rPr lang="en-US" dirty="0" smtClean="0"/>
                <a:t> </a:t>
              </a:r>
              <a:r>
                <a:rPr lang="en-US" dirty="0" err="1" smtClean="0"/>
                <a:t>para</a:t>
              </a:r>
              <a:r>
                <a:rPr lang="en-US" dirty="0" smtClean="0"/>
                <a:t> as </a:t>
              </a:r>
              <a:r>
                <a:rPr lang="en-US" u="sng" dirty="0" err="1" smtClean="0"/>
                <a:t>perturbações</a:t>
              </a:r>
              <a:r>
                <a:rPr lang="en-US" dirty="0" smtClean="0"/>
                <a:t> no valor </a:t>
              </a:r>
              <a:r>
                <a:rPr lang="en-US" dirty="0" err="1" smtClean="0"/>
                <a:t>médio</a:t>
              </a:r>
              <a:r>
                <a:rPr lang="en-US" dirty="0" smtClean="0"/>
                <a:t> de </a:t>
              </a:r>
              <a:r>
                <a:rPr lang="en-US" dirty="0" err="1" smtClean="0"/>
                <a:t>pressão</a:t>
              </a:r>
              <a:r>
                <a:rPr lang="en-US" dirty="0" smtClean="0"/>
                <a:t> e </a:t>
              </a:r>
              <a:r>
                <a:rPr lang="en-US" dirty="0" err="1" smtClean="0"/>
                <a:t>densidade</a:t>
              </a:r>
              <a:endParaRPr lang="en-U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75001" y="4222044"/>
              <a:ext cx="2469444" cy="864305"/>
            </a:xfrm>
            <a:prstGeom prst="rect">
              <a:avLst/>
            </a:prstGeom>
            <a:ln w="38100" cmpd="dbl">
              <a:solidFill>
                <a:srgbClr val="FF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6739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080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Densidade</a:t>
            </a:r>
            <a:r>
              <a:rPr lang="en-US" sz="2400" u="sng" dirty="0" smtClean="0">
                <a:solidFill>
                  <a:srgbClr val="3366FF"/>
                </a:solidFill>
                <a:latin typeface="Comic Sans MS"/>
                <a:cs typeface="Comic Sans MS"/>
              </a:rPr>
              <a:t> X Volume</a:t>
            </a:r>
            <a:endParaRPr lang="en-US" sz="2400" u="sng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3445" y="874888"/>
            <a:ext cx="3295752" cy="979774"/>
            <a:chOff x="2751667" y="635000"/>
            <a:chExt cx="3295752" cy="97977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44056" y="787401"/>
              <a:ext cx="1028019" cy="70735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079999" y="691444"/>
              <a:ext cx="96742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Massa</a:t>
              </a:r>
            </a:p>
            <a:p>
              <a:endParaRPr lang="en-US" dirty="0"/>
            </a:p>
            <a:p>
              <a:r>
                <a:rPr lang="en-US" dirty="0" smtClean="0"/>
                <a:t>Volume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51667" y="635000"/>
              <a:ext cx="12883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Densidade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47136" y="928512"/>
            <a:ext cx="5096864" cy="954374"/>
            <a:chOff x="1199445" y="2494845"/>
            <a:chExt cx="5096864" cy="95437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13944" y="2552700"/>
              <a:ext cx="1791960" cy="72621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199445" y="2525889"/>
              <a:ext cx="158372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Variação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infinitesimal</a:t>
              </a:r>
            </a:p>
            <a:p>
              <a:r>
                <a:rPr lang="en-US" dirty="0" smtClean="0"/>
                <a:t>de </a:t>
              </a:r>
              <a:r>
                <a:rPr lang="en-US" dirty="0" err="1" smtClean="0"/>
                <a:t>densidade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79623" y="2494845"/>
              <a:ext cx="141668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Variação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infinitesimal</a:t>
              </a:r>
            </a:p>
            <a:p>
              <a:r>
                <a:rPr lang="en-US" dirty="0" smtClean="0"/>
                <a:t>de Volume</a:t>
              </a:r>
              <a:endParaRPr lang="en-US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655" y="3085649"/>
            <a:ext cx="3517900" cy="70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337228" y="549275"/>
            <a:ext cx="4465637" cy="11525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0963" name="Oval 3"/>
          <p:cNvSpPr>
            <a:spLocks noChangeArrowheads="1"/>
          </p:cNvSpPr>
          <p:nvPr/>
        </p:nvSpPr>
        <p:spPr bwMode="auto">
          <a:xfrm>
            <a:off x="8601253" y="549275"/>
            <a:ext cx="393700" cy="11541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8442503" y="571500"/>
            <a:ext cx="381000" cy="1119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4143553" y="549275"/>
            <a:ext cx="393700" cy="11541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4823003" y="0"/>
            <a:ext cx="73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imes New Roman" charset="0"/>
              </a:rPr>
              <a:t>x</a:t>
            </a:r>
          </a:p>
        </p:txBody>
      </p:sp>
      <p:sp>
        <p:nvSpPr>
          <p:cNvPr id="40967" name="Text Box 9"/>
          <p:cNvSpPr txBox="1">
            <a:spLocks noChangeArrowheads="1"/>
          </p:cNvSpPr>
          <p:nvPr/>
        </p:nvSpPr>
        <p:spPr bwMode="auto">
          <a:xfrm>
            <a:off x="6031090" y="0"/>
            <a:ext cx="1323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imes New Roman" charset="0"/>
              </a:rPr>
              <a:t>x + </a:t>
            </a:r>
            <a:r>
              <a:rPr lang="en-US">
                <a:solidFill>
                  <a:srgbClr val="0000FF"/>
                </a:solidFill>
                <a:latin typeface="Symbol" charset="0"/>
              </a:rPr>
              <a:t>D</a:t>
            </a:r>
            <a:r>
              <a:rPr lang="en-US">
                <a:solidFill>
                  <a:srgbClr val="0000FF"/>
                </a:solidFill>
                <a:latin typeface="Times New Roman" charset="0"/>
              </a:rPr>
              <a:t>x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218290" y="547688"/>
            <a:ext cx="1281113" cy="2151062"/>
            <a:chOff x="3327400" y="2430463"/>
            <a:chExt cx="1281610" cy="2150450"/>
          </a:xfrm>
        </p:grpSpPr>
        <p:sp>
          <p:nvSpPr>
            <p:cNvPr id="40977" name="Oval 11" descr="Dark downward diagonal"/>
            <p:cNvSpPr>
              <a:spLocks noChangeArrowheads="1"/>
            </p:cNvSpPr>
            <p:nvPr/>
          </p:nvSpPr>
          <p:spPr bwMode="auto">
            <a:xfrm>
              <a:off x="3809193" y="2430463"/>
              <a:ext cx="393700" cy="1154113"/>
            </a:xfrm>
            <a:prstGeom prst="ellipse">
              <a:avLst/>
            </a:prstGeom>
            <a:pattFill prst="dkDnDiag">
              <a:fgClr>
                <a:srgbClr val="00FF00"/>
              </a:fgClr>
              <a:bgClr>
                <a:srgbClr val="FFFFFF"/>
              </a:bgClr>
            </a:pattFill>
            <a:ln w="28575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0978" name="Line 12"/>
            <p:cNvSpPr>
              <a:spLocks noChangeShapeType="1"/>
            </p:cNvSpPr>
            <p:nvPr/>
          </p:nvSpPr>
          <p:spPr bwMode="auto">
            <a:xfrm>
              <a:off x="3327400" y="3959225"/>
              <a:ext cx="687289" cy="595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0979" name="Text Box 13"/>
            <p:cNvSpPr txBox="1">
              <a:spLocks noChangeArrowheads="1"/>
            </p:cNvSpPr>
            <p:nvPr/>
          </p:nvSpPr>
          <p:spPr bwMode="auto">
            <a:xfrm>
              <a:off x="3558085" y="4123713"/>
              <a:ext cx="10509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Times New Roman" charset="0"/>
                </a:rPr>
                <a:t>u(x,t)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650215" y="547688"/>
            <a:ext cx="1719263" cy="2147887"/>
            <a:chOff x="4759738" y="2430463"/>
            <a:chExt cx="1719263" cy="2147886"/>
          </a:xfrm>
        </p:grpSpPr>
        <p:sp>
          <p:nvSpPr>
            <p:cNvPr id="40974" name="Oval 15" descr="Dark downward diagonal"/>
            <p:cNvSpPr>
              <a:spLocks noChangeArrowheads="1"/>
            </p:cNvSpPr>
            <p:nvPr/>
          </p:nvSpPr>
          <p:spPr bwMode="auto">
            <a:xfrm>
              <a:off x="5892800" y="2430463"/>
              <a:ext cx="393700" cy="1154112"/>
            </a:xfrm>
            <a:prstGeom prst="ellipse">
              <a:avLst/>
            </a:prstGeom>
            <a:pattFill prst="dkDnDiag">
              <a:fgClr>
                <a:srgbClr val="00FF00"/>
              </a:fgClr>
              <a:bgClr>
                <a:srgbClr val="FFFFFF"/>
              </a:bgClr>
            </a:pattFill>
            <a:ln w="28575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0975" name="Line 16"/>
            <p:cNvSpPr>
              <a:spLocks noChangeShapeType="1"/>
            </p:cNvSpPr>
            <p:nvPr/>
          </p:nvSpPr>
          <p:spPr bwMode="auto">
            <a:xfrm flipV="1">
              <a:off x="4793047" y="4039856"/>
              <a:ext cx="1308348" cy="18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0976" name="Text Box 17"/>
            <p:cNvSpPr txBox="1">
              <a:spLocks noChangeArrowheads="1"/>
            </p:cNvSpPr>
            <p:nvPr/>
          </p:nvSpPr>
          <p:spPr bwMode="auto">
            <a:xfrm>
              <a:off x="4759738" y="4121149"/>
              <a:ext cx="17192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Times New Roman" charset="0"/>
                </a:rPr>
                <a:t>u(x + </a:t>
              </a:r>
              <a:r>
                <a:rPr lang="en-US">
                  <a:solidFill>
                    <a:srgbClr val="0000FF"/>
                  </a:solidFill>
                  <a:latin typeface="Symbol" charset="0"/>
                </a:rPr>
                <a:t>D</a:t>
              </a:r>
              <a:r>
                <a:rPr lang="en-US">
                  <a:solidFill>
                    <a:srgbClr val="0000FF"/>
                  </a:solidFill>
                  <a:latin typeface="Times New Roman" charset="0"/>
                </a:rPr>
                <a:t>x,t)</a:t>
              </a:r>
            </a:p>
          </p:txBody>
        </p:sp>
      </p:grpSp>
      <p:sp>
        <p:nvSpPr>
          <p:cNvPr id="40972" name="Oval 6" descr="Dark downward diagonal"/>
          <p:cNvSpPr>
            <a:spLocks noChangeArrowheads="1"/>
          </p:cNvSpPr>
          <p:nvPr/>
        </p:nvSpPr>
        <p:spPr bwMode="auto">
          <a:xfrm>
            <a:off x="6505753" y="546100"/>
            <a:ext cx="393700" cy="1154113"/>
          </a:xfrm>
          <a:prstGeom prst="ellipse">
            <a:avLst/>
          </a:prstGeom>
          <a:pattFill prst="dkDnDiag">
            <a:fgClr>
              <a:srgbClr val="6600CC"/>
            </a:fgClr>
            <a:bgClr>
              <a:srgbClr val="FFFFFF"/>
            </a:bgClr>
          </a:pattFill>
          <a:ln w="28575">
            <a:solidFill>
              <a:srgbClr val="6600CC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0973" name="Oval 7" descr="Dark downward diagonal"/>
          <p:cNvSpPr>
            <a:spLocks noChangeArrowheads="1"/>
          </p:cNvSpPr>
          <p:nvPr/>
        </p:nvSpPr>
        <p:spPr bwMode="auto">
          <a:xfrm>
            <a:off x="5007153" y="547688"/>
            <a:ext cx="393700" cy="1154112"/>
          </a:xfrm>
          <a:prstGeom prst="ellipse">
            <a:avLst/>
          </a:prstGeom>
          <a:pattFill prst="dkDnDiag">
            <a:fgClr>
              <a:srgbClr val="6600CC"/>
            </a:fgClr>
            <a:bgClr>
              <a:srgbClr val="FFFFFF"/>
            </a:bgClr>
          </a:pattFill>
          <a:ln w="28575">
            <a:solidFill>
              <a:srgbClr val="6600CC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3583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400" u="sng">
                <a:solidFill>
                  <a:srgbClr val="3366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dirty="0" err="1"/>
              <a:t>Deslocamento</a:t>
            </a:r>
            <a:r>
              <a:rPr lang="en-US" dirty="0"/>
              <a:t> X Volume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0999" y="939447"/>
            <a:ext cx="1284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66" y="1257301"/>
            <a:ext cx="3084689" cy="7711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21" y="3038606"/>
            <a:ext cx="6688667" cy="3588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289" y="4120445"/>
            <a:ext cx="5029350" cy="3527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3334" y="5155007"/>
            <a:ext cx="5669844" cy="619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337228" y="549275"/>
            <a:ext cx="4465637" cy="11525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0963" name="Oval 3"/>
          <p:cNvSpPr>
            <a:spLocks noChangeArrowheads="1"/>
          </p:cNvSpPr>
          <p:nvPr/>
        </p:nvSpPr>
        <p:spPr bwMode="auto">
          <a:xfrm>
            <a:off x="8601253" y="549275"/>
            <a:ext cx="393700" cy="11541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8442503" y="571500"/>
            <a:ext cx="381000" cy="1119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4143553" y="549275"/>
            <a:ext cx="393700" cy="11541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4823003" y="0"/>
            <a:ext cx="73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imes New Roman" charset="0"/>
              </a:rPr>
              <a:t>x</a:t>
            </a:r>
          </a:p>
        </p:txBody>
      </p:sp>
      <p:sp>
        <p:nvSpPr>
          <p:cNvPr id="40967" name="Text Box 9"/>
          <p:cNvSpPr txBox="1">
            <a:spLocks noChangeArrowheads="1"/>
          </p:cNvSpPr>
          <p:nvPr/>
        </p:nvSpPr>
        <p:spPr bwMode="auto">
          <a:xfrm>
            <a:off x="6031090" y="0"/>
            <a:ext cx="1323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imes New Roman" charset="0"/>
              </a:rPr>
              <a:t>x + </a:t>
            </a:r>
            <a:r>
              <a:rPr lang="en-US">
                <a:solidFill>
                  <a:srgbClr val="0000FF"/>
                </a:solidFill>
                <a:latin typeface="Symbol" charset="0"/>
              </a:rPr>
              <a:t>D</a:t>
            </a:r>
            <a:r>
              <a:rPr lang="en-US">
                <a:solidFill>
                  <a:srgbClr val="0000FF"/>
                </a:solidFill>
                <a:latin typeface="Times New Roman" charset="0"/>
              </a:rPr>
              <a:t>x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218290" y="547688"/>
            <a:ext cx="1281113" cy="2151062"/>
            <a:chOff x="3327400" y="2430463"/>
            <a:chExt cx="1281610" cy="2150450"/>
          </a:xfrm>
        </p:grpSpPr>
        <p:sp>
          <p:nvSpPr>
            <p:cNvPr id="40977" name="Oval 11" descr="Dark downward diagonal"/>
            <p:cNvSpPr>
              <a:spLocks noChangeArrowheads="1"/>
            </p:cNvSpPr>
            <p:nvPr/>
          </p:nvSpPr>
          <p:spPr bwMode="auto">
            <a:xfrm>
              <a:off x="3809193" y="2430463"/>
              <a:ext cx="393700" cy="1154113"/>
            </a:xfrm>
            <a:prstGeom prst="ellipse">
              <a:avLst/>
            </a:prstGeom>
            <a:pattFill prst="dkDnDiag">
              <a:fgClr>
                <a:srgbClr val="00FF00"/>
              </a:fgClr>
              <a:bgClr>
                <a:srgbClr val="FFFFFF"/>
              </a:bgClr>
            </a:pattFill>
            <a:ln w="28575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0978" name="Line 12"/>
            <p:cNvSpPr>
              <a:spLocks noChangeShapeType="1"/>
            </p:cNvSpPr>
            <p:nvPr/>
          </p:nvSpPr>
          <p:spPr bwMode="auto">
            <a:xfrm>
              <a:off x="3327400" y="3959225"/>
              <a:ext cx="687289" cy="595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0979" name="Text Box 13"/>
            <p:cNvSpPr txBox="1">
              <a:spLocks noChangeArrowheads="1"/>
            </p:cNvSpPr>
            <p:nvPr/>
          </p:nvSpPr>
          <p:spPr bwMode="auto">
            <a:xfrm>
              <a:off x="3558085" y="4123713"/>
              <a:ext cx="10509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Times New Roman" charset="0"/>
                </a:rPr>
                <a:t>u(x,t)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650215" y="547688"/>
            <a:ext cx="1719263" cy="2147887"/>
            <a:chOff x="4759738" y="2430463"/>
            <a:chExt cx="1719263" cy="2147886"/>
          </a:xfrm>
        </p:grpSpPr>
        <p:sp>
          <p:nvSpPr>
            <p:cNvPr id="40974" name="Oval 15" descr="Dark downward diagonal"/>
            <p:cNvSpPr>
              <a:spLocks noChangeArrowheads="1"/>
            </p:cNvSpPr>
            <p:nvPr/>
          </p:nvSpPr>
          <p:spPr bwMode="auto">
            <a:xfrm>
              <a:off x="5892800" y="2430463"/>
              <a:ext cx="393700" cy="1154112"/>
            </a:xfrm>
            <a:prstGeom prst="ellipse">
              <a:avLst/>
            </a:prstGeom>
            <a:pattFill prst="dkDnDiag">
              <a:fgClr>
                <a:srgbClr val="00FF00"/>
              </a:fgClr>
              <a:bgClr>
                <a:srgbClr val="FFFFFF"/>
              </a:bgClr>
            </a:pattFill>
            <a:ln w="28575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0975" name="Line 16"/>
            <p:cNvSpPr>
              <a:spLocks noChangeShapeType="1"/>
            </p:cNvSpPr>
            <p:nvPr/>
          </p:nvSpPr>
          <p:spPr bwMode="auto">
            <a:xfrm flipV="1">
              <a:off x="4793047" y="4039856"/>
              <a:ext cx="1308348" cy="18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0976" name="Text Box 17"/>
            <p:cNvSpPr txBox="1">
              <a:spLocks noChangeArrowheads="1"/>
            </p:cNvSpPr>
            <p:nvPr/>
          </p:nvSpPr>
          <p:spPr bwMode="auto">
            <a:xfrm>
              <a:off x="4759738" y="4121149"/>
              <a:ext cx="17192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Times New Roman" charset="0"/>
                </a:rPr>
                <a:t>u(x + </a:t>
              </a:r>
              <a:r>
                <a:rPr lang="en-US">
                  <a:solidFill>
                    <a:srgbClr val="0000FF"/>
                  </a:solidFill>
                  <a:latin typeface="Symbol" charset="0"/>
                </a:rPr>
                <a:t>D</a:t>
              </a:r>
              <a:r>
                <a:rPr lang="en-US">
                  <a:solidFill>
                    <a:srgbClr val="0000FF"/>
                  </a:solidFill>
                  <a:latin typeface="Times New Roman" charset="0"/>
                </a:rPr>
                <a:t>x,t)</a:t>
              </a:r>
            </a:p>
          </p:txBody>
        </p:sp>
      </p:grpSp>
      <p:sp>
        <p:nvSpPr>
          <p:cNvPr id="40972" name="Oval 6" descr="Dark downward diagonal"/>
          <p:cNvSpPr>
            <a:spLocks noChangeArrowheads="1"/>
          </p:cNvSpPr>
          <p:nvPr/>
        </p:nvSpPr>
        <p:spPr bwMode="auto">
          <a:xfrm>
            <a:off x="6505753" y="546100"/>
            <a:ext cx="393700" cy="1154113"/>
          </a:xfrm>
          <a:prstGeom prst="ellipse">
            <a:avLst/>
          </a:prstGeom>
          <a:pattFill prst="dkDnDiag">
            <a:fgClr>
              <a:srgbClr val="6600CC"/>
            </a:fgClr>
            <a:bgClr>
              <a:srgbClr val="FFFFFF"/>
            </a:bgClr>
          </a:pattFill>
          <a:ln w="28575">
            <a:solidFill>
              <a:srgbClr val="6600CC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0973" name="Oval 7" descr="Dark downward diagonal"/>
          <p:cNvSpPr>
            <a:spLocks noChangeArrowheads="1"/>
          </p:cNvSpPr>
          <p:nvPr/>
        </p:nvSpPr>
        <p:spPr bwMode="auto">
          <a:xfrm>
            <a:off x="5007153" y="547688"/>
            <a:ext cx="393700" cy="1154112"/>
          </a:xfrm>
          <a:prstGeom prst="ellipse">
            <a:avLst/>
          </a:prstGeom>
          <a:pattFill prst="dkDnDiag">
            <a:fgClr>
              <a:srgbClr val="6600CC"/>
            </a:fgClr>
            <a:bgClr>
              <a:srgbClr val="FFFFFF"/>
            </a:bgClr>
          </a:pattFill>
          <a:ln w="28575">
            <a:solidFill>
              <a:srgbClr val="6600CC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3583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400" u="sng">
                <a:solidFill>
                  <a:srgbClr val="3366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dirty="0" err="1"/>
              <a:t>Deslocamento</a:t>
            </a:r>
            <a:r>
              <a:rPr lang="en-US" dirty="0"/>
              <a:t> X Volume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0999" y="939447"/>
            <a:ext cx="1284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960034"/>
            <a:ext cx="4141611" cy="5808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156" y="3187700"/>
            <a:ext cx="2451374" cy="6646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000" y="3194755"/>
            <a:ext cx="1809042" cy="6152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767" y="4288367"/>
            <a:ext cx="2572455" cy="7798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5055" y="5459589"/>
            <a:ext cx="3175000" cy="977900"/>
          </a:xfrm>
          <a:prstGeom prst="rect">
            <a:avLst/>
          </a:prstGeom>
          <a:ln w="38100" cmpd="dbl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79759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337228" y="549275"/>
            <a:ext cx="4465637" cy="11525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0963" name="Oval 3"/>
          <p:cNvSpPr>
            <a:spLocks noChangeArrowheads="1"/>
          </p:cNvSpPr>
          <p:nvPr/>
        </p:nvSpPr>
        <p:spPr bwMode="auto">
          <a:xfrm>
            <a:off x="8601253" y="549275"/>
            <a:ext cx="393700" cy="11541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8442503" y="571500"/>
            <a:ext cx="381000" cy="1119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4143553" y="549275"/>
            <a:ext cx="393700" cy="11541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5429776" y="0"/>
            <a:ext cx="73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imes New Roman" charset="0"/>
              </a:rPr>
              <a:t>x</a:t>
            </a:r>
          </a:p>
        </p:txBody>
      </p:sp>
      <p:sp>
        <p:nvSpPr>
          <p:cNvPr id="40967" name="Text Box 9"/>
          <p:cNvSpPr txBox="1">
            <a:spLocks noChangeArrowheads="1"/>
          </p:cNvSpPr>
          <p:nvPr/>
        </p:nvSpPr>
        <p:spPr bwMode="auto">
          <a:xfrm>
            <a:off x="6637863" y="0"/>
            <a:ext cx="1323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imes New Roman" charset="0"/>
              </a:rPr>
              <a:t>x + </a:t>
            </a:r>
            <a:r>
              <a:rPr lang="en-US">
                <a:solidFill>
                  <a:srgbClr val="0000FF"/>
                </a:solidFill>
                <a:latin typeface="Symbol" charset="0"/>
              </a:rPr>
              <a:t>D</a:t>
            </a:r>
            <a:r>
              <a:rPr lang="en-US">
                <a:solidFill>
                  <a:srgbClr val="0000FF"/>
                </a:solidFill>
                <a:latin typeface="Times New Roman" charset="0"/>
              </a:rPr>
              <a:t>x</a:t>
            </a:r>
          </a:p>
        </p:txBody>
      </p:sp>
      <p:sp>
        <p:nvSpPr>
          <p:cNvPr id="40973" name="Oval 7" descr="Dark downward diagonal"/>
          <p:cNvSpPr>
            <a:spLocks noChangeArrowheads="1"/>
          </p:cNvSpPr>
          <p:nvPr/>
        </p:nvSpPr>
        <p:spPr bwMode="auto">
          <a:xfrm>
            <a:off x="5613926" y="547688"/>
            <a:ext cx="393700" cy="1154112"/>
          </a:xfrm>
          <a:prstGeom prst="ellipse">
            <a:avLst/>
          </a:prstGeom>
          <a:pattFill prst="dkDnDiag">
            <a:fgClr>
              <a:srgbClr val="6600CC"/>
            </a:fgClr>
            <a:bgClr>
              <a:srgbClr val="FFFFFF"/>
            </a:bgClr>
          </a:pattFill>
          <a:ln w="28575">
            <a:solidFill>
              <a:srgbClr val="6600CC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366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400" u="sng">
                <a:solidFill>
                  <a:srgbClr val="3366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dirty="0" err="1"/>
              <a:t>Pressão</a:t>
            </a:r>
            <a:r>
              <a:rPr lang="en-US" dirty="0"/>
              <a:t> X </a:t>
            </a:r>
            <a:r>
              <a:rPr lang="en-US" dirty="0" err="1"/>
              <a:t>Deslocamento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90999" y="939447"/>
            <a:ext cx="1284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4600222" y="959556"/>
            <a:ext cx="1185333" cy="38100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flipH="1">
            <a:off x="7391400" y="928512"/>
            <a:ext cx="1185333" cy="38100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2" name="Oval 6" descr="Dark downward diagonal"/>
          <p:cNvSpPr>
            <a:spLocks noChangeArrowheads="1"/>
          </p:cNvSpPr>
          <p:nvPr/>
        </p:nvSpPr>
        <p:spPr bwMode="auto">
          <a:xfrm>
            <a:off x="7112526" y="546100"/>
            <a:ext cx="393700" cy="1154113"/>
          </a:xfrm>
          <a:prstGeom prst="ellipse">
            <a:avLst/>
          </a:prstGeom>
          <a:pattFill prst="dkDnDiag">
            <a:fgClr>
              <a:srgbClr val="6600CC"/>
            </a:fgClr>
            <a:bgClr>
              <a:srgbClr val="FFFFFF"/>
            </a:bgClr>
          </a:pattFill>
          <a:ln w="28575">
            <a:solidFill>
              <a:srgbClr val="6600CC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89" y="859367"/>
            <a:ext cx="1893711" cy="324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1508478"/>
            <a:ext cx="3317522" cy="364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6824" y="2712251"/>
            <a:ext cx="5183094" cy="280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24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66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400" u="sng">
                <a:solidFill>
                  <a:srgbClr val="3366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dirty="0" err="1"/>
              <a:t>Pressão</a:t>
            </a:r>
            <a:r>
              <a:rPr lang="en-US" dirty="0"/>
              <a:t> X </a:t>
            </a:r>
            <a:r>
              <a:rPr lang="en-US" dirty="0" err="1"/>
              <a:t>Deslocamento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57" y="890411"/>
            <a:ext cx="3033261" cy="802922"/>
          </a:xfrm>
          <a:prstGeom prst="rect">
            <a:avLst/>
          </a:prstGeom>
        </p:spPr>
      </p:pic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4337228" y="549275"/>
            <a:ext cx="4465637" cy="11525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37" name="Oval 3"/>
          <p:cNvSpPr>
            <a:spLocks noChangeArrowheads="1"/>
          </p:cNvSpPr>
          <p:nvPr/>
        </p:nvSpPr>
        <p:spPr bwMode="auto">
          <a:xfrm>
            <a:off x="8601253" y="549275"/>
            <a:ext cx="393700" cy="11541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8442503" y="571500"/>
            <a:ext cx="381000" cy="1119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4143553" y="549275"/>
            <a:ext cx="393700" cy="11541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4823003" y="0"/>
            <a:ext cx="73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imes New Roman" charset="0"/>
              </a:rPr>
              <a:t>x</a:t>
            </a: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6031090" y="0"/>
            <a:ext cx="1323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imes New Roman" charset="0"/>
              </a:rPr>
              <a:t>x + </a:t>
            </a:r>
            <a:r>
              <a:rPr lang="en-US">
                <a:solidFill>
                  <a:srgbClr val="0000FF"/>
                </a:solidFill>
                <a:latin typeface="Symbol" charset="0"/>
              </a:rPr>
              <a:t>D</a:t>
            </a:r>
            <a:r>
              <a:rPr lang="en-US">
                <a:solidFill>
                  <a:srgbClr val="0000FF"/>
                </a:solidFill>
                <a:latin typeface="Times New Roman" charset="0"/>
              </a:rPr>
              <a:t>x</a:t>
            </a: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5218290" y="547688"/>
            <a:ext cx="1281113" cy="2151062"/>
            <a:chOff x="3327400" y="2430463"/>
            <a:chExt cx="1281610" cy="2150450"/>
          </a:xfrm>
        </p:grpSpPr>
        <p:sp>
          <p:nvSpPr>
            <p:cNvPr id="43" name="Oval 11" descr="Dark downward diagonal"/>
            <p:cNvSpPr>
              <a:spLocks noChangeArrowheads="1"/>
            </p:cNvSpPr>
            <p:nvPr/>
          </p:nvSpPr>
          <p:spPr bwMode="auto">
            <a:xfrm>
              <a:off x="3809193" y="2430463"/>
              <a:ext cx="393700" cy="1154113"/>
            </a:xfrm>
            <a:prstGeom prst="ellipse">
              <a:avLst/>
            </a:prstGeom>
            <a:pattFill prst="dkDnDiag">
              <a:fgClr>
                <a:srgbClr val="00FF00"/>
              </a:fgClr>
              <a:bgClr>
                <a:srgbClr val="FFFFFF"/>
              </a:bgClr>
            </a:pattFill>
            <a:ln w="28575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4" name="Line 12"/>
            <p:cNvSpPr>
              <a:spLocks noChangeShapeType="1"/>
            </p:cNvSpPr>
            <p:nvPr/>
          </p:nvSpPr>
          <p:spPr bwMode="auto">
            <a:xfrm>
              <a:off x="3327400" y="3959225"/>
              <a:ext cx="687289" cy="595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5" name="Text Box 13"/>
            <p:cNvSpPr txBox="1">
              <a:spLocks noChangeArrowheads="1"/>
            </p:cNvSpPr>
            <p:nvPr/>
          </p:nvSpPr>
          <p:spPr bwMode="auto">
            <a:xfrm>
              <a:off x="3558085" y="4123713"/>
              <a:ext cx="10509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Times New Roman" charset="0"/>
                </a:rPr>
                <a:t>u(x,t)</a:t>
              </a: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6650215" y="547688"/>
            <a:ext cx="1719263" cy="2147887"/>
            <a:chOff x="4759738" y="2430463"/>
            <a:chExt cx="1719263" cy="2147886"/>
          </a:xfrm>
        </p:grpSpPr>
        <p:sp>
          <p:nvSpPr>
            <p:cNvPr id="47" name="Oval 15" descr="Dark downward diagonal"/>
            <p:cNvSpPr>
              <a:spLocks noChangeArrowheads="1"/>
            </p:cNvSpPr>
            <p:nvPr/>
          </p:nvSpPr>
          <p:spPr bwMode="auto">
            <a:xfrm>
              <a:off x="5892800" y="2430463"/>
              <a:ext cx="393700" cy="1154112"/>
            </a:xfrm>
            <a:prstGeom prst="ellipse">
              <a:avLst/>
            </a:prstGeom>
            <a:pattFill prst="dkDnDiag">
              <a:fgClr>
                <a:srgbClr val="00FF00"/>
              </a:fgClr>
              <a:bgClr>
                <a:srgbClr val="FFFFFF"/>
              </a:bgClr>
            </a:pattFill>
            <a:ln w="28575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8" name="Line 16"/>
            <p:cNvSpPr>
              <a:spLocks noChangeShapeType="1"/>
            </p:cNvSpPr>
            <p:nvPr/>
          </p:nvSpPr>
          <p:spPr bwMode="auto">
            <a:xfrm flipV="1">
              <a:off x="4793047" y="4039856"/>
              <a:ext cx="1308348" cy="18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9" name="Text Box 17"/>
            <p:cNvSpPr txBox="1">
              <a:spLocks noChangeArrowheads="1"/>
            </p:cNvSpPr>
            <p:nvPr/>
          </p:nvSpPr>
          <p:spPr bwMode="auto">
            <a:xfrm>
              <a:off x="4759738" y="4121149"/>
              <a:ext cx="17192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Times New Roman" charset="0"/>
                </a:rPr>
                <a:t>u(x + </a:t>
              </a:r>
              <a:r>
                <a:rPr lang="en-US">
                  <a:solidFill>
                    <a:srgbClr val="0000FF"/>
                  </a:solidFill>
                  <a:latin typeface="Symbol" charset="0"/>
                </a:rPr>
                <a:t>D</a:t>
              </a:r>
              <a:r>
                <a:rPr lang="en-US">
                  <a:solidFill>
                    <a:srgbClr val="0000FF"/>
                  </a:solidFill>
                  <a:latin typeface="Times New Roman" charset="0"/>
                </a:rPr>
                <a:t>x,t)</a:t>
              </a:r>
            </a:p>
          </p:txBody>
        </p:sp>
      </p:grpSp>
      <p:sp>
        <p:nvSpPr>
          <p:cNvPr id="51" name="Oval 7" descr="Dark downward diagonal"/>
          <p:cNvSpPr>
            <a:spLocks noChangeArrowheads="1"/>
          </p:cNvSpPr>
          <p:nvPr/>
        </p:nvSpPr>
        <p:spPr bwMode="auto">
          <a:xfrm>
            <a:off x="5007153" y="547688"/>
            <a:ext cx="393700" cy="1154112"/>
          </a:xfrm>
          <a:prstGeom prst="ellipse">
            <a:avLst/>
          </a:prstGeom>
          <a:pattFill prst="dkDnDiag">
            <a:fgClr>
              <a:srgbClr val="6600CC"/>
            </a:fgClr>
            <a:bgClr>
              <a:srgbClr val="FFFFFF"/>
            </a:bgClr>
          </a:pattFill>
          <a:ln w="28575">
            <a:solidFill>
              <a:srgbClr val="6600CC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049889" y="987778"/>
            <a:ext cx="1185333" cy="38100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flipH="1">
            <a:off x="6826956" y="928512"/>
            <a:ext cx="1185333" cy="38100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6" descr="Dark downward diagonal"/>
          <p:cNvSpPr>
            <a:spLocks noChangeArrowheads="1"/>
          </p:cNvSpPr>
          <p:nvPr/>
        </p:nvSpPr>
        <p:spPr bwMode="auto">
          <a:xfrm>
            <a:off x="6505753" y="546100"/>
            <a:ext cx="393700" cy="1154113"/>
          </a:xfrm>
          <a:prstGeom prst="ellipse">
            <a:avLst/>
          </a:prstGeom>
          <a:pattFill prst="dkDnDiag">
            <a:fgClr>
              <a:srgbClr val="6600CC"/>
            </a:fgClr>
            <a:bgClr>
              <a:srgbClr val="FFFFFF"/>
            </a:bgClr>
          </a:pattFill>
          <a:ln w="28575">
            <a:solidFill>
              <a:srgbClr val="6600CC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55" y="1903589"/>
            <a:ext cx="3074427" cy="7351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4333" y="3061217"/>
            <a:ext cx="4982633" cy="7487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323" y="4446409"/>
            <a:ext cx="4033102" cy="873479"/>
          </a:xfrm>
          <a:prstGeom prst="rect">
            <a:avLst/>
          </a:prstGeom>
          <a:ln w="38100" cmpd="dbl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4905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806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400" u="sng">
                <a:solidFill>
                  <a:srgbClr val="3366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dirty="0" err="1"/>
              <a:t>Juntando</a:t>
            </a:r>
            <a:r>
              <a:rPr lang="en-US" dirty="0"/>
              <a:t> as </a:t>
            </a:r>
            <a:r>
              <a:rPr lang="en-US" dirty="0" err="1"/>
              <a:t>peças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5" y="679912"/>
            <a:ext cx="3962546" cy="858198"/>
          </a:xfrm>
          <a:prstGeom prst="rect">
            <a:avLst/>
          </a:prstGeom>
          <a:ln w="38100" cmpd="dbl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778" y="693477"/>
            <a:ext cx="2568221" cy="791012"/>
          </a:xfrm>
          <a:prstGeom prst="rect">
            <a:avLst/>
          </a:prstGeom>
          <a:ln w="38100" cmpd="dbl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630" y="1912771"/>
            <a:ext cx="3294247" cy="8473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0732" y="3151383"/>
            <a:ext cx="4141611" cy="8759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3047" y="663221"/>
            <a:ext cx="2157575" cy="889001"/>
          </a:xfrm>
          <a:prstGeom prst="rect">
            <a:avLst/>
          </a:prstGeom>
          <a:ln w="38100" cmpd="dbl">
            <a:solidFill>
              <a:srgbClr val="FF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0978" y="4742745"/>
            <a:ext cx="2628900" cy="1028700"/>
          </a:xfrm>
          <a:prstGeom prst="rect">
            <a:avLst/>
          </a:prstGeom>
          <a:ln w="76200" cmpd="tri">
            <a:solidFill>
              <a:srgbClr val="008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1344" y="4776611"/>
            <a:ext cx="2616200" cy="1130300"/>
          </a:xfrm>
          <a:prstGeom prst="rect">
            <a:avLst/>
          </a:prstGeom>
          <a:ln w="76200" cmpd="tri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3511663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806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400" u="sng">
                <a:solidFill>
                  <a:srgbClr val="3366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dirty="0" err="1"/>
              <a:t>Juntando</a:t>
            </a:r>
            <a:r>
              <a:rPr lang="en-US" dirty="0"/>
              <a:t> as </a:t>
            </a:r>
            <a:r>
              <a:rPr lang="en-US" dirty="0" err="1"/>
              <a:t>peças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99" y="2400921"/>
            <a:ext cx="2568221" cy="791012"/>
          </a:xfrm>
          <a:prstGeom prst="rect">
            <a:avLst/>
          </a:prstGeom>
          <a:ln w="38100" cmpd="dbl"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32" y="5446889"/>
            <a:ext cx="1849345" cy="761999"/>
          </a:xfrm>
          <a:prstGeom prst="rect">
            <a:avLst/>
          </a:prstGeom>
          <a:ln w="38100" cmpd="dbl">
            <a:solidFill>
              <a:srgbClr val="FF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1" y="819856"/>
            <a:ext cx="2628900" cy="1028700"/>
          </a:xfrm>
          <a:prstGeom prst="rect">
            <a:avLst/>
          </a:prstGeom>
          <a:ln w="76200" cmpd="tri">
            <a:solidFill>
              <a:srgbClr val="008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678" y="811389"/>
            <a:ext cx="2013655" cy="869977"/>
          </a:xfrm>
          <a:prstGeom prst="rect">
            <a:avLst/>
          </a:prstGeom>
          <a:ln w="76200" cmpd="tri">
            <a:solidFill>
              <a:srgbClr val="008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7533" y="2106789"/>
            <a:ext cx="3032477" cy="800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5444" y="3503789"/>
            <a:ext cx="2963333" cy="800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332" y="3625185"/>
            <a:ext cx="2029178" cy="805703"/>
          </a:xfrm>
          <a:prstGeom prst="rect">
            <a:avLst/>
          </a:prstGeom>
          <a:ln w="76200" cmpd="tri">
            <a:solidFill>
              <a:srgbClr val="008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21112" y="5374964"/>
            <a:ext cx="2029178" cy="805703"/>
          </a:xfrm>
          <a:prstGeom prst="rect">
            <a:avLst/>
          </a:prstGeom>
          <a:ln w="76200" cmpd="tri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375778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8572</TotalTime>
  <Words>211</Words>
  <Application>Microsoft Macintosh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Design padrão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IFUSP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3</dc:title>
  <dc:subject/>
  <dc:creator>Marcelo Martinelli</dc:creator>
  <cp:keywords/>
  <dc:description/>
  <cp:lastModifiedBy>Marcelo Martinelli</cp:lastModifiedBy>
  <cp:revision>38</cp:revision>
  <dcterms:created xsi:type="dcterms:W3CDTF">2011-03-23T11:12:46Z</dcterms:created>
  <dcterms:modified xsi:type="dcterms:W3CDTF">2015-08-19T18:08:16Z</dcterms:modified>
  <cp:category/>
</cp:coreProperties>
</file>