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47"/>
  </p:notesMasterIdLst>
  <p:sldIdLst>
    <p:sldId id="256" r:id="rId10"/>
    <p:sldId id="269" r:id="rId11"/>
    <p:sldId id="270" r:id="rId12"/>
    <p:sldId id="276" r:id="rId13"/>
    <p:sldId id="272" r:id="rId14"/>
    <p:sldId id="275" r:id="rId15"/>
    <p:sldId id="277" r:id="rId16"/>
    <p:sldId id="278" r:id="rId17"/>
    <p:sldId id="279" r:id="rId18"/>
    <p:sldId id="280" r:id="rId19"/>
    <p:sldId id="273" r:id="rId20"/>
    <p:sldId id="281" r:id="rId21"/>
    <p:sldId id="282" r:id="rId22"/>
    <p:sldId id="268" r:id="rId23"/>
    <p:sldId id="283" r:id="rId24"/>
    <p:sldId id="285" r:id="rId25"/>
    <p:sldId id="284" r:id="rId26"/>
    <p:sldId id="286" r:id="rId27"/>
    <p:sldId id="287" r:id="rId28"/>
    <p:sldId id="257" r:id="rId29"/>
    <p:sldId id="258" r:id="rId30"/>
    <p:sldId id="263" r:id="rId31"/>
    <p:sldId id="264" r:id="rId32"/>
    <p:sldId id="288" r:id="rId33"/>
    <p:sldId id="265" r:id="rId34"/>
    <p:sldId id="289" r:id="rId35"/>
    <p:sldId id="290" r:id="rId36"/>
    <p:sldId id="300" r:id="rId37"/>
    <p:sldId id="291" r:id="rId38"/>
    <p:sldId id="292" r:id="rId39"/>
    <p:sldId id="301" r:id="rId40"/>
    <p:sldId id="293" r:id="rId41"/>
    <p:sldId id="266" r:id="rId42"/>
    <p:sldId id="294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4CCE6-2418-854B-9464-27573ED5A38A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024B-BD4C-4542-9802-8F36B77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Conclusão</a:t>
            </a:r>
            <a:r>
              <a:rPr lang="en-US" dirty="0" smtClean="0"/>
              <a:t>: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r>
              <a:rPr lang="en-US" dirty="0" smtClean="0"/>
              <a:t> </a:t>
            </a:r>
            <a:r>
              <a:rPr lang="en-US" dirty="0" err="1" smtClean="0"/>
              <a:t>sustenta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perturbação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propagante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onda</a:t>
            </a:r>
            <a:r>
              <a:rPr lang="en-US" baseline="0" dirty="0" smtClean="0"/>
              <a:t>) com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velocidade</a:t>
            </a:r>
            <a:r>
              <a:rPr lang="en-US" baseline="0" dirty="0" smtClean="0"/>
              <a:t> (v)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densidade</a:t>
            </a:r>
            <a:r>
              <a:rPr lang="en-US" baseline="0" dirty="0" smtClean="0"/>
              <a:t> linear da </a:t>
            </a:r>
            <a:r>
              <a:rPr lang="en-US" baseline="0" dirty="0" err="1" smtClean="0"/>
              <a:t>corda</a:t>
            </a:r>
            <a:r>
              <a:rPr lang="en-US" baseline="0" dirty="0" smtClean="0"/>
              <a:t> e da </a:t>
            </a:r>
            <a:r>
              <a:rPr lang="en-US" baseline="0" dirty="0" err="1" smtClean="0"/>
              <a:t>tensão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mesma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024B-BD4C-4542-9802-8F36B7710B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sinal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r>
              <a:rPr lang="en-US" dirty="0" smtClean="0"/>
              <a:t> </a:t>
            </a:r>
            <a:r>
              <a:rPr lang="en-US" dirty="0" err="1" smtClean="0"/>
              <a:t>pois</a:t>
            </a:r>
            <a:r>
              <a:rPr lang="en-US" dirty="0" smtClean="0"/>
              <a:t>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puxando</a:t>
            </a:r>
            <a:r>
              <a:rPr lang="en-US" dirty="0" smtClean="0"/>
              <a:t> a </a:t>
            </a:r>
            <a:r>
              <a:rPr lang="en-US" dirty="0" err="1" smtClean="0"/>
              <a:t>corda</a:t>
            </a:r>
            <a:r>
              <a:rPr lang="en-US" dirty="0" smtClean="0"/>
              <a:t>: o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exercido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corda</a:t>
            </a:r>
            <a:r>
              <a:rPr lang="en-US" dirty="0" smtClean="0"/>
              <a:t>. 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teremos</a:t>
            </a:r>
            <a:r>
              <a:rPr lang="en-US" dirty="0" smtClean="0"/>
              <a:t> um </a:t>
            </a:r>
            <a:r>
              <a:rPr lang="en-US" dirty="0" err="1" smtClean="0"/>
              <a:t>deslocamento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baixo</a:t>
            </a:r>
            <a:r>
              <a:rPr lang="en-US" baseline="0" dirty="0" smtClean="0"/>
              <a:t> (v &lt; 0)  e o </a:t>
            </a:r>
            <a:r>
              <a:rPr lang="en-US" baseline="0" dirty="0" err="1" smtClean="0"/>
              <a:t>produto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024B-BD4C-4542-9802-8F36B7710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R: (a) v = 10m/s, λ = 2,0m, (b) y(x, t) = 0,03cos(πx−10πt+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π/3)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m e (c) I =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9π</a:t>
            </a:r>
            <a:r>
              <a:rPr lang="el-GR" sz="800" baseline="30000" dirty="0" smtClean="0">
                <a:solidFill>
                  <a:srgbClr val="000000"/>
                </a:solidFill>
                <a:latin typeface="Helvetica"/>
              </a:rPr>
              <a:t>2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/200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1BC53-9387-A44A-B87D-BFDA337060BD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4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5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6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1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9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7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9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98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5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5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6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8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7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06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63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0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86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272A903-A1E1-6443-8FDC-C472CCD4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4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7E697D-F459-E74A-919C-6538A32B5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C852772-F205-2246-AD5F-461A0385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2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0D6C778-DB13-0C41-84B6-3B29DADA0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2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CD6C552-1224-634C-9165-9F26A832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4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5B88D4-6520-7D44-B932-40CB3A5A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87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A9668BE-93F6-7640-9949-E32226E69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9B7B77-B8EA-544A-BB06-47A38EC2B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1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FCC270-61E4-4F40-AC95-33C462DC7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693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E1BAF5E-CE07-D141-AA3D-A4B066B2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4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F4C919-A43E-7945-B85A-72544A80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53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9207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74239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6698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66835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269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34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4486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8867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3293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931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19214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8967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90545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47014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1971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024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371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2536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3572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4371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1417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314723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6660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8281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8804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50984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860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79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859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46268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79897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5029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444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98955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329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5881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02574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673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2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6266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4954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3631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28769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9897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5972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88298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8167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42698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602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38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5421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94478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00709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28479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62352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477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85017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021849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27025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27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13DE-BA2F-4849-A7E1-1425AA1AA907}" type="datetimeFigureOut">
              <a:rPr lang="en-US" smtClean="0"/>
              <a:t>10/08/15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BFDA-DADB-5143-9174-862AE865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3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2C718DB-AD1E-D84B-8792-7688FD765024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0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3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3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image" Target="../media/image34.png"/><Relationship Id="rId13" Type="http://schemas.openxmlformats.org/officeDocument/2006/relationships/image" Target="../media/image35.emf"/><Relationship Id="rId14" Type="http://schemas.openxmlformats.org/officeDocument/2006/relationships/image" Target="../media/image36.emf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png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png"/><Relationship Id="rId10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17.emf"/><Relationship Id="rId8" Type="http://schemas.openxmlformats.org/officeDocument/2006/relationships/image" Target="../media/image38.emf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3.emf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2.emf"/><Relationship Id="rId6" Type="http://schemas.openxmlformats.org/officeDocument/2006/relationships/image" Target="../media/image58.e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4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1.emf"/><Relationship Id="rId8" Type="http://schemas.openxmlformats.org/officeDocument/2006/relationships/image" Target="../media/image5.emf"/><Relationship Id="rId9" Type="http://schemas.openxmlformats.org/officeDocument/2006/relationships/image" Target="../media/image71.emf"/><Relationship Id="rId10" Type="http://schemas.openxmlformats.org/officeDocument/2006/relationships/image" Target="../media/image72.emf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1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7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5" Type="http://schemas.openxmlformats.org/officeDocument/2006/relationships/image" Target="../media/image1.emf"/><Relationship Id="rId6" Type="http://schemas.openxmlformats.org/officeDocument/2006/relationships/image" Target="../media/image5.emf"/><Relationship Id="rId7" Type="http://schemas.openxmlformats.org/officeDocument/2006/relationships/image" Target="../media/image74.emf"/><Relationship Id="rId8" Type="http://schemas.openxmlformats.org/officeDocument/2006/relationships/image" Target="../media/image75.emf"/><Relationship Id="rId9" Type="http://schemas.openxmlformats.org/officeDocument/2006/relationships/image" Target="../media/image76.emf"/><Relationship Id="rId10" Type="http://schemas.openxmlformats.org/officeDocument/2006/relationships/image" Target="../media/image77.emf"/><Relationship Id="rId11" Type="http://schemas.openxmlformats.org/officeDocument/2006/relationships/image" Target="../media/image78.emf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6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5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6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8.emf"/><Relationship Id="rId5" Type="http://schemas.openxmlformats.org/officeDocument/2006/relationships/image" Target="../media/image78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63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3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image" Target="../media/image6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4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4.emf"/><Relationship Id="rId7" Type="http://schemas.openxmlformats.org/officeDocument/2006/relationships/image" Target="../media/image14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15.emf"/><Relationship Id="rId7" Type="http://schemas.openxmlformats.org/officeDocument/2006/relationships/image" Target="../media/image4.emf"/><Relationship Id="rId8" Type="http://schemas.openxmlformats.org/officeDocument/2006/relationships/image" Target="../media/image14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1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smtClean="0">
                <a:solidFill>
                  <a:srgbClr val="FF0000"/>
                </a:solidFill>
              </a:rPr>
              <a:t>Ondas em uma corda</a:t>
            </a:r>
            <a:endParaRPr lang="pt-BR" sz="2400" u="sng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449" y="612065"/>
            <a:ext cx="3054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Tomemos uma corda esticada:</a:t>
            </a:r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 flipV="1">
            <a:off x="-7304088" y="2392930"/>
            <a:ext cx="18356263" cy="14866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445566" h="11024">
                <a:moveTo>
                  <a:pt x="0" y="11024"/>
                </a:moveTo>
                <a:lnTo>
                  <a:pt x="31445566" y="0"/>
                </a:ln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9457" y="1040368"/>
            <a:ext cx="9094543" cy="1377962"/>
            <a:chOff x="49457" y="1040368"/>
            <a:chExt cx="9094543" cy="1377962"/>
          </a:xfrm>
        </p:grpSpPr>
        <p:grpSp>
          <p:nvGrpSpPr>
            <p:cNvPr id="18" name="Group 17"/>
            <p:cNvGrpSpPr/>
            <p:nvPr/>
          </p:nvGrpSpPr>
          <p:grpSpPr>
            <a:xfrm>
              <a:off x="49457" y="2007933"/>
              <a:ext cx="1147542" cy="400297"/>
              <a:chOff x="4222350" y="1114354"/>
              <a:chExt cx="1147542" cy="400297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>
                <a:off x="4222350" y="14993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3661" y="1114354"/>
                <a:ext cx="297561" cy="369697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7996458" y="2033333"/>
              <a:ext cx="1147542" cy="384997"/>
              <a:chOff x="6334434" y="1114354"/>
              <a:chExt cx="1147542" cy="38499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334434" y="1484051"/>
                <a:ext cx="1147542" cy="15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7500" y="1114354"/>
                <a:ext cx="306578" cy="369697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778329" y="1040368"/>
              <a:ext cx="8009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mtClean="0"/>
                <a:t>Submetida a tensões em suas extremidades, iguais em módulo, opostas em direção</a:t>
              </a:r>
              <a:endParaRPr lang="pt-BR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0951" y="2831068"/>
            <a:ext cx="846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Fica claro que este trecho de corda de massa </a:t>
            </a:r>
            <a:r>
              <a:rPr lang="pt-BR" i="1" smtClean="0"/>
              <a:t>m</a:t>
            </a:r>
            <a:r>
              <a:rPr lang="pt-BR" smtClean="0"/>
              <a:t>, comprimento </a:t>
            </a:r>
            <a:r>
              <a:rPr lang="pt-BR" i="1" smtClean="0"/>
              <a:t>l</a:t>
            </a:r>
            <a:r>
              <a:rPr lang="pt-BR" smtClean="0"/>
              <a:t>, permanece em </a:t>
            </a:r>
            <a:r>
              <a:rPr lang="pt-BR" u="sng" smtClean="0"/>
              <a:t>repouso.</a:t>
            </a:r>
            <a:r>
              <a:rPr lang="pt-BR" smtClean="0"/>
              <a:t> 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54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9185" y="3079263"/>
            <a:ext cx="88265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Reordenando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termos</a:t>
            </a:r>
            <a:r>
              <a:rPr lang="en-US" dirty="0" smtClean="0"/>
              <a:t> </a:t>
            </a:r>
            <a:r>
              <a:rPr lang="en-US" dirty="0" err="1" smtClean="0"/>
              <a:t>teremos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equação</a:t>
            </a:r>
            <a:r>
              <a:rPr lang="en-US" dirty="0" smtClean="0"/>
              <a:t> de </a:t>
            </a:r>
            <a:r>
              <a:rPr lang="en-US" dirty="0" err="1" smtClean="0"/>
              <a:t>onda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 smtClean="0"/>
              <a:t>Sendo</a:t>
            </a:r>
            <a:r>
              <a:rPr lang="en-US" dirty="0" smtClean="0"/>
              <a:t> a </a:t>
            </a:r>
            <a:r>
              <a:rPr lang="en-US" dirty="0" err="1" smtClean="0"/>
              <a:t>velocidade</a:t>
            </a:r>
            <a:r>
              <a:rPr lang="en-US" dirty="0" smtClean="0"/>
              <a:t> da </a:t>
            </a:r>
            <a:r>
              <a:rPr lang="en-US" dirty="0" err="1" smtClean="0"/>
              <a:t>onda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285" y="4380088"/>
            <a:ext cx="1200150" cy="94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185" y="5428969"/>
            <a:ext cx="8578482" cy="1015663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r>
              <a:rPr lang="pt-BR" sz="2000" smtClean="0"/>
              <a:t>Conclusão: uma corda sustenta uma perturbação propagante (onda) com uma velocidade (v) que depende apenas da densidade linear da corda e da tensão da mesma!</a:t>
            </a:r>
            <a:endParaRPr lang="pt-BR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8673" y="3196886"/>
            <a:ext cx="3865040" cy="7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27357" y="5752068"/>
            <a:ext cx="62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err="1" smtClean="0"/>
              <a:t>y</a:t>
            </a:r>
            <a:r>
              <a:rPr lang="pt-BR" dirty="0" smtClean="0"/>
              <a:t> é o deslocamento transverso sofrido pelo trecho de corda em </a:t>
            </a:r>
            <a:r>
              <a:rPr lang="pt-BR" i="1" dirty="0" err="1" smtClean="0"/>
              <a:t>x</a:t>
            </a:r>
            <a:endParaRPr lang="pt-BR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235" y="5332968"/>
            <a:ext cx="406400" cy="2286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027357" y="2038663"/>
            <a:ext cx="1147542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27357" y="187476"/>
            <a:ext cx="5728953" cy="267912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-1543676" y="1498600"/>
            <a:ext cx="6737976" cy="1242763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sp>
        <p:nvSpPr>
          <p:cNvPr id="41" name="TextBox 40"/>
          <p:cNvSpPr txBox="1"/>
          <p:nvPr/>
        </p:nvSpPr>
        <p:spPr>
          <a:xfrm>
            <a:off x="165100" y="6273800"/>
            <a:ext cx="882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i="1" dirty="0" smtClean="0"/>
              <a:t>T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tangente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r>
              <a:rPr lang="en-US" dirty="0" smtClean="0"/>
              <a:t>, e </a:t>
            </a:r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considerar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primeira</a:t>
            </a:r>
            <a:r>
              <a:rPr lang="en-US" dirty="0" smtClean="0"/>
              <a:t> </a:t>
            </a:r>
            <a:r>
              <a:rPr lang="en-US" dirty="0" err="1" smtClean="0"/>
              <a:t>aproximação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33401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Tomaremos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detalhe</a:t>
            </a:r>
            <a:r>
              <a:rPr lang="en-US" dirty="0" smtClean="0"/>
              <a:t> a </a:t>
            </a:r>
            <a:r>
              <a:rPr lang="en-US" dirty="0" err="1" smtClean="0"/>
              <a:t>equação</a:t>
            </a:r>
            <a:r>
              <a:rPr lang="en-US" dirty="0" smtClean="0"/>
              <a:t> do </a:t>
            </a:r>
            <a:r>
              <a:rPr lang="en-US" dirty="0" err="1" smtClean="0"/>
              <a:t>movimento</a:t>
            </a:r>
            <a:r>
              <a:rPr lang="en-US" dirty="0" smtClean="0"/>
              <a:t> de um </a:t>
            </a:r>
            <a:r>
              <a:rPr lang="en-US" dirty="0" err="1" smtClean="0"/>
              <a:t>trecho</a:t>
            </a:r>
            <a:r>
              <a:rPr lang="en-US" dirty="0" smtClean="0"/>
              <a:t> </a:t>
            </a:r>
            <a:r>
              <a:rPr lang="en-US" dirty="0" err="1" smtClean="0"/>
              <a:t>pequeno</a:t>
            </a:r>
            <a:r>
              <a:rPr lang="en-US" dirty="0" smtClean="0"/>
              <a:t> de </a:t>
            </a:r>
            <a:r>
              <a:rPr lang="en-US" dirty="0" err="1" smtClean="0"/>
              <a:t>corda</a:t>
            </a:r>
            <a:r>
              <a:rPr lang="en-US" dirty="0" smtClean="0"/>
              <a:t>, </a:t>
            </a:r>
            <a:r>
              <a:rPr lang="en-US" dirty="0" err="1" smtClean="0"/>
              <a:t>considerando</a:t>
            </a:r>
            <a:r>
              <a:rPr lang="en-US" dirty="0" smtClean="0"/>
              <a:t>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extremos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31800" y="4356100"/>
            <a:ext cx="84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direção</a:t>
            </a:r>
            <a:r>
              <a:rPr lang="en-US" dirty="0" smtClean="0"/>
              <a:t> horizontal,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permanece</a:t>
            </a:r>
            <a:r>
              <a:rPr lang="en-US" dirty="0" smtClean="0"/>
              <a:t> </a:t>
            </a:r>
            <a:r>
              <a:rPr lang="en-US" dirty="0" err="1" smtClean="0"/>
              <a:t>inalterada</a:t>
            </a:r>
            <a:r>
              <a:rPr lang="en-US" dirty="0" smtClean="0"/>
              <a:t>: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deslocamento</a:t>
            </a:r>
            <a:r>
              <a:rPr lang="en-US" dirty="0" smtClean="0"/>
              <a:t> horizontal!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8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783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3096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Propagação</a:t>
            </a:r>
            <a:r>
              <a:rPr lang="en-US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lang="en-US" sz="24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lang="en-US" sz="2400" b="1" u="sng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318" y="477243"/>
            <a:ext cx="604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 no </a:t>
            </a:r>
            <a:r>
              <a:rPr lang="en-US" dirty="0" err="1" smtClean="0"/>
              <a:t>extremo</a:t>
            </a:r>
            <a:r>
              <a:rPr lang="en-US" dirty="0" smtClean="0"/>
              <a:t> da </a:t>
            </a:r>
            <a:r>
              <a:rPr lang="en-US" dirty="0" err="1" smtClean="0"/>
              <a:t>corda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de tempo: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 flipV="1">
            <a:off x="-1855788" y="727085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376362" y="914561"/>
            <a:ext cx="8459936" cy="2679125"/>
            <a:chOff x="2700338" y="1464942"/>
            <a:chExt cx="3520747" cy="1100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14562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027357" y="2765748"/>
            <a:ext cx="1147542" cy="221937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854" y="897544"/>
            <a:ext cx="2008690" cy="39645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21049" y="3635311"/>
            <a:ext cx="5960437" cy="632792"/>
            <a:chOff x="321049" y="3635311"/>
            <a:chExt cx="5960437" cy="632792"/>
          </a:xfrm>
        </p:grpSpPr>
        <p:sp>
          <p:nvSpPr>
            <p:cNvPr id="23" name="TextBox 22"/>
            <p:cNvSpPr txBox="1"/>
            <p:nvPr/>
          </p:nvSpPr>
          <p:spPr>
            <a:xfrm>
              <a:off x="321049" y="3773885"/>
              <a:ext cx="4267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Velocidade</a:t>
              </a:r>
              <a:r>
                <a:rPr lang="en-US" dirty="0" smtClean="0"/>
                <a:t>: </a:t>
              </a:r>
              <a:r>
                <a:rPr lang="en-US" dirty="0" err="1" smtClean="0"/>
                <a:t>apenas</a:t>
              </a:r>
              <a:r>
                <a:rPr lang="en-US" dirty="0" smtClean="0"/>
                <a:t> </a:t>
              </a:r>
              <a:r>
                <a:rPr lang="en-US" dirty="0" err="1" smtClean="0"/>
                <a:t>componente</a:t>
              </a:r>
              <a:r>
                <a:rPr lang="en-US" dirty="0" smtClean="0"/>
                <a:t> transversal: </a:t>
              </a: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8563" y="3635311"/>
              <a:ext cx="1692923" cy="63279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138899" y="4517628"/>
            <a:ext cx="4487128" cy="654573"/>
            <a:chOff x="1138899" y="4517628"/>
            <a:chExt cx="4487128" cy="65457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6731" y="4517628"/>
              <a:ext cx="2669296" cy="65457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38899" y="4676355"/>
              <a:ext cx="966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Portanto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1080" y="5862088"/>
            <a:ext cx="8907590" cy="661163"/>
            <a:chOff x="351080" y="5862088"/>
            <a:chExt cx="8907590" cy="6611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1080" y="5862088"/>
              <a:ext cx="3889697" cy="6611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446085" y="5977825"/>
              <a:ext cx="4812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onde</a:t>
              </a:r>
              <a:r>
                <a:rPr lang="en-US" dirty="0" smtClean="0"/>
                <a:t> o </a:t>
              </a:r>
              <a:r>
                <a:rPr lang="en-US" dirty="0" err="1" smtClean="0"/>
                <a:t>sinal</a:t>
              </a:r>
              <a:r>
                <a:rPr lang="en-US" dirty="0" smtClean="0"/>
                <a:t> </a:t>
              </a:r>
              <a:r>
                <a:rPr lang="en-US" dirty="0" err="1" smtClean="0"/>
                <a:t>pode</a:t>
              </a:r>
              <a:r>
                <a:rPr lang="en-US" dirty="0" smtClean="0"/>
                <a:t> </a:t>
              </a:r>
              <a:r>
                <a:rPr lang="en-US" dirty="0" err="1" smtClean="0"/>
                <a:t>ser</a:t>
              </a:r>
              <a:r>
                <a:rPr lang="en-US" dirty="0" smtClean="0"/>
                <a:t> </a:t>
              </a:r>
              <a:r>
                <a:rPr lang="en-US" dirty="0" err="1" smtClean="0"/>
                <a:t>deduzido</a:t>
              </a:r>
              <a:r>
                <a:rPr lang="en-US" dirty="0" smtClean="0"/>
                <a:t> a </a:t>
              </a:r>
              <a:r>
                <a:rPr lang="en-US" dirty="0" err="1" smtClean="0"/>
                <a:t>partir</a:t>
              </a:r>
              <a:r>
                <a:rPr lang="en-US" dirty="0" smtClean="0"/>
                <a:t> do </a:t>
              </a:r>
              <a:r>
                <a:rPr lang="en-US" dirty="0" err="1" smtClean="0"/>
                <a:t>gráfico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53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90102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000000"/>
                </a:solidFill>
              </a:rPr>
              <a:t>Pensando no pulso se propagando, temos uma quantidade finita de energia, colocada na corda em um certo intervalo de tempo.</a:t>
            </a:r>
            <a:endParaRPr lang="pt-BR" sz="16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9985199" y="663180"/>
            <a:ext cx="19767375" cy="1865312"/>
            <a:chOff x="-9985199" y="663180"/>
            <a:chExt cx="19767375" cy="1865312"/>
          </a:xfrm>
        </p:grpSpPr>
        <p:pic>
          <p:nvPicPr>
            <p:cNvPr id="3277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817" y="663180"/>
              <a:ext cx="16827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1"/>
            <p:cNvSpPr/>
            <p:nvPr/>
          </p:nvSpPr>
          <p:spPr bwMode="auto">
            <a:xfrm flipV="1">
              <a:off x="-9985199" y="1104505"/>
              <a:ext cx="19767375" cy="1079500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2900" h="800507">
                  <a:moveTo>
                    <a:pt x="0" y="27833"/>
                  </a:moveTo>
                  <a:lnTo>
                    <a:pt x="17784562" y="0"/>
                  </a:lnTo>
                  <a:cubicBezTo>
                    <a:pt x="18760258" y="21"/>
                    <a:pt x="18946418" y="798409"/>
                    <a:pt x="19386371" y="800503"/>
                  </a:cubicBezTo>
                  <a:cubicBezTo>
                    <a:pt x="19826324" y="802597"/>
                    <a:pt x="19538468" y="13462"/>
                    <a:pt x="20424278" y="12562"/>
                  </a:cubicBezTo>
                  <a:lnTo>
                    <a:pt x="33862900" y="634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227" y="663180"/>
              <a:ext cx="3416300" cy="1865312"/>
              <a:chOff x="19227" y="1018780"/>
              <a:chExt cx="3416300" cy="1865312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2774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32789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" name="Group 6"/>
          <p:cNvGrpSpPr/>
          <p:nvPr/>
        </p:nvGrpSpPr>
        <p:grpSpPr>
          <a:xfrm>
            <a:off x="-9985199" y="2469547"/>
            <a:ext cx="19767375" cy="2026772"/>
            <a:chOff x="-9985199" y="2469547"/>
            <a:chExt cx="19767375" cy="2026772"/>
          </a:xfrm>
        </p:grpSpPr>
        <p:sp>
          <p:nvSpPr>
            <p:cNvPr id="37" name="Freeform 36"/>
            <p:cNvSpPr/>
            <p:nvPr/>
          </p:nvSpPr>
          <p:spPr bwMode="auto">
            <a:xfrm flipV="1">
              <a:off x="-9985199" y="3419834"/>
              <a:ext cx="19767375" cy="1076485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798272">
                  <a:moveTo>
                    <a:pt x="0" y="403021"/>
                  </a:moveTo>
                  <a:lnTo>
                    <a:pt x="17784562" y="375188"/>
                  </a:lnTo>
                  <a:cubicBezTo>
                    <a:pt x="18641155" y="309477"/>
                    <a:pt x="18317788" y="67879"/>
                    <a:pt x="18773306" y="8757"/>
                  </a:cubicBezTo>
                  <a:cubicBezTo>
                    <a:pt x="19228824" y="-50365"/>
                    <a:pt x="19271954" y="203572"/>
                    <a:pt x="19362200" y="359488"/>
                  </a:cubicBezTo>
                  <a:cubicBezTo>
                    <a:pt x="19452446" y="515404"/>
                    <a:pt x="19543079" y="841178"/>
                    <a:pt x="19836929" y="793568"/>
                  </a:cubicBezTo>
                  <a:cubicBezTo>
                    <a:pt x="20130779" y="745958"/>
                    <a:pt x="20097033" y="437237"/>
                    <a:pt x="20424278" y="387750"/>
                  </a:cubicBezTo>
                  <a:lnTo>
                    <a:pt x="33862900" y="3815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9227" y="2469547"/>
              <a:ext cx="3416300" cy="1865312"/>
              <a:chOff x="19227" y="1018780"/>
              <a:chExt cx="3416300" cy="1865312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46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374" y="2528492"/>
              <a:ext cx="1249010" cy="51706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9" name="Group 8"/>
          <p:cNvGrpSpPr/>
          <p:nvPr/>
        </p:nvGrpSpPr>
        <p:grpSpPr>
          <a:xfrm>
            <a:off x="-9985199" y="4501547"/>
            <a:ext cx="19767375" cy="1865312"/>
            <a:chOff x="-9985199" y="4501547"/>
            <a:chExt cx="19767375" cy="1865312"/>
          </a:xfrm>
        </p:grpSpPr>
        <p:sp>
          <p:nvSpPr>
            <p:cNvPr id="48" name="Freeform 47"/>
            <p:cNvSpPr/>
            <p:nvPr/>
          </p:nvSpPr>
          <p:spPr bwMode="auto">
            <a:xfrm flipV="1">
              <a:off x="-9985199" y="5453699"/>
              <a:ext cx="19767375" cy="589852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  <a:gd name="connsiteX0" fmla="*/ 0 w 33862900"/>
                <a:gd name="connsiteY0" fmla="*/ 43540 h 437408"/>
                <a:gd name="connsiteX1" fmla="*/ 17784562 w 33862900"/>
                <a:gd name="connsiteY1" fmla="*/ 15707 h 437408"/>
                <a:gd name="connsiteX2" fmla="*/ 18797481 w 33862900"/>
                <a:gd name="connsiteY2" fmla="*/ 423623 h 437408"/>
                <a:gd name="connsiteX3" fmla="*/ 19362200 w 33862900"/>
                <a:gd name="connsiteY3" fmla="*/ 7 h 437408"/>
                <a:gd name="connsiteX4" fmla="*/ 19836929 w 33862900"/>
                <a:gd name="connsiteY4" fmla="*/ 434087 h 437408"/>
                <a:gd name="connsiteX5" fmla="*/ 20424278 w 33862900"/>
                <a:gd name="connsiteY5" fmla="*/ 28269 h 437408"/>
                <a:gd name="connsiteX6" fmla="*/ 33862900 w 33862900"/>
                <a:gd name="connsiteY6" fmla="*/ 22052 h 437408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437407">
                  <a:moveTo>
                    <a:pt x="0" y="43539"/>
                  </a:moveTo>
                  <a:lnTo>
                    <a:pt x="17784562" y="15706"/>
                  </a:lnTo>
                  <a:cubicBezTo>
                    <a:pt x="18641155" y="-50005"/>
                    <a:pt x="18341964" y="419959"/>
                    <a:pt x="18797481" y="423622"/>
                  </a:cubicBezTo>
                  <a:cubicBezTo>
                    <a:pt x="19252998" y="427285"/>
                    <a:pt x="19092268" y="-1738"/>
                    <a:pt x="19362200" y="6"/>
                  </a:cubicBezTo>
                  <a:cubicBezTo>
                    <a:pt x="19632132" y="1750"/>
                    <a:pt x="19543079" y="481696"/>
                    <a:pt x="19836929" y="434086"/>
                  </a:cubicBezTo>
                  <a:cubicBezTo>
                    <a:pt x="20130779" y="386476"/>
                    <a:pt x="20097033" y="77755"/>
                    <a:pt x="20424278" y="28268"/>
                  </a:cubicBezTo>
                  <a:lnTo>
                    <a:pt x="33862900" y="22051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9227" y="4501547"/>
              <a:ext cx="3416300" cy="1865312"/>
              <a:chOff x="19227" y="1018780"/>
              <a:chExt cx="3416300" cy="1865312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2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54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435" y="4573375"/>
              <a:ext cx="2806422" cy="47703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424047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17" y="663180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90102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000000"/>
                </a:solidFill>
              </a:rPr>
              <a:t>Pensando no pulso se propagando, temos uma quantidade finita de energia, colocada na corda em um certo intervalo de tempo.</a:t>
            </a:r>
            <a:endParaRPr lang="pt-BR" sz="16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27" y="663180"/>
            <a:ext cx="3416300" cy="1865312"/>
            <a:chOff x="19227" y="1018780"/>
            <a:chExt cx="3416300" cy="186531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2774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89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19227" y="2469547"/>
            <a:ext cx="3416300" cy="1865312"/>
            <a:chOff x="19227" y="1018780"/>
            <a:chExt cx="3416300" cy="186531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6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74" y="2528492"/>
            <a:ext cx="1249010" cy="5170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-9985199" y="1104505"/>
            <a:ext cx="19767375" cy="4939046"/>
            <a:chOff x="-9985199" y="1104505"/>
            <a:chExt cx="19767375" cy="4939046"/>
          </a:xfrm>
        </p:grpSpPr>
        <p:sp>
          <p:nvSpPr>
            <p:cNvPr id="22" name="Freeform 21"/>
            <p:cNvSpPr/>
            <p:nvPr/>
          </p:nvSpPr>
          <p:spPr bwMode="auto">
            <a:xfrm flipV="1">
              <a:off x="-9985199" y="1104505"/>
              <a:ext cx="19767375" cy="1079500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2900" h="800507">
                  <a:moveTo>
                    <a:pt x="0" y="27833"/>
                  </a:moveTo>
                  <a:lnTo>
                    <a:pt x="17784562" y="0"/>
                  </a:lnTo>
                  <a:cubicBezTo>
                    <a:pt x="18760258" y="21"/>
                    <a:pt x="18946418" y="798409"/>
                    <a:pt x="19386371" y="800503"/>
                  </a:cubicBezTo>
                  <a:cubicBezTo>
                    <a:pt x="19826324" y="802597"/>
                    <a:pt x="19538468" y="13462"/>
                    <a:pt x="20424278" y="12562"/>
                  </a:cubicBezTo>
                  <a:lnTo>
                    <a:pt x="33862900" y="634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V="1">
              <a:off x="-9985199" y="3419834"/>
              <a:ext cx="19767375" cy="1076485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798272">
                  <a:moveTo>
                    <a:pt x="0" y="403021"/>
                  </a:moveTo>
                  <a:lnTo>
                    <a:pt x="17784562" y="375188"/>
                  </a:lnTo>
                  <a:cubicBezTo>
                    <a:pt x="18641155" y="309477"/>
                    <a:pt x="18317788" y="67879"/>
                    <a:pt x="18773306" y="8757"/>
                  </a:cubicBezTo>
                  <a:cubicBezTo>
                    <a:pt x="19228824" y="-50365"/>
                    <a:pt x="19271954" y="203572"/>
                    <a:pt x="19362200" y="359488"/>
                  </a:cubicBezTo>
                  <a:cubicBezTo>
                    <a:pt x="19452446" y="515404"/>
                    <a:pt x="19543079" y="841178"/>
                    <a:pt x="19836929" y="793568"/>
                  </a:cubicBezTo>
                  <a:cubicBezTo>
                    <a:pt x="20130779" y="745958"/>
                    <a:pt x="20097033" y="437237"/>
                    <a:pt x="20424278" y="387750"/>
                  </a:cubicBezTo>
                  <a:lnTo>
                    <a:pt x="33862900" y="3815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V="1">
              <a:off x="-9985199" y="5453699"/>
              <a:ext cx="19767375" cy="589852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  <a:gd name="connsiteX0" fmla="*/ 0 w 33862900"/>
                <a:gd name="connsiteY0" fmla="*/ 43540 h 437408"/>
                <a:gd name="connsiteX1" fmla="*/ 17784562 w 33862900"/>
                <a:gd name="connsiteY1" fmla="*/ 15707 h 437408"/>
                <a:gd name="connsiteX2" fmla="*/ 18797481 w 33862900"/>
                <a:gd name="connsiteY2" fmla="*/ 423623 h 437408"/>
                <a:gd name="connsiteX3" fmla="*/ 19362200 w 33862900"/>
                <a:gd name="connsiteY3" fmla="*/ 7 h 437408"/>
                <a:gd name="connsiteX4" fmla="*/ 19836929 w 33862900"/>
                <a:gd name="connsiteY4" fmla="*/ 434087 h 437408"/>
                <a:gd name="connsiteX5" fmla="*/ 20424278 w 33862900"/>
                <a:gd name="connsiteY5" fmla="*/ 28269 h 437408"/>
                <a:gd name="connsiteX6" fmla="*/ 33862900 w 33862900"/>
                <a:gd name="connsiteY6" fmla="*/ 22052 h 437408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437407">
                  <a:moveTo>
                    <a:pt x="0" y="43539"/>
                  </a:moveTo>
                  <a:lnTo>
                    <a:pt x="17784562" y="15706"/>
                  </a:lnTo>
                  <a:cubicBezTo>
                    <a:pt x="18641155" y="-50005"/>
                    <a:pt x="18341964" y="419959"/>
                    <a:pt x="18797481" y="423622"/>
                  </a:cubicBezTo>
                  <a:cubicBezTo>
                    <a:pt x="19252998" y="427285"/>
                    <a:pt x="19092268" y="-1738"/>
                    <a:pt x="19362200" y="6"/>
                  </a:cubicBezTo>
                  <a:cubicBezTo>
                    <a:pt x="19632132" y="1750"/>
                    <a:pt x="19543079" y="481696"/>
                    <a:pt x="19836929" y="434086"/>
                  </a:cubicBezTo>
                  <a:cubicBezTo>
                    <a:pt x="20130779" y="386476"/>
                    <a:pt x="20097033" y="77755"/>
                    <a:pt x="20424278" y="28268"/>
                  </a:cubicBezTo>
                  <a:lnTo>
                    <a:pt x="33862900" y="22051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227" y="4501547"/>
            <a:ext cx="3416300" cy="1865312"/>
            <a:chOff x="19227" y="1018780"/>
            <a:chExt cx="3416300" cy="1865312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2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4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35" y="4573375"/>
            <a:ext cx="2806422" cy="477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294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95278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4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Intensidade, ondas harmônicas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0811" y="40304"/>
            <a:ext cx="3776677" cy="379381"/>
            <a:chOff x="109244" y="1212006"/>
            <a:chExt cx="3776677" cy="379381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53" y="1307188"/>
              <a:ext cx="3312368" cy="28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109244" y="1212006"/>
              <a:ext cx="1106087" cy="37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 smtClean="0"/>
                <a:t>Se:</a:t>
              </a:r>
              <a:endParaRPr lang="pt-BR" sz="1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343368" y="541613"/>
            <a:ext cx="9487368" cy="1655762"/>
            <a:chOff x="-343368" y="1019538"/>
            <a:chExt cx="9487368" cy="1655762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8373"/>
              <a:ext cx="9144000" cy="75628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343368" y="1019538"/>
              <a:ext cx="9140626" cy="1655762"/>
              <a:chOff x="-128058" y="3822320"/>
              <a:chExt cx="9140626" cy="1655762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-128058" y="4734898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75" y="3840474"/>
                <a:ext cx="735406" cy="29258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4887832"/>
                <a:ext cx="106680" cy="21336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-343368" y="1936370"/>
            <a:ext cx="9487368" cy="1706289"/>
            <a:chOff x="-343368" y="2332365"/>
            <a:chExt cx="9487368" cy="1706289"/>
          </a:xfrm>
        </p:grpSpPr>
        <p:pic>
          <p:nvPicPr>
            <p:cNvPr id="39" name="Picture 3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89076"/>
              <a:ext cx="9144000" cy="75628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-343368" y="2332365"/>
              <a:ext cx="9140626" cy="1706289"/>
              <a:chOff x="-337638" y="2574782"/>
              <a:chExt cx="9140626" cy="17062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337638" y="2625309"/>
                <a:ext cx="9140626" cy="1655762"/>
                <a:chOff x="-128058" y="3822320"/>
                <a:chExt cx="9140626" cy="1655762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 bwMode="auto">
                <a:xfrm flipV="1">
                  <a:off x="1157817" y="3822320"/>
                  <a:ext cx="0" cy="16557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-128058" y="4734898"/>
                  <a:ext cx="914062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54438" y="4887832"/>
                  <a:ext cx="106680" cy="21336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545" y="2574782"/>
                <a:ext cx="664807" cy="4338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3049" y="2396275"/>
              <a:ext cx="3630951" cy="55805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-343368" y="3372981"/>
            <a:ext cx="9487368" cy="1682911"/>
            <a:chOff x="-343368" y="3809941"/>
            <a:chExt cx="9487368" cy="1682911"/>
          </a:xfrm>
        </p:grpSpPr>
        <p:pic>
          <p:nvPicPr>
            <p:cNvPr id="38" name="Picture 37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4375233"/>
              <a:ext cx="9144000" cy="756285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-343368" y="3837090"/>
              <a:ext cx="9140626" cy="1655762"/>
              <a:chOff x="-128058" y="3822320"/>
              <a:chExt cx="9140626" cy="1655762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-128058" y="4734898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488783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5588" y="3809941"/>
              <a:ext cx="742183" cy="484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86987" y="4015222"/>
              <a:ext cx="3457013" cy="55805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3" name="Group 42"/>
          <p:cNvGrpSpPr/>
          <p:nvPr/>
        </p:nvGrpSpPr>
        <p:grpSpPr>
          <a:xfrm>
            <a:off x="-343368" y="5149916"/>
            <a:ext cx="9502782" cy="1655762"/>
            <a:chOff x="-343368" y="5149916"/>
            <a:chExt cx="9502782" cy="1655762"/>
          </a:xfrm>
        </p:grpSpPr>
        <p:pic>
          <p:nvPicPr>
            <p:cNvPr id="40" name="Picture 39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5668589"/>
              <a:ext cx="9144000" cy="1008380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-343368" y="5149916"/>
              <a:ext cx="9140626" cy="1655762"/>
              <a:chOff x="-128058" y="3822320"/>
              <a:chExt cx="9140626" cy="165576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-128058" y="5349373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502438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3815" y="5254454"/>
              <a:ext cx="650764" cy="2383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20811" y="5322710"/>
              <a:ext cx="4538603" cy="34587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17735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4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Intensidade, ondas harmônicas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94" y="528236"/>
            <a:ext cx="89033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Ao invés de analisarmos a potência injetada, podemos estudar</a:t>
            </a:r>
            <a:br>
              <a:rPr lang="pt-BR" dirty="0" smtClean="0"/>
            </a:br>
            <a:r>
              <a:rPr lang="pt-BR" dirty="0" smtClean="0"/>
              <a:t>				 o </a:t>
            </a:r>
            <a:r>
              <a:rPr lang="pt-BR" u="sng" dirty="0" smtClean="0"/>
              <a:t>trabalho médio</a:t>
            </a:r>
            <a:r>
              <a:rPr lang="pt-BR" dirty="0" smtClean="0"/>
              <a:t> realizado por ciclo: a </a:t>
            </a:r>
            <a:r>
              <a:rPr lang="pt-BR" b="1" u="sng" dirty="0" smtClean="0"/>
              <a:t>Intensidade</a:t>
            </a:r>
            <a:r>
              <a:rPr lang="pt-BR" dirty="0" smtClean="0"/>
              <a:t> da onda periódica.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68" y="3996187"/>
            <a:ext cx="25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Valor </a:t>
            </a:r>
            <a:r>
              <a:rPr lang="en-US" dirty="0" err="1" smtClean="0"/>
              <a:t>médio</a:t>
            </a:r>
            <a:r>
              <a:rPr lang="en-US" dirty="0" smtClean="0"/>
              <a:t> de sin</a:t>
            </a:r>
            <a:r>
              <a:rPr lang="en-US" baseline="30000" dirty="0" smtClean="0"/>
              <a:t>2</a:t>
            </a:r>
            <a:r>
              <a:rPr lang="en-US" dirty="0" smtClean="0"/>
              <a:t> = 1/2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358782" y="1428482"/>
            <a:ext cx="9502782" cy="1655762"/>
            <a:chOff x="-343368" y="5149916"/>
            <a:chExt cx="9502782" cy="1655762"/>
          </a:xfrm>
        </p:grpSpPr>
        <p:pic>
          <p:nvPicPr>
            <p:cNvPr id="31" name="Picture 30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68589"/>
              <a:ext cx="9144000" cy="100838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-343368" y="5149916"/>
              <a:ext cx="9140626" cy="1655762"/>
              <a:chOff x="-128058" y="3822320"/>
              <a:chExt cx="9140626" cy="165576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-128058" y="5349373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438" y="502438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815" y="5254454"/>
              <a:ext cx="650764" cy="238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0811" y="5322710"/>
              <a:ext cx="4538603" cy="3458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1188020" y="1947155"/>
            <a:ext cx="2266797" cy="1717809"/>
            <a:chOff x="1188020" y="1947155"/>
            <a:chExt cx="2266797" cy="1717809"/>
          </a:xfrm>
        </p:grpSpPr>
        <p:sp>
          <p:nvSpPr>
            <p:cNvPr id="38" name="Rectangle 37"/>
            <p:cNvSpPr/>
            <p:nvPr/>
          </p:nvSpPr>
          <p:spPr>
            <a:xfrm>
              <a:off x="1188020" y="1947155"/>
              <a:ext cx="2266797" cy="100838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7264" y="3295632"/>
              <a:ext cx="1037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Um </a:t>
              </a:r>
              <a:r>
                <a:rPr lang="en-US" dirty="0" err="1" smtClean="0"/>
                <a:t>ciclo</a:t>
              </a:r>
              <a:r>
                <a:rPr lang="en-US" dirty="0" smtClean="0"/>
                <a:t> 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783" y="3295632"/>
            <a:ext cx="3762768" cy="6547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864170" y="4639880"/>
            <a:ext cx="3502713" cy="788441"/>
            <a:chOff x="2864170" y="4639880"/>
            <a:chExt cx="3502713" cy="78844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731" y="4639880"/>
              <a:ext cx="1000152" cy="7884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4170" y="4683439"/>
              <a:ext cx="1829203" cy="744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6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55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Densidade de energia (ondas harmônicas)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794" y="437044"/>
            <a:ext cx="8903324" cy="771805"/>
            <a:chOff x="57794" y="437044"/>
            <a:chExt cx="8903324" cy="771805"/>
          </a:xfrm>
        </p:grpSpPr>
        <p:sp>
          <p:nvSpPr>
            <p:cNvPr id="11" name="TextBox 10"/>
            <p:cNvSpPr txBox="1"/>
            <p:nvPr/>
          </p:nvSpPr>
          <p:spPr>
            <a:xfrm>
              <a:off x="57794" y="528236"/>
              <a:ext cx="890332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dirty="0" smtClean="0"/>
                <a:t>Um elemento de corda </a:t>
              </a:r>
              <a:r>
                <a:rPr lang="pt-BR" i="1" dirty="0" err="1" smtClean="0"/>
                <a:t>dx</a:t>
              </a:r>
              <a:r>
                <a:rPr lang="pt-BR" dirty="0" smtClean="0"/>
                <a:t> tem energia cinética instantânea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1622" y="437044"/>
              <a:ext cx="3176588" cy="77180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709" y="1987067"/>
            <a:ext cx="8881501" cy="787257"/>
            <a:chOff x="64944" y="1440261"/>
            <a:chExt cx="8881501" cy="787257"/>
          </a:xfrm>
        </p:grpSpPr>
        <p:sp>
          <p:nvSpPr>
            <p:cNvPr id="5" name="TextBox 4"/>
            <p:cNvSpPr txBox="1"/>
            <p:nvPr/>
          </p:nvSpPr>
          <p:spPr>
            <a:xfrm>
              <a:off x="64944" y="1617735"/>
              <a:ext cx="5891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 </a:t>
              </a:r>
              <a:r>
                <a:rPr lang="en-US" dirty="0" err="1" smtClean="0"/>
                <a:t>que</a:t>
              </a:r>
              <a:r>
                <a:rPr lang="en-US" dirty="0" smtClean="0"/>
                <a:t> </a:t>
              </a:r>
              <a:r>
                <a:rPr lang="en-US" dirty="0" err="1" smtClean="0"/>
                <a:t>corresponde</a:t>
              </a:r>
              <a:r>
                <a:rPr lang="en-US" dirty="0" smtClean="0"/>
                <a:t> a </a:t>
              </a:r>
              <a:r>
                <a:rPr lang="en-US" dirty="0" err="1" smtClean="0"/>
                <a:t>uma</a:t>
              </a:r>
              <a:r>
                <a:rPr lang="en-US" dirty="0" smtClean="0"/>
                <a:t> </a:t>
              </a:r>
              <a:r>
                <a:rPr lang="en-US" u="sng" dirty="0" err="1" smtClean="0"/>
                <a:t>densidade</a:t>
              </a:r>
              <a:r>
                <a:rPr lang="en-US" u="sng" dirty="0" smtClean="0"/>
                <a:t> linear</a:t>
              </a:r>
              <a:r>
                <a:rPr lang="en-US" dirty="0" smtClean="0"/>
                <a:t> de </a:t>
              </a:r>
              <a:r>
                <a:rPr lang="en-US" dirty="0" err="1" smtClean="0"/>
                <a:t>energia</a:t>
              </a:r>
              <a:r>
                <a:rPr lang="en-US" dirty="0" smtClean="0"/>
                <a:t> </a:t>
              </a:r>
              <a:r>
                <a:rPr lang="en-US" dirty="0" err="1" smtClean="0"/>
                <a:t>cinética</a:t>
              </a:r>
              <a:r>
                <a:rPr lang="en-US" dirty="0" smtClean="0"/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7737" y="1440261"/>
              <a:ext cx="2908708" cy="78725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8847" y="3302004"/>
            <a:ext cx="5696847" cy="606629"/>
            <a:chOff x="259453" y="2822223"/>
            <a:chExt cx="5696847" cy="6066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3236" y="2822223"/>
              <a:ext cx="1653064" cy="6066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9453" y="2921000"/>
              <a:ext cx="404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Ou</a:t>
              </a:r>
              <a:r>
                <a:rPr lang="en-US" dirty="0" smtClean="0"/>
                <a:t>, </a:t>
              </a:r>
              <a:r>
                <a:rPr lang="en-US" dirty="0" err="1" smtClean="0"/>
                <a:t>olhando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o valor </a:t>
              </a:r>
              <a:r>
                <a:rPr lang="en-US" dirty="0" err="1" smtClean="0"/>
                <a:t>médio</a:t>
              </a:r>
              <a:r>
                <a:rPr lang="en-US" dirty="0" smtClean="0"/>
                <a:t> no tempo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8847" y="4292090"/>
            <a:ext cx="8354852" cy="2260044"/>
            <a:chOff x="259453" y="3797174"/>
            <a:chExt cx="8354852" cy="2260044"/>
          </a:xfrm>
        </p:grpSpPr>
        <p:sp>
          <p:nvSpPr>
            <p:cNvPr id="10" name="TextBox 9"/>
            <p:cNvSpPr txBox="1"/>
            <p:nvPr/>
          </p:nvSpPr>
          <p:spPr>
            <a:xfrm>
              <a:off x="259453" y="4191906"/>
              <a:ext cx="42185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Cada</a:t>
              </a:r>
              <a:r>
                <a:rPr lang="en-US" dirty="0" smtClean="0"/>
                <a:t> </a:t>
              </a:r>
              <a:r>
                <a:rPr lang="en-US" dirty="0" err="1" smtClean="0"/>
                <a:t>elemento</a:t>
              </a:r>
              <a:r>
                <a:rPr lang="en-US" dirty="0" smtClean="0"/>
                <a:t> de </a:t>
              </a:r>
              <a:r>
                <a:rPr lang="en-US" dirty="0" err="1" smtClean="0"/>
                <a:t>corda</a:t>
              </a:r>
              <a:r>
                <a:rPr lang="en-US" dirty="0" smtClean="0"/>
                <a:t> </a:t>
              </a:r>
              <a:r>
                <a:rPr lang="en-US" dirty="0" err="1" smtClean="0"/>
                <a:t>executa</a:t>
              </a:r>
              <a:r>
                <a:rPr lang="en-US" dirty="0" smtClean="0"/>
                <a:t> um </a:t>
              </a:r>
              <a:r>
                <a:rPr lang="en-US" dirty="0" err="1" smtClean="0"/>
                <a:t>movimento</a:t>
              </a:r>
              <a:r>
                <a:rPr lang="en-US" dirty="0" smtClean="0"/>
                <a:t> </a:t>
              </a:r>
              <a:r>
                <a:rPr lang="en-US" dirty="0" err="1" smtClean="0"/>
                <a:t>harmônico</a:t>
              </a:r>
              <a:r>
                <a:rPr lang="en-US" dirty="0" smtClean="0"/>
                <a:t>: </a:t>
              </a:r>
              <a:r>
                <a:rPr lang="en-US" dirty="0" err="1" smtClean="0"/>
                <a:t>lembrando</a:t>
              </a:r>
              <a:r>
                <a:rPr lang="en-US" dirty="0" smtClean="0"/>
                <a:t> do </a:t>
              </a:r>
              <a:r>
                <a:rPr lang="en-US" dirty="0" err="1" smtClean="0"/>
                <a:t>oscilador</a:t>
              </a:r>
              <a:r>
                <a:rPr lang="en-US" dirty="0" smtClean="0"/>
                <a:t> </a:t>
              </a:r>
              <a:r>
                <a:rPr lang="en-US" dirty="0" err="1" smtClean="0"/>
                <a:t>visto</a:t>
              </a:r>
              <a:r>
                <a:rPr lang="en-US" dirty="0" smtClean="0"/>
                <a:t> no </a:t>
              </a:r>
              <a:r>
                <a:rPr lang="en-US" dirty="0" err="1" smtClean="0"/>
                <a:t>semestre</a:t>
              </a:r>
              <a:r>
                <a:rPr lang="en-US" dirty="0" smtClean="0"/>
                <a:t> </a:t>
              </a:r>
              <a:r>
                <a:rPr lang="en-US" dirty="0" err="1" smtClean="0"/>
                <a:t>passado</a:t>
              </a:r>
              <a:r>
                <a:rPr lang="en-US" dirty="0" smtClean="0"/>
                <a:t>, a </a:t>
              </a:r>
              <a:r>
                <a:rPr lang="en-US" dirty="0" err="1" smtClean="0"/>
                <a:t>média</a:t>
              </a:r>
              <a:r>
                <a:rPr lang="en-US" dirty="0" smtClean="0"/>
                <a:t> </a:t>
              </a:r>
              <a:r>
                <a:rPr lang="en-US" dirty="0" err="1" smtClean="0"/>
                <a:t>periódica</a:t>
              </a:r>
              <a:r>
                <a:rPr lang="en-US" dirty="0" smtClean="0"/>
                <a:t> da </a:t>
              </a:r>
              <a:r>
                <a:rPr lang="en-US" dirty="0" err="1" smtClean="0"/>
                <a:t>energia</a:t>
              </a:r>
              <a:r>
                <a:rPr lang="en-US" dirty="0" smtClean="0"/>
                <a:t> </a:t>
              </a:r>
              <a:r>
                <a:rPr lang="en-US" dirty="0" err="1" smtClean="0"/>
                <a:t>cinética</a:t>
              </a:r>
              <a:r>
                <a:rPr lang="en-US" dirty="0" smtClean="0"/>
                <a:t> (K) e </a:t>
              </a:r>
              <a:r>
                <a:rPr lang="en-US" dirty="0" err="1" smtClean="0"/>
                <a:t>potencial</a:t>
              </a:r>
              <a:r>
                <a:rPr lang="en-US" dirty="0" smtClean="0"/>
                <a:t> (U) </a:t>
              </a:r>
              <a:r>
                <a:rPr lang="en-US" dirty="0" err="1" smtClean="0"/>
                <a:t>são</a:t>
              </a:r>
              <a:r>
                <a:rPr lang="en-US" dirty="0" smtClean="0"/>
                <a:t> </a:t>
              </a:r>
              <a:r>
                <a:rPr lang="en-US" dirty="0" err="1" smtClean="0"/>
                <a:t>iguais</a:t>
              </a:r>
              <a:r>
                <a:rPr lang="en-US" dirty="0" smtClean="0"/>
                <a:t>.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198005" y="3797174"/>
              <a:ext cx="3416300" cy="2260044"/>
              <a:chOff x="5198005" y="3797174"/>
              <a:chExt cx="3416300" cy="22600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470702" y="4306201"/>
                <a:ext cx="2864555" cy="1397005"/>
                <a:chOff x="5444067" y="3869267"/>
                <a:chExt cx="2864555" cy="1397005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444067" y="3869267"/>
                  <a:ext cx="2864555" cy="1397005"/>
                </a:xfrm>
                <a:prstGeom prst="rect">
                  <a:avLst/>
                </a:prstGeom>
                <a:ln w="19050" cmpd="sng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flipV="1">
                  <a:off x="5444067" y="3869267"/>
                  <a:ext cx="2864555" cy="1397005"/>
                </a:xfrm>
                <a:custGeom>
                  <a:avLst/>
                  <a:gdLst>
                    <a:gd name="connsiteX0" fmla="*/ 0 w 2878666"/>
                    <a:gd name="connsiteY0" fmla="*/ 409222 h 1402968"/>
                    <a:gd name="connsiteX1" fmla="*/ 1509888 w 2878666"/>
                    <a:gd name="connsiteY1" fmla="*/ 1397000 h 1402968"/>
                    <a:gd name="connsiteX2" fmla="*/ 2878666 w 2878666"/>
                    <a:gd name="connsiteY2" fmla="*/ 0 h 1402968"/>
                    <a:gd name="connsiteX0" fmla="*/ 0 w 2864555"/>
                    <a:gd name="connsiteY0" fmla="*/ 14111 h 1397004"/>
                    <a:gd name="connsiteX1" fmla="*/ 149577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4"/>
                    <a:gd name="connsiteX1" fmla="*/ 143862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555" h="1397005">
                      <a:moveTo>
                        <a:pt x="0" y="14111"/>
                      </a:moveTo>
                      <a:cubicBezTo>
                        <a:pt x="457905" y="681802"/>
                        <a:pt x="961201" y="1399352"/>
                        <a:pt x="1438627" y="1397000"/>
                      </a:cubicBezTo>
                      <a:cubicBezTo>
                        <a:pt x="1916053" y="1394648"/>
                        <a:pt x="2420055" y="664398"/>
                        <a:pt x="2864555" y="0"/>
                      </a:cubicBezTo>
                    </a:path>
                  </a:pathLst>
                </a:custGeom>
                <a:ln w="19050" cmpd="sng">
                  <a:solidFill>
                    <a:srgbClr val="3366FF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flipH="1">
                  <a:off x="5444067" y="3869267"/>
                  <a:ext cx="2864555" cy="1397005"/>
                </a:xfrm>
                <a:custGeom>
                  <a:avLst/>
                  <a:gdLst>
                    <a:gd name="connsiteX0" fmla="*/ 0 w 2878666"/>
                    <a:gd name="connsiteY0" fmla="*/ 409222 h 1402968"/>
                    <a:gd name="connsiteX1" fmla="*/ 1509888 w 2878666"/>
                    <a:gd name="connsiteY1" fmla="*/ 1397000 h 1402968"/>
                    <a:gd name="connsiteX2" fmla="*/ 2878666 w 2878666"/>
                    <a:gd name="connsiteY2" fmla="*/ 0 h 1402968"/>
                    <a:gd name="connsiteX0" fmla="*/ 0 w 2864555"/>
                    <a:gd name="connsiteY0" fmla="*/ 14111 h 1397004"/>
                    <a:gd name="connsiteX1" fmla="*/ 149577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4"/>
                    <a:gd name="connsiteX1" fmla="*/ 143862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555" h="1397005">
                      <a:moveTo>
                        <a:pt x="0" y="14111"/>
                      </a:moveTo>
                      <a:cubicBezTo>
                        <a:pt x="457905" y="681802"/>
                        <a:pt x="961201" y="1399352"/>
                        <a:pt x="1438627" y="1397000"/>
                      </a:cubicBezTo>
                      <a:cubicBezTo>
                        <a:pt x="1916053" y="1394648"/>
                        <a:pt x="2420055" y="664398"/>
                        <a:pt x="2864555" y="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198005" y="4114800"/>
                <a:ext cx="3416300" cy="1942418"/>
                <a:chOff x="19227" y="941674"/>
                <a:chExt cx="3416300" cy="1942418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 bwMode="auto">
                <a:xfrm flipV="1">
                  <a:off x="1724202" y="941674"/>
                  <a:ext cx="0" cy="1732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1" name="Group 31"/>
                <p:cNvGrpSpPr>
                  <a:grpSpLocks/>
                </p:cNvGrpSpPr>
                <p:nvPr/>
              </p:nvGrpSpPr>
              <p:grpSpPr bwMode="auto">
                <a:xfrm>
                  <a:off x="19227" y="2530080"/>
                  <a:ext cx="3416300" cy="354012"/>
                  <a:chOff x="827584" y="2996952"/>
                  <a:chExt cx="3416509" cy="354582"/>
                </a:xfrm>
              </p:grpSpPr>
              <p:cxnSp>
                <p:nvCxnSpPr>
                  <p:cNvPr id="52" name="Straight Arrow Connector 51"/>
                  <p:cNvCxnSpPr/>
                  <p:nvPr/>
                </p:nvCxnSpPr>
                <p:spPr bwMode="auto">
                  <a:xfrm>
                    <a:off x="827584" y="2996952"/>
                    <a:ext cx="338475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53" name="Picture 30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7944" y="3193927"/>
                    <a:ext cx="176149" cy="1576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6629400" y="3797174"/>
                <a:ext cx="69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366FF"/>
                    </a:solidFill>
                  </a:rPr>
                  <a:t>K</a:t>
                </a:r>
                <a:r>
                  <a:rPr lang="en-US" dirty="0" smtClean="0"/>
                  <a:t> 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5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55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smtClean="0">
                <a:solidFill>
                  <a:srgbClr val="FF0000"/>
                </a:solidFill>
                <a:latin typeface="Calibri"/>
                <a:cs typeface="Calibri"/>
              </a:rPr>
              <a:t>Densidade de energia (ondas harmônicas)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94" y="528236"/>
            <a:ext cx="89033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mtClean="0"/>
              <a:t>Podemos calcular então a densidade de energia total da onda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4" y="1185334"/>
            <a:ext cx="2977444" cy="565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222" y="2638778"/>
            <a:ext cx="362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Lembrando da intensidade calculada: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73" y="2460170"/>
            <a:ext cx="1755405" cy="7148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15092" y="5597168"/>
            <a:ext cx="523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Fluxo de energia é constante em uma onda periódica.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27" y="3416321"/>
            <a:ext cx="86224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mtClean="0"/>
              <a:t>Vemos que a intensidade corresponde ao produto entre a velocidade v e a densidade linear média de energia.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76" y="4316567"/>
            <a:ext cx="1367897" cy="7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69251" y="1193800"/>
            <a:ext cx="7237678" cy="2984500"/>
            <a:chOff x="669251" y="1193800"/>
            <a:chExt cx="7237678" cy="2984500"/>
          </a:xfrm>
        </p:grpSpPr>
        <p:sp>
          <p:nvSpPr>
            <p:cNvPr id="8" name="Oval Callout 7"/>
            <p:cNvSpPr/>
            <p:nvPr/>
          </p:nvSpPr>
          <p:spPr>
            <a:xfrm flipH="1">
              <a:off x="774357" y="1193800"/>
              <a:ext cx="2209800" cy="2032000"/>
            </a:xfrm>
            <a:prstGeom prst="wedgeEllipseCallout">
              <a:avLst>
                <a:gd name="adj1" fmla="val -25431"/>
                <a:gd name="adj2" fmla="val 825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9251" y="3808968"/>
              <a:ext cx="7237678" cy="369332"/>
              <a:chOff x="300951" y="2831068"/>
              <a:chExt cx="7237678" cy="369332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00951" y="2831068"/>
                <a:ext cx="7237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Vamos tratar em detalhe um pequeno seguimento de comprimento            .</a:t>
                </a:r>
                <a:endParaRPr lang="pt-BR" dirty="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16035" y="2894568"/>
                <a:ext cx="406400" cy="228600"/>
              </a:xfrm>
              <a:prstGeom prst="rect">
                <a:avLst/>
              </a:prstGeom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32896" y="132788"/>
            <a:ext cx="285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sng" smtClean="0">
                <a:solidFill>
                  <a:srgbClr val="FF0000"/>
                </a:solidFill>
              </a:rPr>
              <a:t>Ondas em uma corda</a:t>
            </a:r>
            <a:endParaRPr lang="pt-BR" sz="2400" u="sng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068" y="594453"/>
            <a:ext cx="882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Se a corda sofre uma perturbação na direção transversa, como podemos tratar o problema?</a:t>
            </a:r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 flipV="1">
            <a:off x="-1855788" y="2019280"/>
            <a:ext cx="12907963" cy="41175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2246" h="305337">
                <a:moveTo>
                  <a:pt x="0" y="0"/>
                </a:moveTo>
                <a:cubicBezTo>
                  <a:pt x="7434205" y="7596"/>
                  <a:pt x="6085786" y="302450"/>
                  <a:pt x="9771160" y="305321"/>
                </a:cubicBezTo>
                <a:cubicBezTo>
                  <a:pt x="13456534" y="308193"/>
                  <a:pt x="13038187" y="-65678"/>
                  <a:pt x="22112246" y="17229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93662" y="1549400"/>
            <a:ext cx="3416300" cy="1212850"/>
            <a:chOff x="2700338" y="1562100"/>
            <a:chExt cx="3416300" cy="1212850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562100"/>
              <a:ext cx="0" cy="10033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20938"/>
              <a:ext cx="3416300" cy="354012"/>
              <a:chOff x="827584" y="2996952"/>
              <a:chExt cx="3416509" cy="354582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526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631"/>
            <a:ext cx="7416824" cy="58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597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UP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0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87" y="641105"/>
            <a:ext cx="4031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equação</a:t>
            </a:r>
            <a:r>
              <a:rPr lang="en-US" dirty="0" smtClean="0"/>
              <a:t> de </a:t>
            </a:r>
            <a:r>
              <a:rPr lang="en-US" dirty="0" err="1" smtClean="0"/>
              <a:t>onda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dirty="0" err="1" smtClean="0"/>
              <a:t>admite</a:t>
            </a:r>
            <a:r>
              <a:rPr lang="en-US" dirty="0" smtClean="0"/>
              <a:t>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9141" y="2586191"/>
            <a:ext cx="3834863" cy="834185"/>
            <a:chOff x="483139" y="2321274"/>
            <a:chExt cx="3834863" cy="834185"/>
          </a:xfrm>
        </p:grpSpPr>
        <p:grpSp>
          <p:nvGrpSpPr>
            <p:cNvPr id="8" name="Group 7"/>
            <p:cNvGrpSpPr/>
            <p:nvPr/>
          </p:nvGrpSpPr>
          <p:grpSpPr>
            <a:xfrm>
              <a:off x="1897064" y="2321274"/>
              <a:ext cx="2420938" cy="834185"/>
              <a:chOff x="1897064" y="2321274"/>
              <a:chExt cx="2420938" cy="834185"/>
            </a:xfrm>
          </p:grpSpPr>
          <p:pic>
            <p:nvPicPr>
              <p:cNvPr id="6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4" y="2321274"/>
                <a:ext cx="2420938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4" y="2868121"/>
                <a:ext cx="2393950" cy="2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83139" y="2553700"/>
              <a:ext cx="142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Por</a:t>
              </a:r>
              <a:r>
                <a:rPr lang="en-US" dirty="0" smtClean="0"/>
                <a:t> </a:t>
              </a:r>
              <a:r>
                <a:rPr lang="en-US" dirty="0" err="1" smtClean="0"/>
                <a:t>exemplo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4703" y="4105301"/>
            <a:ext cx="7113020" cy="1477328"/>
            <a:chOff x="1600635" y="4477000"/>
            <a:chExt cx="7113020" cy="14773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5365" y="5114041"/>
              <a:ext cx="4269928" cy="3049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635" y="4477000"/>
              <a:ext cx="711302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Fica</a:t>
              </a:r>
              <a:r>
                <a:rPr lang="en-US" dirty="0" smtClean="0"/>
                <a:t> </a:t>
              </a:r>
              <a:r>
                <a:rPr lang="en-US" dirty="0" err="1" smtClean="0"/>
                <a:t>claro</a:t>
              </a:r>
              <a:r>
                <a:rPr lang="en-US" dirty="0" smtClean="0"/>
                <a:t> </a:t>
              </a:r>
              <a:r>
                <a:rPr lang="en-US" dirty="0" err="1" smtClean="0"/>
                <a:t>na</a:t>
              </a:r>
              <a:r>
                <a:rPr lang="en-US" dirty="0" smtClean="0"/>
                <a:t> </a:t>
              </a:r>
              <a:r>
                <a:rPr lang="en-US" dirty="0" err="1" smtClean="0"/>
                <a:t>equação</a:t>
              </a:r>
              <a:r>
                <a:rPr lang="en-US" dirty="0" smtClean="0"/>
                <a:t> de </a:t>
              </a:r>
              <a:r>
                <a:rPr lang="en-US" dirty="0" err="1" smtClean="0"/>
                <a:t>onda</a:t>
              </a:r>
              <a:r>
                <a:rPr lang="en-US" dirty="0" smtClean="0"/>
                <a:t> </a:t>
              </a:r>
              <a:r>
                <a:rPr lang="en-US" dirty="0" err="1" smtClean="0"/>
                <a:t>que</a:t>
              </a:r>
              <a:r>
                <a:rPr lang="en-US" dirty="0" smtClean="0"/>
                <a:t> </a:t>
              </a:r>
              <a:r>
                <a:rPr lang="en-US" dirty="0" err="1" smtClean="0"/>
                <a:t>qualquer</a:t>
              </a:r>
              <a:r>
                <a:rPr lang="en-US" dirty="0" smtClean="0"/>
                <a:t> </a:t>
              </a:r>
              <a:r>
                <a:rPr lang="en-US" dirty="0" err="1" smtClean="0"/>
                <a:t>combinação</a:t>
              </a:r>
              <a:r>
                <a:rPr lang="en-US" dirty="0" smtClean="0"/>
                <a:t> linear de </a:t>
              </a:r>
              <a:r>
                <a:rPr lang="en-US" dirty="0" err="1" smtClean="0"/>
                <a:t>soluções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								</a:t>
              </a:r>
              <a:r>
                <a:rPr lang="en-US" dirty="0" err="1" smtClean="0"/>
                <a:t>também</a:t>
              </a:r>
              <a:r>
                <a:rPr lang="en-US" dirty="0" smtClean="0"/>
                <a:t> </a:t>
              </a:r>
              <a:r>
                <a:rPr lang="en-US" dirty="0" err="1" smtClean="0"/>
                <a:t>é</a:t>
              </a:r>
              <a:r>
                <a:rPr lang="en-US" dirty="0" smtClean="0"/>
                <a:t> </a:t>
              </a:r>
              <a:r>
                <a:rPr lang="en-US" dirty="0" err="1" smtClean="0"/>
                <a:t>solução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0692" y="5721258"/>
            <a:ext cx="84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Lembrando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intensidade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quadrado</a:t>
            </a:r>
            <a:r>
              <a:rPr lang="en-US" dirty="0" smtClean="0"/>
              <a:t> da amplitude, a </a:t>
            </a:r>
            <a:r>
              <a:rPr lang="en-US" dirty="0" err="1" smtClean="0"/>
              <a:t>interferência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levar</a:t>
            </a:r>
            <a:r>
              <a:rPr lang="en-US" dirty="0" smtClean="0"/>
              <a:t> a </a:t>
            </a:r>
            <a:r>
              <a:rPr lang="en-US" dirty="0" err="1" smtClean="0"/>
              <a:t>picos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03" y="1094084"/>
            <a:ext cx="3524992" cy="6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6" y="1"/>
            <a:ext cx="513644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6" y="511580"/>
            <a:ext cx="413947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harmônicas</a:t>
            </a:r>
            <a:r>
              <a:rPr lang="en-US" dirty="0" smtClean="0"/>
              <a:t> </a:t>
            </a:r>
            <a:r>
              <a:rPr lang="en-US" dirty="0" err="1" smtClean="0"/>
              <a:t>copropagantes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ondas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frequência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" y="1621367"/>
            <a:ext cx="3888454" cy="30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" y="2397477"/>
            <a:ext cx="3888454" cy="301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6" y="3108446"/>
            <a:ext cx="349955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Variando</a:t>
            </a:r>
            <a:r>
              <a:rPr lang="en-US" dirty="0" smtClean="0"/>
              <a:t> 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um </a:t>
            </a:r>
            <a:r>
              <a:rPr lang="en-US" dirty="0" err="1" smtClean="0"/>
              <a:t>máximo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mínimo</a:t>
            </a:r>
            <a:r>
              <a:rPr lang="en-US" dirty="0" smtClean="0"/>
              <a:t> de </a:t>
            </a:r>
            <a:r>
              <a:rPr lang="en-US" dirty="0" err="1" smtClean="0"/>
              <a:t>interferência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92" y="4643050"/>
            <a:ext cx="3831590" cy="3289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3129" y="5381625"/>
            <a:ext cx="7701991" cy="1213485"/>
            <a:chOff x="243129" y="5381625"/>
            <a:chExt cx="7701991" cy="1213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29" y="5381625"/>
              <a:ext cx="4925060" cy="3644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3830" y="5404414"/>
              <a:ext cx="1431290" cy="3022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91305" y="5928360"/>
              <a:ext cx="3138170" cy="6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3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6" y="1"/>
            <a:ext cx="513644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59" y="5522953"/>
            <a:ext cx="2311400" cy="2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17" y="5513143"/>
            <a:ext cx="2444750" cy="328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902316"/>
            <a:ext cx="3831590" cy="328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28" y="1663348"/>
            <a:ext cx="3840480" cy="8445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" name="Group 24"/>
          <p:cNvGrpSpPr/>
          <p:nvPr/>
        </p:nvGrpSpPr>
        <p:grpSpPr>
          <a:xfrm>
            <a:off x="277228" y="4403990"/>
            <a:ext cx="2498400" cy="849720"/>
            <a:chOff x="277228" y="4403990"/>
            <a:chExt cx="2498400" cy="8497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378" y="4969230"/>
              <a:ext cx="2000250" cy="2844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TextBox 20"/>
            <p:cNvSpPr txBox="1"/>
            <p:nvPr/>
          </p:nvSpPr>
          <p:spPr>
            <a:xfrm>
              <a:off x="277228" y="4403990"/>
              <a:ext cx="249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Interferência</a:t>
              </a:r>
              <a:r>
                <a:rPr lang="en-US" dirty="0" smtClean="0"/>
                <a:t> </a:t>
              </a:r>
              <a:r>
                <a:rPr lang="en-US" dirty="0" err="1" smtClean="0"/>
                <a:t>Construtiva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32630" y="4403990"/>
            <a:ext cx="3315237" cy="849720"/>
            <a:chOff x="4532630" y="4403990"/>
            <a:chExt cx="3315237" cy="8497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6407" y="4924780"/>
              <a:ext cx="2791460" cy="32893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4532630" y="4403990"/>
              <a:ext cx="233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Interferência</a:t>
              </a:r>
              <a:r>
                <a:rPr lang="en-US" dirty="0" smtClean="0"/>
                <a:t> </a:t>
              </a:r>
              <a:r>
                <a:rPr lang="en-US" dirty="0" err="1" smtClean="0"/>
                <a:t>destrutiva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3700" y="5992989"/>
            <a:ext cx="7726258" cy="648970"/>
            <a:chOff x="393700" y="5992989"/>
            <a:chExt cx="7726258" cy="6489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1788" y="5992989"/>
              <a:ext cx="3138170" cy="64897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700" y="5992989"/>
              <a:ext cx="3182620" cy="64897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8027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51181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6" y="511580"/>
            <a:ext cx="370362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harmônicas</a:t>
            </a:r>
            <a:r>
              <a:rPr lang="en-US" dirty="0" smtClean="0"/>
              <a:t> </a:t>
            </a:r>
            <a:r>
              <a:rPr lang="en-US" dirty="0" err="1" smtClean="0"/>
              <a:t>contrapropagantes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ondas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frequência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" y="1621367"/>
            <a:ext cx="3888454" cy="301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6" y="3108446"/>
            <a:ext cx="349955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simples,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escolher</a:t>
            </a:r>
            <a:r>
              <a:rPr lang="en-US" dirty="0" smtClean="0"/>
              <a:t> o tempo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n-US" dirty="0" err="1" smtClean="0"/>
              <a:t>arbitrariamente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as </a:t>
            </a:r>
            <a:r>
              <a:rPr lang="en-US" dirty="0" err="1" smtClean="0"/>
              <a:t>fases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r>
              <a:rPr lang="en-US" dirty="0" smtClean="0"/>
              <a:t> </a:t>
            </a:r>
            <a:r>
              <a:rPr lang="en-US" dirty="0" err="1" smtClean="0"/>
              <a:t>serem</a:t>
            </a:r>
            <a:r>
              <a:rPr lang="en-US" dirty="0" smtClean="0"/>
              <a:t> 0. A soma das </a:t>
            </a: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" y="2270473"/>
            <a:ext cx="3970842" cy="30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947" y="4629374"/>
            <a:ext cx="4508500" cy="326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9633" y="5644444"/>
            <a:ext cx="27653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Propagação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= 0 !</a:t>
            </a:r>
          </a:p>
          <a:p>
            <a:endParaRPr lang="en-US" sz="2000" u="sng" dirty="0"/>
          </a:p>
          <a:p>
            <a:r>
              <a:rPr lang="en-US" sz="2000" u="sng" dirty="0" err="1" smtClean="0"/>
              <a:t>Onda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estacionária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7047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605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074" y="2946442"/>
            <a:ext cx="71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pulso</a:t>
            </a:r>
            <a:r>
              <a:rPr lang="en-US" dirty="0" smtClean="0"/>
              <a:t> </a:t>
            </a:r>
            <a:r>
              <a:rPr lang="en-US" dirty="0" err="1" smtClean="0"/>
              <a:t>atinge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parede</a:t>
            </a:r>
            <a:r>
              <a:rPr lang="en-US" dirty="0"/>
              <a:t>,</a:t>
            </a:r>
            <a:r>
              <a:rPr lang="en-US" dirty="0" smtClean="0"/>
              <a:t> a </a:t>
            </a:r>
            <a:r>
              <a:rPr lang="en-US" dirty="0" err="1" smtClean="0"/>
              <a:t>corda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liberdade</a:t>
            </a:r>
            <a:r>
              <a:rPr lang="en-US" dirty="0" smtClean="0"/>
              <a:t> de se </a:t>
            </a:r>
            <a:r>
              <a:rPr lang="en-US" dirty="0" err="1" smtClean="0"/>
              <a:t>deslocar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transversal.</a:t>
            </a:r>
            <a:endParaRPr lang="en-US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-138466" y="843538"/>
            <a:ext cx="20083463" cy="1882375"/>
            <a:chOff x="-3214195" y="4858974"/>
            <a:chExt cx="20083536" cy="1882394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-3214195" y="4858974"/>
              <a:ext cx="20083536" cy="1691892"/>
              <a:chOff x="-3214195" y="4858974"/>
              <a:chExt cx="20083536" cy="1691892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476" y="4858974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41111" y="3795889"/>
            <a:ext cx="7038482" cy="906680"/>
            <a:chOff x="141111" y="3795889"/>
            <a:chExt cx="7038482" cy="906680"/>
          </a:xfrm>
        </p:grpSpPr>
        <p:sp>
          <p:nvSpPr>
            <p:cNvPr id="13" name="TextBox 12"/>
            <p:cNvSpPr txBox="1"/>
            <p:nvPr/>
          </p:nvSpPr>
          <p:spPr>
            <a:xfrm>
              <a:off x="141111" y="3795889"/>
              <a:ext cx="5337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</a:t>
              </a:r>
              <a:r>
                <a:rPr lang="en-US" dirty="0" err="1" smtClean="0"/>
                <a:t>solução</a:t>
              </a:r>
              <a:r>
                <a:rPr lang="en-US" dirty="0" smtClean="0"/>
                <a:t> da </a:t>
              </a:r>
              <a:r>
                <a:rPr lang="en-US" dirty="0" err="1" smtClean="0"/>
                <a:t>equação</a:t>
              </a:r>
              <a:r>
                <a:rPr lang="en-US" dirty="0" smtClean="0"/>
                <a:t> de </a:t>
              </a:r>
              <a:r>
                <a:rPr lang="en-US" dirty="0" err="1" smtClean="0"/>
                <a:t>onda</a:t>
              </a:r>
              <a:r>
                <a:rPr lang="en-US" dirty="0" smtClean="0"/>
                <a:t> </a:t>
              </a:r>
              <a:r>
                <a:rPr lang="en-US" dirty="0" err="1" smtClean="0"/>
                <a:t>deve</a:t>
              </a:r>
              <a:r>
                <a:rPr lang="en-US" dirty="0" smtClean="0"/>
                <a:t> </a:t>
              </a:r>
              <a:r>
                <a:rPr lang="en-US" dirty="0" err="1" smtClean="0"/>
                <a:t>levar</a:t>
              </a:r>
              <a:r>
                <a:rPr lang="en-US" dirty="0" smtClean="0"/>
                <a:t> </a:t>
              </a:r>
              <a:r>
                <a:rPr lang="en-US" dirty="0" err="1" smtClean="0"/>
                <a:t>isto</a:t>
              </a:r>
              <a:r>
                <a:rPr lang="en-US" dirty="0" smtClean="0"/>
                <a:t> </a:t>
              </a:r>
              <a:r>
                <a:rPr lang="en-US" dirty="0" err="1" smtClean="0"/>
                <a:t>em</a:t>
              </a:r>
              <a:r>
                <a:rPr lang="en-US" dirty="0" smtClean="0"/>
                <a:t> </a:t>
              </a:r>
              <a:r>
                <a:rPr lang="en-US" dirty="0" err="1" smtClean="0"/>
                <a:t>conta</a:t>
              </a:r>
              <a:r>
                <a:rPr lang="en-US" dirty="0" smtClean="0"/>
                <a:t>: 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408" y="4373639"/>
              <a:ext cx="4187190" cy="32893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4973" y="4373639"/>
              <a:ext cx="1404620" cy="328930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19" y="5195147"/>
            <a:ext cx="2293620" cy="328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4112" y="683554"/>
            <a:ext cx="959555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309521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314" y="5177367"/>
            <a:ext cx="2275840" cy="3467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977" y="5992848"/>
            <a:ext cx="3440430" cy="328930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11114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487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-463029" y="1320976"/>
            <a:ext cx="10888662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18653042"/>
              <a:gd name="connsiteY0" fmla="*/ 8997 h 800507"/>
              <a:gd name="connsiteX1" fmla="*/ 10779133 w 18653042"/>
              <a:gd name="connsiteY1" fmla="*/ 0 h 800507"/>
              <a:gd name="connsiteX2" fmla="*/ 12380942 w 18653042"/>
              <a:gd name="connsiteY2" fmla="*/ 800503 h 800507"/>
              <a:gd name="connsiteX3" fmla="*/ 13418849 w 18653042"/>
              <a:gd name="connsiteY3" fmla="*/ 12562 h 800507"/>
              <a:gd name="connsiteX4" fmla="*/ 18653042 w 18653042"/>
              <a:gd name="connsiteY4" fmla="*/ 35644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042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18653042" y="3564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93" y="4454966"/>
            <a:ext cx="4613159" cy="364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" y="683553"/>
            <a:ext cx="3880556" cy="3084113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21" y="3438736"/>
            <a:ext cx="3440430" cy="328930"/>
          </a:xfrm>
          <a:prstGeom prst="rect">
            <a:avLst/>
          </a:prstGeom>
          <a:ln>
            <a:solidFill>
              <a:srgbClr val="FF660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-2509139" y="1264533"/>
            <a:ext cx="12768262" cy="2174433"/>
            <a:chOff x="-2407539" y="671866"/>
            <a:chExt cx="12768262" cy="2174433"/>
          </a:xfrm>
        </p:grpSpPr>
        <p:sp>
          <p:nvSpPr>
            <p:cNvPr id="15" name="Freeform 14"/>
            <p:cNvSpPr/>
            <p:nvPr/>
          </p:nvSpPr>
          <p:spPr bwMode="auto">
            <a:xfrm flipV="1">
              <a:off x="-2407539" y="671866"/>
              <a:ext cx="12768262" cy="1082233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4404381"/>
                <a:gd name="connsiteY0" fmla="*/ 8997 h 800507"/>
                <a:gd name="connsiteX1" fmla="*/ 10779133 w 34404381"/>
                <a:gd name="connsiteY1" fmla="*/ 0 h 800507"/>
                <a:gd name="connsiteX2" fmla="*/ 12380942 w 34404381"/>
                <a:gd name="connsiteY2" fmla="*/ 800503 h 800507"/>
                <a:gd name="connsiteX3" fmla="*/ 13418849 w 34404381"/>
                <a:gd name="connsiteY3" fmla="*/ 12562 h 800507"/>
                <a:gd name="connsiteX4" fmla="*/ 34404381 w 34404381"/>
                <a:gd name="connsiteY4" fmla="*/ 16809 h 800507"/>
                <a:gd name="connsiteX0" fmla="*/ 0 w 18348458"/>
                <a:gd name="connsiteY0" fmla="*/ 11024 h 802534"/>
                <a:gd name="connsiteX1" fmla="*/ 10779133 w 18348458"/>
                <a:gd name="connsiteY1" fmla="*/ 2027 h 802534"/>
                <a:gd name="connsiteX2" fmla="*/ 12380942 w 18348458"/>
                <a:gd name="connsiteY2" fmla="*/ 802530 h 802534"/>
                <a:gd name="connsiteX3" fmla="*/ 13418849 w 18348458"/>
                <a:gd name="connsiteY3" fmla="*/ 14589 h 802534"/>
                <a:gd name="connsiteX4" fmla="*/ 18348458 w 18348458"/>
                <a:gd name="connsiteY4" fmla="*/ 0 h 802534"/>
                <a:gd name="connsiteX0" fmla="*/ 0 w 27181390"/>
                <a:gd name="connsiteY0" fmla="*/ 29859 h 802534"/>
                <a:gd name="connsiteX1" fmla="*/ 19612065 w 27181390"/>
                <a:gd name="connsiteY1" fmla="*/ 2027 h 802534"/>
                <a:gd name="connsiteX2" fmla="*/ 21213874 w 27181390"/>
                <a:gd name="connsiteY2" fmla="*/ 802530 h 802534"/>
                <a:gd name="connsiteX3" fmla="*/ 22251781 w 27181390"/>
                <a:gd name="connsiteY3" fmla="*/ 14589 h 802534"/>
                <a:gd name="connsiteX4" fmla="*/ 27181390 w 27181390"/>
                <a:gd name="connsiteY4" fmla="*/ 0 h 802534"/>
                <a:gd name="connsiteX0" fmla="*/ 0 w 26354662"/>
                <a:gd name="connsiteY0" fmla="*/ 11023 h 802534"/>
                <a:gd name="connsiteX1" fmla="*/ 18785337 w 26354662"/>
                <a:gd name="connsiteY1" fmla="*/ 2027 h 802534"/>
                <a:gd name="connsiteX2" fmla="*/ 20387146 w 26354662"/>
                <a:gd name="connsiteY2" fmla="*/ 802530 h 802534"/>
                <a:gd name="connsiteX3" fmla="*/ 21425053 w 26354662"/>
                <a:gd name="connsiteY3" fmla="*/ 14589 h 802534"/>
                <a:gd name="connsiteX4" fmla="*/ 26354662 w 26354662"/>
                <a:gd name="connsiteY4" fmla="*/ 0 h 802534"/>
                <a:gd name="connsiteX0" fmla="*/ 0 w 23613407"/>
                <a:gd name="connsiteY0" fmla="*/ 29859 h 802534"/>
                <a:gd name="connsiteX1" fmla="*/ 16044082 w 23613407"/>
                <a:gd name="connsiteY1" fmla="*/ 2027 h 802534"/>
                <a:gd name="connsiteX2" fmla="*/ 17645891 w 23613407"/>
                <a:gd name="connsiteY2" fmla="*/ 802530 h 802534"/>
                <a:gd name="connsiteX3" fmla="*/ 18683798 w 23613407"/>
                <a:gd name="connsiteY3" fmla="*/ 14589 h 802534"/>
                <a:gd name="connsiteX4" fmla="*/ 23613407 w 23613407"/>
                <a:gd name="connsiteY4" fmla="*/ 0 h 802534"/>
                <a:gd name="connsiteX0" fmla="*/ 0 w 22264536"/>
                <a:gd name="connsiteY0" fmla="*/ 29859 h 802534"/>
                <a:gd name="connsiteX1" fmla="*/ 14695211 w 22264536"/>
                <a:gd name="connsiteY1" fmla="*/ 2027 h 802534"/>
                <a:gd name="connsiteX2" fmla="*/ 16297020 w 22264536"/>
                <a:gd name="connsiteY2" fmla="*/ 802530 h 802534"/>
                <a:gd name="connsiteX3" fmla="*/ 17334927 w 22264536"/>
                <a:gd name="connsiteY3" fmla="*/ 14589 h 802534"/>
                <a:gd name="connsiteX4" fmla="*/ 22264536 w 22264536"/>
                <a:gd name="connsiteY4" fmla="*/ 0 h 802534"/>
                <a:gd name="connsiteX0" fmla="*/ 0 w 21872928"/>
                <a:gd name="connsiteY0" fmla="*/ 11023 h 802534"/>
                <a:gd name="connsiteX1" fmla="*/ 14303603 w 21872928"/>
                <a:gd name="connsiteY1" fmla="*/ 2027 h 802534"/>
                <a:gd name="connsiteX2" fmla="*/ 15905412 w 21872928"/>
                <a:gd name="connsiteY2" fmla="*/ 802530 h 802534"/>
                <a:gd name="connsiteX3" fmla="*/ 16943319 w 21872928"/>
                <a:gd name="connsiteY3" fmla="*/ 14589 h 802534"/>
                <a:gd name="connsiteX4" fmla="*/ 21872928 w 21872928"/>
                <a:gd name="connsiteY4" fmla="*/ 0 h 80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928" h="802534">
                  <a:moveTo>
                    <a:pt x="0" y="11023"/>
                  </a:moveTo>
                  <a:lnTo>
                    <a:pt x="14303603" y="2027"/>
                  </a:lnTo>
                  <a:cubicBezTo>
                    <a:pt x="15279299" y="2048"/>
                    <a:pt x="15465459" y="800436"/>
                    <a:pt x="15905412" y="802530"/>
                  </a:cubicBezTo>
                  <a:cubicBezTo>
                    <a:pt x="16345365" y="804624"/>
                    <a:pt x="16057509" y="15489"/>
                    <a:pt x="16943319" y="14589"/>
                  </a:cubicBezTo>
                  <a:lnTo>
                    <a:pt x="21872928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 bwMode="auto">
            <a:xfrm flipH="1">
              <a:off x="-2407539" y="1764066"/>
              <a:ext cx="12768262" cy="1082233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4404381"/>
                <a:gd name="connsiteY0" fmla="*/ 8997 h 800507"/>
                <a:gd name="connsiteX1" fmla="*/ 10779133 w 34404381"/>
                <a:gd name="connsiteY1" fmla="*/ 0 h 800507"/>
                <a:gd name="connsiteX2" fmla="*/ 12380942 w 34404381"/>
                <a:gd name="connsiteY2" fmla="*/ 800503 h 800507"/>
                <a:gd name="connsiteX3" fmla="*/ 13418849 w 34404381"/>
                <a:gd name="connsiteY3" fmla="*/ 12562 h 800507"/>
                <a:gd name="connsiteX4" fmla="*/ 34404381 w 34404381"/>
                <a:gd name="connsiteY4" fmla="*/ 16809 h 800507"/>
                <a:gd name="connsiteX0" fmla="*/ 0 w 18348458"/>
                <a:gd name="connsiteY0" fmla="*/ 11024 h 802534"/>
                <a:gd name="connsiteX1" fmla="*/ 10779133 w 18348458"/>
                <a:gd name="connsiteY1" fmla="*/ 2027 h 802534"/>
                <a:gd name="connsiteX2" fmla="*/ 12380942 w 18348458"/>
                <a:gd name="connsiteY2" fmla="*/ 802530 h 802534"/>
                <a:gd name="connsiteX3" fmla="*/ 13418849 w 18348458"/>
                <a:gd name="connsiteY3" fmla="*/ 14589 h 802534"/>
                <a:gd name="connsiteX4" fmla="*/ 18348458 w 18348458"/>
                <a:gd name="connsiteY4" fmla="*/ 0 h 802534"/>
                <a:gd name="connsiteX0" fmla="*/ 0 w 27181390"/>
                <a:gd name="connsiteY0" fmla="*/ 29859 h 802534"/>
                <a:gd name="connsiteX1" fmla="*/ 19612065 w 27181390"/>
                <a:gd name="connsiteY1" fmla="*/ 2027 h 802534"/>
                <a:gd name="connsiteX2" fmla="*/ 21213874 w 27181390"/>
                <a:gd name="connsiteY2" fmla="*/ 802530 h 802534"/>
                <a:gd name="connsiteX3" fmla="*/ 22251781 w 27181390"/>
                <a:gd name="connsiteY3" fmla="*/ 14589 h 802534"/>
                <a:gd name="connsiteX4" fmla="*/ 27181390 w 27181390"/>
                <a:gd name="connsiteY4" fmla="*/ 0 h 802534"/>
                <a:gd name="connsiteX0" fmla="*/ 0 w 26354662"/>
                <a:gd name="connsiteY0" fmla="*/ 11023 h 802534"/>
                <a:gd name="connsiteX1" fmla="*/ 18785337 w 26354662"/>
                <a:gd name="connsiteY1" fmla="*/ 2027 h 802534"/>
                <a:gd name="connsiteX2" fmla="*/ 20387146 w 26354662"/>
                <a:gd name="connsiteY2" fmla="*/ 802530 h 802534"/>
                <a:gd name="connsiteX3" fmla="*/ 21425053 w 26354662"/>
                <a:gd name="connsiteY3" fmla="*/ 14589 h 802534"/>
                <a:gd name="connsiteX4" fmla="*/ 26354662 w 26354662"/>
                <a:gd name="connsiteY4" fmla="*/ 0 h 802534"/>
                <a:gd name="connsiteX0" fmla="*/ 0 w 23613407"/>
                <a:gd name="connsiteY0" fmla="*/ 29859 h 802534"/>
                <a:gd name="connsiteX1" fmla="*/ 16044082 w 23613407"/>
                <a:gd name="connsiteY1" fmla="*/ 2027 h 802534"/>
                <a:gd name="connsiteX2" fmla="*/ 17645891 w 23613407"/>
                <a:gd name="connsiteY2" fmla="*/ 802530 h 802534"/>
                <a:gd name="connsiteX3" fmla="*/ 18683798 w 23613407"/>
                <a:gd name="connsiteY3" fmla="*/ 14589 h 802534"/>
                <a:gd name="connsiteX4" fmla="*/ 23613407 w 23613407"/>
                <a:gd name="connsiteY4" fmla="*/ 0 h 802534"/>
                <a:gd name="connsiteX0" fmla="*/ 0 w 22264536"/>
                <a:gd name="connsiteY0" fmla="*/ 29859 h 802534"/>
                <a:gd name="connsiteX1" fmla="*/ 14695211 w 22264536"/>
                <a:gd name="connsiteY1" fmla="*/ 2027 h 802534"/>
                <a:gd name="connsiteX2" fmla="*/ 16297020 w 22264536"/>
                <a:gd name="connsiteY2" fmla="*/ 802530 h 802534"/>
                <a:gd name="connsiteX3" fmla="*/ 17334927 w 22264536"/>
                <a:gd name="connsiteY3" fmla="*/ 14589 h 802534"/>
                <a:gd name="connsiteX4" fmla="*/ 22264536 w 22264536"/>
                <a:gd name="connsiteY4" fmla="*/ 0 h 802534"/>
                <a:gd name="connsiteX0" fmla="*/ 0 w 21872928"/>
                <a:gd name="connsiteY0" fmla="*/ 11023 h 802534"/>
                <a:gd name="connsiteX1" fmla="*/ 14303603 w 21872928"/>
                <a:gd name="connsiteY1" fmla="*/ 2027 h 802534"/>
                <a:gd name="connsiteX2" fmla="*/ 15905412 w 21872928"/>
                <a:gd name="connsiteY2" fmla="*/ 802530 h 802534"/>
                <a:gd name="connsiteX3" fmla="*/ 16943319 w 21872928"/>
                <a:gd name="connsiteY3" fmla="*/ 14589 h 802534"/>
                <a:gd name="connsiteX4" fmla="*/ 21872928 w 21872928"/>
                <a:gd name="connsiteY4" fmla="*/ 0 h 80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928" h="802534">
                  <a:moveTo>
                    <a:pt x="0" y="11023"/>
                  </a:moveTo>
                  <a:lnTo>
                    <a:pt x="14303603" y="2027"/>
                  </a:lnTo>
                  <a:cubicBezTo>
                    <a:pt x="15279299" y="2048"/>
                    <a:pt x="15465459" y="800436"/>
                    <a:pt x="15905412" y="802530"/>
                  </a:cubicBezTo>
                  <a:cubicBezTo>
                    <a:pt x="16345365" y="804624"/>
                    <a:pt x="16057509" y="15489"/>
                    <a:pt x="16943319" y="14589"/>
                  </a:cubicBezTo>
                  <a:lnTo>
                    <a:pt x="21872928" y="0"/>
                  </a:lnTo>
                </a:path>
              </a:pathLst>
            </a:custGeom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555" y="5415338"/>
            <a:ext cx="851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complementar</a:t>
            </a:r>
            <a:r>
              <a:rPr lang="en-US" dirty="0" smtClean="0"/>
              <a:t> (</a:t>
            </a:r>
            <a:r>
              <a:rPr lang="en-US" dirty="0" err="1" smtClean="0"/>
              <a:t>propagante</a:t>
            </a:r>
            <a:r>
              <a:rPr lang="en-US" dirty="0" smtClean="0"/>
              <a:t>)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espelho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incidente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reflexões</a:t>
            </a:r>
            <a:r>
              <a:rPr lang="en-US" dirty="0" smtClean="0"/>
              <a:t>: </a:t>
            </a:r>
            <a:r>
              <a:rPr lang="en-US" dirty="0" err="1" smtClean="0"/>
              <a:t>uma</a:t>
            </a:r>
            <a:r>
              <a:rPr lang="en-US" dirty="0" smtClean="0"/>
              <a:t> no </a:t>
            </a:r>
            <a:r>
              <a:rPr lang="en-US" dirty="0" err="1" smtClean="0"/>
              <a:t>eixo</a:t>
            </a:r>
            <a:r>
              <a:rPr lang="en-US" dirty="0" smtClean="0"/>
              <a:t> x, </a:t>
            </a:r>
            <a:r>
              <a:rPr lang="en-US" dirty="0" err="1" smtClean="0"/>
              <a:t>outra</a:t>
            </a:r>
            <a:r>
              <a:rPr lang="en-US" dirty="0" smtClean="0"/>
              <a:t> no </a:t>
            </a:r>
            <a:r>
              <a:rPr lang="en-US" dirty="0" err="1" smtClean="0"/>
              <a:t>eixo</a:t>
            </a:r>
            <a:r>
              <a:rPr lang="en-US" dirty="0" smtClean="0"/>
              <a:t> y.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,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giro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180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da </a:t>
            </a:r>
            <a:r>
              <a:rPr lang="en-US" dirty="0" err="1" smtClean="0"/>
              <a:t>origem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u="sng" dirty="0" err="1" smtClean="0"/>
              <a:t>função</a:t>
            </a:r>
            <a:r>
              <a:rPr lang="en-US" u="sng" dirty="0" smtClean="0"/>
              <a:t> </a:t>
            </a:r>
            <a:r>
              <a:rPr lang="en-US" u="sng" dirty="0" err="1" smtClean="0"/>
              <a:t>ímpar</a:t>
            </a:r>
            <a:r>
              <a:rPr lang="en-US" u="sng" dirty="0" smtClean="0"/>
              <a:t> </a:t>
            </a:r>
            <a:r>
              <a:rPr lang="en-US" u="sng" dirty="0" err="1" smtClean="0"/>
              <a:t>em</a:t>
            </a:r>
            <a:r>
              <a:rPr lang="en-US" u="sng" dirty="0" smtClean="0"/>
              <a:t> x.</a:t>
            </a:r>
            <a:endParaRPr lang="en-US" u="sng" dirty="0"/>
          </a:p>
        </p:txBody>
      </p:sp>
      <p:grpSp>
        <p:nvGrpSpPr>
          <p:cNvPr id="31" name="Group 30"/>
          <p:cNvGrpSpPr/>
          <p:nvPr/>
        </p:nvGrpSpPr>
        <p:grpSpPr>
          <a:xfrm>
            <a:off x="2597368" y="857649"/>
            <a:ext cx="6570033" cy="1908130"/>
            <a:chOff x="827088" y="1484313"/>
            <a:chExt cx="6570033" cy="190813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87172"/>
              <a:ext cx="6570033" cy="405271"/>
              <a:chOff x="827584" y="2986905"/>
              <a:chExt cx="6570435" cy="40592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827584" y="2986905"/>
                <a:ext cx="6307129" cy="10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287" y="3141646"/>
                <a:ext cx="280732" cy="25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172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806971" y="1320976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09" y="4296945"/>
            <a:ext cx="4613159" cy="364716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 bwMode="auto">
          <a:xfrm rot="10800000" flipV="1">
            <a:off x="-12202590" y="2388728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" y="683553"/>
            <a:ext cx="3880556" cy="3084113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97368" y="885871"/>
            <a:ext cx="6570033" cy="1908130"/>
            <a:chOff x="827088" y="1484313"/>
            <a:chExt cx="6570033" cy="190813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87172"/>
              <a:ext cx="6570033" cy="405271"/>
              <a:chOff x="827584" y="2986905"/>
              <a:chExt cx="6570435" cy="40592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827584" y="2986905"/>
                <a:ext cx="6307129" cy="10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287" y="3141646"/>
                <a:ext cx="280732" cy="25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493889" y="5249333"/>
            <a:ext cx="8087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 </a:t>
            </a:r>
            <a:r>
              <a:rPr lang="en-US" dirty="0" err="1" smtClean="0"/>
              <a:t>reflexão</a:t>
            </a:r>
            <a:r>
              <a:rPr lang="en-US" dirty="0" smtClean="0"/>
              <a:t>, a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retorna</a:t>
            </a:r>
            <a:r>
              <a:rPr lang="en-US" dirty="0" smtClean="0"/>
              <a:t> com a </a:t>
            </a:r>
            <a:r>
              <a:rPr lang="en-US" dirty="0" err="1" smtClean="0"/>
              <a:t>mesma</a:t>
            </a:r>
            <a:r>
              <a:rPr lang="en-US" dirty="0" smtClean="0"/>
              <a:t> amplitude, mas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inversão</a:t>
            </a:r>
            <a:r>
              <a:rPr lang="en-US" dirty="0" smtClean="0"/>
              <a:t> de </a:t>
            </a:r>
            <a:r>
              <a:rPr lang="en-US" dirty="0" err="1" smtClean="0"/>
              <a:t>sinal</a:t>
            </a:r>
            <a:r>
              <a:rPr lang="en-US" dirty="0" smtClean="0"/>
              <a:t>.</a:t>
            </a:r>
          </a:p>
          <a:p>
            <a:pPr algn="ctr"/>
            <a:endParaRPr lang="en-US" u="sng" dirty="0"/>
          </a:p>
          <a:p>
            <a:pPr algn="ctr"/>
            <a:r>
              <a:rPr lang="en-US" u="sng" dirty="0" err="1" smtClean="0"/>
              <a:t>Inversão</a:t>
            </a:r>
            <a:r>
              <a:rPr lang="en-US" u="sng" dirty="0" smtClean="0"/>
              <a:t> de </a:t>
            </a:r>
            <a:r>
              <a:rPr lang="en-US" u="sng" dirty="0" err="1" smtClean="0"/>
              <a:t>fase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695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85642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81006 -0.0020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0" y="3340100"/>
            <a:ext cx="9144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Tomaremos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detalhe</a:t>
            </a:r>
            <a:r>
              <a:rPr lang="en-US" dirty="0" smtClean="0"/>
              <a:t> a </a:t>
            </a:r>
            <a:r>
              <a:rPr lang="en-US" dirty="0" err="1" smtClean="0"/>
              <a:t>equação</a:t>
            </a:r>
            <a:r>
              <a:rPr lang="en-US" dirty="0" smtClean="0"/>
              <a:t> do </a:t>
            </a:r>
            <a:r>
              <a:rPr lang="en-US" dirty="0" err="1" smtClean="0"/>
              <a:t>movimento</a:t>
            </a:r>
            <a:r>
              <a:rPr lang="en-US" dirty="0" smtClean="0"/>
              <a:t> de um </a:t>
            </a:r>
            <a:r>
              <a:rPr lang="en-US" dirty="0" err="1" smtClean="0"/>
              <a:t>trecho</a:t>
            </a:r>
            <a:r>
              <a:rPr lang="en-US" dirty="0" smtClean="0"/>
              <a:t> </a:t>
            </a:r>
            <a:r>
              <a:rPr lang="en-US" dirty="0" err="1" smtClean="0"/>
              <a:t>pequeno</a:t>
            </a:r>
            <a:r>
              <a:rPr lang="en-US" dirty="0" smtClean="0"/>
              <a:t> de </a:t>
            </a:r>
            <a:r>
              <a:rPr lang="en-US" dirty="0" err="1" smtClean="0"/>
              <a:t>corda</a:t>
            </a:r>
            <a:r>
              <a:rPr lang="en-US" dirty="0" smtClean="0"/>
              <a:t>, </a:t>
            </a:r>
            <a:r>
              <a:rPr lang="en-US" dirty="0" err="1" smtClean="0"/>
              <a:t>considerando</a:t>
            </a:r>
            <a:r>
              <a:rPr lang="en-US" dirty="0" smtClean="0"/>
              <a:t>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extremos</a:t>
            </a:r>
            <a:r>
              <a:rPr lang="en-US" dirty="0" smtClean="0"/>
              <a:t>. Note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tangente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corda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7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 bwMode="auto">
          <a:xfrm>
            <a:off x="649109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23" y="14112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-138466" y="843538"/>
            <a:ext cx="20083463" cy="1882375"/>
            <a:chOff x="-3214195" y="4858974"/>
            <a:chExt cx="20083536" cy="1882394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-3214195" y="4858974"/>
              <a:ext cx="20083536" cy="1691892"/>
              <a:chOff x="-3214195" y="4858974"/>
              <a:chExt cx="20083536" cy="1691892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476" y="4858974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94144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309521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646288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187" y="3242775"/>
            <a:ext cx="3888105" cy="63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69" y="5589130"/>
            <a:ext cx="3219450" cy="643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44" y="4309393"/>
            <a:ext cx="1766570" cy="635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160" y="4309393"/>
            <a:ext cx="4540250" cy="635635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spect="1"/>
          </p:cNvSpPr>
          <p:nvPr/>
        </p:nvSpPr>
        <p:spPr>
          <a:xfrm>
            <a:off x="3262001" y="14112"/>
            <a:ext cx="589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pulso</a:t>
            </a:r>
            <a:r>
              <a:rPr lang="en-US" dirty="0" smtClean="0"/>
              <a:t> </a:t>
            </a:r>
            <a:r>
              <a:rPr lang="en-US" dirty="0" err="1" smtClean="0"/>
              <a:t>atinge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extremidade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,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normal: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atrito</a:t>
            </a:r>
            <a:r>
              <a:rPr lang="en-US" dirty="0" smtClean="0"/>
              <a:t> no </a:t>
            </a:r>
            <a:r>
              <a:rPr lang="en-US" dirty="0" err="1" smtClean="0"/>
              <a:t>anel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tem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desprezível</a:t>
            </a:r>
            <a:r>
              <a:rPr lang="en-US" dirty="0" smtClean="0"/>
              <a:t>, </a:t>
            </a:r>
            <a:r>
              <a:rPr lang="en-US" dirty="0" err="1" smtClean="0"/>
              <a:t>portanto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y (</a:t>
            </a:r>
            <a:r>
              <a:rPr lang="en-US" dirty="0" err="1" smtClean="0"/>
              <a:t>paralela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perturbação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289" y="5746340"/>
            <a:ext cx="2113280" cy="3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487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 bwMode="auto">
          <a:xfrm flipV="1">
            <a:off x="-964294" y="1337504"/>
            <a:ext cx="7662862" cy="1092767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33577653"/>
              <a:gd name="connsiteY0" fmla="*/ 0 h 810345"/>
              <a:gd name="connsiteX1" fmla="*/ 9952405 w 33577653"/>
              <a:gd name="connsiteY1" fmla="*/ 9838 h 810345"/>
              <a:gd name="connsiteX2" fmla="*/ 11554214 w 33577653"/>
              <a:gd name="connsiteY2" fmla="*/ 810341 h 810345"/>
              <a:gd name="connsiteX3" fmla="*/ 12592121 w 33577653"/>
              <a:gd name="connsiteY3" fmla="*/ 22400 h 810345"/>
              <a:gd name="connsiteX4" fmla="*/ 33577653 w 33577653"/>
              <a:gd name="connsiteY4" fmla="*/ 26647 h 810345"/>
              <a:gd name="connsiteX0" fmla="*/ 0 w 32663901"/>
              <a:gd name="connsiteY0" fmla="*/ 0 h 848016"/>
              <a:gd name="connsiteX1" fmla="*/ 9038653 w 32663901"/>
              <a:gd name="connsiteY1" fmla="*/ 47509 h 848016"/>
              <a:gd name="connsiteX2" fmla="*/ 10640462 w 32663901"/>
              <a:gd name="connsiteY2" fmla="*/ 848012 h 848016"/>
              <a:gd name="connsiteX3" fmla="*/ 11678369 w 32663901"/>
              <a:gd name="connsiteY3" fmla="*/ 60071 h 848016"/>
              <a:gd name="connsiteX4" fmla="*/ 32663901 w 32663901"/>
              <a:gd name="connsiteY4" fmla="*/ 64318 h 848016"/>
              <a:gd name="connsiteX0" fmla="*/ 0 w 32968485"/>
              <a:gd name="connsiteY0" fmla="*/ 46668 h 800507"/>
              <a:gd name="connsiteX1" fmla="*/ 9343237 w 32968485"/>
              <a:gd name="connsiteY1" fmla="*/ 0 h 800507"/>
              <a:gd name="connsiteX2" fmla="*/ 10945046 w 32968485"/>
              <a:gd name="connsiteY2" fmla="*/ 800503 h 800507"/>
              <a:gd name="connsiteX3" fmla="*/ 11982953 w 32968485"/>
              <a:gd name="connsiteY3" fmla="*/ 12562 h 800507"/>
              <a:gd name="connsiteX4" fmla="*/ 32968485 w 32968485"/>
              <a:gd name="connsiteY4" fmla="*/ 16809 h 800507"/>
              <a:gd name="connsiteX0" fmla="*/ 0 w 32968485"/>
              <a:gd name="connsiteY0" fmla="*/ 0 h 829181"/>
              <a:gd name="connsiteX1" fmla="*/ 9343237 w 32968485"/>
              <a:gd name="connsiteY1" fmla="*/ 28674 h 829181"/>
              <a:gd name="connsiteX2" fmla="*/ 10945046 w 32968485"/>
              <a:gd name="connsiteY2" fmla="*/ 829177 h 829181"/>
              <a:gd name="connsiteX3" fmla="*/ 11982953 w 32968485"/>
              <a:gd name="connsiteY3" fmla="*/ 41236 h 829181"/>
              <a:gd name="connsiteX4" fmla="*/ 32968485 w 32968485"/>
              <a:gd name="connsiteY4" fmla="*/ 45483 h 829181"/>
              <a:gd name="connsiteX0" fmla="*/ 0 w 33011997"/>
              <a:gd name="connsiteY0" fmla="*/ 46668 h 800507"/>
              <a:gd name="connsiteX1" fmla="*/ 9386749 w 33011997"/>
              <a:gd name="connsiteY1" fmla="*/ 0 h 800507"/>
              <a:gd name="connsiteX2" fmla="*/ 10988558 w 33011997"/>
              <a:gd name="connsiteY2" fmla="*/ 800503 h 800507"/>
              <a:gd name="connsiteX3" fmla="*/ 12026465 w 33011997"/>
              <a:gd name="connsiteY3" fmla="*/ 12562 h 800507"/>
              <a:gd name="connsiteX4" fmla="*/ 33011997 w 33011997"/>
              <a:gd name="connsiteY4" fmla="*/ 16809 h 800507"/>
              <a:gd name="connsiteX0" fmla="*/ 0 w 33011997"/>
              <a:gd name="connsiteY0" fmla="*/ 27833 h 800507"/>
              <a:gd name="connsiteX1" fmla="*/ 9386749 w 33011997"/>
              <a:gd name="connsiteY1" fmla="*/ 0 h 800507"/>
              <a:gd name="connsiteX2" fmla="*/ 10988558 w 33011997"/>
              <a:gd name="connsiteY2" fmla="*/ 800503 h 800507"/>
              <a:gd name="connsiteX3" fmla="*/ 12026465 w 33011997"/>
              <a:gd name="connsiteY3" fmla="*/ 12562 h 800507"/>
              <a:gd name="connsiteX4" fmla="*/ 33011997 w 33011997"/>
              <a:gd name="connsiteY4" fmla="*/ 16809 h 800507"/>
              <a:gd name="connsiteX0" fmla="*/ 0 w 20524057"/>
              <a:gd name="connsiteY0" fmla="*/ 27833 h 800507"/>
              <a:gd name="connsiteX1" fmla="*/ 9386749 w 20524057"/>
              <a:gd name="connsiteY1" fmla="*/ 0 h 800507"/>
              <a:gd name="connsiteX2" fmla="*/ 10988558 w 20524057"/>
              <a:gd name="connsiteY2" fmla="*/ 800503 h 800507"/>
              <a:gd name="connsiteX3" fmla="*/ 12026465 w 20524057"/>
              <a:gd name="connsiteY3" fmla="*/ 12562 h 800507"/>
              <a:gd name="connsiteX4" fmla="*/ 20524057 w 20524057"/>
              <a:gd name="connsiteY4" fmla="*/ 16809 h 800507"/>
              <a:gd name="connsiteX0" fmla="*/ 0 w 13127020"/>
              <a:gd name="connsiteY0" fmla="*/ 0 h 810345"/>
              <a:gd name="connsiteX1" fmla="*/ 1989712 w 13127020"/>
              <a:gd name="connsiteY1" fmla="*/ 9838 h 810345"/>
              <a:gd name="connsiteX2" fmla="*/ 3591521 w 13127020"/>
              <a:gd name="connsiteY2" fmla="*/ 810341 h 810345"/>
              <a:gd name="connsiteX3" fmla="*/ 4629428 w 13127020"/>
              <a:gd name="connsiteY3" fmla="*/ 22400 h 810345"/>
              <a:gd name="connsiteX4" fmla="*/ 13127020 w 13127020"/>
              <a:gd name="connsiteY4" fmla="*/ 26647 h 8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7020" h="810345">
                <a:moveTo>
                  <a:pt x="0" y="0"/>
                </a:moveTo>
                <a:lnTo>
                  <a:pt x="1989712" y="9838"/>
                </a:lnTo>
                <a:cubicBezTo>
                  <a:pt x="2965408" y="9859"/>
                  <a:pt x="3151568" y="808247"/>
                  <a:pt x="3591521" y="810341"/>
                </a:cubicBezTo>
                <a:cubicBezTo>
                  <a:pt x="4031474" y="812435"/>
                  <a:pt x="3743618" y="23300"/>
                  <a:pt x="4629428" y="22400"/>
                </a:cubicBezTo>
                <a:lnTo>
                  <a:pt x="13127020" y="266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Block Arc 2"/>
          <p:cNvSpPr/>
          <p:nvPr/>
        </p:nvSpPr>
        <p:spPr bwMode="auto">
          <a:xfrm>
            <a:off x="3977858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443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 flipV="1">
            <a:off x="1938697" y="1349198"/>
            <a:ext cx="7358062" cy="1092767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21785905"/>
              <a:gd name="connsiteY0" fmla="*/ 8997 h 800507"/>
              <a:gd name="connsiteX1" fmla="*/ 10779133 w 21785905"/>
              <a:gd name="connsiteY1" fmla="*/ 0 h 800507"/>
              <a:gd name="connsiteX2" fmla="*/ 12380942 w 21785905"/>
              <a:gd name="connsiteY2" fmla="*/ 800503 h 800507"/>
              <a:gd name="connsiteX3" fmla="*/ 13418849 w 21785905"/>
              <a:gd name="connsiteY3" fmla="*/ 12562 h 800507"/>
              <a:gd name="connsiteX4" fmla="*/ 21785905 w 21785905"/>
              <a:gd name="connsiteY4" fmla="*/ 16809 h 800507"/>
              <a:gd name="connsiteX0" fmla="*/ 0 w 12604877"/>
              <a:gd name="connsiteY0" fmla="*/ 0 h 810345"/>
              <a:gd name="connsiteX1" fmla="*/ 1598105 w 12604877"/>
              <a:gd name="connsiteY1" fmla="*/ 9838 h 810345"/>
              <a:gd name="connsiteX2" fmla="*/ 3199914 w 12604877"/>
              <a:gd name="connsiteY2" fmla="*/ 810341 h 810345"/>
              <a:gd name="connsiteX3" fmla="*/ 4237821 w 12604877"/>
              <a:gd name="connsiteY3" fmla="*/ 22400 h 810345"/>
              <a:gd name="connsiteX4" fmla="*/ 12604877 w 12604877"/>
              <a:gd name="connsiteY4" fmla="*/ 26647 h 8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877" h="810345">
                <a:moveTo>
                  <a:pt x="0" y="0"/>
                </a:moveTo>
                <a:lnTo>
                  <a:pt x="1598105" y="9838"/>
                </a:lnTo>
                <a:cubicBezTo>
                  <a:pt x="2573801" y="9859"/>
                  <a:pt x="2759961" y="808247"/>
                  <a:pt x="3199914" y="810341"/>
                </a:cubicBezTo>
                <a:cubicBezTo>
                  <a:pt x="3639867" y="812435"/>
                  <a:pt x="3352011" y="23300"/>
                  <a:pt x="4237821" y="22400"/>
                </a:cubicBezTo>
                <a:lnTo>
                  <a:pt x="12604877" y="266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122893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19228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3975037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68" y="4330890"/>
            <a:ext cx="622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a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ímpar</a:t>
            </a:r>
            <a:r>
              <a:rPr lang="en-US" dirty="0" smtClean="0"/>
              <a:t>,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primitiva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par </a:t>
            </a:r>
            <a:r>
              <a:rPr lang="en-US" dirty="0" err="1" smtClean="0"/>
              <a:t>em</a:t>
            </a:r>
            <a:r>
              <a:rPr lang="en-US" dirty="0" smtClean="0"/>
              <a:t> x!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corresponde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do </a:t>
            </a:r>
            <a:r>
              <a:rPr lang="en-US" dirty="0" err="1" smtClean="0"/>
              <a:t>eixo</a:t>
            </a:r>
            <a:r>
              <a:rPr lang="en-US" dirty="0" smtClean="0"/>
              <a:t> 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22" y="3432118"/>
            <a:ext cx="2113280" cy="321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72" y="4638828"/>
            <a:ext cx="1717040" cy="3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50" y="5927760"/>
            <a:ext cx="3863340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 bwMode="auto">
          <a:xfrm>
            <a:off x="3977858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443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-6138505" y="1349198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122893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19228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3975037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 flipH="1" flipV="1">
            <a:off x="-5418844" y="1362904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8568" y="4330890"/>
            <a:ext cx="622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a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ímpar</a:t>
            </a:r>
            <a:r>
              <a:rPr lang="en-US" dirty="0" smtClean="0"/>
              <a:t>,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primitiva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par </a:t>
            </a:r>
            <a:r>
              <a:rPr lang="en-US" dirty="0" err="1" smtClean="0"/>
              <a:t>em</a:t>
            </a:r>
            <a:r>
              <a:rPr lang="en-US" dirty="0" smtClean="0"/>
              <a:t> x!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corresponde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do </a:t>
            </a:r>
            <a:r>
              <a:rPr lang="en-US" dirty="0" err="1" smtClean="0"/>
              <a:t>eixo</a:t>
            </a:r>
            <a:r>
              <a:rPr lang="en-US" dirty="0" smtClean="0"/>
              <a:t> y.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22" y="3432118"/>
            <a:ext cx="2113280" cy="3219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72" y="4638828"/>
            <a:ext cx="1717040" cy="305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50" y="5927760"/>
            <a:ext cx="3863340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3378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3489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72" y="908050"/>
            <a:ext cx="446577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730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Modos Normais</a:t>
            </a:r>
          </a:p>
        </p:txBody>
      </p:sp>
    </p:spTree>
    <p:extLst>
      <p:ext uri="{BB962C8B-B14F-4D97-AF65-F5344CB8AC3E}">
        <p14:creationId xmlns:p14="http://schemas.microsoft.com/office/powerpoint/2010/main" val="120037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040060" y="-37550"/>
            <a:ext cx="41039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391700" y="0"/>
            <a:ext cx="4028344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90730" y="-37550"/>
            <a:ext cx="2753270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91700" y="0"/>
            <a:ext cx="4028344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989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90730" y="-37550"/>
            <a:ext cx="2753270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1904" y="0"/>
            <a:ext cx="27677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07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728958" y="-37550"/>
            <a:ext cx="1415041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1904" y="0"/>
            <a:ext cx="27677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978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-1543676" y="1368777"/>
            <a:ext cx="6737976" cy="1499585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95088" y="114300"/>
            <a:ext cx="5661222" cy="2832728"/>
          </a:xfrm>
          <a:prstGeom prst="line">
            <a:avLst/>
          </a:prstGeom>
          <a:ln w="635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2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82435" y="643468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38" name="Group 37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935" y="3912474"/>
            <a:ext cx="3754600" cy="66402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7500" y="3108636"/>
            <a:ext cx="8826500" cy="900246"/>
            <a:chOff x="165101" y="3149600"/>
            <a:chExt cx="8826500" cy="900246"/>
          </a:xfrm>
        </p:grpSpPr>
        <p:sp>
          <p:nvSpPr>
            <p:cNvPr id="23" name="TextBox 22"/>
            <p:cNvSpPr txBox="1"/>
            <p:nvPr/>
          </p:nvSpPr>
          <p:spPr>
            <a:xfrm>
              <a:off x="165101" y="3149600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A </a:t>
              </a:r>
              <a:r>
                <a:rPr lang="en-US" dirty="0" err="1" smtClean="0"/>
                <a:t>equação</a:t>
              </a:r>
              <a:r>
                <a:rPr lang="en-US" dirty="0" smtClean="0"/>
                <a:t> de </a:t>
              </a:r>
              <a:r>
                <a:rPr lang="en-US" dirty="0" err="1" smtClean="0"/>
                <a:t>movimento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a </a:t>
              </a:r>
              <a:r>
                <a:rPr lang="en-US" dirty="0" err="1" smtClean="0"/>
                <a:t>direção</a:t>
              </a:r>
              <a:r>
                <a:rPr lang="en-US" dirty="0" smtClean="0"/>
                <a:t> y </a:t>
              </a:r>
              <a:r>
                <a:rPr lang="en-US" dirty="0" err="1" smtClean="0"/>
                <a:t>é</a:t>
              </a:r>
              <a:r>
                <a:rPr lang="en-US" dirty="0" smtClean="0"/>
                <a:t> dada </a:t>
              </a:r>
              <a:r>
                <a:rPr lang="en-US" dirty="0" err="1" smtClean="0"/>
                <a:t>pela</a:t>
              </a:r>
              <a:r>
                <a:rPr lang="en-US" dirty="0" smtClean="0"/>
                <a:t> 2a. lei de Newton </a:t>
              </a:r>
              <a:r>
                <a:rPr lang="en-US" dirty="0" err="1" smtClean="0"/>
                <a:t>sobre</a:t>
              </a:r>
              <a:r>
                <a:rPr lang="en-US" dirty="0" smtClean="0"/>
                <a:t> o </a:t>
              </a:r>
              <a:r>
                <a:rPr lang="en-US" dirty="0" err="1" smtClean="0"/>
                <a:t>elemento</a:t>
              </a:r>
              <a:r>
                <a:rPr lang="en-US" dirty="0" smtClean="0"/>
                <a:t> de </a:t>
              </a:r>
              <a:r>
                <a:rPr lang="en-US" dirty="0" err="1" smtClean="0"/>
                <a:t>massa</a:t>
              </a:r>
              <a:r>
                <a:rPr lang="en-US" dirty="0" smtClean="0"/>
                <a:t>             ,</a:t>
              </a: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089" y="3720351"/>
              <a:ext cx="517971" cy="23308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17500" y="4779094"/>
            <a:ext cx="86741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semelhante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direção</a:t>
            </a:r>
            <a:r>
              <a:rPr lang="en-US" dirty="0" smtClean="0"/>
              <a:t> x. </a:t>
            </a:r>
            <a:r>
              <a:rPr lang="en-US" dirty="0" err="1" smtClean="0"/>
              <a:t>Precisamos</a:t>
            </a:r>
            <a:r>
              <a:rPr lang="en-US" dirty="0" smtClean="0"/>
              <a:t> agora </a:t>
            </a:r>
            <a:r>
              <a:rPr lang="en-US" dirty="0" err="1" smtClean="0"/>
              <a:t>encontrar</a:t>
            </a:r>
            <a:r>
              <a:rPr lang="en-US" dirty="0" smtClean="0"/>
              <a:t> as </a:t>
            </a:r>
            <a:r>
              <a:rPr lang="en-US" dirty="0" err="1" smtClean="0"/>
              <a:t>forças</a:t>
            </a:r>
            <a:r>
              <a:rPr lang="en-US" dirty="0" smtClean="0"/>
              <a:t> </a:t>
            </a:r>
            <a:r>
              <a:rPr lang="en-US" dirty="0" err="1" smtClean="0"/>
              <a:t>atuando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trecho</a:t>
            </a:r>
            <a:r>
              <a:rPr lang="en-US" dirty="0" smtClean="0"/>
              <a:t> de </a:t>
            </a:r>
            <a:r>
              <a:rPr lang="en-US" dirty="0" err="1" smtClean="0"/>
              <a:t>corda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9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37307" y="3772158"/>
            <a:ext cx="7445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Na direção do deslocamento transverso </a:t>
            </a:r>
            <a:r>
              <a:rPr lang="pt-BR" i="1" dirty="0" err="1" smtClean="0"/>
              <a:t>y</a:t>
            </a:r>
            <a:r>
              <a:rPr lang="pt-BR" i="1" dirty="0" smtClean="0"/>
              <a:t>, </a:t>
            </a:r>
            <a:r>
              <a:rPr lang="pt-BR" dirty="0" smtClean="0"/>
              <a:t>o módulo da tensão será dado por.</a:t>
            </a:r>
            <a:endParaRPr lang="pt-BR" i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8560" y="4616764"/>
            <a:ext cx="4584042" cy="69074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65100" y="3149600"/>
            <a:ext cx="843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 </a:t>
            </a:r>
            <a:r>
              <a:rPr lang="en-US" dirty="0" err="1" smtClean="0"/>
              <a:t>direção</a:t>
            </a:r>
            <a:r>
              <a:rPr lang="en-US" dirty="0" smtClean="0"/>
              <a:t> horizontal,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permanece</a:t>
            </a:r>
            <a:r>
              <a:rPr lang="en-US" dirty="0" smtClean="0"/>
              <a:t> </a:t>
            </a:r>
            <a:r>
              <a:rPr lang="en-US" dirty="0" err="1" smtClean="0"/>
              <a:t>inalterada</a:t>
            </a:r>
            <a:r>
              <a:rPr lang="en-US" dirty="0" smtClean="0"/>
              <a:t>: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deslocamento</a:t>
            </a:r>
            <a:r>
              <a:rPr lang="en-US" dirty="0" smtClean="0"/>
              <a:t> horizontal!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8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5101" y="3149600"/>
            <a:ext cx="882650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Calculando</a:t>
            </a:r>
            <a:r>
              <a:rPr lang="en-US" dirty="0" smtClean="0"/>
              <a:t> a </a:t>
            </a:r>
            <a:r>
              <a:rPr lang="en-US" dirty="0" err="1" smtClean="0"/>
              <a:t>resultante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trecho</a:t>
            </a:r>
            <a:r>
              <a:rPr lang="en-US" dirty="0" smtClean="0"/>
              <a:t> de </a:t>
            </a:r>
            <a:r>
              <a:rPr lang="en-US" dirty="0" err="1" smtClean="0"/>
              <a:t>corda</a:t>
            </a:r>
            <a:r>
              <a:rPr lang="en-US" dirty="0" smtClean="0"/>
              <a:t>, </a:t>
            </a:r>
            <a:r>
              <a:rPr lang="en-US" dirty="0" err="1" smtClean="0"/>
              <a:t>teremos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812" y="3947766"/>
            <a:ext cx="4519789" cy="12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65101" y="4191000"/>
            <a:ext cx="7055087" cy="1608666"/>
            <a:chOff x="165101" y="4191000"/>
            <a:chExt cx="7055087" cy="1608666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Podemos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dividir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membros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pelo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comprimento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segmento</a:t>
                </a:r>
                <a:r>
                  <a:rPr lang="en-US" dirty="0" smtClean="0"/>
                  <a:t>           . </a:t>
                </a:r>
                <a:endParaRPr lang="en-US" dirty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65101" y="2952046"/>
            <a:ext cx="8826500" cy="900246"/>
            <a:chOff x="165101" y="2952046"/>
            <a:chExt cx="8826500" cy="900246"/>
          </a:xfrm>
        </p:grpSpPr>
        <p:sp>
          <p:nvSpPr>
            <p:cNvPr id="43" name="TextBox 42"/>
            <p:cNvSpPr txBox="1"/>
            <p:nvPr/>
          </p:nvSpPr>
          <p:spPr>
            <a:xfrm>
              <a:off x="165101" y="2952046"/>
              <a:ext cx="88265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A </a:t>
              </a:r>
              <a:r>
                <a:rPr lang="en-US" dirty="0" err="1" smtClean="0"/>
                <a:t>equação</a:t>
              </a:r>
              <a:r>
                <a:rPr lang="en-US" dirty="0" smtClean="0"/>
                <a:t> </a:t>
              </a:r>
              <a:r>
                <a:rPr lang="en-US" dirty="0" err="1" smtClean="0"/>
                <a:t>resultante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err="1" smtClean="0"/>
                <a:t>será</a:t>
              </a:r>
              <a:r>
                <a:rPr lang="en-US" dirty="0" smtClean="0"/>
                <a:t> </a:t>
              </a:r>
              <a:r>
                <a:rPr lang="en-US" dirty="0" err="1" smtClean="0"/>
                <a:t>portanto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9443" y="3191443"/>
              <a:ext cx="4906433" cy="6185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733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3323" y="4741329"/>
            <a:ext cx="7888111" cy="1685498"/>
            <a:chOff x="165101" y="4191000"/>
            <a:chExt cx="7888111" cy="1685498"/>
          </a:xfrm>
        </p:grpSpPr>
        <p:grpSp>
          <p:nvGrpSpPr>
            <p:cNvPr id="5" name="Group 4"/>
            <p:cNvGrpSpPr/>
            <p:nvPr/>
          </p:nvGrpSpPr>
          <p:grpSpPr>
            <a:xfrm>
              <a:off x="165101" y="4191000"/>
              <a:ext cx="2635006" cy="369332"/>
              <a:chOff x="733778" y="4967111"/>
              <a:chExt cx="2635006" cy="36933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33778" y="4967111"/>
                <a:ext cx="2635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Tomar</a:t>
                </a:r>
                <a:r>
                  <a:rPr lang="en-US" dirty="0" smtClean="0"/>
                  <a:t> o </a:t>
                </a:r>
                <a:r>
                  <a:rPr lang="en-US" dirty="0" err="1" smtClean="0"/>
                  <a:t>limite</a:t>
                </a:r>
                <a:r>
                  <a:rPr lang="en-US" dirty="0" smtClean="0"/>
                  <a:t>            </a:t>
                </a:r>
                <a:r>
                  <a:rPr lang="en-US" dirty="0" smtClean="0">
                    <a:sym typeface="Wingdings"/>
                  </a:rPr>
                  <a:t> 0</a:t>
                </a:r>
                <a:endParaRPr lang="en-US" dirty="0"/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5557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670" y="4984726"/>
              <a:ext cx="7060542" cy="89177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2951666"/>
            <a:ext cx="7055087" cy="1608666"/>
            <a:chOff x="165101" y="4191000"/>
            <a:chExt cx="7055087" cy="1608666"/>
          </a:xfrm>
        </p:grpSpPr>
        <p:grpSp>
          <p:nvGrpSpPr>
            <p:cNvPr id="34" name="Group 33"/>
            <p:cNvGrpSpPr/>
            <p:nvPr/>
          </p:nvGrpSpPr>
          <p:grpSpPr>
            <a:xfrm>
              <a:off x="165101" y="4191000"/>
              <a:ext cx="7055087" cy="369332"/>
              <a:chOff x="733778" y="4967111"/>
              <a:chExt cx="7055087" cy="36933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733778" y="4967111"/>
                <a:ext cx="7055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Podemos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dividir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dois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membros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pelo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comprimento</a:t>
                </a:r>
                <a:r>
                  <a:rPr lang="en-US" dirty="0" smtClean="0"/>
                  <a:t> do </a:t>
                </a:r>
                <a:r>
                  <a:rPr lang="en-US" dirty="0" err="1" smtClean="0"/>
                  <a:t>segmento</a:t>
                </a:r>
                <a:r>
                  <a:rPr lang="en-US" dirty="0" smtClean="0"/>
                  <a:t>           . </a:t>
                </a:r>
                <a:endParaRPr lang="en-US" dirty="0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4222" y="5037666"/>
                <a:ext cx="406400" cy="228600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99874" y="4935859"/>
              <a:ext cx="5087747" cy="863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39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1167733" y="2015387"/>
            <a:ext cx="1005547" cy="245213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 bwMode="auto">
          <a:xfrm flipV="1">
            <a:off x="-1855788" y="0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2435" y="660400"/>
            <a:ext cx="1006226" cy="5062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682435" y="660400"/>
            <a:ext cx="1006226" cy="50625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82435" y="1166650"/>
            <a:ext cx="10062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682435" y="660400"/>
            <a:ext cx="0" cy="506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-1376362" y="187476"/>
            <a:ext cx="8459936" cy="2679125"/>
            <a:chOff x="2700338" y="1464942"/>
            <a:chExt cx="3520747" cy="1100458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9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87477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1167734" y="2038663"/>
            <a:ext cx="1007165" cy="2219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079649" y="1166650"/>
            <a:ext cx="3277156" cy="1678470"/>
            <a:chOff x="2079649" y="1166650"/>
            <a:chExt cx="3277156" cy="1678470"/>
          </a:xfrm>
        </p:grpSpPr>
        <p:grpSp>
          <p:nvGrpSpPr>
            <p:cNvPr id="56" name="Group 55"/>
            <p:cNvGrpSpPr/>
            <p:nvPr/>
          </p:nvGrpSpPr>
          <p:grpSpPr>
            <a:xfrm>
              <a:off x="4352235" y="1166650"/>
              <a:ext cx="1004570" cy="1678470"/>
              <a:chOff x="4352235" y="1166650"/>
              <a:chExt cx="1004570" cy="1678470"/>
            </a:xfrm>
          </p:grpSpPr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2235" y="2578420"/>
                <a:ext cx="1004570" cy="266700"/>
              </a:xfrm>
              <a:prstGeom prst="rect">
                <a:avLst/>
              </a:prstGeom>
            </p:spPr>
          </p:pic>
          <p:cxnSp>
            <p:nvCxnSpPr>
              <p:cNvPr id="61" name="Straight Connector 60"/>
              <p:cNvCxnSpPr/>
              <p:nvPr/>
            </p:nvCxnSpPr>
            <p:spPr>
              <a:xfrm>
                <a:off x="4682435" y="1166650"/>
                <a:ext cx="0" cy="134827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2079649" y="2038663"/>
              <a:ext cx="168910" cy="728987"/>
              <a:chOff x="2079649" y="2038663"/>
              <a:chExt cx="168910" cy="72898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174899" y="2038663"/>
                <a:ext cx="0" cy="47625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9649" y="2616520"/>
                <a:ext cx="168910" cy="151130"/>
              </a:xfrm>
              <a:prstGeom prst="rect">
                <a:avLst/>
              </a:prstGeom>
            </p:spPr>
          </p:pic>
        </p:grpSp>
      </p:grpSp>
      <p:cxnSp>
        <p:nvCxnSpPr>
          <p:cNvPr id="63" name="Straight Arrow Connector 62"/>
          <p:cNvCxnSpPr/>
          <p:nvPr/>
        </p:nvCxnSpPr>
        <p:spPr>
          <a:xfrm flipH="1">
            <a:off x="1167735" y="2015387"/>
            <a:ext cx="100554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73280" y="2015387"/>
            <a:ext cx="1" cy="245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17500" y="5040708"/>
            <a:ext cx="8826500" cy="973002"/>
            <a:chOff x="317500" y="5040708"/>
            <a:chExt cx="8826500" cy="973002"/>
          </a:xfrm>
        </p:grpSpPr>
        <p:sp>
          <p:nvSpPr>
            <p:cNvPr id="43" name="TextBox 42"/>
            <p:cNvSpPr txBox="1"/>
            <p:nvPr/>
          </p:nvSpPr>
          <p:spPr>
            <a:xfrm>
              <a:off x="317500" y="5040708"/>
              <a:ext cx="882650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E </a:t>
              </a:r>
              <a:r>
                <a:rPr lang="en-US" dirty="0" err="1" smtClean="0"/>
                <a:t>obter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57774" y="5275180"/>
              <a:ext cx="3419122" cy="73853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65101" y="3021943"/>
            <a:ext cx="2635006" cy="369332"/>
            <a:chOff x="733778" y="4967111"/>
            <a:chExt cx="2635006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733778" y="4967111"/>
              <a:ext cx="2635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Tomar</a:t>
              </a:r>
              <a:r>
                <a:rPr lang="en-US" dirty="0" smtClean="0"/>
                <a:t> o </a:t>
              </a:r>
              <a:r>
                <a:rPr lang="en-US" dirty="0" err="1" smtClean="0"/>
                <a:t>limite</a:t>
              </a:r>
              <a:r>
                <a:rPr lang="en-US" dirty="0" smtClean="0"/>
                <a:t>            </a:t>
              </a:r>
              <a:r>
                <a:rPr lang="en-US" dirty="0" smtClean="0">
                  <a:sym typeface="Wingdings"/>
                </a:rPr>
                <a:t> 0</a:t>
              </a:r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5557" y="5037666"/>
              <a:ext cx="406400" cy="228600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70" y="3815669"/>
            <a:ext cx="7060542" cy="89177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7889" y="6350001"/>
            <a:ext cx="3891172" cy="369332"/>
            <a:chOff x="747889" y="6491111"/>
            <a:chExt cx="3891172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747889" y="6491111"/>
              <a:ext cx="3891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onde</a:t>
              </a:r>
              <a:r>
                <a:rPr lang="en-US" dirty="0" smtClean="0"/>
                <a:t>        </a:t>
              </a:r>
              <a:r>
                <a:rPr lang="en-US" dirty="0" err="1" smtClean="0"/>
                <a:t>é</a:t>
              </a:r>
              <a:r>
                <a:rPr lang="en-US" dirty="0" smtClean="0"/>
                <a:t> a </a:t>
              </a:r>
              <a:r>
                <a:rPr lang="en-US" u="sng" dirty="0" err="1" smtClean="0"/>
                <a:t>densidade</a:t>
              </a:r>
              <a:r>
                <a:rPr lang="en-US" u="sng" dirty="0" smtClean="0"/>
                <a:t> linear</a:t>
              </a:r>
              <a:r>
                <a:rPr lang="en-US" dirty="0" smtClean="0"/>
                <a:t> da </a:t>
              </a:r>
              <a:r>
                <a:rPr lang="en-US" dirty="0" err="1" smtClean="0"/>
                <a:t>corda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25886" y="6622344"/>
              <a:ext cx="188525" cy="235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171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1033</Words>
  <Application>Microsoft Macintosh PowerPoint</Application>
  <PresentationFormat>On-screen Show (4:3)</PresentationFormat>
  <Paragraphs>108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Office Theme</vt:lpstr>
      <vt:lpstr>9_Default Design</vt:lpstr>
      <vt:lpstr>Default Design</vt:lpstr>
      <vt:lpstr>10_Default Design</vt:lpstr>
      <vt:lpstr>11_Default Design</vt:lpstr>
      <vt:lpstr>1_Default Design</vt:lpstr>
      <vt:lpstr>12_Default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Inst. de Física da 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Marcelo Martinelli</dc:creator>
  <cp:keywords/>
  <dc:description/>
  <cp:lastModifiedBy>Marcelo Martinelli</cp:lastModifiedBy>
  <cp:revision>51</cp:revision>
  <dcterms:created xsi:type="dcterms:W3CDTF">2014-08-06T19:29:00Z</dcterms:created>
  <dcterms:modified xsi:type="dcterms:W3CDTF">2015-08-10T22:23:45Z</dcterms:modified>
  <cp:category/>
</cp:coreProperties>
</file>