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72" r:id="rId2"/>
    <p:sldId id="273" r:id="rId3"/>
    <p:sldId id="274" r:id="rId4"/>
    <p:sldId id="275" r:id="rId5"/>
    <p:sldId id="293" r:id="rId6"/>
    <p:sldId id="294" r:id="rId7"/>
    <p:sldId id="280" r:id="rId8"/>
    <p:sldId id="277" r:id="rId9"/>
    <p:sldId id="278" r:id="rId10"/>
    <p:sldId id="281" r:id="rId11"/>
    <p:sldId id="283" r:id="rId12"/>
    <p:sldId id="284" r:id="rId13"/>
    <p:sldId id="282" r:id="rId14"/>
    <p:sldId id="286" r:id="rId15"/>
    <p:sldId id="287" r:id="rId16"/>
    <p:sldId id="288" r:id="rId17"/>
    <p:sldId id="290" r:id="rId18"/>
    <p:sldId id="285" r:id="rId19"/>
    <p:sldId id="289" r:id="rId20"/>
    <p:sldId id="267" r:id="rId21"/>
    <p:sldId id="291" r:id="rId22"/>
    <p:sldId id="292" r:id="rId23"/>
    <p:sldId id="268" r:id="rId24"/>
    <p:sldId id="269" r:id="rId25"/>
    <p:sldId id="270" r:id="rId26"/>
  </p:sldIdLst>
  <p:sldSz cx="9144000" cy="6858000" type="screen4x3"/>
  <p:notesSz cx="6858000" cy="97234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52AB6E-F9D2-4E51-81A3-67631BB463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392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647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603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741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092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33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997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459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752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376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00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2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Saúde da Criança no contexto das políticas públicas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/>
            <a:endParaRPr lang="pt-BR" altLang="pt-BR" smtClean="0"/>
          </a:p>
          <a:p>
            <a:pPr lvl="2"/>
            <a:endParaRPr lang="pt-BR" altLang="pt-BR" smtClean="0"/>
          </a:p>
          <a:p>
            <a:pPr lvl="2"/>
            <a:endParaRPr lang="pt-BR" altLang="pt-BR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1"/>
          <p:cNvSpPr txBox="1">
            <a:spLocks noChangeArrowheads="1"/>
          </p:cNvSpPr>
          <p:nvPr/>
        </p:nvSpPr>
        <p:spPr bwMode="auto">
          <a:xfrm>
            <a:off x="179388" y="908050"/>
            <a:ext cx="874871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600" b="1"/>
              <a:t>Adolescência e Principais problemas de saúde na puberdade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 </a:t>
            </a:r>
            <a:r>
              <a:rPr lang="pt-BR" altLang="pt-BR" sz="2400" i="1"/>
              <a:t>História,  Conceitos e Características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75" name="CaixaDeTexto 2"/>
          <p:cNvSpPr txBox="1">
            <a:spLocks noChangeArrowheads="1"/>
          </p:cNvSpPr>
          <p:nvPr/>
        </p:nvSpPr>
        <p:spPr bwMode="auto">
          <a:xfrm>
            <a:off x="2132436" y="5013176"/>
            <a:ext cx="40397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DISCIPLINA HSM-130 </a:t>
            </a:r>
            <a:r>
              <a:rPr lang="pt-BR" altLang="pt-BR" sz="1600" dirty="0" smtClean="0"/>
              <a:t>CICLOS DE </a:t>
            </a:r>
            <a:r>
              <a:rPr lang="pt-BR" altLang="pt-BR" sz="1600" dirty="0"/>
              <a:t>VIDA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Graduação em Nutrição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/>
              <a:t>   </a:t>
            </a:r>
            <a:r>
              <a:rPr lang="pt-BR" altLang="pt-BR" sz="1600" dirty="0" smtClean="0"/>
              <a:t>Faculdade </a:t>
            </a:r>
            <a:r>
              <a:rPr lang="pt-BR" altLang="pt-BR" sz="1600" dirty="0"/>
              <a:t>de Saúde Pública / USP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0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Principais questões da Saúde de adolescentes e jovens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534981" cy="432048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50194" y="6273225"/>
            <a:ext cx="754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Diretrizes Nacionais para a Atenção Integral a Saúde de Adolescentes e Jovens na </a:t>
            </a:r>
            <a:br>
              <a:rPr lang="pt-BR" sz="1600" dirty="0" smtClean="0"/>
            </a:br>
            <a:r>
              <a:rPr lang="pt-BR" sz="1600" dirty="0" smtClean="0"/>
              <a:t>Promoção, Proteção e Recuperação da saúde. Ministério da Saúde. 2010.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863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O impacto da violência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50194" y="6273225"/>
            <a:ext cx="4151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Pesquisa Agenda Juventude Brasil. 2013</a:t>
            </a:r>
            <a:endParaRPr lang="pt-BR" sz="1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57" y="1556792"/>
            <a:ext cx="7104463" cy="39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0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O impacto da violência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052736"/>
            <a:ext cx="6701150" cy="527235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50194" y="6273225"/>
            <a:ext cx="661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Diretrizes Nacionais para a Atenção Integral a Saúde de Adolescentes e Jovens na </a:t>
            </a:r>
            <a:br>
              <a:rPr lang="pt-BR" sz="1400" dirty="0" smtClean="0"/>
            </a:br>
            <a:r>
              <a:rPr lang="pt-BR" sz="1400" dirty="0" smtClean="0"/>
              <a:t>Promoção, Proteção e Recuperação da saúde. Ministério da Saúde. 2010.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7865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O impacto da violência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6093296"/>
            <a:ext cx="661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Diretrizes Nacionais para a Atenção Integral a Saúde de Adolescentes e Jovens na </a:t>
            </a:r>
            <a:br>
              <a:rPr lang="pt-BR" sz="1400" dirty="0" smtClean="0"/>
            </a:br>
            <a:r>
              <a:rPr lang="pt-BR" sz="1400" dirty="0" smtClean="0"/>
              <a:t>Promoção, Proteção e Recuperação da saúde. Ministério da Saúde. 2010.</a:t>
            </a:r>
            <a:endParaRPr lang="pt-BR" sz="1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51" y="1806354"/>
            <a:ext cx="8629371" cy="3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/>
            </a:r>
            <a:br>
              <a:rPr lang="pt-BR" altLang="pt-BR" sz="2800" dirty="0" smtClean="0"/>
            </a:br>
            <a:r>
              <a:rPr lang="pt-BR" altLang="pt-BR" sz="2800" dirty="0"/>
              <a:t/>
            </a:r>
            <a:br>
              <a:rPr lang="pt-BR" altLang="pt-BR" sz="2800" dirty="0"/>
            </a:br>
            <a:r>
              <a:rPr lang="pt-BR" altLang="pt-BR" sz="2800" dirty="0" smtClean="0"/>
              <a:t/>
            </a:r>
            <a:br>
              <a:rPr lang="pt-BR" altLang="pt-BR" sz="2800" dirty="0" smtClean="0"/>
            </a:br>
            <a:r>
              <a:rPr lang="pt-BR" altLang="pt-BR" sz="2800" dirty="0" smtClean="0"/>
              <a:t>Sexualidade e Reprodução</a:t>
            </a:r>
          </a:p>
        </p:txBody>
      </p:sp>
    </p:spTree>
    <p:extLst>
      <p:ext uri="{BB962C8B-B14F-4D97-AF65-F5344CB8AC3E}">
        <p14:creationId xmlns:p14="http://schemas.microsoft.com/office/powerpoint/2010/main" val="22910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Álcool e outras drogas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6093296"/>
            <a:ext cx="661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Diretrizes Nacionais para a Atenção Integral a Saúde de Adolescentes e Jovens na </a:t>
            </a:r>
            <a:br>
              <a:rPr lang="pt-BR" sz="1400" dirty="0" smtClean="0"/>
            </a:br>
            <a:r>
              <a:rPr lang="pt-BR" sz="1400" dirty="0" smtClean="0"/>
              <a:t>Promoção, Proteção e Recuperação da saúde. Ministério da Saúde. 2010.</a:t>
            </a:r>
            <a:endParaRPr lang="pt-BR" sz="1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3568" y="1988840"/>
            <a:ext cx="7334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 Início aos 13,9 anos de idade (jovens entre 14 a 17 anos)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76550" y="2960998"/>
            <a:ext cx="7334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 Início aos 15,3 anos de idade (jovens entre 18 a 25 anos)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90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b="1" dirty="0" smtClean="0"/>
              <a:t>Principais questões da Saúde de adolescentes e jovens:</a:t>
            </a:r>
            <a:br>
              <a:rPr lang="pt-BR" altLang="pt-BR" sz="2800" b="1" dirty="0" smtClean="0"/>
            </a:br>
            <a:r>
              <a:rPr lang="pt-BR" altLang="pt-BR" sz="2800" b="1" dirty="0" smtClean="0"/>
              <a:t>Álcool e outras drogas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6093296"/>
            <a:ext cx="4336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Fontes: </a:t>
            </a:r>
            <a:r>
              <a:rPr lang="pt-BR" sz="1400" dirty="0"/>
              <a:t>Nunes JM, et al. / </a:t>
            </a:r>
            <a:r>
              <a:rPr lang="pt-BR" sz="1400" dirty="0" err="1"/>
              <a:t>Rev</a:t>
            </a:r>
            <a:r>
              <a:rPr lang="pt-BR" sz="1400" dirty="0"/>
              <a:t> </a:t>
            </a:r>
            <a:r>
              <a:rPr lang="pt-BR" sz="1400" dirty="0" err="1"/>
              <a:t>Psiq</a:t>
            </a:r>
            <a:r>
              <a:rPr lang="pt-BR" sz="1400" dirty="0"/>
              <a:t> Clín. 2012;39(3):94-9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68067" y="1124744"/>
            <a:ext cx="85507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 </a:t>
            </a:r>
            <a:r>
              <a:rPr lang="pt-BR" i="1" dirty="0" err="1" smtClean="0"/>
              <a:t>Binge</a:t>
            </a:r>
            <a:r>
              <a:rPr lang="pt-BR" i="1" dirty="0" smtClean="0"/>
              <a:t> </a:t>
            </a:r>
            <a:r>
              <a:rPr lang="pt-BR" i="1" dirty="0" err="1" smtClean="0"/>
              <a:t>drinking</a:t>
            </a:r>
            <a:r>
              <a:rPr lang="pt-BR" i="1" dirty="0" smtClean="0"/>
              <a:t> - </a:t>
            </a:r>
            <a:r>
              <a:rPr lang="pt-PT" dirty="0" smtClean="0"/>
              <a:t>um padrão de consumo que eleva a concentração </a:t>
            </a:r>
            <a:br>
              <a:rPr lang="pt-PT" dirty="0" smtClean="0"/>
            </a:br>
            <a:r>
              <a:rPr lang="pt-PT" dirty="0" smtClean="0"/>
              <a:t>de álcool no sangue a níveis de 0,08 g / dL. </a:t>
            </a:r>
            <a:br>
              <a:rPr lang="pt-PT" dirty="0" smtClean="0"/>
            </a:br>
            <a:r>
              <a:rPr lang="pt-PT" dirty="0" smtClean="0"/>
              <a:t>Isso normalmente ocorre depois de quatro doses para mulheres e </a:t>
            </a:r>
            <a:br>
              <a:rPr lang="pt-PT" dirty="0" smtClean="0"/>
            </a:br>
            <a:r>
              <a:rPr lang="pt-PT" dirty="0" smtClean="0"/>
              <a:t>cinco doses para homens-em cerca de 2 horas</a:t>
            </a:r>
            <a:r>
              <a:rPr lang="pt-BR" i="1" dirty="0" smtClean="0"/>
              <a:t> </a:t>
            </a:r>
            <a:endParaRPr lang="pt-BR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0825" y="4797152"/>
            <a:ext cx="90082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/>
              <a:t>A </a:t>
            </a:r>
            <a:r>
              <a:rPr lang="pt-BR" dirty="0"/>
              <a:t>prevalência do consumo de bebidas alcoólicas entre </a:t>
            </a:r>
            <a:r>
              <a:rPr lang="pt-BR" dirty="0" smtClean="0"/>
              <a:t>universitários </a:t>
            </a:r>
            <a:br>
              <a:rPr lang="pt-BR" dirty="0" smtClean="0"/>
            </a:br>
            <a:r>
              <a:rPr lang="pt-BR" dirty="0" smtClean="0"/>
              <a:t>em saúde </a:t>
            </a:r>
            <a:r>
              <a:rPr lang="pt-BR" dirty="0"/>
              <a:t>foi de 71,5% </a:t>
            </a:r>
            <a:endParaRPr lang="pt-BR" dirty="0" smtClean="0"/>
          </a:p>
          <a:p>
            <a:pPr marL="342900" indent="-342900">
              <a:buFontTx/>
              <a:buChar char="-"/>
            </a:pPr>
            <a:r>
              <a:rPr lang="pt-BR" dirty="0" smtClean="0"/>
              <a:t>Prática </a:t>
            </a:r>
            <a:r>
              <a:rPr lang="pt-BR" dirty="0"/>
              <a:t>do </a:t>
            </a:r>
            <a:r>
              <a:rPr lang="pt-BR" dirty="0" err="1"/>
              <a:t>binge</a:t>
            </a:r>
            <a:r>
              <a:rPr lang="pt-BR" dirty="0"/>
              <a:t> </a:t>
            </a:r>
            <a:r>
              <a:rPr lang="pt-BR" dirty="0" err="1"/>
              <a:t>drinking</a:t>
            </a:r>
            <a:r>
              <a:rPr lang="pt-BR" dirty="0"/>
              <a:t> apresentou prevalência de 15,6</a:t>
            </a:r>
            <a:r>
              <a:rPr lang="pt-BR" dirty="0" smtClean="0"/>
              <a:t>%</a:t>
            </a:r>
            <a:endParaRPr lang="pt-BR" dirty="0"/>
          </a:p>
        </p:txBody>
      </p:sp>
      <p:pic>
        <p:nvPicPr>
          <p:cNvPr id="27652" name="Picture 4" descr="http://www.avalieseuconsumo.ufop.br/wp-content/uploads/2013/01/dosepadrc3a3o-1024x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90393"/>
            <a:ext cx="6152400" cy="222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38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b="1" dirty="0" smtClean="0"/>
              <a:t>Principais questões da Saúde de adolescentes e jovens:</a:t>
            </a:r>
            <a:br>
              <a:rPr lang="pt-BR" altLang="pt-BR" sz="2800" b="1" dirty="0" smtClean="0"/>
            </a:br>
            <a:r>
              <a:rPr lang="pt-BR" altLang="pt-BR" sz="2800" b="1" dirty="0" smtClean="0"/>
              <a:t>Álcool e outras drogas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6093296"/>
            <a:ext cx="3764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Fontes: (Malta e cols. 2010); (Bastos e </a:t>
            </a:r>
            <a:r>
              <a:rPr lang="pt-BR" sz="1400" dirty="0" err="1" smtClean="0"/>
              <a:t>cols</a:t>
            </a:r>
            <a:r>
              <a:rPr lang="pt-BR" sz="1400" dirty="0" smtClean="0"/>
              <a:t> 2008)</a:t>
            </a:r>
            <a:endParaRPr lang="pt-BR" sz="1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28426" y="1739784"/>
            <a:ext cx="8818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 </a:t>
            </a:r>
            <a:r>
              <a:rPr lang="pt-BR" dirty="0"/>
              <a:t>Pesquisa de base populacional indica 8,7% do estudantes brasileiros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já </a:t>
            </a:r>
            <a:r>
              <a:rPr lang="pt-BR" dirty="0"/>
              <a:t>experimentaram droga ilícita alguma vez na vida, com uso mais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frequente </a:t>
            </a:r>
            <a:r>
              <a:rPr lang="pt-BR" dirty="0"/>
              <a:t>entre meninos e frequentadores de escolas públicas</a:t>
            </a:r>
            <a:r>
              <a:rPr lang="pt-BR" dirty="0" smtClean="0"/>
              <a:t>. </a:t>
            </a:r>
            <a:endParaRPr lang="pt-BR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88948" y="3801124"/>
            <a:ext cx="880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/>
              <a:t>Ao longo da última década, observou-se a diminuição do consumo </a:t>
            </a:r>
            <a:br>
              <a:rPr lang="pt-BR" dirty="0" smtClean="0"/>
            </a:br>
            <a:r>
              <a:rPr lang="pt-BR" dirty="0" smtClean="0"/>
              <a:t>de cocaína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0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573016"/>
            <a:ext cx="7888287" cy="1789112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pt-BR" sz="1650" b="1" dirty="0" smtClean="0"/>
              <a:t>Temas Estruturantes para a Atenção Integral à Saúde de Adolescentes e de Jovens</a:t>
            </a:r>
            <a:br>
              <a:rPr lang="pt-BR" sz="1650" b="1" dirty="0" smtClean="0"/>
            </a:br>
            <a:r>
              <a:rPr lang="pt-BR" sz="1650" b="1" dirty="0" smtClean="0"/>
              <a:t/>
            </a:r>
            <a:br>
              <a:rPr lang="pt-BR" sz="1650" b="1" dirty="0" smtClean="0"/>
            </a:br>
            <a:r>
              <a:rPr lang="pt-BR" sz="1650" dirty="0" smtClean="0"/>
              <a:t>Participação Juvenil</a:t>
            </a:r>
            <a:br>
              <a:rPr lang="pt-BR" sz="1650" dirty="0" smtClean="0"/>
            </a:br>
            <a:r>
              <a:rPr lang="pt-BR" sz="1650" dirty="0" smtClean="0"/>
              <a:t/>
            </a:r>
            <a:br>
              <a:rPr lang="pt-BR" sz="1650" dirty="0" smtClean="0"/>
            </a:br>
            <a:r>
              <a:rPr lang="pt-BR" sz="1650" dirty="0" smtClean="0"/>
              <a:t>Equidade de Gêneros</a:t>
            </a:r>
            <a:br>
              <a:rPr lang="pt-BR" sz="1650" dirty="0" smtClean="0"/>
            </a:br>
            <a:r>
              <a:rPr lang="pt-BR" sz="1650" dirty="0" smtClean="0"/>
              <a:t/>
            </a:r>
            <a:br>
              <a:rPr lang="pt-BR" sz="1650" dirty="0" smtClean="0"/>
            </a:br>
            <a:r>
              <a:rPr lang="pt-BR" sz="1650" dirty="0" smtClean="0"/>
              <a:t>Direitos Sexuais e Direitos Reprodutivos</a:t>
            </a:r>
            <a:br>
              <a:rPr lang="pt-BR" sz="1650" dirty="0" smtClean="0"/>
            </a:br>
            <a:r>
              <a:rPr lang="pt-BR" sz="1650" dirty="0" smtClean="0"/>
              <a:t/>
            </a:r>
            <a:br>
              <a:rPr lang="pt-BR" sz="1650" dirty="0" smtClean="0"/>
            </a:br>
            <a:r>
              <a:rPr lang="pt-BR" sz="1650" dirty="0" smtClean="0"/>
              <a:t>Projeto de Vida</a:t>
            </a:r>
            <a:br>
              <a:rPr lang="pt-BR" sz="1650" dirty="0" smtClean="0"/>
            </a:br>
            <a:r>
              <a:rPr lang="pt-BR" sz="1650" dirty="0" smtClean="0"/>
              <a:t/>
            </a:r>
            <a:br>
              <a:rPr lang="pt-BR" sz="1650" dirty="0" smtClean="0"/>
            </a:br>
            <a:r>
              <a:rPr lang="pt-BR" sz="1650" dirty="0" smtClean="0"/>
              <a:t>Cultura de Paz</a:t>
            </a:r>
            <a:br>
              <a:rPr lang="pt-BR" sz="1650" dirty="0" smtClean="0"/>
            </a:br>
            <a:r>
              <a:rPr lang="pt-BR" sz="1650" dirty="0" smtClean="0"/>
              <a:t/>
            </a:r>
            <a:br>
              <a:rPr lang="pt-BR" sz="1650" dirty="0" smtClean="0"/>
            </a:br>
            <a:r>
              <a:rPr lang="pt-BR" sz="1650" dirty="0" smtClean="0"/>
              <a:t>Ética e Cidadania</a:t>
            </a:r>
            <a:br>
              <a:rPr lang="pt-BR" sz="1650" dirty="0" smtClean="0"/>
            </a:br>
            <a:r>
              <a:rPr lang="pt-BR" sz="1650" dirty="0" smtClean="0"/>
              <a:t/>
            </a:r>
            <a:br>
              <a:rPr lang="pt-BR" sz="1650" dirty="0" smtClean="0"/>
            </a:br>
            <a:r>
              <a:rPr lang="pt-BR" sz="1650" dirty="0" smtClean="0"/>
              <a:t>Igualdade Racial e Étnica</a:t>
            </a:r>
            <a:br>
              <a:rPr lang="pt-BR" sz="1650" dirty="0" smtClean="0"/>
            </a:br>
            <a:r>
              <a:rPr lang="pt-BR" sz="1650" dirty="0" smtClean="0"/>
              <a:t/>
            </a:r>
            <a:br>
              <a:rPr lang="pt-BR" sz="1650" dirty="0" smtClean="0"/>
            </a:br>
            <a:r>
              <a:rPr lang="pt-BR" sz="1650" dirty="0" smtClean="0"/>
              <a:t>Direito à alimentação saudável</a:t>
            </a:r>
          </a:p>
        </p:txBody>
      </p:sp>
    </p:spTree>
    <p:extLst>
      <p:ext uri="{BB962C8B-B14F-4D97-AF65-F5344CB8AC3E}">
        <p14:creationId xmlns:p14="http://schemas.microsoft.com/office/powerpoint/2010/main" val="40449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-243408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Principais questões da Saúde de adolescentes e jovens:</a:t>
            </a:r>
            <a:br>
              <a:rPr lang="pt-BR" altLang="pt-BR" sz="2800" dirty="0" smtClean="0"/>
            </a:br>
            <a:r>
              <a:rPr lang="pt-BR" altLang="pt-BR" sz="2800" dirty="0" smtClean="0"/>
              <a:t>Alimentação e Nutrição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6093296"/>
            <a:ext cx="661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Diretrizes Nacionais para a Atenção Integral a Saúde de Adolescentes e Jovens na </a:t>
            </a:r>
            <a:br>
              <a:rPr lang="pt-BR" sz="1400" dirty="0" smtClean="0"/>
            </a:br>
            <a:r>
              <a:rPr lang="pt-BR" sz="1400" dirty="0" smtClean="0"/>
              <a:t>Promoção, Proteção e Recuperação da saúde. Ministério da Saúde. 2010.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0856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755650" y="2708275"/>
            <a:ext cx="638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Há diferenças entre a Adolescência e a Juventude?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908050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696913" y="1485900"/>
            <a:ext cx="10261601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1700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  <a:buFontTx/>
              <a:buNone/>
            </a:pPr>
            <a:r>
              <a:rPr lang="pt-BR" altLang="pt-BR" sz="1700">
                <a:latin typeface="Verdana" panose="020B0604030504040204" pitchFamily="34" charset="0"/>
              </a:rPr>
              <a:t> </a:t>
            </a:r>
            <a:r>
              <a:rPr lang="pt-BR" altLang="pt-BR" sz="1700" b="1" i="1">
                <a:latin typeface="Verdana" panose="020B0604030504040204" pitchFamily="34" charset="0"/>
              </a:rPr>
              <a:t>O que há de peculiar  no crescimento humano?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 i="1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>
                <a:latin typeface="Verdana" panose="020B0604030504040204" pitchFamily="34" charset="0"/>
              </a:rPr>
              <a:t> Há continuidade/descontinuidade com outros primatas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>
                <a:latin typeface="Verdana" panose="020B0604030504040204" pitchFamily="34" charset="0"/>
              </a:rPr>
              <a:t>  É fenotípico, assim é simultaneamente histórico e social</a:t>
            </a:r>
          </a:p>
          <a:p>
            <a:pPr lvl="2" eaLnBrk="1" hangingPunct="1">
              <a:spcBef>
                <a:spcPct val="50000"/>
              </a:spcBef>
            </a:pPr>
            <a:endParaRPr lang="pt-BR" altLang="pt-BR" sz="1700" b="1">
              <a:latin typeface="Verdana" panose="020B060403050404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pt-BR" altLang="pt-BR" sz="1700" b="1">
                <a:latin typeface="Verdana" panose="020B0604030504040204" pitchFamily="34" charset="0"/>
              </a:rPr>
              <a:t> </a:t>
            </a:r>
          </a:p>
          <a:p>
            <a:pPr lvl="2" eaLnBrk="1" hangingPunct="1">
              <a:spcBef>
                <a:spcPct val="50000"/>
              </a:spcBef>
              <a:buFontTx/>
              <a:buNone/>
            </a:pPr>
            <a:endParaRPr lang="pt-BR" altLang="pt-BR" sz="17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12800" y="342900"/>
            <a:ext cx="77200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>desenvolvimento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pubertário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/>
            </a:r>
            <a:br>
              <a:rPr lang="pt-BR" altLang="pt-BR" sz="2600" b="1" i="1" dirty="0" smtClean="0">
                <a:solidFill>
                  <a:srgbClr val="000099"/>
                </a:solidFill>
              </a:rPr>
            </a:br>
            <a:r>
              <a:rPr lang="pt-BR" altLang="pt-BR" sz="2600" b="1" i="1" dirty="0" smtClean="0">
                <a:solidFill>
                  <a:srgbClr val="000099"/>
                </a:solidFill>
              </a:rPr>
              <a:t>de  </a:t>
            </a:r>
            <a:r>
              <a:rPr lang="pt-BR" altLang="pt-BR" sz="2600" b="1" i="1" dirty="0">
                <a:solidFill>
                  <a:srgbClr val="000099"/>
                </a:solidFill>
              </a:rPr>
              <a:t>adolescentes</a:t>
            </a:r>
          </a:p>
        </p:txBody>
      </p:sp>
      <p:pic>
        <p:nvPicPr>
          <p:cNvPr id="48132" name="Picture 4" descr="http://images.slideplayer.com.br/1/296472/slides/slide_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6" y="1340768"/>
            <a:ext cx="681675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41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12800" y="342900"/>
            <a:ext cx="77200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 dirty="0">
                <a:solidFill>
                  <a:srgbClr val="000099"/>
                </a:solidFill>
              </a:rPr>
              <a:t>Características do </a:t>
            </a:r>
            <a:r>
              <a:rPr lang="pt-BR" altLang="pt-BR" sz="2600" b="1" i="1" dirty="0" smtClean="0">
                <a:solidFill>
                  <a:srgbClr val="000099"/>
                </a:solidFill>
              </a:rPr>
              <a:t>desenvolvimento </a:t>
            </a:r>
            <a:r>
              <a:rPr lang="pt-BR" altLang="pt-BR" sz="2600" b="1" i="1" dirty="0" err="1" smtClean="0">
                <a:solidFill>
                  <a:srgbClr val="000099"/>
                </a:solidFill>
              </a:rPr>
              <a:t>pubertário</a:t>
            </a:r>
            <a:r>
              <a:rPr lang="pt-BR" altLang="pt-BR" sz="2600" b="1" i="1" smtClean="0">
                <a:solidFill>
                  <a:srgbClr val="000099"/>
                </a:solidFill>
              </a:rPr>
              <a:t/>
            </a:r>
            <a:br>
              <a:rPr lang="pt-BR" altLang="pt-BR" sz="2600" b="1" i="1" smtClean="0">
                <a:solidFill>
                  <a:srgbClr val="000099"/>
                </a:solidFill>
              </a:rPr>
            </a:br>
            <a:r>
              <a:rPr lang="pt-BR" altLang="pt-BR" sz="2600" b="1" i="1" smtClean="0">
                <a:solidFill>
                  <a:srgbClr val="000099"/>
                </a:solidFill>
              </a:rPr>
              <a:t>de  </a:t>
            </a:r>
            <a:r>
              <a:rPr lang="pt-BR" altLang="pt-BR" sz="2600" b="1" i="1" dirty="0">
                <a:solidFill>
                  <a:srgbClr val="000099"/>
                </a:solidFill>
              </a:rPr>
              <a:t>adolescentes</a:t>
            </a:r>
          </a:p>
        </p:txBody>
      </p:sp>
      <p:pic>
        <p:nvPicPr>
          <p:cNvPr id="48130" name="Picture 2" descr="http://images.slideplayer.com.br/1/296472/slides/slide_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81675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94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8"/>
          <p:cNvGrpSpPr>
            <a:grpSpLocks/>
          </p:cNvGrpSpPr>
          <p:nvPr/>
        </p:nvGrpSpPr>
        <p:grpSpPr bwMode="auto">
          <a:xfrm>
            <a:off x="79375" y="1358900"/>
            <a:ext cx="8956675" cy="3867150"/>
            <a:chOff x="50" y="856"/>
            <a:chExt cx="5642" cy="2436"/>
          </a:xfrm>
        </p:grpSpPr>
        <p:pic>
          <p:nvPicPr>
            <p:cNvPr id="1229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" y="856"/>
              <a:ext cx="5642" cy="2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2880" y="860"/>
              <a:ext cx="1679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/>
            </a:p>
          </p:txBody>
        </p:sp>
      </p:grp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7488238" cy="373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950913" y="57070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11288" y="5872163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/>
              <a:t>Fonte: Bogin, B.. Yearbook Physical Anthropology 40:63–89, 1997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/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08050"/>
            <a:ext cx="7664450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12800" y="342900"/>
            <a:ext cx="7720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i="1">
                <a:solidFill>
                  <a:srgbClr val="000099"/>
                </a:solidFill>
              </a:rPr>
              <a:t>Características do crescimento físico de  adolescentes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-71438" y="-674688"/>
            <a:ext cx="9396413" cy="2087563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Adolescência ou Juventude?</a:t>
            </a:r>
          </a:p>
        </p:txBody>
      </p:sp>
      <p:sp>
        <p:nvSpPr>
          <p:cNvPr id="5123" name="CaixaDeTexto 10"/>
          <p:cNvSpPr txBox="1">
            <a:spLocks noChangeArrowheads="1"/>
          </p:cNvSpPr>
          <p:nvPr/>
        </p:nvSpPr>
        <p:spPr bwMode="auto">
          <a:xfrm>
            <a:off x="519113" y="2673350"/>
            <a:ext cx="81359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Lei no 12.852, de 5 de agosto de 2013 - </a:t>
            </a:r>
            <a:r>
              <a:rPr lang="pt-PT" altLang="pt-BR" sz="1800" b="1" dirty="0"/>
              <a:t>Estatuto da Juventude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BR" sz="1800" dirty="0"/>
              <a:t>§ 1</a:t>
            </a:r>
            <a:r>
              <a:rPr lang="pt-PT" altLang="pt-BR" sz="1800" u="sng" baseline="30000" dirty="0"/>
              <a:t>o</a:t>
            </a:r>
            <a:r>
              <a:rPr lang="pt-PT" altLang="pt-BR" sz="1800" dirty="0"/>
              <a:t>  Para os efeitos desta Lei, são consideradas jovens as pessoas com idade entre 15 </a:t>
            </a:r>
            <a:br>
              <a:rPr lang="pt-PT" altLang="pt-BR" sz="1800" dirty="0"/>
            </a:br>
            <a:r>
              <a:rPr lang="pt-PT" altLang="pt-BR" sz="1800" dirty="0"/>
              <a:t>(quinze) e  29 (vinte e nove) anos de idade.</a:t>
            </a:r>
            <a:endParaRPr lang="pt-BR" altLang="pt-BR" sz="1800" dirty="0"/>
          </a:p>
        </p:txBody>
      </p:sp>
      <p:sp>
        <p:nvSpPr>
          <p:cNvPr id="5124" name="CaixaDeTexto 12"/>
          <p:cNvSpPr txBox="1">
            <a:spLocks noChangeArrowheads="1"/>
          </p:cNvSpPr>
          <p:nvPr/>
        </p:nvSpPr>
        <p:spPr bwMode="auto">
          <a:xfrm>
            <a:off x="519113" y="3933825"/>
            <a:ext cx="82137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 Lei no 8.069, de 13 de julho de 1990 - </a:t>
            </a:r>
            <a:r>
              <a:rPr lang="pt-BR" altLang="pt-BR" sz="1800" b="1" dirty="0"/>
              <a:t>Estatuto da Criança e do Adolescente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/>
              <a:t>Art. 2º Considera-se criança, para os efeitos desta Lei, a pessoa até doze anos de idade </a:t>
            </a:r>
            <a:br>
              <a:rPr lang="pt-BR" altLang="pt-BR" sz="1800" dirty="0"/>
            </a:br>
            <a:r>
              <a:rPr lang="pt-BR" altLang="pt-BR" sz="1800" dirty="0"/>
              <a:t>incompletos, e adolescente aquela entre doze e dezoito anos de idade.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19113" y="1934686"/>
            <a:ext cx="59105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/>
              <a:t>Código de Menores (Lei No 6.697, de 10 de outubro de 1979)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755650" y="832347"/>
            <a:ext cx="3685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Adolescência </a:t>
            </a:r>
            <a:r>
              <a:rPr lang="pt-BR" altLang="pt-BR" sz="2400" dirty="0" smtClean="0"/>
              <a:t>ou Juventude?</a:t>
            </a:r>
            <a:endParaRPr lang="pt-BR" alt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388" y="-171400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395536" y="3793034"/>
            <a:ext cx="885633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i="1" dirty="0" smtClean="0"/>
              <a:t>Juventude ... como um processo social de passagem ou entrada na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vida adulta. O conceito de trajetória biográfica torna-se assim um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operador valioso para a compreensão desta transição,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caracterizada</a:t>
            </a:r>
            <a:r>
              <a:rPr lang="pt-BR" altLang="pt-BR" sz="2400" i="1" dirty="0" smtClean="0"/>
              <a:t>, grosso modo, por quatro marcos: término dos estudos,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o início da vida profissional, a saída da casa dos pais e o início da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                                                                                  vida conjugal</a:t>
            </a:r>
            <a:r>
              <a:rPr lang="pt-BR" altLang="pt-BR" sz="2400" dirty="0" smtClean="0"/>
              <a:t>”</a:t>
            </a:r>
            <a:r>
              <a:rPr lang="pt-BR" altLang="pt-BR" sz="2400" dirty="0"/>
              <a:t/>
            </a:r>
            <a:br>
              <a:rPr lang="pt-BR" altLang="pt-BR" sz="2400" dirty="0"/>
            </a:br>
            <a:r>
              <a:rPr lang="pt-BR" altLang="pt-BR" sz="2400" dirty="0"/>
              <a:t>                                                               </a:t>
            </a:r>
            <a:r>
              <a:rPr lang="pt-BR" altLang="pt-BR" sz="2400" i="1" dirty="0" smtClean="0"/>
              <a:t>(</a:t>
            </a:r>
            <a:r>
              <a:rPr lang="pt-BR" altLang="pt-BR" sz="2400" i="1" dirty="0" err="1" smtClean="0"/>
              <a:t>Heilborn</a:t>
            </a:r>
            <a:r>
              <a:rPr lang="pt-BR" altLang="pt-BR" sz="2400" i="1" dirty="0" smtClean="0"/>
              <a:t> 2006)</a:t>
            </a:r>
            <a:endParaRPr lang="pt-BR" altLang="pt-BR" sz="2400" dirty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92100" y="1484809"/>
            <a:ext cx="89582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Hall (1904) entendia a adolescência </a:t>
            </a:r>
            <a:r>
              <a:rPr lang="pt-PT" altLang="pt-BR" sz="2400" dirty="0"/>
              <a:t>como um período filogenético </a:t>
            </a:r>
            <a:br>
              <a:rPr lang="pt-PT" altLang="pt-BR" sz="2400" dirty="0"/>
            </a:br>
            <a:r>
              <a:rPr lang="pt-PT" altLang="pt-BR" sz="2400" dirty="0"/>
              <a:t>herdado de nossos ancestrais quando estes passaram de um estado </a:t>
            </a:r>
            <a:br>
              <a:rPr lang="pt-PT" altLang="pt-BR" sz="2400" dirty="0"/>
            </a:br>
            <a:r>
              <a:rPr lang="pt-PT" altLang="pt-BR" sz="2400" dirty="0"/>
              <a:t>bestial para a condição civilizada.  Hall dizia ainda que a adolescência </a:t>
            </a:r>
            <a:br>
              <a:rPr lang="pt-PT" altLang="pt-BR" sz="2400" dirty="0"/>
            </a:br>
            <a:r>
              <a:rPr lang="pt-PT" altLang="pt-BR" sz="2400" dirty="0"/>
              <a:t>era um período de tempestade e  estresse, um tempo de universal e </a:t>
            </a:r>
            <a:br>
              <a:rPr lang="pt-PT" altLang="pt-BR" sz="2400" dirty="0"/>
            </a:br>
            <a:r>
              <a:rPr lang="pt-PT" altLang="pt-BR" sz="2400" dirty="0"/>
              <a:t>                                                                                  inevitável </a:t>
            </a:r>
            <a:r>
              <a:rPr lang="pt-BR" altLang="pt-BR" sz="2400" dirty="0"/>
              <a:t>agitação</a:t>
            </a:r>
            <a:r>
              <a:rPr lang="pt-PT" altLang="pt-BR" sz="2400" dirty="0"/>
              <a:t>. </a:t>
            </a:r>
            <a:br>
              <a:rPr lang="pt-PT" altLang="pt-BR" sz="2400" dirty="0"/>
            </a:br>
            <a:r>
              <a:rPr lang="pt-PT" altLang="pt-BR" sz="2400" dirty="0"/>
              <a:t>                                                                        </a:t>
            </a:r>
            <a:r>
              <a:rPr lang="pt-BR" altLang="pt-BR" sz="2400" dirty="0"/>
              <a:t>(</a:t>
            </a:r>
            <a:r>
              <a:rPr lang="pt-BR" altLang="pt-BR" sz="2400" dirty="0" err="1"/>
              <a:t>Steinberg</a:t>
            </a:r>
            <a:r>
              <a:rPr lang="pt-BR" altLang="pt-BR" sz="2400" dirty="0"/>
              <a:t>, Lerner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755650" y="832347"/>
            <a:ext cx="6178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Adolescência é um processo natural e universal?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-315416"/>
            <a:ext cx="87487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 dirty="0"/>
              <a:t>Adolescência e Principais problemas de saúde na puberdade</a:t>
            </a:r>
          </a:p>
          <a:p>
            <a:pPr eaLnBrk="1" hangingPunct="1">
              <a:defRPr/>
            </a:pPr>
            <a:r>
              <a:rPr lang="pt-BR" dirty="0"/>
              <a:t> </a:t>
            </a:r>
            <a:r>
              <a:rPr lang="pt-BR" b="1" i="1" dirty="0"/>
              <a:t>História</a:t>
            </a:r>
            <a:r>
              <a:rPr lang="pt-BR" i="1" dirty="0"/>
              <a:t>,  </a:t>
            </a:r>
            <a:r>
              <a:rPr lang="pt-BR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Conceitos e Características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395536" y="3793034"/>
            <a:ext cx="885633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i="1" dirty="0" smtClean="0"/>
              <a:t>Juventude ... como um processo social de passagem ou entrada na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vida adulta. O conceito de trajetória biográfica torna-se assim um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operador valioso para a compreensão desta transição, </a:t>
            </a:r>
            <a:br>
              <a:rPr lang="pt-BR" altLang="pt-BR" sz="2400" i="1" dirty="0" smtClean="0"/>
            </a:br>
            <a:r>
              <a:rPr lang="pt-BR" altLang="pt-BR" sz="2400" i="1" dirty="0" smtClean="0"/>
              <a:t>caracterizada</a:t>
            </a:r>
            <a:r>
              <a:rPr lang="pt-BR" altLang="pt-BR" sz="2400" i="1" dirty="0" smtClean="0"/>
              <a:t>, grosso modo, por quatro marcos: </a:t>
            </a:r>
            <a:r>
              <a:rPr lang="pt-BR" altLang="pt-BR" sz="2400" i="1" u="sng" dirty="0" smtClean="0"/>
              <a:t>término dos estudos</a:t>
            </a:r>
            <a:r>
              <a:rPr lang="pt-BR" altLang="pt-BR" sz="2400" i="1" dirty="0" smtClean="0"/>
              <a:t>, </a:t>
            </a:r>
            <a:br>
              <a:rPr lang="pt-BR" altLang="pt-BR" sz="2400" i="1" dirty="0" smtClean="0"/>
            </a:br>
            <a:r>
              <a:rPr lang="pt-BR" altLang="pt-BR" sz="2400" i="1" u="sng" dirty="0" smtClean="0"/>
              <a:t>o início da vida profissional</a:t>
            </a:r>
            <a:r>
              <a:rPr lang="pt-BR" altLang="pt-BR" sz="2400" i="1" dirty="0" smtClean="0"/>
              <a:t>, </a:t>
            </a:r>
            <a:r>
              <a:rPr lang="pt-BR" altLang="pt-BR" sz="2400" i="1" u="sng" dirty="0" smtClean="0"/>
              <a:t>a saída da casa dos pais</a:t>
            </a:r>
            <a:r>
              <a:rPr lang="pt-BR" altLang="pt-BR" sz="2400" i="1" dirty="0" smtClean="0"/>
              <a:t> e </a:t>
            </a:r>
            <a:r>
              <a:rPr lang="pt-BR" altLang="pt-BR" sz="2400" i="1" u="sng" dirty="0" smtClean="0"/>
              <a:t>o início da </a:t>
            </a:r>
            <a:r>
              <a:rPr lang="pt-BR" altLang="pt-BR" sz="2400" i="1" dirty="0" smtClean="0"/>
              <a:t/>
            </a:r>
            <a:br>
              <a:rPr lang="pt-BR" altLang="pt-BR" sz="2400" i="1" dirty="0" smtClean="0"/>
            </a:br>
            <a:r>
              <a:rPr lang="pt-BR" altLang="pt-BR" sz="2400" i="1" dirty="0" smtClean="0"/>
              <a:t>                                                                                  </a:t>
            </a:r>
            <a:r>
              <a:rPr lang="pt-BR" altLang="pt-BR" sz="2400" i="1" u="sng" dirty="0" smtClean="0"/>
              <a:t>vida conjugal</a:t>
            </a:r>
            <a:r>
              <a:rPr lang="pt-BR" altLang="pt-BR" sz="2400" dirty="0" smtClean="0"/>
              <a:t>”</a:t>
            </a:r>
            <a:r>
              <a:rPr lang="pt-BR" altLang="pt-BR" sz="2400" dirty="0"/>
              <a:t/>
            </a:r>
            <a:br>
              <a:rPr lang="pt-BR" altLang="pt-BR" sz="2400" dirty="0"/>
            </a:br>
            <a:r>
              <a:rPr lang="pt-BR" altLang="pt-BR" sz="2400" dirty="0"/>
              <a:t>                                                               </a:t>
            </a:r>
            <a:r>
              <a:rPr lang="pt-BR" altLang="pt-BR" sz="2400" dirty="0" smtClean="0"/>
              <a:t>                    </a:t>
            </a:r>
            <a:r>
              <a:rPr lang="pt-BR" altLang="pt-BR" sz="2400" i="1" dirty="0" smtClean="0"/>
              <a:t>(</a:t>
            </a:r>
            <a:r>
              <a:rPr lang="pt-BR" altLang="pt-BR" sz="2400" i="1" dirty="0" err="1" smtClean="0"/>
              <a:t>Heilborn</a:t>
            </a:r>
            <a:r>
              <a:rPr lang="pt-BR" altLang="pt-BR" sz="2400" i="1" dirty="0" smtClean="0"/>
              <a:t> 2006)</a:t>
            </a:r>
            <a:endParaRPr lang="pt-BR" altLang="pt-BR" sz="2400" dirty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92100" y="1484809"/>
            <a:ext cx="89582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Hall (1904) entendia a adolescência </a:t>
            </a:r>
            <a:r>
              <a:rPr lang="pt-PT" altLang="pt-BR" sz="2400" dirty="0"/>
              <a:t>como um período filogenético </a:t>
            </a:r>
            <a:br>
              <a:rPr lang="pt-PT" altLang="pt-BR" sz="2400" dirty="0"/>
            </a:br>
            <a:r>
              <a:rPr lang="pt-PT" altLang="pt-BR" sz="2400" dirty="0"/>
              <a:t>herdado de nossos ancestrais quando estes passaram de um estado </a:t>
            </a:r>
            <a:br>
              <a:rPr lang="pt-PT" altLang="pt-BR" sz="2400" dirty="0"/>
            </a:br>
            <a:r>
              <a:rPr lang="pt-PT" altLang="pt-BR" sz="2400" dirty="0"/>
              <a:t>bestial para a condição civilizada.  Hall dizia ainda que a adolescência </a:t>
            </a:r>
            <a:br>
              <a:rPr lang="pt-PT" altLang="pt-BR" sz="2400" dirty="0"/>
            </a:br>
            <a:r>
              <a:rPr lang="pt-PT" altLang="pt-BR" sz="2400" dirty="0"/>
              <a:t>era um período de tempestade e  estresse, um tempo de universal e </a:t>
            </a:r>
            <a:br>
              <a:rPr lang="pt-PT" altLang="pt-BR" sz="2400" dirty="0"/>
            </a:br>
            <a:r>
              <a:rPr lang="pt-PT" altLang="pt-BR" sz="2400" dirty="0"/>
              <a:t>                                                                                  inevitável </a:t>
            </a:r>
            <a:r>
              <a:rPr lang="pt-BR" altLang="pt-BR" sz="2400" dirty="0"/>
              <a:t>agitação</a:t>
            </a:r>
            <a:r>
              <a:rPr lang="pt-PT" altLang="pt-BR" sz="2400" dirty="0"/>
              <a:t>. </a:t>
            </a:r>
            <a:br>
              <a:rPr lang="pt-PT" altLang="pt-BR" sz="2400" dirty="0"/>
            </a:br>
            <a:r>
              <a:rPr lang="pt-PT" altLang="pt-BR" sz="2400" dirty="0"/>
              <a:t>                                                                        </a:t>
            </a:r>
            <a:r>
              <a:rPr lang="pt-BR" altLang="pt-BR" sz="2400" dirty="0"/>
              <a:t>(</a:t>
            </a:r>
            <a:r>
              <a:rPr lang="pt-BR" altLang="pt-BR" sz="2400" dirty="0" err="1"/>
              <a:t>Steinberg</a:t>
            </a:r>
            <a:r>
              <a:rPr lang="pt-BR" altLang="pt-BR" sz="2400" dirty="0"/>
              <a:t>, Lerner 2004)</a:t>
            </a:r>
          </a:p>
        </p:txBody>
      </p:sp>
    </p:spTree>
    <p:extLst>
      <p:ext uri="{BB962C8B-B14F-4D97-AF65-F5344CB8AC3E}">
        <p14:creationId xmlns:p14="http://schemas.microsoft.com/office/powerpoint/2010/main" val="168882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807342"/>
              </p:ext>
            </p:extLst>
          </p:nvPr>
        </p:nvGraphicFramePr>
        <p:xfrm>
          <a:off x="827586" y="1397000"/>
          <a:ext cx="7704856" cy="476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</a:tblGrid>
              <a:tr h="1338884">
                <a:tc gridSpan="2"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rgbClr val="FFFF00"/>
                          </a:solidFill>
                        </a:rPr>
                        <a:t>Término dos estudos</a:t>
                      </a:r>
                      <a:endParaRPr lang="pt-BR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Início da vida profissional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Saída da casa dos pais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Início da vida conjugal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857355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b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57355"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57355"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57355"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323967" y="404664"/>
            <a:ext cx="6712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/>
              <a:t>Adolescência ou </a:t>
            </a:r>
            <a:r>
              <a:rPr lang="pt-BR" altLang="pt-BR" dirty="0" smtClean="0"/>
              <a:t>Juventude no 5º. Semestre noturno?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218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0912" y="1556792"/>
            <a:ext cx="7650088" cy="2387600"/>
          </a:xfrm>
        </p:spPr>
        <p:txBody>
          <a:bodyPr/>
          <a:lstStyle/>
          <a:p>
            <a:r>
              <a:rPr lang="pt-BR" dirty="0" smtClean="0"/>
              <a:t>Como está a travessia entre a infância e a vida adulta no Brasil?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-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4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250825" y="0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Principais questões da Saúde de adolescentes e jovens</a:t>
            </a:r>
          </a:p>
        </p:txBody>
      </p:sp>
      <p:pic>
        <p:nvPicPr>
          <p:cNvPr id="819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754188"/>
            <a:ext cx="6931025" cy="4486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0825" y="0"/>
            <a:ext cx="8785225" cy="1700213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Principais questões da Saúde de adolescentes e jovens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9220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1125538"/>
            <a:ext cx="10525125" cy="550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612</Words>
  <Application>Microsoft Office PowerPoint</Application>
  <PresentationFormat>Apresentação na tela (4:3)</PresentationFormat>
  <Paragraphs>82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Verdana</vt:lpstr>
      <vt:lpstr>Wingdings</vt:lpstr>
      <vt:lpstr>Estrutura padrão</vt:lpstr>
      <vt:lpstr>Apresentação do PowerPoint</vt:lpstr>
      <vt:lpstr>Apresentação do PowerPoint</vt:lpstr>
      <vt:lpstr>Adolescência ou Juventude?</vt:lpstr>
      <vt:lpstr>Apresentação do PowerPoint</vt:lpstr>
      <vt:lpstr>Apresentação do PowerPoint</vt:lpstr>
      <vt:lpstr>Apresentação do PowerPoint</vt:lpstr>
      <vt:lpstr>Como está a travessia entre a infância e a vida adulta no Brasil?</vt:lpstr>
      <vt:lpstr>Principais questões da Saúde de adolescentes e jovens</vt:lpstr>
      <vt:lpstr>Principais questões da Saúde de adolescentes e jovens</vt:lpstr>
      <vt:lpstr>Principais questões da Saúde de adolescentes e jovens</vt:lpstr>
      <vt:lpstr>Principais questões da Saúde de adolescentes e jovens: O impacto da violência</vt:lpstr>
      <vt:lpstr>Principais questões da Saúde de adolescentes e jovens: O impacto da violência</vt:lpstr>
      <vt:lpstr>Principais questões da Saúde de adolescentes e jovens: O impacto da violência</vt:lpstr>
      <vt:lpstr>Principais questões da Saúde de adolescentes e jovens:    Sexualidade e Reprodução</vt:lpstr>
      <vt:lpstr>Principais questões da Saúde de adolescentes e jovens: Álcool e outras drogas</vt:lpstr>
      <vt:lpstr>Principais questões da Saúde de adolescentes e jovens: Álcool e outras drogas</vt:lpstr>
      <vt:lpstr>Principais questões da Saúde de adolescentes e jovens: Álcool e outras drogas</vt:lpstr>
      <vt:lpstr>Temas Estruturantes para a Atenção Integral à Saúde de Adolescentes e de Jovens  Participação Juvenil  Equidade de Gêneros  Direitos Sexuais e Direitos Reprodutivos  Projeto de Vida  Cultura de Paz  Ética e Cidadania  Igualdade Racial e Étnica  Direito à alimentação saudável</vt:lpstr>
      <vt:lpstr>Principais questões da Saúde de adolescentes e jovens: Alimentação e Nutrição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Faculdade de Saude Publica - 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 Franca Junior</dc:creator>
  <cp:lastModifiedBy>931833</cp:lastModifiedBy>
  <cp:revision>116</cp:revision>
  <dcterms:created xsi:type="dcterms:W3CDTF">2002-06-07T12:44:37Z</dcterms:created>
  <dcterms:modified xsi:type="dcterms:W3CDTF">2016-04-07T16:57:55Z</dcterms:modified>
</cp:coreProperties>
</file>