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6C5E-C264-4AE3-A0AB-D597F5AD39B5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A3CE-C488-46D5-BF46-3767CC0DA0F8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6C5E-C264-4AE3-A0AB-D597F5AD39B5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A3CE-C488-46D5-BF46-3767CC0DA0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6C5E-C264-4AE3-A0AB-D597F5AD39B5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A3CE-C488-46D5-BF46-3767CC0DA0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6C5E-C264-4AE3-A0AB-D597F5AD39B5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A3CE-C488-46D5-BF46-3767CC0DA0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6C5E-C264-4AE3-A0AB-D597F5AD39B5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A3CE-C488-46D5-BF46-3767CC0DA0F8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6C5E-C264-4AE3-A0AB-D597F5AD39B5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A3CE-C488-46D5-BF46-3767CC0DA0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6C5E-C264-4AE3-A0AB-D597F5AD39B5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A3CE-C488-46D5-BF46-3767CC0DA0F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6C5E-C264-4AE3-A0AB-D597F5AD39B5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A3CE-C488-46D5-BF46-3767CC0DA0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6C5E-C264-4AE3-A0AB-D597F5AD39B5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A3CE-C488-46D5-BF46-3767CC0DA0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6C5E-C264-4AE3-A0AB-D597F5AD39B5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A3CE-C488-46D5-BF46-3767CC0DA0F8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6C5E-C264-4AE3-A0AB-D597F5AD39B5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A3CE-C488-46D5-BF46-3767CC0DA0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9FD6C5E-C264-4AE3-A0AB-D597F5AD39B5}" type="datetimeFigureOut">
              <a:rPr lang="pt-BR" smtClean="0"/>
              <a:t>03/03/2015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61EA3CE-C488-46D5-BF46-3767CC0DA0F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Equipamento </a:t>
            </a:r>
            <a:r>
              <a:rPr lang="pt-BR" sz="2000" dirty="0" smtClean="0"/>
              <a:t>(IED, Sensor, atuador, Controlador programável, REGULADOR, REMOTA, COMPUTADOR)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800" b="1" dirty="0" smtClean="0"/>
              <a:t>MARCA E MODELO</a:t>
            </a:r>
            <a:endParaRPr lang="pt-BR" sz="8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Integrantes (até dois)	&lt;</a:t>
            </a:r>
            <a:r>
              <a:rPr lang="pt-BR" dirty="0" err="1" smtClean="0"/>
              <a:t>email</a:t>
            </a:r>
            <a:r>
              <a:rPr lang="pt-BR" dirty="0" smtClean="0"/>
              <a:t>&gt;</a:t>
            </a:r>
          </a:p>
          <a:p>
            <a:endParaRPr lang="pt-BR" dirty="0" smtClean="0"/>
          </a:p>
          <a:p>
            <a:r>
              <a:rPr lang="pt-BR" dirty="0" smtClean="0"/>
              <a:t>Data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3568" y="5102175"/>
            <a:ext cx="7848600" cy="113513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b="1" cap="none" dirty="0" smtClean="0">
                <a:latin typeface="+mn-lt"/>
              </a:rPr>
              <a:t>Escola Politécnica da Universidade de São Paulo</a:t>
            </a:r>
          </a:p>
          <a:p>
            <a:r>
              <a:rPr lang="pt-BR" sz="2000" b="1" cap="none" dirty="0" smtClean="0">
                <a:latin typeface="+mn-lt"/>
              </a:rPr>
              <a:t>Departamento de Engenharia de Energia e Automação Elétricas</a:t>
            </a:r>
          </a:p>
          <a:p>
            <a:r>
              <a:rPr lang="pt-BR" sz="2000" b="1" cap="none" dirty="0" smtClean="0">
                <a:latin typeface="+mn-lt"/>
              </a:rPr>
              <a:t>PEA2411 – Introdução a Automação de Sistemas Elétricos</a:t>
            </a:r>
            <a:endParaRPr lang="pt-BR" b="1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283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Referências</a:t>
            </a:r>
            <a:endParaRPr lang="pt-BR" sz="4800" b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Materiais de onde as informações foram retiradas, sejam da INTERNET, livros, catálogos, artigos, etc.</a:t>
            </a:r>
          </a:p>
          <a:p>
            <a:r>
              <a:rPr lang="pt-BR" dirty="0" smtClean="0"/>
              <a:t>Citados de forma numérica: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[1] </a:t>
            </a:r>
            <a:r>
              <a:rPr lang="pt-BR" dirty="0" err="1" smtClean="0"/>
              <a:t>Nome_do_fabricante</a:t>
            </a:r>
            <a:r>
              <a:rPr lang="pt-BR" dirty="0" smtClean="0"/>
              <a:t> ou autor, “Catálogo do dispositivo XYZ”, 201X, disponível em </a:t>
            </a:r>
            <a:r>
              <a:rPr lang="pt-BR" dirty="0" smtClean="0">
                <a:hlinkClick r:id="rId2"/>
              </a:rPr>
              <a:t>http://www.google.com</a:t>
            </a:r>
            <a:r>
              <a:rPr lang="pt-BR" dirty="0" smtClean="0"/>
              <a:t>, última visita em Fevereiro de 2015.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117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 smtClean="0"/>
              <a:t>MARCA E MODELO</a:t>
            </a:r>
            <a:endParaRPr lang="pt-BR" sz="8000" b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Tipo de equipamento, função principal, funções auxiliares características, aplicações típicas, foto do equipamento</a:t>
            </a:r>
          </a:p>
          <a:p>
            <a:r>
              <a:rPr lang="pt-BR" dirty="0" smtClean="0"/>
              <a:t>Até dois slides com descrições breves e objetivas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9785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MARCA E MODELO – Alimentação e aplicação</a:t>
            </a:r>
            <a:endParaRPr lang="pt-BR" sz="4800" b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Tipos de opções para alimentação do </a:t>
            </a:r>
            <a:r>
              <a:rPr lang="pt-BR" dirty="0" err="1" smtClean="0"/>
              <a:t>disposito</a:t>
            </a:r>
            <a:r>
              <a:rPr lang="pt-BR" dirty="0" smtClean="0"/>
              <a:t> (AC, DC), níveis de tensão, consumo do equipamento.</a:t>
            </a:r>
          </a:p>
          <a:p>
            <a:r>
              <a:rPr lang="pt-BR" dirty="0" smtClean="0"/>
              <a:t>Temperatura de operação, </a:t>
            </a:r>
            <a:r>
              <a:rPr lang="pt-BR" dirty="0" err="1" smtClean="0"/>
              <a:t>altitute</a:t>
            </a:r>
            <a:r>
              <a:rPr lang="pt-BR" dirty="0" smtClean="0"/>
              <a:t>, grau de proteção do equipamento (IP).</a:t>
            </a:r>
          </a:p>
          <a:p>
            <a:endParaRPr lang="pt-BR" dirty="0" smtClean="0"/>
          </a:p>
          <a:p>
            <a:r>
              <a:rPr lang="pt-BR" dirty="0" smtClean="0"/>
              <a:t>Algum </a:t>
            </a:r>
            <a:r>
              <a:rPr lang="pt-BR" dirty="0"/>
              <a:t>exemplo de aplicação, </a:t>
            </a:r>
            <a:r>
              <a:rPr lang="pt-BR" dirty="0" smtClean="0"/>
              <a:t>com figuras ou diagramas </a:t>
            </a:r>
            <a:r>
              <a:rPr lang="pt-BR" dirty="0"/>
              <a:t>de como instalar</a:t>
            </a:r>
          </a:p>
          <a:p>
            <a:r>
              <a:rPr lang="pt-BR" dirty="0"/>
              <a:t>Até dois exemplos, em até dois slides</a:t>
            </a:r>
          </a:p>
        </p:txBody>
      </p:sp>
    </p:spTree>
    <p:extLst>
      <p:ext uri="{BB962C8B-B14F-4D97-AF65-F5344CB8AC3E}">
        <p14:creationId xmlns:p14="http://schemas.microsoft.com/office/powerpoint/2010/main" val="1626356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MARCA E MODELO - Entradas</a:t>
            </a:r>
            <a:endParaRPr lang="pt-BR" sz="4800" b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(Quando houver) Quantidade e tipo de entradas analógicas, incluir fundos de escala (máxima ou mínima tensão ou corrente), resolução, precisão, tempo de leitura ou conversão.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/>
              <a:t>(Quando houver) </a:t>
            </a:r>
            <a:r>
              <a:rPr lang="pt-BR" dirty="0" smtClean="0"/>
              <a:t>Quantidade </a:t>
            </a:r>
            <a:r>
              <a:rPr lang="pt-BR" dirty="0"/>
              <a:t>e tipo de entradas </a:t>
            </a:r>
            <a:r>
              <a:rPr lang="pt-BR" dirty="0" smtClean="0"/>
              <a:t>digitais, incluir intensidade máxima dos sinais, </a:t>
            </a:r>
            <a:r>
              <a:rPr lang="pt-BR" dirty="0"/>
              <a:t>tempo de </a:t>
            </a:r>
            <a:r>
              <a:rPr lang="pt-BR" dirty="0" smtClean="0"/>
              <a:t>leitura.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773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MARCA E MODELO – Saídas</a:t>
            </a:r>
            <a:endParaRPr lang="pt-BR" sz="4800" b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(Quando houver) </a:t>
            </a:r>
            <a:r>
              <a:rPr lang="pt-BR" dirty="0" smtClean="0"/>
              <a:t>Quantidade e tipo de saídas analógicas, incluir fundos de escala, resolução, precisão, taxa de atualização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/>
              <a:t>(Quando houver) </a:t>
            </a:r>
            <a:r>
              <a:rPr lang="pt-BR" dirty="0" smtClean="0"/>
              <a:t>Quantidade </a:t>
            </a:r>
            <a:r>
              <a:rPr lang="pt-BR" dirty="0"/>
              <a:t>e tipo de </a:t>
            </a:r>
            <a:r>
              <a:rPr lang="pt-BR" dirty="0" smtClean="0"/>
              <a:t>saídas digitais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5128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MARCA E MODELO – Interface com usuário</a:t>
            </a:r>
            <a:endParaRPr lang="pt-BR" sz="4800" b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(Quando houver) </a:t>
            </a:r>
            <a:r>
              <a:rPr lang="pt-BR" dirty="0" smtClean="0"/>
              <a:t>Tipo de recursos da interface do usuário, botões, </a:t>
            </a:r>
            <a:r>
              <a:rPr lang="pt-BR" dirty="0" err="1" smtClean="0"/>
              <a:t>LED’s</a:t>
            </a:r>
            <a:r>
              <a:rPr lang="pt-BR" dirty="0" smtClean="0"/>
              <a:t>, outros sinalizadores, display de LCD, módulos externos, foto de exemplo 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089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MARCA E MODELO – Interfaces de comunicação</a:t>
            </a:r>
            <a:endParaRPr lang="pt-BR" sz="4800" b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(Quando houver) </a:t>
            </a:r>
            <a:r>
              <a:rPr lang="pt-BR" dirty="0" smtClean="0"/>
              <a:t>Quantidade e tipo das interfaces de comunicação, tecnologia (serial, paralela, rede ethernet, rede CAN), taxa máxima de comunicação em bits por segundo [</a:t>
            </a:r>
            <a:r>
              <a:rPr lang="pt-BR" dirty="0" err="1" smtClean="0"/>
              <a:t>bps</a:t>
            </a:r>
            <a:r>
              <a:rPr lang="pt-BR" dirty="0" smtClean="0"/>
              <a:t>].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/>
              <a:t>Quantidade e </a:t>
            </a:r>
            <a:r>
              <a:rPr lang="pt-BR" dirty="0" smtClean="0"/>
              <a:t>tipos de protocolos de comunicação suportados. Algumas interfaces suportam mais de um tipo de protocolo. </a:t>
            </a:r>
            <a:r>
              <a:rPr lang="pt-BR" dirty="0" err="1" smtClean="0"/>
              <a:t>Ex</a:t>
            </a:r>
            <a:r>
              <a:rPr lang="pt-BR" dirty="0" smtClean="0"/>
              <a:t>: HTTP, FTP, DNP, </a:t>
            </a:r>
            <a:r>
              <a:rPr lang="pt-BR" dirty="0" err="1" smtClean="0"/>
              <a:t>ModBus</a:t>
            </a:r>
            <a:r>
              <a:rPr lang="pt-BR" dirty="0" smtClean="0"/>
              <a:t>, Ethernet/IP,  IEC 60870, IEC 61850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3820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MARCA E MODELO – Engenharia</a:t>
            </a:r>
            <a:endParaRPr lang="pt-BR" sz="4800" b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Citar os recursos de programação internas do dispositivo, quando houver (linguagens IEC 61131-3, IEC 61499, </a:t>
            </a:r>
            <a:r>
              <a:rPr lang="pt-BR" dirty="0" err="1" smtClean="0"/>
              <a:t>Ladder</a:t>
            </a:r>
            <a:r>
              <a:rPr lang="pt-BR" dirty="0" smtClean="0"/>
              <a:t>, Diagrama de blocos, texto estruturado, máquinas de estado, diagramas lógicos).</a:t>
            </a:r>
          </a:p>
          <a:p>
            <a:endParaRPr lang="pt-BR" dirty="0"/>
          </a:p>
          <a:p>
            <a:r>
              <a:rPr lang="pt-BR" dirty="0" smtClean="0"/>
              <a:t>Citar o software (se existe) que realiza a parametrização, ajustes e programação do dispositivo.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3957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MARCA E MODELO – Normas e qualificações</a:t>
            </a:r>
            <a:endParaRPr lang="pt-BR" sz="4800" b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Normas atendidas pelo </a:t>
            </a:r>
            <a:r>
              <a:rPr lang="pt-BR" smtClean="0"/>
              <a:t>equipamento em ensaios</a:t>
            </a:r>
            <a:r>
              <a:rPr lang="pt-BR" dirty="0" smtClean="0"/>
              <a:t>: IEEE 1588, IEC 61850, IEC 60044, etc.</a:t>
            </a:r>
          </a:p>
          <a:p>
            <a:endParaRPr lang="pt-BR" dirty="0"/>
          </a:p>
          <a:p>
            <a:r>
              <a:rPr lang="pt-BR" dirty="0" smtClean="0"/>
              <a:t>Lista de certificações: CE – Comunidade Europeia, INMETRO, </a:t>
            </a:r>
            <a:r>
              <a:rPr lang="az-Cyrl-AZ" dirty="0" smtClean="0"/>
              <a:t>Я</a:t>
            </a:r>
            <a:r>
              <a:rPr lang="pt-BR" dirty="0" smtClean="0"/>
              <a:t>U, FCC, C-UL, C-UL-US, etc.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6625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1454</TotalTime>
  <Words>504</Words>
  <Application>Microsoft Office PowerPoint</Application>
  <PresentationFormat>Apresentação na tela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Brilho</vt:lpstr>
      <vt:lpstr>Equipamento (IED, Sensor, atuador, Controlador programável, REGULADOR, REMOTA, COMPUTADOR) MARCA E MODELO</vt:lpstr>
      <vt:lpstr>MARCA E MODELO</vt:lpstr>
      <vt:lpstr>MARCA E MODELO – Alimentação e aplicação</vt:lpstr>
      <vt:lpstr>MARCA E MODELO - Entradas</vt:lpstr>
      <vt:lpstr>MARCA E MODELO – Saídas</vt:lpstr>
      <vt:lpstr>MARCA E MODELO – Interface com usuário</vt:lpstr>
      <vt:lpstr>MARCA E MODELO – Interfaces de comunicação</vt:lpstr>
      <vt:lpstr>MARCA E MODELO – Engenharia</vt:lpstr>
      <vt:lpstr>MARCA E MODELO – Normas e qualificações</vt:lpstr>
      <vt:lpstr>Referências</vt:lpstr>
    </vt:vector>
  </TitlesOfParts>
  <Manager>Eduardo Pellini</Manager>
  <Company>PEA - EPUSP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ficha para IED</dc:title>
  <dc:subject>IED</dc:subject>
  <dc:creator>Eduardo Pellini</dc:creator>
  <cp:lastModifiedBy>Elpellini</cp:lastModifiedBy>
  <cp:revision>15</cp:revision>
  <dcterms:created xsi:type="dcterms:W3CDTF">2015-03-02T17:43:51Z</dcterms:created>
  <dcterms:modified xsi:type="dcterms:W3CDTF">2015-03-03T18:23:59Z</dcterms:modified>
</cp:coreProperties>
</file>