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68" r:id="rId6"/>
    <p:sldId id="258" r:id="rId7"/>
    <p:sldId id="259" r:id="rId8"/>
    <p:sldId id="260" r:id="rId9"/>
    <p:sldId id="261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FD6C5E-C264-4AE3-A0AB-D597F5AD39B5}" type="datetimeFigureOut">
              <a:rPr lang="pt-BR" smtClean="0"/>
              <a:t>08/03/2017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1EA3CE-C488-46D5-BF46-3767CC0DA0F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digitalenergy.com/app/ViewFiles.aspx?prod=f60&amp;type=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IED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4800" b="1" dirty="0" smtClean="0"/>
              <a:t>General Electric F60</a:t>
            </a:r>
            <a:br>
              <a:rPr lang="pt-BR" sz="4800" b="1" dirty="0" smtClean="0"/>
            </a:br>
            <a:r>
              <a:rPr lang="pt-BR" sz="4000" b="1" dirty="0" err="1" smtClean="0"/>
              <a:t>Feeder</a:t>
            </a:r>
            <a:r>
              <a:rPr lang="pt-BR" sz="4000" b="1" dirty="0" smtClean="0"/>
              <a:t> Management Relay</a:t>
            </a:r>
            <a:endParaRPr lang="pt-BR" sz="8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Eduardo Lorenzetti Pellini	&lt;elpellini@usp.br&gt;</a:t>
            </a:r>
          </a:p>
          <a:p>
            <a:endParaRPr lang="pt-BR" dirty="0" smtClean="0"/>
          </a:p>
          <a:p>
            <a:r>
              <a:rPr lang="pt-BR" dirty="0" smtClean="0"/>
              <a:t>08/03/2017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3568" y="5102175"/>
            <a:ext cx="7848600" cy="11351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cap="none" dirty="0" smtClean="0">
                <a:latin typeface="+mn-lt"/>
              </a:rPr>
              <a:t>Escola Politécnica da Universidade de São Paulo</a:t>
            </a:r>
          </a:p>
          <a:p>
            <a:r>
              <a:rPr lang="pt-BR" sz="2000" b="1" cap="none" dirty="0" smtClean="0">
                <a:latin typeface="+mn-lt"/>
              </a:rPr>
              <a:t>Departamento de Engenharia de Energia e Automação Elétricas</a:t>
            </a:r>
          </a:p>
          <a:p>
            <a:r>
              <a:rPr lang="pt-BR" sz="2000" b="1" cap="none" dirty="0" smtClean="0">
                <a:latin typeface="+mn-lt"/>
              </a:rPr>
              <a:t>PEA2411 – Introdução a Automação de Sistemas Elétricos</a:t>
            </a:r>
            <a:endParaRPr lang="pt-BR" b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283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GE F60 – Engenharia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Programável na linguagem </a:t>
            </a:r>
            <a:r>
              <a:rPr lang="pt-BR" dirty="0" err="1" smtClean="0"/>
              <a:t>FlexLogic</a:t>
            </a:r>
            <a:r>
              <a:rPr lang="pt-BR" dirty="0" smtClean="0"/>
              <a:t>, proprietária da GE.</a:t>
            </a:r>
          </a:p>
          <a:p>
            <a:r>
              <a:rPr lang="pt-BR" dirty="0" smtClean="0"/>
              <a:t>Software de parametrização: UR SETUP.</a:t>
            </a:r>
            <a:endParaRPr lang="pt-BR" dirty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418063"/>
            <a:ext cx="6948264" cy="44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95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GE F60 – Normas e qualificações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Algumas das normas atendidas pelo equipamento: </a:t>
            </a:r>
          </a:p>
          <a:p>
            <a:pPr lvl="1"/>
            <a:r>
              <a:rPr lang="pt-BR" dirty="0" smtClean="0"/>
              <a:t>IEC 60255-X: Relés elétricos.</a:t>
            </a:r>
          </a:p>
          <a:p>
            <a:pPr lvl="1"/>
            <a:r>
              <a:rPr lang="pt-BR" dirty="0" smtClean="0"/>
              <a:t>IEC 61000: Compatibilidade eletromagnética.</a:t>
            </a:r>
          </a:p>
          <a:p>
            <a:pPr lvl="1"/>
            <a:r>
              <a:rPr lang="pt-BR" dirty="0" smtClean="0"/>
              <a:t>IEC 60529: Graus de proteção do encapsulamento/gabinete.</a:t>
            </a:r>
          </a:p>
          <a:p>
            <a:pPr lvl="1"/>
            <a:r>
              <a:rPr lang="pt-BR" dirty="0" smtClean="0"/>
              <a:t>IEC 60068: Teste ambiental em atmosfera controlada.</a:t>
            </a:r>
          </a:p>
          <a:p>
            <a:pPr lvl="1"/>
            <a:r>
              <a:rPr lang="pt-BR" dirty="0" smtClean="0"/>
              <a:t>IEEE/ANSI C37.90.1: Susceptibilidade/Imunidade a surtos de relés e equipamentos para sistemas de potência.</a:t>
            </a:r>
          </a:p>
          <a:p>
            <a:pPr lvl="1"/>
            <a:r>
              <a:rPr lang="pt-BR" dirty="0" smtClean="0"/>
              <a:t>IEEE/ANSI C37.90.2: Susceptibilidade/imunidade a radiação </a:t>
            </a:r>
            <a:r>
              <a:rPr lang="pt-BR" dirty="0" err="1" smtClean="0"/>
              <a:t>eletromagética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Certificações: CE – Comunidade Europeia, C-UL-US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62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Referências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 smtClean="0"/>
              <a:t>Todas as gravuras, figuras e esquemas, exceto quando apontado o contrário, foram retiradas da referência [1] e são de propriedade de General Electric.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[1] GE Digital Energy, “F60 – </a:t>
            </a:r>
            <a:r>
              <a:rPr lang="pt-BR" sz="2000" dirty="0" err="1" smtClean="0"/>
              <a:t>Feeder</a:t>
            </a:r>
            <a:r>
              <a:rPr lang="pt-BR" sz="2000" dirty="0" smtClean="0"/>
              <a:t> </a:t>
            </a:r>
            <a:r>
              <a:rPr lang="pt-BR" sz="2000" dirty="0" err="1" smtClean="0"/>
              <a:t>Protection</a:t>
            </a:r>
            <a:r>
              <a:rPr lang="pt-BR" sz="2000" dirty="0" smtClean="0"/>
              <a:t> System – </a:t>
            </a:r>
            <a:r>
              <a:rPr lang="pt-BR" sz="2000" dirty="0" err="1" smtClean="0"/>
              <a:t>Instruction</a:t>
            </a:r>
            <a:r>
              <a:rPr lang="pt-BR" sz="2000" dirty="0" smtClean="0"/>
              <a:t> Manual”, </a:t>
            </a:r>
            <a:r>
              <a:rPr lang="pt-BR" sz="2000" dirty="0" err="1" smtClean="0"/>
              <a:t>Product</a:t>
            </a:r>
            <a:r>
              <a:rPr lang="pt-BR" sz="2000" dirty="0" smtClean="0"/>
              <a:t> </a:t>
            </a:r>
            <a:r>
              <a:rPr lang="pt-BR" sz="2000" dirty="0" err="1" smtClean="0"/>
              <a:t>version</a:t>
            </a:r>
            <a:r>
              <a:rPr lang="pt-BR" sz="2000" dirty="0" smtClean="0"/>
              <a:t> 7.3x, </a:t>
            </a:r>
            <a:r>
              <a:rPr lang="pt-BR" sz="2000" dirty="0" err="1" smtClean="0"/>
              <a:t>Nome_do_fabricante</a:t>
            </a:r>
            <a:r>
              <a:rPr lang="pt-BR" sz="2000" dirty="0" smtClean="0"/>
              <a:t> ou autor, “Catálogo do dispositivo XYZ”, 2015, disponível </a:t>
            </a:r>
            <a:r>
              <a:rPr lang="pt-BR" sz="2000" dirty="0"/>
              <a:t>em </a:t>
            </a:r>
            <a:r>
              <a:rPr lang="pt-BR" sz="2000" dirty="0">
                <a:hlinkClick r:id="rId2"/>
              </a:rPr>
              <a:t>http://</a:t>
            </a:r>
            <a:r>
              <a:rPr lang="pt-BR" sz="2000" dirty="0" smtClean="0">
                <a:hlinkClick r:id="rId2"/>
              </a:rPr>
              <a:t>www.gedigitalenergy.com/app/ViewFiles.aspx?prod=f60&amp;type=3</a:t>
            </a:r>
            <a:r>
              <a:rPr lang="pt-BR" sz="2000" dirty="0" smtClean="0"/>
              <a:t>, última visita em Março de 2015.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17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GE F60</a:t>
            </a:r>
            <a:endParaRPr lang="pt-BR" sz="80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32792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IED </a:t>
            </a:r>
            <a:r>
              <a:rPr lang="pt-BR" dirty="0"/>
              <a:t>(</a:t>
            </a:r>
            <a:r>
              <a:rPr lang="pt-BR" i="1" dirty="0" err="1"/>
              <a:t>Intelligent</a:t>
            </a:r>
            <a:r>
              <a:rPr lang="pt-BR" i="1" dirty="0"/>
              <a:t> </a:t>
            </a:r>
            <a:r>
              <a:rPr lang="pt-BR" i="1" dirty="0" err="1"/>
              <a:t>Electronic</a:t>
            </a:r>
            <a:r>
              <a:rPr lang="pt-BR" i="1" dirty="0"/>
              <a:t> </a:t>
            </a:r>
            <a:r>
              <a:rPr lang="pt-BR" i="1" dirty="0" err="1"/>
              <a:t>Devices</a:t>
            </a:r>
            <a:r>
              <a:rPr lang="pt-BR" dirty="0"/>
              <a:t>) para proteção de alimentadores </a:t>
            </a:r>
            <a:r>
              <a:rPr lang="pt-BR" dirty="0" smtClean="0"/>
              <a:t>elétricos em subestações.</a:t>
            </a:r>
            <a:endParaRPr lang="pt-BR" dirty="0"/>
          </a:p>
          <a:p>
            <a:r>
              <a:rPr lang="pt-BR" dirty="0" err="1" smtClean="0"/>
              <a:t>Microprocessado</a:t>
            </a:r>
            <a:r>
              <a:rPr lang="pt-BR" dirty="0" smtClean="0"/>
              <a:t>, da linha de relés Universal Relay da GE.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8637"/>
            <a:ext cx="54006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19" y="1772816"/>
            <a:ext cx="364648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78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GE F60</a:t>
            </a:r>
            <a:endParaRPr lang="pt-BR" sz="80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Possui funções de proteção de sobre/</a:t>
            </a:r>
            <a:r>
              <a:rPr lang="pt-BR" dirty="0" err="1" smtClean="0"/>
              <a:t>subtensão</a:t>
            </a:r>
            <a:r>
              <a:rPr lang="pt-BR" dirty="0" smtClean="0"/>
              <a:t>, sobre/</a:t>
            </a:r>
            <a:r>
              <a:rPr lang="pt-BR" dirty="0" err="1" smtClean="0"/>
              <a:t>subfrequência</a:t>
            </a:r>
            <a:r>
              <a:rPr lang="pt-BR" dirty="0" smtClean="0"/>
              <a:t>, proteção contra falha de disjuntor, corrente direcional, diagnóstico de falhas, acesso remoto e funcionalidades de lógica programável.</a:t>
            </a:r>
          </a:p>
          <a:p>
            <a:r>
              <a:rPr lang="pt-BR" dirty="0" smtClean="0"/>
              <a:t>Também possui funções de </a:t>
            </a:r>
            <a:r>
              <a:rPr lang="pt-BR" dirty="0" err="1" smtClean="0"/>
              <a:t>sobrecorrente</a:t>
            </a:r>
            <a:r>
              <a:rPr lang="pt-BR" dirty="0" smtClean="0"/>
              <a:t> instantânea e temporizada de grandezas de fase, neutro, terra e de sequencia positiva e negativa.</a:t>
            </a:r>
          </a:p>
          <a:p>
            <a:r>
              <a:rPr lang="pt-BR" dirty="0" smtClean="0"/>
              <a:t>Realiza medições </a:t>
            </a:r>
            <a:r>
              <a:rPr lang="pt-BR" dirty="0"/>
              <a:t>RMS </a:t>
            </a:r>
            <a:r>
              <a:rPr lang="pt-BR" dirty="0" smtClean="0"/>
              <a:t>e </a:t>
            </a:r>
            <a:r>
              <a:rPr lang="pt-BR" dirty="0" err="1" smtClean="0"/>
              <a:t>fasorial</a:t>
            </a:r>
            <a:r>
              <a:rPr lang="pt-BR" dirty="0" smtClean="0"/>
              <a:t> </a:t>
            </a:r>
            <a:r>
              <a:rPr lang="pt-BR" dirty="0"/>
              <a:t>(PMU</a:t>
            </a:r>
            <a:r>
              <a:rPr lang="pt-BR" dirty="0" smtClean="0"/>
              <a:t>) de tensão e corrente, além de medições de potência e energia.</a:t>
            </a:r>
          </a:p>
          <a:p>
            <a:r>
              <a:rPr lang="pt-BR" dirty="0" smtClean="0"/>
              <a:t>Apresenta recursos de registro de </a:t>
            </a:r>
            <a:r>
              <a:rPr lang="pt-BR" dirty="0" err="1" smtClean="0"/>
              <a:t>oscilografias</a:t>
            </a:r>
            <a:r>
              <a:rPr lang="pt-BR" dirty="0" smtClean="0"/>
              <a:t>, registro de eventos, sincronismo de tempo.</a:t>
            </a:r>
          </a:p>
          <a:p>
            <a:r>
              <a:rPr lang="pt-BR" dirty="0" smtClean="0"/>
              <a:t>Design modular, com diversas opções de configurações de entradas, saídas e </a:t>
            </a:r>
            <a:r>
              <a:rPr lang="pt-BR" i="1" dirty="0" err="1" smtClean="0"/>
              <a:t>faceplates</a:t>
            </a:r>
            <a:r>
              <a:rPr lang="pt-BR" dirty="0" smtClean="0"/>
              <a:t> (interface homem-máquina).</a:t>
            </a: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198165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70" y="3068960"/>
            <a:ext cx="7868234" cy="384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GE F60 – Alimentação e aplicação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13623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Opções de alimentação em:</a:t>
            </a:r>
            <a:endParaRPr lang="pt-BR" sz="2000" b="1" dirty="0" smtClean="0"/>
          </a:p>
          <a:p>
            <a:pPr lvl="1"/>
            <a:r>
              <a:rPr lang="pt-BR" sz="1800" dirty="0" smtClean="0"/>
              <a:t>125/250 V AC/DC (fonte </a:t>
            </a:r>
            <a:r>
              <a:rPr lang="pt-BR" sz="1800" dirty="0"/>
              <a:t>universal), com </a:t>
            </a:r>
            <a:r>
              <a:rPr lang="pt-BR" sz="1800" dirty="0" smtClean="0"/>
              <a:t>opção de redundância</a:t>
            </a:r>
            <a:r>
              <a:rPr lang="pt-BR" sz="1800" dirty="0"/>
              <a:t>.</a:t>
            </a:r>
            <a:endParaRPr lang="pt-BR" sz="1800" dirty="0" smtClean="0"/>
          </a:p>
          <a:p>
            <a:pPr lvl="1"/>
            <a:r>
              <a:rPr lang="pt-BR" sz="1800" dirty="0" smtClean="0"/>
              <a:t>24 a 48 VDC, com opção de redundância.</a:t>
            </a:r>
          </a:p>
          <a:p>
            <a:r>
              <a:rPr lang="pt-BR" sz="2000" dirty="0" smtClean="0"/>
              <a:t>Consumo: 15 a 20 VA, </a:t>
            </a:r>
            <a:r>
              <a:rPr lang="pt-BR" sz="2000" dirty="0" err="1" smtClean="0"/>
              <a:t>máx</a:t>
            </a:r>
            <a:r>
              <a:rPr lang="pt-BR" sz="2000" dirty="0" smtClean="0"/>
              <a:t> de 45 VA. </a:t>
            </a:r>
          </a:p>
          <a:p>
            <a:r>
              <a:rPr lang="pt-BR" sz="2000" dirty="0" smtClean="0"/>
              <a:t>Temp. </a:t>
            </a:r>
            <a:r>
              <a:rPr lang="pt-BR" sz="2000" dirty="0"/>
              <a:t>-40 a  85 [</a:t>
            </a:r>
            <a:r>
              <a:rPr lang="pt-BR" sz="2000" dirty="0" err="1"/>
              <a:t>ºC</a:t>
            </a:r>
            <a:r>
              <a:rPr lang="pt-BR" sz="2000" dirty="0" smtClean="0"/>
              <a:t>]. Altitude </a:t>
            </a:r>
            <a:r>
              <a:rPr lang="pt-BR" sz="2000" dirty="0" err="1" smtClean="0"/>
              <a:t>máx</a:t>
            </a:r>
            <a:r>
              <a:rPr lang="pt-BR" sz="2000" dirty="0" smtClean="0"/>
              <a:t> 2000 [m], Grau de proteção IP20/IP10.</a:t>
            </a: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62635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dirty="0" smtClean="0"/>
              <a:t>GE F60</a:t>
            </a:r>
            <a:br>
              <a:rPr lang="pt-BR" sz="2800" b="1" dirty="0" smtClean="0"/>
            </a:br>
            <a:r>
              <a:rPr lang="pt-BR" sz="2800" b="1" dirty="0" smtClean="0"/>
              <a:t>Exemplo de </a:t>
            </a:r>
            <a:br>
              <a:rPr lang="pt-BR" sz="2800" b="1" dirty="0" smtClean="0"/>
            </a:br>
            <a:r>
              <a:rPr lang="pt-BR" sz="2800" b="1" dirty="0" smtClean="0"/>
              <a:t>aplicação</a:t>
            </a:r>
            <a:endParaRPr lang="pt-BR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3181"/>
            <a:ext cx="5977158" cy="64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4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GE F60 - Entradas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4 a 8 entradas analógicas para transdutores, </a:t>
            </a:r>
            <a:r>
              <a:rPr lang="pt-BR" dirty="0" err="1" smtClean="0"/>
              <a:t>DCmA</a:t>
            </a:r>
            <a:r>
              <a:rPr lang="pt-BR" dirty="0" smtClean="0"/>
              <a:t>, vários níveis entre -1 a 20 [</a:t>
            </a:r>
            <a:r>
              <a:rPr lang="pt-BR" dirty="0" err="1" smtClean="0"/>
              <a:t>mA</a:t>
            </a:r>
            <a:r>
              <a:rPr lang="pt-BR" dirty="0" smtClean="0"/>
              <a:t>].</a:t>
            </a:r>
          </a:p>
          <a:p>
            <a:r>
              <a:rPr lang="pt-BR" dirty="0" smtClean="0"/>
              <a:t>4 a 8 entradas analógicas para </a:t>
            </a:r>
            <a:r>
              <a:rPr lang="pt-BR" dirty="0" err="1" smtClean="0"/>
              <a:t>termistores</a:t>
            </a:r>
            <a:r>
              <a:rPr lang="pt-BR" dirty="0" smtClean="0"/>
              <a:t> RTD</a:t>
            </a:r>
          </a:p>
          <a:p>
            <a:r>
              <a:rPr lang="pt-BR" dirty="0" smtClean="0"/>
              <a:t>Entradas analógicas para:</a:t>
            </a:r>
          </a:p>
          <a:p>
            <a:pPr lvl="1"/>
            <a:r>
              <a:rPr lang="pt-BR" dirty="0" smtClean="0"/>
              <a:t>4 </a:t>
            </a:r>
            <a:r>
              <a:rPr lang="pt-BR" dirty="0" err="1" smtClean="0"/>
              <a:t>TCs</a:t>
            </a:r>
            <a:r>
              <a:rPr lang="pt-BR" dirty="0" smtClean="0"/>
              <a:t> (transformadores de corrente) com secundário entre 1,0 [A] a 5,0 [A].</a:t>
            </a:r>
          </a:p>
          <a:p>
            <a:pPr lvl="1"/>
            <a:r>
              <a:rPr lang="pt-BR" dirty="0" smtClean="0"/>
              <a:t>4 </a:t>
            </a:r>
            <a:r>
              <a:rPr lang="pt-BR" dirty="0" err="1" smtClean="0"/>
              <a:t>TPs</a:t>
            </a:r>
            <a:r>
              <a:rPr lang="pt-BR" dirty="0" smtClean="0"/>
              <a:t> </a:t>
            </a:r>
            <a:r>
              <a:rPr lang="pt-BR" dirty="0"/>
              <a:t>(transformadores </a:t>
            </a:r>
            <a:r>
              <a:rPr lang="pt-BR" dirty="0" smtClean="0"/>
              <a:t>de potencial) </a:t>
            </a:r>
            <a:r>
              <a:rPr lang="pt-BR" dirty="0"/>
              <a:t>com secundário entre </a:t>
            </a:r>
            <a:r>
              <a:rPr lang="pt-BR" dirty="0" smtClean="0"/>
              <a:t>50,0 a 240,0 [V].</a:t>
            </a:r>
          </a:p>
          <a:p>
            <a:pPr lvl="1"/>
            <a:r>
              <a:rPr lang="pt-BR" dirty="0" smtClean="0"/>
              <a:t>Digitalização com 64 amostras por ciclo, com frequência da rede entre 20 e 70 Hz.</a:t>
            </a:r>
          </a:p>
          <a:p>
            <a:r>
              <a:rPr lang="pt-BR" dirty="0" smtClean="0"/>
              <a:t>Entre 4, 8 ou 16 entradas digitais, impedância de 1000 [</a:t>
            </a:r>
            <a:r>
              <a:rPr lang="el-GR" dirty="0" smtClean="0"/>
              <a:t>Ω</a:t>
            </a:r>
            <a:r>
              <a:rPr lang="pt-BR" dirty="0" smtClean="0"/>
              <a:t>], até 300,0 [V] DC, detecção com menos de 1,0 [</a:t>
            </a:r>
            <a:r>
              <a:rPr lang="pt-BR" dirty="0" err="1" smtClean="0"/>
              <a:t>ms</a:t>
            </a:r>
            <a:r>
              <a:rPr lang="pt-BR" dirty="0" smtClean="0"/>
              <a:t>], </a:t>
            </a:r>
            <a:r>
              <a:rPr lang="pt-BR" dirty="0" err="1" smtClean="0"/>
              <a:t>debounce</a:t>
            </a:r>
            <a:r>
              <a:rPr lang="pt-BR" dirty="0" smtClean="0"/>
              <a:t> entre 0 a 16,0 [</a:t>
            </a:r>
            <a:r>
              <a:rPr lang="pt-BR" dirty="0" err="1" smtClean="0"/>
              <a:t>ms</a:t>
            </a:r>
            <a:r>
              <a:rPr lang="pt-BR" dirty="0" smtClean="0"/>
              <a:t>], até 4,0 [</a:t>
            </a:r>
            <a:r>
              <a:rPr lang="pt-BR" dirty="0" err="1" smtClean="0"/>
              <a:t>mA</a:t>
            </a:r>
            <a:r>
              <a:rPr lang="pt-BR" dirty="0" smtClean="0"/>
              <a:t>] de consumo de corrente quando energizado.</a:t>
            </a:r>
          </a:p>
          <a:p>
            <a:r>
              <a:rPr lang="pt-BR" dirty="0" smtClean="0"/>
              <a:t>Entradas para sincronismo (IRIG-B) e </a:t>
            </a:r>
            <a:r>
              <a:rPr lang="pt-BR" dirty="0" err="1" smtClean="0"/>
              <a:t>teleproteção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3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GE F60 – Saídas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Entre 2 a 8 saídas analógicas para atuadores externos, </a:t>
            </a:r>
            <a:r>
              <a:rPr lang="pt-BR" dirty="0" err="1" smtClean="0"/>
              <a:t>DCmA</a:t>
            </a:r>
            <a:r>
              <a:rPr lang="pt-BR" dirty="0" smtClean="0"/>
              <a:t>, corrente entre -1 a 20 [</a:t>
            </a:r>
            <a:r>
              <a:rPr lang="pt-BR" dirty="0" err="1" smtClean="0"/>
              <a:t>mA</a:t>
            </a:r>
            <a:r>
              <a:rPr lang="pt-BR" dirty="0" smtClean="0"/>
              <a:t>], tempo de resposta de 100,0 [</a:t>
            </a:r>
            <a:r>
              <a:rPr lang="pt-BR" dirty="0" err="1" smtClean="0"/>
              <a:t>ms</a:t>
            </a:r>
            <a:r>
              <a:rPr lang="pt-BR" dirty="0" smtClean="0"/>
              <a:t>].</a:t>
            </a:r>
          </a:p>
          <a:p>
            <a:r>
              <a:rPr lang="pt-BR" dirty="0" smtClean="0"/>
              <a:t>Entre 2 a 16 saídas digitais com relés eletromecânicos, tipos NA, NF ou NA/NF, tempo de operação menor que 4,0 [</a:t>
            </a:r>
            <a:r>
              <a:rPr lang="pt-BR" dirty="0" err="1" smtClean="0"/>
              <a:t>ms</a:t>
            </a:r>
            <a:r>
              <a:rPr lang="pt-BR" dirty="0" smtClean="0"/>
              <a:t>], corrente em regime de até 6,0 [A].</a:t>
            </a:r>
          </a:p>
          <a:p>
            <a:r>
              <a:rPr lang="pt-BR" dirty="0"/>
              <a:t>Entre 2 a </a:t>
            </a:r>
            <a:r>
              <a:rPr lang="pt-BR" dirty="0" smtClean="0"/>
              <a:t>16 </a:t>
            </a:r>
            <a:r>
              <a:rPr lang="pt-BR" dirty="0"/>
              <a:t>saídas digitais com relés </a:t>
            </a:r>
            <a:r>
              <a:rPr lang="pt-BR" dirty="0" smtClean="0"/>
              <a:t>eletromecânicos com </a:t>
            </a:r>
            <a:r>
              <a:rPr lang="pt-BR" dirty="0" err="1" smtClean="0"/>
              <a:t>retentividade</a:t>
            </a:r>
            <a:r>
              <a:rPr lang="pt-BR" dirty="0" smtClean="0"/>
              <a:t>, </a:t>
            </a:r>
            <a:r>
              <a:rPr lang="pt-BR" dirty="0"/>
              <a:t>tipos NA, NF ou NA/NF, tempo de operação menor que 4,0 [</a:t>
            </a:r>
            <a:r>
              <a:rPr lang="pt-BR" dirty="0" err="1"/>
              <a:t>ms</a:t>
            </a:r>
            <a:r>
              <a:rPr lang="pt-BR" dirty="0" smtClean="0"/>
              <a:t>], </a:t>
            </a:r>
            <a:r>
              <a:rPr lang="pt-BR" dirty="0"/>
              <a:t>corrente em regime de até 6,0 [A].</a:t>
            </a:r>
            <a:endParaRPr lang="pt-BR" dirty="0" smtClean="0"/>
          </a:p>
          <a:p>
            <a:r>
              <a:rPr lang="pt-BR" dirty="0"/>
              <a:t>Entre </a:t>
            </a:r>
            <a:r>
              <a:rPr lang="pt-BR" dirty="0" smtClean="0"/>
              <a:t>4 a 8 </a:t>
            </a:r>
            <a:r>
              <a:rPr lang="pt-BR" dirty="0"/>
              <a:t>saídas digitais com relés </a:t>
            </a:r>
            <a:r>
              <a:rPr lang="pt-BR" dirty="0" smtClean="0"/>
              <a:t>eletromecânicos rápidos, tipo </a:t>
            </a:r>
            <a:r>
              <a:rPr lang="pt-BR" dirty="0"/>
              <a:t>NA, </a:t>
            </a:r>
            <a:r>
              <a:rPr lang="pt-BR" dirty="0" smtClean="0"/>
              <a:t>tempo </a:t>
            </a:r>
            <a:r>
              <a:rPr lang="pt-BR" dirty="0"/>
              <a:t>de operação menor que </a:t>
            </a:r>
            <a:r>
              <a:rPr lang="pt-BR" dirty="0" smtClean="0"/>
              <a:t>0,6 </a:t>
            </a:r>
            <a:r>
              <a:rPr lang="pt-BR" dirty="0"/>
              <a:t>[</a:t>
            </a:r>
            <a:r>
              <a:rPr lang="pt-BR" dirty="0" err="1"/>
              <a:t>ms</a:t>
            </a:r>
            <a:r>
              <a:rPr lang="pt-BR" dirty="0" smtClean="0"/>
              <a:t>], carga até 0,1 [A].</a:t>
            </a:r>
          </a:p>
          <a:p>
            <a:r>
              <a:rPr lang="pt-BR" dirty="0" smtClean="0"/>
              <a:t>Até 4 </a:t>
            </a:r>
            <a:r>
              <a:rPr lang="pt-BR" dirty="0"/>
              <a:t>saídas digitais com relés </a:t>
            </a:r>
            <a:r>
              <a:rPr lang="pt-BR" dirty="0" smtClean="0"/>
              <a:t>de estado sólido MOSFET, tipo </a:t>
            </a:r>
            <a:r>
              <a:rPr lang="pt-BR" dirty="0"/>
              <a:t>NA, tempo de operação menor que </a:t>
            </a:r>
            <a:r>
              <a:rPr lang="pt-BR" dirty="0" smtClean="0"/>
              <a:t>100 [</a:t>
            </a:r>
            <a:r>
              <a:rPr lang="el-GR" dirty="0" smtClean="0"/>
              <a:t>μ</a:t>
            </a:r>
            <a:r>
              <a:rPr lang="pt-BR" dirty="0" smtClean="0"/>
              <a:t>s], carga até 5,0 [A].</a:t>
            </a:r>
          </a:p>
          <a:p>
            <a:r>
              <a:rPr lang="pt-BR" dirty="0" smtClean="0"/>
              <a:t>Opções com monitoramento de contatos de saída.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12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5976664" cy="263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GE F60 – Interface com usuário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r>
              <a:rPr lang="pt-BR" dirty="0" smtClean="0"/>
              <a:t>Vários arranjos, com 8 a 16 botões, até 64 </a:t>
            </a:r>
            <a:r>
              <a:rPr lang="pt-BR" dirty="0" err="1" smtClean="0"/>
              <a:t>LEDs</a:t>
            </a:r>
            <a:r>
              <a:rPr lang="pt-BR" dirty="0" smtClean="0"/>
              <a:t>, teclado numérico, teclas de navegação e display de LCD.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60196"/>
            <a:ext cx="5220072" cy="229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9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GE F60 – Interfaces de comunicação</a:t>
            </a:r>
            <a:endParaRPr lang="pt-BR" sz="4800" b="1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Interface frontal RS-232 exclusiva para comunicação serial com computador de engenharia e </a:t>
            </a:r>
            <a:r>
              <a:rPr lang="pt-BR" dirty="0"/>
              <a:t>parametrização. Velocidade </a:t>
            </a:r>
            <a:r>
              <a:rPr lang="pt-BR" dirty="0" smtClean="0"/>
              <a:t>de 19,2 ou </a:t>
            </a:r>
            <a:r>
              <a:rPr lang="pt-BR" dirty="0"/>
              <a:t>115 [</a:t>
            </a:r>
            <a:r>
              <a:rPr lang="pt-BR" dirty="0" err="1"/>
              <a:t>kbps</a:t>
            </a:r>
            <a:r>
              <a:rPr lang="pt-BR" dirty="0"/>
              <a:t>].</a:t>
            </a:r>
            <a:endParaRPr lang="pt-BR" dirty="0" smtClean="0"/>
          </a:p>
          <a:p>
            <a:r>
              <a:rPr lang="pt-BR" dirty="0" smtClean="0"/>
              <a:t>Interface traseira RS-485, para comunicação serial com os protocolos </a:t>
            </a:r>
            <a:r>
              <a:rPr lang="pt-BR" dirty="0" err="1" smtClean="0"/>
              <a:t>ModBus</a:t>
            </a:r>
            <a:r>
              <a:rPr lang="pt-BR" dirty="0" smtClean="0"/>
              <a:t> RTU, DNP3, IEC 60870-5-103. Velocidade até 115 [</a:t>
            </a:r>
            <a:r>
              <a:rPr lang="pt-BR" dirty="0" err="1" smtClean="0"/>
              <a:t>kbps</a:t>
            </a:r>
            <a:r>
              <a:rPr lang="pt-BR" dirty="0" smtClean="0"/>
              <a:t>].</a:t>
            </a:r>
          </a:p>
          <a:p>
            <a:r>
              <a:rPr lang="pt-BR" dirty="0" smtClean="0"/>
              <a:t>Até duas portas Ethernet, em mídia de cobre (par trançado), ou fibra óptica multimodo, velocidade 10/100 [Mbps]. Suporte aos protocolos: IEC 61850, SNTP, PTP (IEEE 1588), PRP (IEC 62439), TFTP, SFTP, HTTP, IEC 60870-5-104, Ethernet Global Data (EGD), IEEE C37.118 (PMU).</a:t>
            </a:r>
          </a:p>
        </p:txBody>
      </p:sp>
    </p:spTree>
    <p:extLst>
      <p:ext uri="{BB962C8B-B14F-4D97-AF65-F5344CB8AC3E}">
        <p14:creationId xmlns:p14="http://schemas.microsoft.com/office/powerpoint/2010/main" val="2343820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1473</TotalTime>
  <Words>863</Words>
  <Application>Microsoft Office PowerPoint</Application>
  <PresentationFormat>Apresentação na tela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Brilho</vt:lpstr>
      <vt:lpstr>IED General Electric F60 Feeder Management Relay</vt:lpstr>
      <vt:lpstr>GE F60</vt:lpstr>
      <vt:lpstr>GE F60</vt:lpstr>
      <vt:lpstr>GE F60 – Alimentação e aplicação</vt:lpstr>
      <vt:lpstr>GE F60 Exemplo de  aplicação</vt:lpstr>
      <vt:lpstr>GE F60 - Entradas</vt:lpstr>
      <vt:lpstr>GE F60 – Saídas</vt:lpstr>
      <vt:lpstr>GE F60 – Interface com usuário</vt:lpstr>
      <vt:lpstr>GE F60 – Interfaces de comunicação</vt:lpstr>
      <vt:lpstr>GE F60 – Engenharia</vt:lpstr>
      <vt:lpstr>GE F60 – Normas e qualificações</vt:lpstr>
      <vt:lpstr>Referências</vt:lpstr>
    </vt:vector>
  </TitlesOfParts>
  <Manager>Eduardo Pellini</Manager>
  <Company>PEA - EPUSP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 F60</dc:title>
  <dc:subject>Trabalho da disciplina PEA2411</dc:subject>
  <dc:creator>Eduardo Pellini</dc:creator>
  <cp:lastModifiedBy>Eduardo Lorenzetti Pellini</cp:lastModifiedBy>
  <cp:revision>41</cp:revision>
  <dcterms:created xsi:type="dcterms:W3CDTF">2015-03-02T17:43:51Z</dcterms:created>
  <dcterms:modified xsi:type="dcterms:W3CDTF">2017-03-09T02:31:54Z</dcterms:modified>
</cp:coreProperties>
</file>