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59" r:id="rId6"/>
    <p:sldId id="258" r:id="rId7"/>
    <p:sldId id="263" r:id="rId8"/>
    <p:sldId id="267" r:id="rId9"/>
    <p:sldId id="268" r:id="rId10"/>
    <p:sldId id="270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4" r:id="rId23"/>
    <p:sldId id="265" r:id="rId24"/>
    <p:sldId id="281" r:id="rId25"/>
    <p:sldId id="260" r:id="rId26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1721" autoAdjust="0"/>
  </p:normalViewPr>
  <p:slideViewPr>
    <p:cSldViewPr>
      <p:cViewPr>
        <p:scale>
          <a:sx n="60" d="100"/>
          <a:sy n="60" d="100"/>
        </p:scale>
        <p:origin x="-2107" y="-13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305465-FAF6-46B3-8547-622BBE5BAB00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CBFE89D-2D83-49F6-A20B-BC3024F28E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E89D-2D83-49F6-A20B-BC3024F28E4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8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E89D-2D83-49F6-A20B-BC3024F28E4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38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02E7CD6-CDD5-44B1-92DA-8C6C0F32235D}" type="datetimeFigureOut">
              <a:rPr lang="pt-BR" smtClean="0"/>
              <a:t>04/06/2012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80C2838-27B6-4360-A888-BE9A621FB45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4941168"/>
            <a:ext cx="7999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Faculdade de Economia, Administração e Contabilidade de Ribeirão Preto - FEARP</a:t>
            </a:r>
          </a:p>
          <a:p>
            <a:r>
              <a:rPr lang="pt-BR" dirty="0" smtClean="0"/>
              <a:t>Graduação em Administração das Organizações</a:t>
            </a:r>
          </a:p>
          <a:p>
            <a:r>
              <a:rPr lang="pt-BR" dirty="0" smtClean="0"/>
              <a:t>Disciplina: Adm. De Operações II</a:t>
            </a:r>
          </a:p>
          <a:p>
            <a:r>
              <a:rPr lang="pt-BR" dirty="0" smtClean="0"/>
              <a:t>Docente: Prof. Dr. Márcio Mattos Borges de Oliveira</a:t>
            </a:r>
          </a:p>
          <a:p>
            <a:r>
              <a:rPr lang="pt-BR" dirty="0" smtClean="0"/>
              <a:t>Monitor: José Augusto M. de Andrade Júnior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30963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Sequenciamento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algoritmo</a:t>
            </a:r>
            <a:r>
              <a:rPr lang="en-US" dirty="0" smtClean="0"/>
              <a:t> de Johnson</a:t>
            </a:r>
            <a:br>
              <a:rPr lang="en-US" dirty="0" smtClean="0"/>
            </a:br>
            <a:endParaRPr lang="pt-BR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24136"/>
          </a:xfrm>
        </p:spPr>
        <p:txBody>
          <a:bodyPr/>
          <a:lstStyle/>
          <a:p>
            <a:r>
              <a:rPr lang="pt-BR" dirty="0"/>
              <a:t>Aplicação ao exemplo 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28682"/>
              </p:ext>
            </p:extLst>
          </p:nvPr>
        </p:nvGraphicFramePr>
        <p:xfrm>
          <a:off x="179513" y="995215"/>
          <a:ext cx="8784976" cy="5850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094"/>
                <a:gridCol w="757809"/>
                <a:gridCol w="698858"/>
                <a:gridCol w="536750"/>
                <a:gridCol w="698858"/>
                <a:gridCol w="853670"/>
                <a:gridCol w="840624"/>
                <a:gridCol w="883065"/>
                <a:gridCol w="366860"/>
                <a:gridCol w="366860"/>
                <a:gridCol w="293488"/>
                <a:gridCol w="220116"/>
                <a:gridCol w="220116"/>
                <a:gridCol w="220116"/>
                <a:gridCol w="237692"/>
              </a:tblGrid>
              <a:tr h="25978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Etapa / Lotes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</a:tr>
              <a:tr h="39800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Mistura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5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40838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Cozimento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pt-BR" sz="1600" b="1" u="none" strike="noStrike" baseline="-25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l=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Etapa / Lotes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7573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Mistura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5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374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Cozimento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Etapa / Lotes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7573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Mistura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7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6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374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Cozimento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9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l=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Etapa / Lotes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7573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Mistura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6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374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Cozimento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l=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5978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Etapa / Lotes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27573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Mistura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pt-BR" sz="1600" b="1" u="none" strike="noStrike" baseline="-25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  <a:tr h="374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Cozimento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pt-BR" sz="1600" b="1" u="none" strike="noStrike" baseline="-25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l=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83" marR="6383" marT="6383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Sequenciamento obtido pelo método de Johnson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786415"/>
            <a:ext cx="8676456" cy="45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066800"/>
          </a:xfrm>
        </p:spPr>
        <p:txBody>
          <a:bodyPr>
            <a:normAutofit/>
          </a:bodyPr>
          <a:lstStyle/>
          <a:p>
            <a:r>
              <a:rPr lang="pt-BR" dirty="0" err="1" smtClean="0"/>
              <a:t>Lekin</a:t>
            </a:r>
            <a:r>
              <a:rPr lang="pt-BR" dirty="0" smtClean="0"/>
              <a:t>® - Software de sequenciamento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28" y="1268760"/>
            <a:ext cx="471022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Lekin</a:t>
            </a:r>
            <a:r>
              <a:rPr lang="pt-BR" dirty="0" smtClean="0"/>
              <a:t>® - Escolha o tipo de problema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2570"/>
            <a:ext cx="5328592" cy="52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aio 2"/>
          <p:cNvSpPr/>
          <p:nvPr/>
        </p:nvSpPr>
        <p:spPr>
          <a:xfrm>
            <a:off x="683568" y="3284984"/>
            <a:ext cx="1728192" cy="64807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8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Escolha o número de máquinas (etapas) e tarefas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38" y="2376488"/>
            <a:ext cx="4691710" cy="29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Lekin</a:t>
            </a:r>
            <a:r>
              <a:rPr lang="pt-BR" dirty="0" smtClean="0"/>
              <a:t> – Primeira etapa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4784"/>
            <a:ext cx="6858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Lekin</a:t>
            </a:r>
            <a:r>
              <a:rPr lang="pt-BR" dirty="0" smtClean="0"/>
              <a:t> – A segunda etapa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606252"/>
            <a:ext cx="63912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primeiro lote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2826"/>
            <a:ext cx="6048672" cy="488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aio 2"/>
          <p:cNvSpPr/>
          <p:nvPr/>
        </p:nvSpPr>
        <p:spPr>
          <a:xfrm flipH="1">
            <a:off x="4427984" y="692696"/>
            <a:ext cx="1512168" cy="424847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aio 3"/>
          <p:cNvSpPr/>
          <p:nvPr/>
        </p:nvSpPr>
        <p:spPr>
          <a:xfrm flipH="1">
            <a:off x="5796136" y="2981423"/>
            <a:ext cx="1728192" cy="106459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Definindo os tempos em cada etapa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6677"/>
            <a:ext cx="6984776" cy="53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Primeiro produto ok. 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8786"/>
            <a:ext cx="5832648" cy="48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aio 2"/>
          <p:cNvSpPr/>
          <p:nvPr/>
        </p:nvSpPr>
        <p:spPr>
          <a:xfrm>
            <a:off x="971600" y="5013176"/>
            <a:ext cx="914400" cy="9144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/>
          <p:cNvSpPr/>
          <p:nvPr/>
        </p:nvSpPr>
        <p:spPr>
          <a:xfrm>
            <a:off x="4305672" y="3212976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3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Os problemas de sequenciamento de modo geral</a:t>
            </a:r>
          </a:p>
          <a:p>
            <a:r>
              <a:rPr lang="pt-BR" dirty="0" smtClean="0"/>
              <a:t>Introdução ao problema de sequenciamento </a:t>
            </a:r>
          </a:p>
          <a:p>
            <a:r>
              <a:rPr lang="pt-BR" dirty="0" smtClean="0"/>
              <a:t>Histórico do algoritmo de Johnson</a:t>
            </a:r>
          </a:p>
          <a:p>
            <a:r>
              <a:rPr lang="pt-BR" dirty="0" smtClean="0"/>
              <a:t>Noções sobre complexidade em sequenciamento</a:t>
            </a:r>
          </a:p>
          <a:p>
            <a:r>
              <a:rPr lang="pt-BR" dirty="0" smtClean="0"/>
              <a:t>O algoritmo de Johnson</a:t>
            </a:r>
          </a:p>
          <a:p>
            <a:r>
              <a:rPr lang="pt-BR" dirty="0" smtClean="0"/>
              <a:t>Exemplo 1</a:t>
            </a:r>
          </a:p>
          <a:p>
            <a:r>
              <a:rPr lang="pt-BR" dirty="0" smtClean="0"/>
              <a:t>Exemplo 2</a:t>
            </a:r>
          </a:p>
          <a:p>
            <a:r>
              <a:rPr lang="pt-BR" dirty="0" smtClean="0"/>
              <a:t>O software </a:t>
            </a:r>
            <a:r>
              <a:rPr lang="pt-BR" dirty="0" err="1" smtClean="0"/>
              <a:t>Lekin</a:t>
            </a:r>
            <a:endParaRPr lang="pt-BR" dirty="0" smtClean="0"/>
          </a:p>
          <a:p>
            <a:r>
              <a:rPr lang="pt-BR" dirty="0" smtClean="0"/>
              <a:t>Exemplo 3 – para resolução em sala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Terminada a configuração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8685"/>
            <a:ext cx="6408712" cy="504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Fazendo o sequenciamento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5880"/>
            <a:ext cx="6768752" cy="47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possível solução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55644" cy="44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 possível solução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001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 possível comparar os resultados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9914"/>
            <a:ext cx="6552728" cy="539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4724400"/>
          </a:xfrm>
        </p:spPr>
        <p:txBody>
          <a:bodyPr/>
          <a:lstStyle/>
          <a:p>
            <a:r>
              <a:rPr lang="en-US" dirty="0" err="1"/>
              <a:t>MacCarthy</a:t>
            </a:r>
            <a:r>
              <a:rPr lang="en-US" dirty="0"/>
              <a:t>, B. </a:t>
            </a:r>
            <a:r>
              <a:rPr lang="en-US" dirty="0" smtClean="0"/>
              <a:t>L.; Liu</a:t>
            </a:r>
            <a:r>
              <a:rPr lang="en-US" dirty="0"/>
              <a:t>, </a:t>
            </a:r>
            <a:r>
              <a:rPr lang="en-US" dirty="0" err="1"/>
              <a:t>Jiyin</a:t>
            </a:r>
            <a:r>
              <a:rPr lang="en-US" dirty="0"/>
              <a:t>(1993) </a:t>
            </a:r>
            <a:r>
              <a:rPr lang="en-US" b="1" dirty="0"/>
              <a:t>'Addressing the gap in scheduling research: a review </a:t>
            </a:r>
            <a:r>
              <a:rPr lang="en-US" b="1" dirty="0" smtClean="0"/>
              <a:t>of optimization </a:t>
            </a:r>
            <a:r>
              <a:rPr lang="en-US" b="1" dirty="0"/>
              <a:t>and heuristic methods in production scheduling</a:t>
            </a:r>
            <a:r>
              <a:rPr lang="en-US" dirty="0"/>
              <a:t>', International Journal of Production Research, 31: 1, 59 </a:t>
            </a:r>
            <a:r>
              <a:rPr lang="en-US" dirty="0" smtClean="0"/>
              <a:t>—79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40054" cy="10668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0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2426" y="1463040"/>
                <a:ext cx="8468046" cy="5278328"/>
              </a:xfrm>
            </p:spPr>
            <p:txBody>
              <a:bodyPr>
                <a:noAutofit/>
              </a:bodyPr>
              <a:lstStyle/>
              <a:p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Conway et al. (1967)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criaram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um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esquema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classificação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para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problemas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sequenciamento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baseado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em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quatro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descritores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A/B/C/D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número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jobs (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tarefas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)		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/>
                        <a:ea typeface="Tahoma" pitchFamily="34" charset="0"/>
                      </a:rPr>
                      <m:t> </m:t>
                    </m:r>
                    <m:r>
                      <a:rPr lang="pt-BR" sz="1400" b="0" i="1" smtClean="0">
                        <a:latin typeface="Cambria Math"/>
                        <a:ea typeface="Tahoma" pitchFamily="34" charset="0"/>
                      </a:rPr>
                      <m:t>𝑛</m:t>
                    </m:r>
                    <m:r>
                      <a:rPr lang="pt-BR" sz="1400" b="0" i="1" smtClean="0">
                        <a:latin typeface="Cambria Math"/>
                        <a:ea typeface="Tahoma" pitchFamily="34" charset="0"/>
                      </a:rPr>
                      <m:t> </m:t>
                    </m:r>
                    <m:r>
                      <a:rPr lang="pt-BR" sz="1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pt-BR" sz="14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sz="1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pt-BR" sz="1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pt-BR" sz="1400" b="0" dirty="0" smtClean="0">
                  <a:latin typeface="Tahoma" pitchFamily="34" charset="0"/>
                  <a:ea typeface="Cambria Math"/>
                </a:endParaRPr>
              </a:p>
              <a:p>
                <a:r>
                  <a:rPr lang="en-US" sz="1400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B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número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máquinas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  <a:ea typeface="Tahoma" pitchFamily="34" charset="0"/>
                      </a:rPr>
                      <m:t> </m:t>
                    </m:r>
                    <m:r>
                      <a:rPr lang="pt-BR" sz="1400" b="0" i="1" smtClean="0">
                        <a:latin typeface="Cambria Math"/>
                        <a:ea typeface="Tahoma" pitchFamily="34" charset="0"/>
                      </a:rPr>
                      <m:t>𝑚</m:t>
                    </m:r>
                    <m:r>
                      <a:rPr lang="pt-BR" sz="1400" b="0" i="1" smtClean="0">
                        <a:latin typeface="Cambria Math"/>
                        <a:ea typeface="Tahoma" pitchFamily="34" charset="0"/>
                      </a:rPr>
                      <m:t> </m:t>
                    </m:r>
                    <m:r>
                      <a:rPr lang="pt-BR" sz="1400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pt-BR" sz="1400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BR" sz="1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pt-BR" sz="1400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1400" dirty="0" smtClean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Obs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: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Quando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são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consideradas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máquinas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paralelas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, o valor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deste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descritor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é o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número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estágios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processamento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e o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número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máquinas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paralelas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em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cada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é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incluído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no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descritor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C.</a:t>
                </a:r>
                <a:endParaRPr lang="en-US" sz="1400" dirty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sz="1400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C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padrão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fluxo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e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outras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restrições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tecnológicas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ou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gerenciais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.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Seus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valores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possíveis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são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:</a:t>
                </a:r>
              </a:p>
              <a:p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II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: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	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máquina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única</a:t>
                </a:r>
                <a:endParaRPr lang="en-US" sz="1400" dirty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J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:		job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shop</a:t>
                </a:r>
              </a:p>
              <a:p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F: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	flow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shop</a:t>
                </a:r>
              </a:p>
              <a:p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0: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	open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shop</a:t>
                </a:r>
              </a:p>
              <a:p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F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, perm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: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	permutation flow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shop</a:t>
                </a:r>
              </a:p>
              <a:p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k-parallel :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	k-machines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in parallel</a:t>
                </a:r>
              </a:p>
              <a:p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J,k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-parallel:	job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shop 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com </a:t>
                </a:r>
                <a:r>
                  <a:rPr lang="en-US" sz="1400" dirty="0">
                    <a:latin typeface="Tahoma" pitchFamily="34" charset="0"/>
                    <a:ea typeface="Tahoma" pitchFamily="34" charset="0"/>
                  </a:rPr>
                  <a:t>k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máquinas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pralelas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em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cada</a:t>
                </a:r>
                <a:r>
                  <a:rPr lang="en-US" sz="14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sz="1400" dirty="0" err="1" smtClean="0">
                    <a:latin typeface="Tahoma" pitchFamily="34" charset="0"/>
                    <a:ea typeface="Tahoma" pitchFamily="34" charset="0"/>
                  </a:rPr>
                  <a:t>estágio</a:t>
                </a:r>
                <a:endParaRPr lang="pt-BR" sz="1400" dirty="0">
                  <a:latin typeface="Tahoma" pitchFamily="34" charset="0"/>
                  <a:ea typeface="Tahoma" pitchFamily="34" charset="0"/>
                </a:endParaRPr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2426" y="1463040"/>
                <a:ext cx="8468046" cy="5278328"/>
              </a:xfrm>
              <a:blipFill rotWithShape="1">
                <a:blip r:embed="rId2"/>
                <a:stretch>
                  <a:fillRect l="-216" t="-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 usada em problemas de sequenciamento de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4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2426" y="1268760"/>
                <a:ext cx="8468046" cy="558924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O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descritor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D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é 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o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critério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otimização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:</a:t>
                </a:r>
              </a:p>
              <a:p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Tempo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execução</a:t>
                </a:r>
                <a:r>
                  <a:rPr lang="en-US" dirty="0">
                    <a:latin typeface="Tahoma" pitchFamily="34" charset="0"/>
                    <a:ea typeface="Tahoma" pitchFamily="34" charset="0"/>
                  </a:rPr>
                  <a:t>	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C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endParaRPr lang="en-US" baseline="-25000" dirty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Tempo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fluxo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		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F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 =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</a:rPr>
                  <a:t>C</a:t>
                </a:r>
                <a:r>
                  <a:rPr lang="en-US" baseline="-25000" dirty="0" err="1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-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r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endParaRPr lang="en-US" baseline="-25000" dirty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Tempo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espera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	 	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W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endParaRPr lang="en-US" baseline="-25000" dirty="0">
                  <a:latin typeface="Tahoma" pitchFamily="34" charset="0"/>
                  <a:ea typeface="Tahoma" pitchFamily="34" charset="0"/>
                </a:endParaRPr>
              </a:p>
              <a:p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Pontualidade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		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L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 =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C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–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d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  	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(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Pode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ser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positivo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ou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negativo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.)  </a:t>
                </a:r>
              </a:p>
              <a:p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Atraso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			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T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= max{0,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L</a:t>
                </a:r>
                <a:r>
                  <a:rPr lang="en-US" baseline="-25000" dirty="0" err="1" smtClean="0">
                    <a:latin typeface="Tahoma" pitchFamily="34" charset="0"/>
                    <a:ea typeface="Tahoma" pitchFamily="34" charset="0"/>
                  </a:rPr>
                  <a:t>j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}	</a:t>
                </a:r>
              </a:p>
              <a:p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Baker </a:t>
                </a:r>
                <a:r>
                  <a:rPr lang="en-US" dirty="0">
                    <a:latin typeface="Tahoma" pitchFamily="34" charset="0"/>
                    <a:ea typeface="Tahoma" pitchFamily="34" charset="0"/>
                  </a:rPr>
                  <a:t>(1974)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notou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três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tipos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objetivos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tomada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decisão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frequentemente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usados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em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sequenciamento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indicou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as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medidas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performance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sequenciamento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comumente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assosociadas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a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eles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Utilização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eficiente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recursos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: Tempo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máximo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execução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(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Cmax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 (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Makespan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Rápida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resposta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a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demandas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: Tempo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médio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execução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ea typeface="Tahoma" pitchFamily="34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  <a:ea typeface="Tahoma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), Tempo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médio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fluxo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ou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Tempo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médio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espera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ea typeface="Tahoma" pitchFamily="34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  <a:ea typeface="Tahoma" pitchFamily="34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Cumprimento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prazos</a:t>
                </a:r>
                <a:r>
                  <a:rPr lang="en-US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 de </a:t>
                </a:r>
                <a:r>
                  <a:rPr lang="en-US" dirty="0" err="1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</a:rPr>
                  <a:t>entrega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: Mean tardiness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ea typeface="Tahoma" pitchFamily="34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  <a:ea typeface="Tahoma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), tardiness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máxima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Tmax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 e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número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de jobs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</a:rPr>
                  <a:t>atrasados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 (N</a:t>
                </a:r>
                <a:r>
                  <a:rPr lang="en-US" baseline="-25000" dirty="0" smtClean="0">
                    <a:latin typeface="Tahoma" pitchFamily="34" charset="0"/>
                    <a:ea typeface="Tahoma" pitchFamily="34" charset="0"/>
                  </a:rPr>
                  <a:t>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2426" y="1268760"/>
                <a:ext cx="8468046" cy="5589240"/>
              </a:xfrm>
              <a:blipFill rotWithShape="1">
                <a:blip r:embed="rId2"/>
                <a:stretch>
                  <a:fillRect l="-648" t="-545" b="-15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 usada em problemas de sequenciamento de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0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84070" cy="5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 tipos de problema de sequenciamento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" y="836712"/>
            <a:ext cx="6245324" cy="553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6453336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en-US" dirty="0" err="1" smtClean="0"/>
              <a:t>MacCarthy</a:t>
            </a:r>
            <a:r>
              <a:rPr lang="en-US" dirty="0" smtClean="0"/>
              <a:t> e Liu (</a:t>
            </a:r>
            <a:r>
              <a:rPr lang="en-US" dirty="0"/>
              <a:t>1993</a:t>
            </a:r>
            <a:r>
              <a:rPr lang="pt-BR" dirty="0" smtClean="0"/>
              <a:t> 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20272" y="134076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n,m,J</a:t>
            </a:r>
            <a:r>
              <a:rPr lang="pt-BR" dirty="0" smtClean="0"/>
              <a:t>-k,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1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167792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No problema de sequenciamento de </a:t>
            </a:r>
            <a:r>
              <a:rPr lang="pt-BR" sz="2000" dirty="0" err="1" smtClean="0"/>
              <a:t>FlowShop</a:t>
            </a:r>
            <a:r>
              <a:rPr lang="pt-BR" sz="2000" dirty="0" smtClean="0"/>
              <a:t>, temos que cada </a:t>
            </a:r>
            <a:r>
              <a:rPr lang="pt-BR" sz="2000" dirty="0" err="1" smtClean="0"/>
              <a:t>Job</a:t>
            </a:r>
            <a:r>
              <a:rPr lang="pt-BR" sz="2000" dirty="0"/>
              <a:t> </a:t>
            </a:r>
            <a:r>
              <a:rPr lang="pt-BR" sz="2000" dirty="0" smtClean="0"/>
              <a:t>possui um padrão de execução na rota através das máquinas.</a:t>
            </a:r>
          </a:p>
          <a:p>
            <a:r>
              <a:rPr lang="pt-BR" sz="2000" dirty="0" smtClean="0"/>
              <a:t>(</a:t>
            </a:r>
            <a:r>
              <a:rPr lang="pt-BR" sz="2000" dirty="0" err="1" smtClean="0"/>
              <a:t>n,m,</a:t>
            </a:r>
            <a:r>
              <a:rPr lang="pt-BR" sz="2000" dirty="0" err="1">
                <a:solidFill>
                  <a:srgbClr val="FFC000"/>
                </a:solidFill>
              </a:rPr>
              <a:t>F</a:t>
            </a:r>
            <a:r>
              <a:rPr lang="pt-BR" sz="2000" dirty="0" err="1" smtClean="0"/>
              <a:t>,Cmax</a:t>
            </a:r>
            <a:r>
              <a:rPr lang="pt-BR" sz="2000" dirty="0" smtClean="0"/>
              <a:t>) =&gt; </a:t>
            </a:r>
            <a:r>
              <a:rPr lang="pt-BR" sz="2000" dirty="0" err="1" smtClean="0">
                <a:solidFill>
                  <a:srgbClr val="FFC000"/>
                </a:solidFill>
              </a:rPr>
              <a:t>Flow</a:t>
            </a:r>
            <a:r>
              <a:rPr lang="pt-BR" sz="2000" dirty="0" smtClean="0">
                <a:solidFill>
                  <a:srgbClr val="FFC000"/>
                </a:solidFill>
              </a:rPr>
              <a:t>-</a:t>
            </a:r>
            <a:r>
              <a:rPr lang="pt-BR" sz="2000" dirty="0" smtClean="0"/>
              <a:t>Shop com  n tarefas e m máquinas, buscando diminuir o tempo total de execução.</a:t>
            </a:r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Problema de sequenciamento </a:t>
            </a:r>
            <a:r>
              <a:rPr lang="pt-BR" dirty="0" err="1" smtClean="0"/>
              <a:t>FlowShop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9752" y="5085184"/>
            <a:ext cx="172819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</a:t>
            </a:r>
            <a:r>
              <a:rPr lang="pt-BR" baseline="-25000" dirty="0" smtClean="0"/>
              <a:t>1</a:t>
            </a:r>
            <a:endParaRPr lang="pt-BR" baseline="-25000" dirty="0"/>
          </a:p>
        </p:txBody>
      </p:sp>
      <p:sp>
        <p:nvSpPr>
          <p:cNvPr id="5" name="Retângulo 4"/>
          <p:cNvSpPr/>
          <p:nvPr/>
        </p:nvSpPr>
        <p:spPr>
          <a:xfrm>
            <a:off x="5076056" y="5087658"/>
            <a:ext cx="172819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</a:t>
            </a:r>
            <a:r>
              <a:rPr lang="pt-BR" baseline="-25000" dirty="0"/>
              <a:t>2</a:t>
            </a:r>
          </a:p>
        </p:txBody>
      </p:sp>
      <p:cxnSp>
        <p:nvCxnSpPr>
          <p:cNvPr id="7" name="Conector angulado 6"/>
          <p:cNvCxnSpPr>
            <a:stCxn id="4" idx="3"/>
            <a:endCxn id="5" idx="1"/>
          </p:cNvCxnSpPr>
          <p:nvPr/>
        </p:nvCxnSpPr>
        <p:spPr>
          <a:xfrm>
            <a:off x="4067944" y="5517232"/>
            <a:ext cx="1008112" cy="2474"/>
          </a:xfrm>
          <a:prstGeom prst="bentConnector3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67544" y="3140968"/>
            <a:ext cx="3898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J1</a:t>
            </a:r>
          </a:p>
          <a:p>
            <a:r>
              <a:rPr lang="pt-BR" dirty="0" smtClean="0"/>
              <a:t>J2</a:t>
            </a:r>
          </a:p>
          <a:p>
            <a:r>
              <a:rPr lang="pt-BR" dirty="0" smtClean="0"/>
              <a:t>J3</a:t>
            </a:r>
          </a:p>
          <a:p>
            <a:r>
              <a:rPr lang="pt-BR" dirty="0" smtClean="0"/>
              <a:t>J4</a:t>
            </a:r>
          </a:p>
          <a:p>
            <a:r>
              <a:rPr lang="pt-BR" dirty="0" smtClean="0"/>
              <a:t>J5</a:t>
            </a:r>
          </a:p>
          <a:p>
            <a:r>
              <a:rPr lang="pt-BR" dirty="0" smtClean="0"/>
              <a:t>...</a:t>
            </a:r>
          </a:p>
          <a:p>
            <a:r>
              <a:rPr lang="pt-BR" dirty="0" err="1" smtClean="0"/>
              <a:t>Jn</a:t>
            </a:r>
            <a:endParaRPr lang="pt-BR" dirty="0" smtClean="0"/>
          </a:p>
        </p:txBody>
      </p:sp>
      <p:cxnSp>
        <p:nvCxnSpPr>
          <p:cNvPr id="22" name="Conector angulado 21"/>
          <p:cNvCxnSpPr>
            <a:stCxn id="20" idx="2"/>
            <a:endCxn id="4" idx="1"/>
          </p:cNvCxnSpPr>
          <p:nvPr/>
        </p:nvCxnSpPr>
        <p:spPr>
          <a:xfrm rot="16200000" flipH="1">
            <a:off x="1328641" y="4506120"/>
            <a:ext cx="344939" cy="1677283"/>
          </a:xfrm>
          <a:prstGeom prst="bentConnector2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xograma: Disco magnético 23"/>
          <p:cNvSpPr/>
          <p:nvPr/>
        </p:nvSpPr>
        <p:spPr>
          <a:xfrm>
            <a:off x="7524328" y="5085184"/>
            <a:ext cx="1152128" cy="86657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angulado 25"/>
          <p:cNvCxnSpPr>
            <a:stCxn id="5" idx="3"/>
            <a:endCxn id="24" idx="2"/>
          </p:cNvCxnSpPr>
          <p:nvPr/>
        </p:nvCxnSpPr>
        <p:spPr>
          <a:xfrm flipV="1">
            <a:off x="6804248" y="5518469"/>
            <a:ext cx="720080" cy="1237"/>
          </a:xfrm>
          <a:prstGeom prst="bentConnector3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5206320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</a:rPr>
              <a:t>Uma indústria alimentícia precisa sequenciar a produção de lotes de produção de 5 tipos diferentes de produtos, que chamaremos de A,B,C, D e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</a:rPr>
              <a:t>E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. Para sua preparação, eles precisam passar por duas etapas: uma de 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mistura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 e outra de 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cozimento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, 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com os tempos de execução (em h) em cada etapa são dados abaixo:</a:t>
            </a:r>
          </a:p>
          <a:p>
            <a:r>
              <a:rPr lang="pt-BR" sz="2400" dirty="0" smtClean="0">
                <a:latin typeface="Tahoma" pitchFamily="34" charset="0"/>
                <a:ea typeface="Tahoma" pitchFamily="34" charset="0"/>
              </a:rPr>
              <a:t>Etapa / Lotes</a:t>
            </a:r>
            <a:r>
              <a:rPr lang="pt-BR" sz="2400" dirty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A</a:t>
            </a:r>
            <a:r>
              <a:rPr lang="pt-BR" sz="2400" dirty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B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C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D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E</a:t>
            </a:r>
          </a:p>
          <a:p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Mistura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		5	4	8	7	6</a:t>
            </a:r>
          </a:p>
          <a:p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Cozimento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			3	9	2	4	10</a:t>
            </a:r>
            <a:endParaRPr lang="pt-BR" sz="2400" dirty="0">
              <a:latin typeface="Tahoma" pitchFamily="34" charset="0"/>
              <a:ea typeface="Tahoma" pitchFamily="34" charset="0"/>
            </a:endParaRPr>
          </a:p>
          <a:p>
            <a:r>
              <a:rPr lang="pt-BR" sz="2400" dirty="0" smtClean="0">
                <a:latin typeface="Tahoma" pitchFamily="34" charset="0"/>
                <a:ea typeface="Tahoma" pitchFamily="34" charset="0"/>
              </a:rPr>
              <a:t>Como você faria o sequenciamento de modo que o tempo de execução seja o menor possível (objetivo é </a:t>
            </a:r>
            <a:r>
              <a:rPr lang="pt-BR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min(</a:t>
            </a:r>
            <a:r>
              <a:rPr lang="pt-BR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Cmax</a:t>
            </a:r>
            <a:r>
              <a:rPr lang="pt-BR" sz="2400" dirty="0" smtClean="0">
                <a:latin typeface="Tahoma" pitchFamily="34" charset="0"/>
                <a:ea typeface="Tahoma" pitchFamily="34" charset="0"/>
              </a:rPr>
              <a:t>)) ? (5,2,F,Cmax)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Ideia </a:t>
            </a:r>
            <a:r>
              <a:rPr lang="pt-BR" sz="2000" dirty="0"/>
              <a:t>intuitiva do algoritmo</a:t>
            </a:r>
          </a:p>
          <a:p>
            <a:r>
              <a:rPr lang="pt-BR" sz="2000" dirty="0"/>
              <a:t>1)   Iniciar a sequência com a tarefa que tem o menor </a:t>
            </a:r>
            <a:r>
              <a:rPr lang="pt-BR" sz="2000" dirty="0" smtClean="0"/>
              <a:t>tempo de </a:t>
            </a:r>
            <a:r>
              <a:rPr lang="pt-BR" sz="2000" dirty="0"/>
              <a:t>processamento em </a:t>
            </a:r>
            <a:r>
              <a:rPr lang="pt-BR" sz="2000" dirty="0" smtClean="0"/>
              <a:t>M1. pois  </a:t>
            </a:r>
            <a:r>
              <a:rPr lang="pt-BR" sz="2000" dirty="0"/>
              <a:t>isto permite que o </a:t>
            </a:r>
            <a:r>
              <a:rPr lang="pt-BR" sz="2000" dirty="0" smtClean="0"/>
              <a:t>processamento em  M2 </a:t>
            </a:r>
            <a:r>
              <a:rPr lang="pt-BR" sz="2000" dirty="0"/>
              <a:t>comece o mais cedo possível.</a:t>
            </a:r>
          </a:p>
          <a:p>
            <a:r>
              <a:rPr lang="pt-BR" sz="2000" dirty="0"/>
              <a:t>2)   Terminar a sequência com a tarefa que tem o </a:t>
            </a:r>
            <a:r>
              <a:rPr lang="pt-BR" sz="2000" dirty="0" smtClean="0"/>
              <a:t>menor tempo </a:t>
            </a:r>
            <a:r>
              <a:rPr lang="pt-BR" sz="2000" dirty="0"/>
              <a:t>de processamento em </a:t>
            </a:r>
            <a:r>
              <a:rPr lang="pt-BR" sz="2000" dirty="0" smtClean="0"/>
              <a:t>M2. porque M1  </a:t>
            </a:r>
            <a:r>
              <a:rPr lang="pt-BR" sz="2000" dirty="0"/>
              <a:t>deve </a:t>
            </a:r>
            <a:r>
              <a:rPr lang="pt-BR" sz="2000" dirty="0" smtClean="0"/>
              <a:t>estar ociosa </a:t>
            </a:r>
            <a:r>
              <a:rPr lang="pt-BR" sz="2000" dirty="0"/>
              <a:t>durante esse intervalo de tempo.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método de Johnson - intuição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1234"/>
            <a:ext cx="8784976" cy="230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928992" cy="5733256"/>
          </a:xfrm>
        </p:spPr>
        <p:txBody>
          <a:bodyPr>
            <a:noAutofit/>
          </a:bodyPr>
          <a:lstStyle/>
          <a:p>
            <a:r>
              <a:rPr lang="pt-BR" sz="16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Notação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: </a:t>
            </a:r>
          </a:p>
          <a:p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a</a:t>
            </a:r>
            <a:r>
              <a:rPr lang="pt-BR" sz="1600" b="1" baseline="-25000" dirty="0" smtClean="0">
                <a:latin typeface="Tahoma" pitchFamily="34" charset="0"/>
                <a:ea typeface="Tahoma" pitchFamily="34" charset="0"/>
              </a:rPr>
              <a:t>i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 = p</a:t>
            </a:r>
            <a:r>
              <a:rPr lang="pt-BR" sz="1600" b="1" baseline="-25000" dirty="0" smtClean="0">
                <a:latin typeface="Tahoma" pitchFamily="34" charset="0"/>
                <a:ea typeface="Tahoma" pitchFamily="34" charset="0"/>
              </a:rPr>
              <a:t>i1 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, </a:t>
            </a:r>
            <a:r>
              <a:rPr lang="pt-BR" sz="1600" b="1" dirty="0">
                <a:latin typeface="Tahoma" pitchFamily="34" charset="0"/>
                <a:ea typeface="Tahoma" pitchFamily="34" charset="0"/>
              </a:rPr>
              <a:t>tempo de processamento da tarefa i em 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M1 e </a:t>
            </a:r>
          </a:p>
          <a:p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b</a:t>
            </a:r>
            <a:r>
              <a:rPr lang="pt-BR" sz="1600" b="1" baseline="-25000" dirty="0" smtClean="0">
                <a:latin typeface="Tahoma" pitchFamily="34" charset="0"/>
                <a:ea typeface="Tahoma" pitchFamily="34" charset="0"/>
              </a:rPr>
              <a:t>i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 = p</a:t>
            </a:r>
            <a:r>
              <a:rPr lang="pt-BR" sz="1600" b="1" baseline="-25000" dirty="0" smtClean="0">
                <a:latin typeface="Tahoma" pitchFamily="34" charset="0"/>
                <a:ea typeface="Tahoma" pitchFamily="34" charset="0"/>
              </a:rPr>
              <a:t>i2  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, </a:t>
            </a:r>
            <a:r>
              <a:rPr lang="pt-BR" sz="1600" b="1" dirty="0">
                <a:latin typeface="Tahoma" pitchFamily="34" charset="0"/>
                <a:ea typeface="Tahoma" pitchFamily="34" charset="0"/>
              </a:rPr>
              <a:t>tempo 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de </a:t>
            </a:r>
            <a:r>
              <a:rPr lang="pt-BR" sz="1600" b="1" dirty="0">
                <a:latin typeface="Tahoma" pitchFamily="34" charset="0"/>
                <a:ea typeface="Tahoma" pitchFamily="34" charset="0"/>
              </a:rPr>
              <a:t>processamento da tarefa i em </a:t>
            </a:r>
            <a:r>
              <a:rPr lang="pt-BR" sz="1600" b="1" dirty="0" smtClean="0">
                <a:latin typeface="Tahoma" pitchFamily="34" charset="0"/>
                <a:ea typeface="Tahoma" pitchFamily="34" charset="0"/>
              </a:rPr>
              <a:t>M2</a:t>
            </a:r>
          </a:p>
          <a:p>
            <a:pPr marL="0" lvl="1" indent="0">
              <a:buNone/>
            </a:pP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1: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Lista corrente  das  tarefas  não  sequenciadas = {1,2, …, n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}. k=1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;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l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= n.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0" lvl="1" indent="0">
              <a:buNone/>
            </a:pP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</a:t>
            </a: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2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: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Encontre o  mínimo dos tempos a</a:t>
            </a:r>
            <a:r>
              <a:rPr lang="pt-BR" b="1" baseline="-25000" dirty="0">
                <a:latin typeface="Tahoma" pitchFamily="34" charset="0"/>
                <a:ea typeface="Tahoma" pitchFamily="34" charset="0"/>
              </a:rPr>
              <a:t>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e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b</a:t>
            </a:r>
            <a:r>
              <a:rPr lang="pt-BR" b="1" baseline="-25000" dirty="0">
                <a:latin typeface="Tahoma" pitchFamily="34" charset="0"/>
                <a:ea typeface="Tahoma" pitchFamily="34" charset="0"/>
              </a:rPr>
              <a:t>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associados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às tarefas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não sequenciadas.</a:t>
            </a:r>
          </a:p>
          <a:p>
            <a:pPr marL="0" lvl="1" indent="0">
              <a:buNone/>
            </a:pP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3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: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Se o tempo mínimo é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a</a:t>
            </a:r>
            <a:r>
              <a:rPr lang="pt-BR" b="1" baseline="-25000" dirty="0" smtClean="0">
                <a:latin typeface="Tahoma" pitchFamily="34" charset="0"/>
                <a:ea typeface="Tahoma" pitchFamily="34" charset="0"/>
              </a:rPr>
              <a:t>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,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(i)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Coloque a tarefa i na k-</a:t>
            </a:r>
            <a:r>
              <a:rPr lang="pt-BR" b="1" dirty="0" err="1">
                <a:latin typeface="Tahoma" pitchFamily="34" charset="0"/>
                <a:ea typeface="Tahoma" pitchFamily="34" charset="0"/>
              </a:rPr>
              <a:t>ésima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 posição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da sequência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 smtClean="0">
                <a:latin typeface="Tahoma" pitchFamily="34" charset="0"/>
                <a:ea typeface="Tahoma" pitchFamily="34" charset="0"/>
              </a:rPr>
              <a:t>ii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)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Retire a tarefa i da lista corrente de tarefas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não sequenciadas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 smtClean="0">
                <a:latin typeface="Tahoma" pitchFamily="34" charset="0"/>
                <a:ea typeface="Tahoma" pitchFamily="34" charset="0"/>
              </a:rPr>
              <a:t>ii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)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k = k + 1</a:t>
            </a: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 smtClean="0">
                <a:latin typeface="Tahoma" pitchFamily="34" charset="0"/>
                <a:ea typeface="Tahoma" pitchFamily="34" charset="0"/>
              </a:rPr>
              <a:t>iv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) Vá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para o </a:t>
            </a: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5</a:t>
            </a:r>
            <a:endParaRPr lang="pt-BR" b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</a:endParaRPr>
          </a:p>
          <a:p>
            <a:pPr marL="0" lvl="1" indent="0">
              <a:buNone/>
            </a:pP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4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: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Se o tempo mínimo é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b</a:t>
            </a:r>
            <a:r>
              <a:rPr lang="pt-BR" b="1" baseline="-25000" dirty="0" smtClean="0">
                <a:latin typeface="Tahoma" pitchFamily="34" charset="0"/>
                <a:ea typeface="Tahoma" pitchFamily="34" charset="0"/>
              </a:rPr>
              <a:t>i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,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(i)   Coloque a tarefa i na l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-</a:t>
            </a:r>
            <a:r>
              <a:rPr lang="pt-BR" b="1" dirty="0" err="1" smtClean="0">
                <a:latin typeface="Tahoma" pitchFamily="34" charset="0"/>
                <a:ea typeface="Tahoma" pitchFamily="34" charset="0"/>
              </a:rPr>
              <a:t>ésima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posição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da sequência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>
                <a:latin typeface="Tahoma" pitchFamily="34" charset="0"/>
                <a:ea typeface="Tahoma" pitchFamily="34" charset="0"/>
              </a:rPr>
              <a:t>ii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)  Retire a tarefa i da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lista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corrente de tarefas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não sequenciadas</a:t>
            </a:r>
            <a:endParaRPr lang="pt-BR" b="1" dirty="0">
              <a:latin typeface="Tahoma" pitchFamily="34" charset="0"/>
              <a:ea typeface="Tahoma" pitchFamily="34" charset="0"/>
            </a:endParaRP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>
                <a:latin typeface="Tahoma" pitchFamily="34" charset="0"/>
                <a:ea typeface="Tahoma" pitchFamily="34" charset="0"/>
              </a:rPr>
              <a:t>iii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)  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l  = l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- 1</a:t>
            </a:r>
          </a:p>
          <a:p>
            <a:pPr marL="173038" lvl="2" indent="0">
              <a:buNone/>
            </a:pPr>
            <a:r>
              <a:rPr lang="pt-BR" b="1" dirty="0">
                <a:latin typeface="Tahoma" pitchFamily="34" charset="0"/>
                <a:ea typeface="Tahoma" pitchFamily="34" charset="0"/>
              </a:rPr>
              <a:t>(</a:t>
            </a:r>
            <a:r>
              <a:rPr lang="pt-BR" b="1" dirty="0" err="1">
                <a:latin typeface="Tahoma" pitchFamily="34" charset="0"/>
                <a:ea typeface="Tahoma" pitchFamily="34" charset="0"/>
              </a:rPr>
              <a:t>iv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)   Vá para o </a:t>
            </a: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5</a:t>
            </a:r>
            <a:endParaRPr lang="pt-BR" b="1" dirty="0">
              <a:solidFill>
                <a:srgbClr val="FFC000"/>
              </a:solidFill>
              <a:latin typeface="Tahoma" pitchFamily="34" charset="0"/>
              <a:ea typeface="Tahoma" pitchFamily="34" charset="0"/>
            </a:endParaRPr>
          </a:p>
          <a:p>
            <a:pPr marL="0" lvl="1" indent="0">
              <a:buNone/>
            </a:pP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5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: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 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Se ainda existem tarefas não sequenciadas, vá para 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o </a:t>
            </a:r>
            <a:r>
              <a:rPr lang="pt-BR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passo 2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.  Caso </a:t>
            </a:r>
            <a:r>
              <a:rPr lang="pt-BR" b="1" dirty="0">
                <a:latin typeface="Tahoma" pitchFamily="34" charset="0"/>
                <a:ea typeface="Tahoma" pitchFamily="34" charset="0"/>
              </a:rPr>
              <a:t>contrário, </a:t>
            </a:r>
            <a:r>
              <a:rPr lang="pt-B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</a:rPr>
              <a:t>pare</a:t>
            </a:r>
            <a:r>
              <a:rPr lang="pt-BR" b="1" dirty="0" smtClean="0">
                <a:latin typeface="Tahoma" pitchFamily="34" charset="0"/>
                <a:ea typeface="Tahoma" pitchFamily="34" charset="0"/>
              </a:rPr>
              <a:t>.</a:t>
            </a:r>
            <a:endParaRPr lang="pt-BR" sz="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896144"/>
          </a:xfrm>
        </p:spPr>
        <p:txBody>
          <a:bodyPr/>
          <a:lstStyle/>
          <a:p>
            <a:r>
              <a:rPr lang="pt-BR" dirty="0" smtClean="0"/>
              <a:t>O algoritmo de Johnson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00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856</TotalTime>
  <Words>845</Words>
  <Application>Microsoft Office PowerPoint</Application>
  <PresentationFormat>Apresentação na tela (4:3)</PresentationFormat>
  <Paragraphs>231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Mylar</vt:lpstr>
      <vt:lpstr>Sequenciamento de produção usando algoritmo de Johnson </vt:lpstr>
      <vt:lpstr>Sumário</vt:lpstr>
      <vt:lpstr>Notação usada em problemas de sequenciamento de produção</vt:lpstr>
      <vt:lpstr>Notação usada em problemas de sequenciamento de produção</vt:lpstr>
      <vt:lpstr>Os tipos de problema de sequenciamento </vt:lpstr>
      <vt:lpstr>O Problema de sequenciamento FlowShop</vt:lpstr>
      <vt:lpstr>Exemplo 1</vt:lpstr>
      <vt:lpstr>O método de Johnson - intuição</vt:lpstr>
      <vt:lpstr>O algoritmo de Johnson</vt:lpstr>
      <vt:lpstr>Aplicação ao exemplo 1</vt:lpstr>
      <vt:lpstr>Sequenciamento obtido pelo método de Johnson</vt:lpstr>
      <vt:lpstr>Lekin® - Software de sequenciamento</vt:lpstr>
      <vt:lpstr>Lekin® - Escolha o tipo de problema</vt:lpstr>
      <vt:lpstr>Escolha o número de máquinas (etapas) e tarefas</vt:lpstr>
      <vt:lpstr>Lekin – Primeira etapa</vt:lpstr>
      <vt:lpstr>Lekin – A segunda etapa</vt:lpstr>
      <vt:lpstr>O primeiro lote</vt:lpstr>
      <vt:lpstr>Definindo os tempos em cada etapa</vt:lpstr>
      <vt:lpstr>Primeiro produto ok. </vt:lpstr>
      <vt:lpstr>Terminada a configuração</vt:lpstr>
      <vt:lpstr>Fazendo o sequenciamento</vt:lpstr>
      <vt:lpstr>Uma possível solução</vt:lpstr>
      <vt:lpstr>Outra possível solução</vt:lpstr>
      <vt:lpstr>É possível comparar os resultados</vt:lpstr>
      <vt:lpstr>Referências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Neuroeconomics: cross-currents in research on decision-making</dc:title>
  <dc:creator>jamaj</dc:creator>
  <cp:lastModifiedBy>jamaj</cp:lastModifiedBy>
  <cp:revision>111</cp:revision>
  <dcterms:created xsi:type="dcterms:W3CDTF">2012-04-26T17:42:43Z</dcterms:created>
  <dcterms:modified xsi:type="dcterms:W3CDTF">2012-06-04T19:52:21Z</dcterms:modified>
</cp:coreProperties>
</file>