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0" d="100"/>
          <a:sy n="90" d="100"/>
        </p:scale>
        <p:origin x="519"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0D700870-5B41-4AF3-8C9F-D4C57EF912F3}" type="datetimeFigureOut">
              <a:rPr lang="pt-BR" smtClean="0"/>
              <a:t>26/03/17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82510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D700870-5B41-4AF3-8C9F-D4C57EF912F3}" type="datetimeFigureOut">
              <a:rPr lang="pt-BR" smtClean="0"/>
              <a:t>26/03/17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61138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D700870-5B41-4AF3-8C9F-D4C57EF912F3}" type="datetimeFigureOut">
              <a:rPr lang="pt-BR" smtClean="0"/>
              <a:t>26/03/17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171953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D700870-5B41-4AF3-8C9F-D4C57EF912F3}" type="datetimeFigureOut">
              <a:rPr lang="pt-BR" smtClean="0"/>
              <a:t>26/03/17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350487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0D700870-5B41-4AF3-8C9F-D4C57EF912F3}" type="datetimeFigureOut">
              <a:rPr lang="pt-BR" smtClean="0"/>
              <a:t>26/03/17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108952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0D700870-5B41-4AF3-8C9F-D4C57EF912F3}" type="datetimeFigureOut">
              <a:rPr lang="pt-BR" smtClean="0"/>
              <a:t>26/03/17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2990884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0D700870-5B41-4AF3-8C9F-D4C57EF912F3}" type="datetimeFigureOut">
              <a:rPr lang="pt-BR" smtClean="0"/>
              <a:t>26/03/17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401139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0D700870-5B41-4AF3-8C9F-D4C57EF912F3}" type="datetimeFigureOut">
              <a:rPr lang="pt-BR" smtClean="0"/>
              <a:t>26/03/17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1732576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D700870-5B41-4AF3-8C9F-D4C57EF912F3}" type="datetimeFigureOut">
              <a:rPr lang="pt-BR" smtClean="0"/>
              <a:t>26/03/17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2739358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D700870-5B41-4AF3-8C9F-D4C57EF912F3}" type="datetimeFigureOut">
              <a:rPr lang="pt-BR" smtClean="0"/>
              <a:t>26/03/17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241988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0D700870-5B41-4AF3-8C9F-D4C57EF912F3}" type="datetimeFigureOut">
              <a:rPr lang="pt-BR" smtClean="0"/>
              <a:t>26/03/17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DC6EB55-B93C-4751-8415-E6DEC5085E4A}" type="slidenum">
              <a:rPr lang="pt-BR" smtClean="0"/>
              <a:t>‹nº›</a:t>
            </a:fld>
            <a:endParaRPr lang="pt-BR"/>
          </a:p>
        </p:txBody>
      </p:sp>
    </p:spTree>
    <p:extLst>
      <p:ext uri="{BB962C8B-B14F-4D97-AF65-F5344CB8AC3E}">
        <p14:creationId xmlns:p14="http://schemas.microsoft.com/office/powerpoint/2010/main" val="33597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00870-5B41-4AF3-8C9F-D4C57EF912F3}" type="datetimeFigureOut">
              <a:rPr lang="pt-BR" smtClean="0"/>
              <a:t>26/03/17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6EB55-B93C-4751-8415-E6DEC5085E4A}" type="slidenum">
              <a:rPr lang="pt-BR" smtClean="0"/>
              <a:t>‹nº›</a:t>
            </a:fld>
            <a:endParaRPr lang="pt-BR"/>
          </a:p>
        </p:txBody>
      </p:sp>
    </p:spTree>
    <p:extLst>
      <p:ext uri="{BB962C8B-B14F-4D97-AF65-F5344CB8AC3E}">
        <p14:creationId xmlns:p14="http://schemas.microsoft.com/office/powerpoint/2010/main" val="74061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a:t>TÉCNICAS QUALITATIVAS DE PREVISÃO</a:t>
            </a:r>
            <a:br>
              <a:rPr lang="pt-BR" dirty="0"/>
            </a:br>
            <a:r>
              <a:rPr lang="pt-BR" sz="3100" dirty="0"/>
              <a:t>Robert, JACOBS, F., CHASE, B.. </a:t>
            </a:r>
            <a:r>
              <a:rPr lang="pt-BR" sz="3100" i="1" dirty="0"/>
              <a:t>Administração de Operações e da Cadeia de Suprimentos, 13ª Edição</a:t>
            </a:r>
            <a:r>
              <a:rPr lang="pt-BR" sz="3100" dirty="0"/>
              <a:t>. AMGH, 01/2012. </a:t>
            </a:r>
            <a:endParaRPr lang="pt-BR" dirty="0"/>
          </a:p>
        </p:txBody>
      </p:sp>
      <p:sp>
        <p:nvSpPr>
          <p:cNvPr id="3" name="Subtítulo 2"/>
          <p:cNvSpPr>
            <a:spLocks noGrp="1"/>
          </p:cNvSpPr>
          <p:nvPr>
            <p:ph type="subTitle" idx="1"/>
          </p:nvPr>
        </p:nvSpPr>
        <p:spPr/>
        <p:txBody>
          <a:bodyPr/>
          <a:lstStyle/>
          <a:p>
            <a:r>
              <a:rPr lang="pt-BR" dirty="0"/>
              <a:t>Adaptado por </a:t>
            </a:r>
          </a:p>
          <a:p>
            <a:r>
              <a:rPr lang="pt-BR" dirty="0"/>
              <a:t>Prof. Dr. Marcio Mattos Borges de Oliveira</a:t>
            </a:r>
          </a:p>
          <a:p>
            <a:r>
              <a:rPr lang="pt-BR" dirty="0"/>
              <a:t>RAD1502</a:t>
            </a:r>
          </a:p>
        </p:txBody>
      </p:sp>
    </p:spTree>
    <p:extLst>
      <p:ext uri="{BB962C8B-B14F-4D97-AF65-F5344CB8AC3E}">
        <p14:creationId xmlns:p14="http://schemas.microsoft.com/office/powerpoint/2010/main" val="334319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5181" y="313660"/>
            <a:ext cx="11669233" cy="6321056"/>
          </a:xfrm>
        </p:spPr>
        <p:txBody>
          <a:bodyPr>
            <a:normAutofit/>
          </a:bodyPr>
          <a:lstStyle/>
          <a:p>
            <a:pPr algn="just"/>
            <a:r>
              <a:rPr lang="pt-BR" dirty="0">
                <a:latin typeface="Arial" panose="020B0604020202020204" pitchFamily="34" charset="0"/>
                <a:cs typeface="Arial" panose="020B0604020202020204" pitchFamily="34" charset="0"/>
              </a:rPr>
              <a:t>Geralmente, as </a:t>
            </a:r>
            <a:r>
              <a:rPr lang="pt-BR" dirty="0">
                <a:solidFill>
                  <a:srgbClr val="FF0000"/>
                </a:solidFill>
                <a:latin typeface="Arial" panose="020B0604020202020204" pitchFamily="34" charset="0"/>
                <a:cs typeface="Arial" panose="020B0604020202020204" pitchFamily="34" charset="0"/>
              </a:rPr>
              <a:t>técnicas qualitativas de previsão </a:t>
            </a:r>
            <a:r>
              <a:rPr lang="pt-BR" dirty="0">
                <a:latin typeface="Arial" panose="020B0604020202020204" pitchFamily="34" charset="0"/>
                <a:cs typeface="Arial" panose="020B0604020202020204" pitchFamily="34" charset="0"/>
              </a:rPr>
              <a:t>aproveitam o </a:t>
            </a:r>
            <a:r>
              <a:rPr lang="pt-BR" dirty="0">
                <a:solidFill>
                  <a:srgbClr val="FF0000"/>
                </a:solidFill>
                <a:latin typeface="Arial" panose="020B0604020202020204" pitchFamily="34" charset="0"/>
                <a:cs typeface="Arial" panose="020B0604020202020204" pitchFamily="34" charset="0"/>
              </a:rPr>
              <a:t>conhecimento especialista </a:t>
            </a:r>
            <a:r>
              <a:rPr lang="pt-BR" dirty="0">
                <a:latin typeface="Arial" panose="020B0604020202020204" pitchFamily="34" charset="0"/>
                <a:cs typeface="Arial" panose="020B0604020202020204" pitchFamily="34" charset="0"/>
              </a:rPr>
              <a:t>e exigem muito </a:t>
            </a:r>
            <a:r>
              <a:rPr lang="pt-BR" dirty="0">
                <a:solidFill>
                  <a:srgbClr val="FF0000"/>
                </a:solidFill>
                <a:latin typeface="Arial" panose="020B0604020202020204" pitchFamily="34" charset="0"/>
                <a:cs typeface="Arial" panose="020B0604020202020204" pitchFamily="34" charset="0"/>
              </a:rPr>
              <a:t>discernimento</a:t>
            </a:r>
            <a:r>
              <a:rPr lang="pt-BR" dirty="0">
                <a:latin typeface="Arial" panose="020B0604020202020204" pitchFamily="34" charset="0"/>
                <a:cs typeface="Arial" panose="020B0604020202020204" pitchFamily="34" charset="0"/>
              </a:rPr>
              <a:t>, envolvendo processos que estão bem definidos para aqueles que participam do </a:t>
            </a:r>
            <a:r>
              <a:rPr lang="pt-BR" dirty="0">
                <a:solidFill>
                  <a:srgbClr val="FF0000"/>
                </a:solidFill>
                <a:latin typeface="Arial" panose="020B0604020202020204" pitchFamily="34" charset="0"/>
                <a:cs typeface="Arial" panose="020B0604020202020204" pitchFamily="34" charset="0"/>
              </a:rPr>
              <a:t>exercício de previsão</a:t>
            </a:r>
            <a:r>
              <a:rPr lang="pt-BR" dirty="0">
                <a:latin typeface="Arial" panose="020B0604020202020204" pitchFamily="34" charset="0"/>
                <a:cs typeface="Arial" panose="020B0604020202020204" pitchFamily="34" charset="0"/>
              </a:rPr>
              <a:t>. </a:t>
            </a:r>
          </a:p>
          <a:p>
            <a:pPr algn="just"/>
            <a:r>
              <a:rPr lang="pt-BR" dirty="0">
                <a:latin typeface="Arial" panose="020B0604020202020204" pitchFamily="34" charset="0"/>
                <a:cs typeface="Arial" panose="020B0604020202020204" pitchFamily="34" charset="0"/>
              </a:rPr>
              <a:t>No caso de previsão de demanda para </a:t>
            </a:r>
            <a:r>
              <a:rPr lang="pt-BR" dirty="0">
                <a:solidFill>
                  <a:srgbClr val="FF0000"/>
                </a:solidFill>
                <a:latin typeface="Arial" panose="020B0604020202020204" pitchFamily="34" charset="0"/>
                <a:cs typeface="Arial" panose="020B0604020202020204" pitchFamily="34" charset="0"/>
              </a:rPr>
              <a:t>novas mercadorias </a:t>
            </a:r>
            <a:r>
              <a:rPr lang="pt-BR" dirty="0">
                <a:latin typeface="Arial" panose="020B0604020202020204" pitchFamily="34" charset="0"/>
                <a:cs typeface="Arial" panose="020B0604020202020204" pitchFamily="34" charset="0"/>
              </a:rPr>
              <a:t>da moda em uma loja de varejo, por exemplo, a empresa pode incluir uma </a:t>
            </a:r>
            <a:r>
              <a:rPr lang="pt-BR" dirty="0">
                <a:solidFill>
                  <a:srgbClr val="FF0000"/>
                </a:solidFill>
                <a:latin typeface="Arial" panose="020B0604020202020204" pitchFamily="34" charset="0"/>
                <a:cs typeface="Arial" panose="020B0604020202020204" pitchFamily="34" charset="0"/>
              </a:rPr>
              <a:t>combinação de clientes usuais </a:t>
            </a:r>
            <a:r>
              <a:rPr lang="pt-BR" dirty="0">
                <a:latin typeface="Arial" panose="020B0604020202020204" pitchFamily="34" charset="0"/>
                <a:cs typeface="Arial" panose="020B0604020202020204" pitchFamily="34" charset="0"/>
              </a:rPr>
              <a:t>para expressar preferencias e </a:t>
            </a:r>
            <a:r>
              <a:rPr lang="pt-BR" dirty="0">
                <a:solidFill>
                  <a:srgbClr val="FF0000"/>
                </a:solidFill>
                <a:latin typeface="Arial" panose="020B0604020202020204" pitchFamily="34" charset="0"/>
                <a:cs typeface="Arial" panose="020B0604020202020204" pitchFamily="34" charset="0"/>
              </a:rPr>
              <a:t>gerentes de loja</a:t>
            </a:r>
            <a:r>
              <a:rPr lang="pt-BR" dirty="0">
                <a:latin typeface="Arial" panose="020B0604020202020204" pitchFamily="34" charset="0"/>
                <a:cs typeface="Arial" panose="020B0604020202020204" pitchFamily="34" charset="0"/>
              </a:rPr>
              <a:t>s que entendam do </a:t>
            </a:r>
            <a:r>
              <a:rPr lang="pt-BR" dirty="0">
                <a:solidFill>
                  <a:srgbClr val="FF0000"/>
                </a:solidFill>
                <a:latin typeface="Arial" panose="020B0604020202020204" pitchFamily="34" charset="0"/>
                <a:cs typeface="Arial" panose="020B0604020202020204" pitchFamily="34" charset="0"/>
              </a:rPr>
              <a:t>mix de produto e dos volumes </a:t>
            </a:r>
            <a:r>
              <a:rPr lang="pt-BR" dirty="0">
                <a:latin typeface="Arial" panose="020B0604020202020204" pitchFamily="34" charset="0"/>
                <a:cs typeface="Arial" panose="020B0604020202020204" pitchFamily="34" charset="0"/>
              </a:rPr>
              <a:t>desses pontos de venda, de forma que eles vejam as mercadorias e passem por uma </a:t>
            </a:r>
            <a:r>
              <a:rPr lang="pt-BR" dirty="0">
                <a:solidFill>
                  <a:srgbClr val="FF0000"/>
                </a:solidFill>
                <a:latin typeface="Arial" panose="020B0604020202020204" pitchFamily="34" charset="0"/>
                <a:cs typeface="Arial" panose="020B0604020202020204" pitchFamily="34" charset="0"/>
              </a:rPr>
              <a:t>série de exercícios </a:t>
            </a:r>
            <a:r>
              <a:rPr lang="pt-BR" dirty="0">
                <a:latin typeface="Arial" panose="020B0604020202020204" pitchFamily="34" charset="0"/>
                <a:cs typeface="Arial" panose="020B0604020202020204" pitchFamily="34" charset="0"/>
              </a:rPr>
              <a:t>desenvolvidos para conduzir o grupo a uma </a:t>
            </a:r>
            <a:r>
              <a:rPr lang="pt-BR" dirty="0">
                <a:solidFill>
                  <a:srgbClr val="FF0000"/>
                </a:solidFill>
                <a:latin typeface="Arial" panose="020B0604020202020204" pitchFamily="34" charset="0"/>
                <a:cs typeface="Arial" panose="020B0604020202020204" pitchFamily="34" charset="0"/>
              </a:rPr>
              <a:t>estimativa de consenso</a:t>
            </a:r>
            <a:r>
              <a:rPr lang="pt-BR" dirty="0">
                <a:latin typeface="Arial" panose="020B0604020202020204" pitchFamily="34" charset="0"/>
                <a:cs typeface="Arial" panose="020B0604020202020204" pitchFamily="34" charset="0"/>
              </a:rPr>
              <a:t>. </a:t>
            </a:r>
          </a:p>
          <a:p>
            <a:pPr algn="just"/>
            <a:r>
              <a:rPr lang="pt-BR" dirty="0">
                <a:latin typeface="Arial" panose="020B0604020202020204" pitchFamily="34" charset="0"/>
                <a:cs typeface="Arial" panose="020B0604020202020204" pitchFamily="34" charset="0"/>
              </a:rPr>
              <a:t>O importante é que essas previsões </a:t>
            </a:r>
            <a:r>
              <a:rPr lang="pt-BR" dirty="0">
                <a:solidFill>
                  <a:srgbClr val="FF0000"/>
                </a:solidFill>
                <a:latin typeface="Arial" panose="020B0604020202020204" pitchFamily="34" charset="0"/>
                <a:cs typeface="Arial" panose="020B0604020202020204" pitchFamily="34" charset="0"/>
              </a:rPr>
              <a:t>não sejam palpites </a:t>
            </a:r>
            <a:r>
              <a:rPr lang="pt-BR" dirty="0">
                <a:latin typeface="Arial" panose="020B0604020202020204" pitchFamily="34" charset="0"/>
                <a:cs typeface="Arial" panose="020B0604020202020204" pitchFamily="34" charset="0"/>
              </a:rPr>
              <a:t>em relação à demanda esperada, mas que envolvam uma abordagem de tomada de </a:t>
            </a:r>
            <a:r>
              <a:rPr lang="pt-BR" dirty="0">
                <a:solidFill>
                  <a:srgbClr val="FF0000"/>
                </a:solidFill>
                <a:latin typeface="Arial" panose="020B0604020202020204" pitchFamily="34" charset="0"/>
                <a:cs typeface="Arial" panose="020B0604020202020204" pitchFamily="34" charset="0"/>
              </a:rPr>
              <a:t>decisão bem planejada e estruturada</a:t>
            </a:r>
            <a:r>
              <a:rPr lang="pt-B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2828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8200" y="935665"/>
            <a:ext cx="10515600" cy="5241298"/>
          </a:xfrm>
        </p:spPr>
        <p:txBody>
          <a:bodyPr>
            <a:normAutofit/>
          </a:bodyPr>
          <a:lstStyle/>
          <a:p>
            <a:pPr algn="just"/>
            <a:r>
              <a:rPr lang="pt-BR" dirty="0"/>
              <a:t>Essas técnicas são </a:t>
            </a:r>
            <a:r>
              <a:rPr lang="pt-BR" dirty="0">
                <a:solidFill>
                  <a:srgbClr val="FF0000"/>
                </a:solidFill>
              </a:rPr>
              <a:t>mais uteis quando o produto é novo </a:t>
            </a:r>
            <a:r>
              <a:rPr lang="pt-BR" dirty="0"/>
              <a:t>ou quando há </a:t>
            </a:r>
            <a:r>
              <a:rPr lang="pt-BR" dirty="0">
                <a:solidFill>
                  <a:srgbClr val="FF0000"/>
                </a:solidFill>
              </a:rPr>
              <a:t>pouca experiência de vendas </a:t>
            </a:r>
            <a:r>
              <a:rPr lang="pt-BR" dirty="0"/>
              <a:t>em uma </a:t>
            </a:r>
            <a:r>
              <a:rPr lang="pt-BR" dirty="0">
                <a:solidFill>
                  <a:srgbClr val="FF0000"/>
                </a:solidFill>
              </a:rPr>
              <a:t>nova região</a:t>
            </a:r>
            <a:r>
              <a:rPr lang="pt-BR" dirty="0"/>
              <a:t>. Informações como conhecimento de </a:t>
            </a:r>
            <a:r>
              <a:rPr lang="pt-BR" dirty="0">
                <a:solidFill>
                  <a:srgbClr val="FF0000"/>
                </a:solidFill>
              </a:rPr>
              <a:t>produtos similares</a:t>
            </a:r>
            <a:r>
              <a:rPr lang="pt-BR" dirty="0"/>
              <a:t>, </a:t>
            </a:r>
            <a:r>
              <a:rPr lang="pt-BR" dirty="0">
                <a:solidFill>
                  <a:srgbClr val="FF0000"/>
                </a:solidFill>
              </a:rPr>
              <a:t>hábitos dos clientes da região </a:t>
            </a:r>
            <a:r>
              <a:rPr lang="pt-BR" dirty="0"/>
              <a:t>e formas de </a:t>
            </a:r>
            <a:r>
              <a:rPr lang="pt-BR" dirty="0">
                <a:solidFill>
                  <a:srgbClr val="FF0000"/>
                </a:solidFill>
              </a:rPr>
              <a:t>o produto ser anunciado </a:t>
            </a:r>
            <a:r>
              <a:rPr lang="pt-BR" dirty="0"/>
              <a:t>e introduzido no mercado podem ser importantes para estimar a demanda de forma bem‐sucedida. </a:t>
            </a:r>
          </a:p>
          <a:p>
            <a:pPr algn="just"/>
            <a:r>
              <a:rPr lang="pt-BR" dirty="0"/>
              <a:t>Em alguns casos, pode até mesmo ser útil considerar </a:t>
            </a:r>
            <a:r>
              <a:rPr lang="pt-BR" dirty="0">
                <a:solidFill>
                  <a:srgbClr val="FF0000"/>
                </a:solidFill>
              </a:rPr>
              <a:t>dados de mercado e a experiência de empresas concorrentes</a:t>
            </a:r>
            <a:r>
              <a:rPr lang="pt-BR" dirty="0"/>
              <a:t> ao fazer estimativas da demanda esperada.</a:t>
            </a:r>
          </a:p>
        </p:txBody>
      </p:sp>
    </p:spTree>
    <p:extLst>
      <p:ext uri="{BB962C8B-B14F-4D97-AF65-F5344CB8AC3E}">
        <p14:creationId xmlns:p14="http://schemas.microsoft.com/office/powerpoint/2010/main" val="132086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01428"/>
          </a:xfrm>
        </p:spPr>
        <p:txBody>
          <a:bodyPr>
            <a:normAutofit fontScale="90000"/>
          </a:bodyPr>
          <a:lstStyle/>
          <a:p>
            <a:r>
              <a:rPr lang="pt-BR" dirty="0"/>
              <a:t>Pesquisa de Mercado</a:t>
            </a:r>
            <a:br>
              <a:rPr lang="pt-BR" dirty="0"/>
            </a:br>
            <a:endParaRPr lang="pt-BR" dirty="0"/>
          </a:p>
        </p:txBody>
      </p:sp>
      <p:sp>
        <p:nvSpPr>
          <p:cNvPr id="3" name="Espaço Reservado para Conteúdo 2"/>
          <p:cNvSpPr>
            <a:spLocks noGrp="1"/>
          </p:cNvSpPr>
          <p:nvPr>
            <p:ph idx="1"/>
          </p:nvPr>
        </p:nvSpPr>
        <p:spPr>
          <a:xfrm>
            <a:off x="366823" y="685800"/>
            <a:ext cx="11504428" cy="5491163"/>
          </a:xfrm>
        </p:spPr>
        <p:txBody>
          <a:bodyPr>
            <a:normAutofit/>
          </a:bodyPr>
          <a:lstStyle/>
          <a:p>
            <a:pPr algn="just"/>
            <a:r>
              <a:rPr lang="pt-BR" dirty="0"/>
              <a:t>Em geral, as empresas contratam </a:t>
            </a:r>
            <a:r>
              <a:rPr lang="pt-BR" dirty="0">
                <a:solidFill>
                  <a:srgbClr val="FF0000"/>
                </a:solidFill>
              </a:rPr>
              <a:t>empresas de fora especializadas em pesquisa de mercado</a:t>
            </a:r>
            <a:r>
              <a:rPr lang="pt-BR" dirty="0"/>
              <a:t> para realizar esse tipo de previsão. </a:t>
            </a:r>
          </a:p>
          <a:p>
            <a:pPr algn="just"/>
            <a:r>
              <a:rPr lang="pt-BR" dirty="0"/>
              <a:t>Talvez você já tenha participado de pesquisas de mercado em uma aula sobre marketing. Com certeza, </a:t>
            </a:r>
            <a:r>
              <a:rPr lang="pt-BR" dirty="0">
                <a:solidFill>
                  <a:srgbClr val="FF0000"/>
                </a:solidFill>
              </a:rPr>
              <a:t>não conseguiu escapar de telefonemas de pessoas questionando suas preferencias de produtos, sua renda, seus hábitos </a:t>
            </a:r>
            <a:r>
              <a:rPr lang="pt-BR" dirty="0"/>
              <a:t>e assim por diante.</a:t>
            </a:r>
          </a:p>
          <a:p>
            <a:pPr algn="just"/>
            <a:r>
              <a:rPr lang="pt-BR" dirty="0"/>
              <a:t> A pesquisa de mercado é utilizada principalmente para a pesquisa do produto no sentido da </a:t>
            </a:r>
            <a:r>
              <a:rPr lang="pt-BR" dirty="0">
                <a:solidFill>
                  <a:srgbClr val="FF0000"/>
                </a:solidFill>
              </a:rPr>
              <a:t>procura por novas ideias, pontos fortes e fracos dos produtos existentes, quais produtos concorrentes de determinada classe são preferidos</a:t>
            </a:r>
            <a:r>
              <a:rPr lang="pt-BR" dirty="0"/>
              <a:t>, etc.</a:t>
            </a:r>
          </a:p>
          <a:p>
            <a:pPr algn="just"/>
            <a:r>
              <a:rPr lang="pt-BR" dirty="0"/>
              <a:t> Relembrando: os métodos de coleta de dados aqui são </a:t>
            </a:r>
            <a:r>
              <a:rPr lang="pt-BR" dirty="0">
                <a:solidFill>
                  <a:srgbClr val="FF0000"/>
                </a:solidFill>
              </a:rPr>
              <a:t>essencialmente pesquisas e entrevistas. </a:t>
            </a:r>
          </a:p>
        </p:txBody>
      </p:sp>
    </p:spTree>
    <p:extLst>
      <p:ext uri="{BB962C8B-B14F-4D97-AF65-F5344CB8AC3E}">
        <p14:creationId xmlns:p14="http://schemas.microsoft.com/office/powerpoint/2010/main" val="126113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5037" y="154172"/>
            <a:ext cx="10515600" cy="494415"/>
          </a:xfrm>
        </p:spPr>
        <p:txBody>
          <a:bodyPr>
            <a:normAutofit fontScale="90000"/>
          </a:bodyPr>
          <a:lstStyle/>
          <a:p>
            <a:r>
              <a:rPr lang="pt-BR" dirty="0"/>
              <a:t>Painel de Consenso</a:t>
            </a:r>
          </a:p>
        </p:txBody>
      </p:sp>
      <p:sp>
        <p:nvSpPr>
          <p:cNvPr id="3" name="Espaço Reservado para Conteúdo 2"/>
          <p:cNvSpPr>
            <a:spLocks noGrp="1"/>
          </p:cNvSpPr>
          <p:nvPr>
            <p:ph idx="1"/>
          </p:nvPr>
        </p:nvSpPr>
        <p:spPr>
          <a:xfrm>
            <a:off x="451884" y="733647"/>
            <a:ext cx="11552274" cy="5443316"/>
          </a:xfrm>
        </p:spPr>
        <p:txBody>
          <a:bodyPr>
            <a:normAutofit lnSpcReduction="10000"/>
          </a:bodyPr>
          <a:lstStyle/>
          <a:p>
            <a:pPr algn="just"/>
            <a:r>
              <a:rPr lang="pt-BR" dirty="0"/>
              <a:t>Em um painel de consenso, a ideia de que </a:t>
            </a:r>
            <a:r>
              <a:rPr lang="pt-BR" dirty="0">
                <a:solidFill>
                  <a:srgbClr val="FF0000"/>
                </a:solidFill>
              </a:rPr>
              <a:t>duas cabeças pensam melhor do que uma </a:t>
            </a:r>
            <a:r>
              <a:rPr lang="pt-BR" dirty="0"/>
              <a:t>é adaptada para a ideia de que um grupo de </a:t>
            </a:r>
            <a:r>
              <a:rPr lang="pt-BR" dirty="0">
                <a:solidFill>
                  <a:srgbClr val="FF0000"/>
                </a:solidFill>
              </a:rPr>
              <a:t>pessoas que assumem cargos diferentes </a:t>
            </a:r>
            <a:r>
              <a:rPr lang="pt-BR" dirty="0"/>
              <a:t>consegue desenvolver uma previsão </a:t>
            </a:r>
            <a:r>
              <a:rPr lang="pt-BR" dirty="0">
                <a:solidFill>
                  <a:srgbClr val="FF0000"/>
                </a:solidFill>
              </a:rPr>
              <a:t>mais confiável </a:t>
            </a:r>
            <a:r>
              <a:rPr lang="pt-BR" dirty="0"/>
              <a:t>do que um </a:t>
            </a:r>
            <a:r>
              <a:rPr lang="pt-BR" dirty="0">
                <a:solidFill>
                  <a:srgbClr val="FF0000"/>
                </a:solidFill>
              </a:rPr>
              <a:t>grupo mais restrito. </a:t>
            </a:r>
          </a:p>
          <a:p>
            <a:pPr algn="just"/>
            <a:r>
              <a:rPr lang="pt-BR" dirty="0"/>
              <a:t>As previsões de painel são desenvolvidas por meio de </a:t>
            </a:r>
            <a:r>
              <a:rPr lang="pt-BR" dirty="0">
                <a:solidFill>
                  <a:srgbClr val="FF0000"/>
                </a:solidFill>
              </a:rPr>
              <a:t>reuniões abertas </a:t>
            </a:r>
            <a:r>
              <a:rPr lang="pt-BR" dirty="0"/>
              <a:t>com a </a:t>
            </a:r>
            <a:r>
              <a:rPr lang="pt-BR" dirty="0">
                <a:solidFill>
                  <a:srgbClr val="FF0000"/>
                </a:solidFill>
              </a:rPr>
              <a:t>troca livre de ideias </a:t>
            </a:r>
            <a:r>
              <a:rPr lang="pt-BR" dirty="0"/>
              <a:t>de todos os níveis de gerenciamento e posições. </a:t>
            </a:r>
          </a:p>
          <a:p>
            <a:pPr algn="just"/>
            <a:r>
              <a:rPr lang="pt-BR" dirty="0"/>
              <a:t>A </a:t>
            </a:r>
            <a:r>
              <a:rPr lang="pt-BR" dirty="0">
                <a:solidFill>
                  <a:srgbClr val="FF0000"/>
                </a:solidFill>
              </a:rPr>
              <a:t>dificuldade encontrada </a:t>
            </a:r>
            <a:r>
              <a:rPr lang="pt-BR" dirty="0"/>
              <a:t>nesse estilo mais informal é que os funcionários de </a:t>
            </a:r>
            <a:r>
              <a:rPr lang="pt-BR" dirty="0">
                <a:solidFill>
                  <a:srgbClr val="FF0000"/>
                </a:solidFill>
              </a:rPr>
              <a:t>níveis hierárquicos mais baixos se sentem intimidados </a:t>
            </a:r>
            <a:r>
              <a:rPr lang="pt-BR" dirty="0"/>
              <a:t>pelos que ocupam cargos de alta gerência. </a:t>
            </a:r>
          </a:p>
          <a:p>
            <a:pPr algn="just"/>
            <a:r>
              <a:rPr lang="pt-BR" dirty="0"/>
              <a:t>Assim, um vendedor de determinada linha de produtos talvez tenha uma boa estimativa da demanda futura do produto, mas pode acabar ficando calado em vez de contestar uma estimativa muito diferente apresentada pelo vice‐diretor de marketing. </a:t>
            </a:r>
          </a:p>
        </p:txBody>
      </p:sp>
    </p:spTree>
    <p:extLst>
      <p:ext uri="{BB962C8B-B14F-4D97-AF65-F5344CB8AC3E}">
        <p14:creationId xmlns:p14="http://schemas.microsoft.com/office/powerpoint/2010/main" val="936328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26312" y="451884"/>
            <a:ext cx="10827488" cy="5725079"/>
          </a:xfrm>
        </p:spPr>
        <p:txBody>
          <a:bodyPr/>
          <a:lstStyle/>
          <a:p>
            <a:r>
              <a:rPr lang="pt-BR" dirty="0"/>
              <a:t>Quando as decisões de previsão estão em um </a:t>
            </a:r>
            <a:r>
              <a:rPr lang="pt-BR" dirty="0">
                <a:solidFill>
                  <a:srgbClr val="FF0000"/>
                </a:solidFill>
              </a:rPr>
              <a:t>nível mais abrangente </a:t>
            </a:r>
            <a:r>
              <a:rPr lang="pt-BR" dirty="0"/>
              <a:t>e elevado (como no momento de lançar uma nova linha de produtos ou de traçar diretrizes referentes as decisões estratégicas sobre ele, como novas áreas de marketing), normalmente se utiliza o </a:t>
            </a:r>
            <a:r>
              <a:rPr lang="pt-BR" dirty="0">
                <a:solidFill>
                  <a:srgbClr val="FF0000"/>
                </a:solidFill>
              </a:rPr>
              <a:t>termo análise executiva</a:t>
            </a:r>
            <a:r>
              <a:rPr lang="pt-BR" dirty="0"/>
              <a:t>. O termo dispensa explicações: </a:t>
            </a:r>
            <a:r>
              <a:rPr lang="pt-BR" dirty="0">
                <a:solidFill>
                  <a:srgbClr val="FF0000"/>
                </a:solidFill>
              </a:rPr>
              <a:t>o alto nível de gestão da empresa está envolvido.</a:t>
            </a:r>
          </a:p>
        </p:txBody>
      </p:sp>
    </p:spTree>
    <p:extLst>
      <p:ext uri="{BB962C8B-B14F-4D97-AF65-F5344CB8AC3E}">
        <p14:creationId xmlns:p14="http://schemas.microsoft.com/office/powerpoint/2010/main" val="2404891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70121"/>
            <a:ext cx="10515600" cy="446567"/>
          </a:xfrm>
        </p:spPr>
        <p:txBody>
          <a:bodyPr>
            <a:normAutofit fontScale="90000"/>
          </a:bodyPr>
          <a:lstStyle/>
          <a:p>
            <a:r>
              <a:rPr lang="pt-BR" dirty="0"/>
              <a:t>Analogia Histórica</a:t>
            </a:r>
          </a:p>
        </p:txBody>
      </p:sp>
      <p:sp>
        <p:nvSpPr>
          <p:cNvPr id="3" name="Espaço Reservado para Conteúdo 2"/>
          <p:cNvSpPr>
            <a:spLocks noGrp="1"/>
          </p:cNvSpPr>
          <p:nvPr>
            <p:ph idx="1"/>
          </p:nvPr>
        </p:nvSpPr>
        <p:spPr>
          <a:xfrm>
            <a:off x="303028" y="664535"/>
            <a:ext cx="11477846" cy="5512428"/>
          </a:xfrm>
        </p:spPr>
        <p:txBody>
          <a:bodyPr>
            <a:normAutofit/>
          </a:bodyPr>
          <a:lstStyle/>
          <a:p>
            <a:r>
              <a:rPr lang="pt-BR" dirty="0"/>
              <a:t>Ao tentar </a:t>
            </a:r>
            <a:r>
              <a:rPr lang="pt-BR" dirty="0">
                <a:solidFill>
                  <a:srgbClr val="FF0000"/>
                </a:solidFill>
              </a:rPr>
              <a:t>prever a demanda de um novo produto</a:t>
            </a:r>
            <a:r>
              <a:rPr lang="pt-BR" dirty="0"/>
              <a:t>, uma situação ideal seria a de que um </a:t>
            </a:r>
            <a:r>
              <a:rPr lang="pt-BR" dirty="0">
                <a:solidFill>
                  <a:srgbClr val="FF0000"/>
                </a:solidFill>
              </a:rPr>
              <a:t>produto já́ existente </a:t>
            </a:r>
            <a:r>
              <a:rPr lang="pt-BR" dirty="0"/>
              <a:t>ou genérico pudesse ser usado como modelo. Existem várias maneiras de classificar essas analogias, como, por exemplo, </a:t>
            </a:r>
            <a:r>
              <a:rPr lang="pt-BR" dirty="0">
                <a:solidFill>
                  <a:srgbClr val="FF0000"/>
                </a:solidFill>
              </a:rPr>
              <a:t>produtos suplementares, produtos substituíveis ou concorrentes e produtos em função do lucro</a:t>
            </a:r>
            <a:r>
              <a:rPr lang="pt-BR" dirty="0"/>
              <a:t>. </a:t>
            </a:r>
          </a:p>
          <a:p>
            <a:r>
              <a:rPr lang="pt-BR" dirty="0"/>
              <a:t>Você̂, sem dúvida, já́ recebeu uma </a:t>
            </a:r>
            <a:r>
              <a:rPr lang="pt-BR" dirty="0">
                <a:solidFill>
                  <a:srgbClr val="FF0000"/>
                </a:solidFill>
              </a:rPr>
              <a:t>avalanche de contatos </a:t>
            </a:r>
            <a:r>
              <a:rPr lang="pt-BR" dirty="0"/>
              <a:t>divulgando produtos de uma categoria similar à de um </a:t>
            </a:r>
            <a:r>
              <a:rPr lang="pt-BR" dirty="0">
                <a:solidFill>
                  <a:srgbClr val="FF0000"/>
                </a:solidFill>
              </a:rPr>
              <a:t>produto que comprou</a:t>
            </a:r>
            <a:r>
              <a:rPr lang="pt-BR" dirty="0"/>
              <a:t>. Se você̂ comprar uma passagem para um lugar turístico, receberá ofertas de hotéis, carros e atrações pertinentes.</a:t>
            </a:r>
          </a:p>
          <a:p>
            <a:r>
              <a:rPr lang="pt-BR" dirty="0"/>
              <a:t>Uma analogia seria prever a demanda de aparelhos de café expresso analisando o histórico da demanda de pó de café. </a:t>
            </a:r>
          </a:p>
          <a:p>
            <a:r>
              <a:rPr lang="pt-BR" dirty="0"/>
              <a:t>Os produtos estão na </a:t>
            </a:r>
            <a:r>
              <a:rPr lang="pt-BR" dirty="0">
                <a:solidFill>
                  <a:srgbClr val="FF0000"/>
                </a:solidFill>
              </a:rPr>
              <a:t>mesma categoria geral </a:t>
            </a:r>
            <a:r>
              <a:rPr lang="pt-BR" dirty="0"/>
              <a:t>de eletrônicos e podem ser com prados pelos consumidores a </a:t>
            </a:r>
            <a:r>
              <a:rPr lang="pt-BR" dirty="0">
                <a:solidFill>
                  <a:srgbClr val="FF0000"/>
                </a:solidFill>
              </a:rPr>
              <a:t>preços parecidos</a:t>
            </a:r>
            <a:r>
              <a:rPr lang="pt-BR" dirty="0"/>
              <a:t>. </a:t>
            </a:r>
          </a:p>
        </p:txBody>
      </p:sp>
    </p:spTree>
    <p:extLst>
      <p:ext uri="{BB962C8B-B14F-4D97-AF65-F5344CB8AC3E}">
        <p14:creationId xmlns:p14="http://schemas.microsoft.com/office/powerpoint/2010/main" val="1836812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a:t>Método</a:t>
            </a:r>
            <a:r>
              <a:rPr lang="pt-BR" dirty="0"/>
              <a:t> Delphi</a:t>
            </a:r>
            <a:br>
              <a:rPr lang="pt-BR" dirty="0"/>
            </a:br>
            <a:r>
              <a:rPr lang="pt-BR" dirty="0"/>
              <a:t> </a:t>
            </a:r>
          </a:p>
        </p:txBody>
      </p:sp>
      <p:sp>
        <p:nvSpPr>
          <p:cNvPr id="3" name="Espaço Reservado para Conteúdo 2"/>
          <p:cNvSpPr>
            <a:spLocks noGrp="1"/>
          </p:cNvSpPr>
          <p:nvPr>
            <p:ph idx="1"/>
          </p:nvPr>
        </p:nvSpPr>
        <p:spPr>
          <a:xfrm>
            <a:off x="838200" y="1052623"/>
            <a:ext cx="10515600" cy="5124340"/>
          </a:xfrm>
        </p:spPr>
        <p:txBody>
          <a:bodyPr>
            <a:normAutofit/>
          </a:bodyPr>
          <a:lstStyle/>
          <a:p>
            <a:pPr algn="just"/>
            <a:r>
              <a:rPr lang="pt-BR" dirty="0"/>
              <a:t>Conforme mencionamos no tópico sobre painel de consenso, uma afirmação ou opinião de alguém em </a:t>
            </a:r>
            <a:r>
              <a:rPr lang="pt-BR" dirty="0">
                <a:solidFill>
                  <a:srgbClr val="FF0000"/>
                </a:solidFill>
              </a:rPr>
              <a:t>um nível superior na hierarquia provavelmente terá́ um peso maior</a:t>
            </a:r>
            <a:r>
              <a:rPr lang="pt-BR" dirty="0"/>
              <a:t> do que o de uma pessoa mais abaixo. A pior situação ocorre quando as pessoas de posições mais baixas </a:t>
            </a:r>
            <a:r>
              <a:rPr lang="pt-BR" dirty="0">
                <a:solidFill>
                  <a:srgbClr val="FF0000"/>
                </a:solidFill>
              </a:rPr>
              <a:t>se sentem ameaçadas e não contribuem com suas reais opiniões</a:t>
            </a:r>
            <a:r>
              <a:rPr lang="pt-BR" dirty="0"/>
              <a:t>. Para evitar esse problema, o método Delphi mantém em </a:t>
            </a:r>
            <a:r>
              <a:rPr lang="pt-BR" dirty="0">
                <a:solidFill>
                  <a:srgbClr val="FF0000"/>
                </a:solidFill>
              </a:rPr>
              <a:t>sigilo a identidade das pessoas </a:t>
            </a:r>
            <a:r>
              <a:rPr lang="pt-BR" dirty="0"/>
              <a:t>que participam do estudo. Todos possuem peso igual. Em termos de procedimento, um moderador </a:t>
            </a:r>
            <a:r>
              <a:rPr lang="pt-BR" dirty="0">
                <a:solidFill>
                  <a:srgbClr val="FF0000"/>
                </a:solidFill>
              </a:rPr>
              <a:t>cria um questionário e o distribui aos participantes</a:t>
            </a:r>
            <a:r>
              <a:rPr lang="pt-BR" dirty="0"/>
              <a:t>. As respostas são reunidas e devolvidas ao grupo todo, junto também com um novo conjunto de questões. </a:t>
            </a:r>
          </a:p>
        </p:txBody>
      </p:sp>
    </p:spTree>
    <p:extLst>
      <p:ext uri="{BB962C8B-B14F-4D97-AF65-F5344CB8AC3E}">
        <p14:creationId xmlns:p14="http://schemas.microsoft.com/office/powerpoint/2010/main" val="1196330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18977" y="154172"/>
            <a:ext cx="11759609" cy="6022791"/>
          </a:xfrm>
        </p:spPr>
        <p:txBody>
          <a:bodyPr>
            <a:normAutofit lnSpcReduction="10000"/>
          </a:bodyPr>
          <a:lstStyle/>
          <a:p>
            <a:pPr marL="0" indent="0">
              <a:buNone/>
            </a:pPr>
            <a:r>
              <a:rPr lang="pt-BR" dirty="0"/>
              <a:t>O procedimento passo a passo para o método Delphi é:</a:t>
            </a:r>
          </a:p>
          <a:p>
            <a:pPr marL="0" indent="0" algn="just">
              <a:buNone/>
            </a:pPr>
            <a:r>
              <a:rPr lang="pt-BR" dirty="0"/>
              <a:t>1. Escolher os especialistas que vão participar. Deve haver um número considerável de pessoas bem preparadas de diferentes áreas.</a:t>
            </a:r>
          </a:p>
          <a:p>
            <a:pPr marL="0" indent="0" algn="just">
              <a:buNone/>
            </a:pPr>
            <a:r>
              <a:rPr lang="pt-BR" dirty="0"/>
              <a:t>2. Por meio de um questionário (ou e‐mail), obter previsões (e quaisquer premissas ou qualificações para as previsões) de todos os participantes.</a:t>
            </a:r>
          </a:p>
          <a:p>
            <a:pPr marL="0" indent="0" algn="just">
              <a:buNone/>
            </a:pPr>
            <a:r>
              <a:rPr lang="pt-BR" dirty="0"/>
              <a:t>3. Resumir os resultados e redistribuí-</a:t>
            </a:r>
            <a:r>
              <a:rPr lang="pt-BR" dirty="0" err="1"/>
              <a:t>los</a:t>
            </a:r>
            <a:r>
              <a:rPr lang="pt-BR" dirty="0"/>
              <a:t> aos participantes junto com novas questões apropriadas.</a:t>
            </a:r>
          </a:p>
          <a:p>
            <a:pPr marL="0" indent="0" algn="just">
              <a:buNone/>
            </a:pPr>
            <a:r>
              <a:rPr lang="pt-BR" dirty="0"/>
              <a:t>4. Fazer um novo resumo, refinando as previsões e condições e, novamente, desenvolver questões.</a:t>
            </a:r>
          </a:p>
          <a:p>
            <a:pPr marL="0" indent="0" algn="just">
              <a:buNone/>
            </a:pPr>
            <a:r>
              <a:rPr lang="pt-BR" dirty="0"/>
              <a:t>5. Repetir a etapa 4 se necessário. Distribuir os resultados finais a todos os participantes. </a:t>
            </a:r>
          </a:p>
          <a:p>
            <a:pPr marL="0" indent="0" algn="just">
              <a:buNone/>
            </a:pPr>
            <a:r>
              <a:rPr lang="pt-BR" dirty="0"/>
              <a:t>A técnica Delphi geralmente consegue alcançar bons resultados em três rodadas. O tempo necessário depende </a:t>
            </a:r>
            <a:r>
              <a:rPr lang="pt-BR"/>
              <a:t>do número </a:t>
            </a:r>
            <a:r>
              <a:rPr lang="pt-BR" dirty="0"/>
              <a:t>de participantes, da quantidade de trabalho necessário para que desenvolvam as suas previsões e de sua agilidade para oferecer as respostas.</a:t>
            </a:r>
          </a:p>
        </p:txBody>
      </p:sp>
    </p:spTree>
    <p:extLst>
      <p:ext uri="{BB962C8B-B14F-4D97-AF65-F5344CB8AC3E}">
        <p14:creationId xmlns:p14="http://schemas.microsoft.com/office/powerpoint/2010/main" val="925754025"/>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982</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9</vt:i4>
      </vt:variant>
    </vt:vector>
  </HeadingPairs>
  <TitlesOfParts>
    <vt:vector size="13" baseType="lpstr">
      <vt:lpstr>Arial</vt:lpstr>
      <vt:lpstr>Calibri</vt:lpstr>
      <vt:lpstr>Calibri Light</vt:lpstr>
      <vt:lpstr>Tema do Office</vt:lpstr>
      <vt:lpstr>TÉCNICAS QUALITATIVAS DE PREVISÃO Robert, JACOBS, F., CHASE, B.. Administração de Operações e da Cadeia de Suprimentos, 13ª Edição. AMGH, 01/2012. </vt:lpstr>
      <vt:lpstr>Apresentação do PowerPoint</vt:lpstr>
      <vt:lpstr>Apresentação do PowerPoint</vt:lpstr>
      <vt:lpstr>Pesquisa de Mercado </vt:lpstr>
      <vt:lpstr>Painel de Consenso</vt:lpstr>
      <vt:lpstr>Apresentação do PowerPoint</vt:lpstr>
      <vt:lpstr>Analogia Histórica</vt:lpstr>
      <vt:lpstr>Método Delphi  </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TÉCNICAS QUALITATIVAS DE PREVISÃO Robert, JACOBS, F., CHASE, B.. Administração de Operações e da Cadeia de Suprimentos, 13ª Edição. AMGH, 01/2012.</dc:title>
  <dc:creator>Marcio Mattos Borges de Oliveira</dc:creator>
  <cp:lastModifiedBy>Marcio Mattos Borges de Oliveira</cp:lastModifiedBy>
  <cp:revision>11</cp:revision>
  <dcterms:created xsi:type="dcterms:W3CDTF">2017-03-19T23:29:02Z</dcterms:created>
  <dcterms:modified xsi:type="dcterms:W3CDTF">2017-03-26T21:35:44Z</dcterms:modified>
</cp:coreProperties>
</file>