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6" r:id="rId2"/>
    <p:sldId id="338" r:id="rId3"/>
    <p:sldId id="370" r:id="rId4"/>
    <p:sldId id="371" r:id="rId5"/>
    <p:sldId id="369" r:id="rId6"/>
    <p:sldId id="372" r:id="rId7"/>
    <p:sldId id="373" r:id="rId8"/>
    <p:sldId id="374" r:id="rId9"/>
    <p:sldId id="341" r:id="rId10"/>
    <p:sldId id="342" r:id="rId11"/>
    <p:sldId id="343" r:id="rId12"/>
    <p:sldId id="344" r:id="rId13"/>
    <p:sldId id="345" r:id="rId14"/>
    <p:sldId id="346" r:id="rId15"/>
    <p:sldId id="347" r:id="rId16"/>
    <p:sldId id="348" r:id="rId17"/>
    <p:sldId id="349" r:id="rId18"/>
    <p:sldId id="350" r:id="rId19"/>
    <p:sldId id="351" r:id="rId20"/>
    <p:sldId id="352" r:id="rId21"/>
    <p:sldId id="353" r:id="rId22"/>
    <p:sldId id="354" r:id="rId23"/>
    <p:sldId id="355" r:id="rId24"/>
    <p:sldId id="356" r:id="rId25"/>
    <p:sldId id="357" r:id="rId26"/>
    <p:sldId id="358" r:id="rId27"/>
    <p:sldId id="359" r:id="rId28"/>
    <p:sldId id="360" r:id="rId29"/>
    <p:sldId id="361" r:id="rId30"/>
    <p:sldId id="362" r:id="rId31"/>
    <p:sldId id="363" r:id="rId32"/>
    <p:sldId id="364" r:id="rId33"/>
    <p:sldId id="365" r:id="rId34"/>
    <p:sldId id="366" r:id="rId35"/>
    <p:sldId id="339" r:id="rId36"/>
    <p:sldId id="375" r:id="rId37"/>
    <p:sldId id="376" r:id="rId38"/>
    <p:sldId id="377" r:id="rId39"/>
    <p:sldId id="378" r:id="rId40"/>
    <p:sldId id="379" r:id="rId41"/>
    <p:sldId id="367" r:id="rId42"/>
    <p:sldId id="264" r:id="rId43"/>
    <p:sldId id="265" r:id="rId44"/>
    <p:sldId id="266" r:id="rId45"/>
    <p:sldId id="267" r:id="rId46"/>
    <p:sldId id="268" r:id="rId47"/>
    <p:sldId id="380" r:id="rId48"/>
    <p:sldId id="381" r:id="rId49"/>
    <p:sldId id="382" r:id="rId50"/>
    <p:sldId id="383" r:id="rId51"/>
    <p:sldId id="384" r:id="rId52"/>
    <p:sldId id="385" r:id="rId53"/>
    <p:sldId id="386" r:id="rId54"/>
    <p:sldId id="387" r:id="rId55"/>
    <p:sldId id="388" r:id="rId56"/>
    <p:sldId id="389" r:id="rId57"/>
    <p:sldId id="390" r:id="rId5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52E9D-BBFF-412E-9731-239F4815D22D}" type="datetimeFigureOut">
              <a:rPr lang="pt-BR"/>
              <a:pPr>
                <a:defRPr/>
              </a:pPr>
              <a:t>19/05/2016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AD598-14F8-4AB1-96C4-56307158F7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6BD97-2353-444C-AE9C-9D0E87D0EB9C}" type="datetimeFigureOut">
              <a:rPr lang="pt-BR"/>
              <a:pPr>
                <a:defRPr/>
              </a:pPr>
              <a:t>19/05/2016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2EF6B-688A-4B72-9DE9-B6DCD651674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43DBA-73BB-412B-8CB5-02C714F848BF}" type="datetimeFigureOut">
              <a:rPr lang="pt-BR"/>
              <a:pPr>
                <a:defRPr/>
              </a:pPr>
              <a:t>19/05/2016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B3339-8353-4E37-8939-22C99D703A3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CBD4F-D31B-4B99-89DC-488FBF58D075}" type="datetimeFigureOut">
              <a:rPr lang="pt-BR"/>
              <a:pPr>
                <a:defRPr/>
              </a:pPr>
              <a:t>19/05/2016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90F03-BD2A-41EE-9CEC-822EDE6636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F5F3F-E37E-42A8-BF39-333933C33545}" type="datetimeFigureOut">
              <a:rPr lang="pt-BR"/>
              <a:pPr>
                <a:defRPr/>
              </a:pPr>
              <a:t>19/05/2016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F6A99-81CF-4BCD-93B3-E390B879D64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F3D16-4CCA-4BE8-83AE-018F2B920D18}" type="datetimeFigureOut">
              <a:rPr lang="pt-BR"/>
              <a:pPr>
                <a:defRPr/>
              </a:pPr>
              <a:t>19/05/2016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B85E3-5DFF-4D3C-8631-134167B7EB6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1C2E9-A587-4954-A65C-966932D71B98}" type="datetimeFigureOut">
              <a:rPr lang="pt-BR"/>
              <a:pPr>
                <a:defRPr/>
              </a:pPr>
              <a:t>19/05/2016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4A9DA-D682-4AE0-91E7-AAD3F823408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80B39-F540-4B1A-A22A-5D87EAE263BF}" type="datetimeFigureOut">
              <a:rPr lang="pt-BR"/>
              <a:pPr>
                <a:defRPr/>
              </a:pPr>
              <a:t>19/05/2016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51CC6-ECBC-45A5-97C7-0CA85BDBA73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3BA19-994B-41BC-B0D6-9CEB27692218}" type="datetimeFigureOut">
              <a:rPr lang="pt-BR"/>
              <a:pPr>
                <a:defRPr/>
              </a:pPr>
              <a:t>19/05/2016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812FB-91F2-4DA6-8A74-45CB02FE736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46AA5-645D-4AE1-8D39-2A8A3ED9B98E}" type="datetimeFigureOut">
              <a:rPr lang="pt-BR"/>
              <a:pPr>
                <a:defRPr/>
              </a:pPr>
              <a:t>19/05/2016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53662-FB20-47FD-ADE9-309E374125C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06CA4-5741-4355-B007-7B8C9E4ECDF0}" type="datetimeFigureOut">
              <a:rPr lang="pt-BR"/>
              <a:pPr>
                <a:defRPr/>
              </a:pPr>
              <a:t>19/05/2016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38D5C-029E-4323-AB40-4B0031EDFA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BB2D9B-0C16-44CA-9431-33B1D87FD4A2}" type="datetimeFigureOut">
              <a:rPr lang="pt-BR"/>
              <a:pPr>
                <a:defRPr/>
              </a:pPr>
              <a:t>19/05/2016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C86B27-B3A2-446D-906B-53A56FD6CBD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14438" y="2921000"/>
            <a:ext cx="671512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6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Acciones  cotidianas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19250" y="0"/>
            <a:ext cx="295275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rgbClr val="C00000"/>
                </a:solidFill>
                <a:latin typeface="+mn-lt"/>
              </a:rPr>
              <a:t>Rutina: Estudiante peruana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0" y="1341438"/>
            <a:ext cx="4859338" cy="5016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Courier New" pitchFamily="49" charset="0"/>
              <a:buChar char="o"/>
              <a:defRPr/>
            </a:pPr>
            <a:r>
              <a:rPr lang="es-ES" sz="2000" dirty="0">
                <a:latin typeface="+mn-lt"/>
              </a:rPr>
              <a:t>  ¿Y qué </a:t>
            </a:r>
            <a:r>
              <a:rPr lang="es-ES" sz="2000" b="1" dirty="0">
                <a:solidFill>
                  <a:srgbClr val="C00000"/>
                </a:solidFill>
                <a:latin typeface="+mn-lt"/>
              </a:rPr>
              <a:t>haces</a:t>
            </a:r>
            <a:r>
              <a:rPr lang="es-ES" sz="2000" dirty="0">
                <a:latin typeface="+mn-lt"/>
              </a:rPr>
              <a:t> normalmente todos los días?</a:t>
            </a:r>
          </a:p>
          <a:p>
            <a:pPr>
              <a:defRPr/>
            </a:pPr>
            <a:endParaRPr lang="pt-BR" sz="2000" dirty="0">
              <a:latin typeface="+mn-lt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es-ES" sz="2000" dirty="0">
                <a:latin typeface="+mn-lt"/>
              </a:rPr>
              <a:t>  Bueno, yo, en las mañanas… Bueno, ……..      …………. temprano y me voy  a la Universidad. …………….. en la Universidad Católica de Lima. ……………   …………………… Letras.</a:t>
            </a:r>
          </a:p>
          <a:p>
            <a:pPr>
              <a:defRPr/>
            </a:pPr>
            <a:endParaRPr lang="es-ES" sz="2000" dirty="0">
              <a:latin typeface="+mn-lt"/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es-ES" sz="2000" dirty="0">
                <a:latin typeface="+mn-lt"/>
              </a:rPr>
              <a:t> ¿Letras?</a:t>
            </a:r>
          </a:p>
          <a:p>
            <a:pPr>
              <a:defRPr/>
            </a:pPr>
            <a:endParaRPr lang="pt-BR" sz="2000" dirty="0">
              <a:latin typeface="+mn-lt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es-ES" sz="2000" dirty="0">
                <a:latin typeface="+mn-lt"/>
              </a:rPr>
              <a:t> Letras. Y…. Letras haces dos años de estudios generales y después haces una especialidad y yo ………. a estudiar Literatura. ……. , en la mañana, a la Universidad. ……….. a mi casa para comer…. Ya la empleada ha ………………… la comida,  comemos todos juntos.</a:t>
            </a:r>
            <a:endParaRPr lang="pt-BR" sz="2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0" y="0"/>
            <a:ext cx="827088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4.5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00113" y="0"/>
            <a:ext cx="466725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11270" name="Grupo 8"/>
          <p:cNvGrpSpPr>
            <a:grpSpLocks/>
          </p:cNvGrpSpPr>
          <p:nvPr/>
        </p:nvGrpSpPr>
        <p:grpSpPr bwMode="auto">
          <a:xfrm>
            <a:off x="4932363" y="0"/>
            <a:ext cx="4211637" cy="6872288"/>
            <a:chOff x="4932040" y="0"/>
            <a:chExt cx="4211960" cy="6872068"/>
          </a:xfrm>
        </p:grpSpPr>
        <p:pic>
          <p:nvPicPr>
            <p:cNvPr id="11271" name="Picture 5" descr="http://a0.twimg.com/profile_images/2314344660/IMG-20120616-WA004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56044" y="3731101"/>
              <a:ext cx="4187956" cy="3140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2" name="Picture 2" descr="http://4.bp.blogspot.com/-Ef_7kxELAPA/UBlOIIk7XqI/AAAAAAAABuk/bQOMUugkbH8/s1600/universidad+catolica+de+lima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32040" y="0"/>
              <a:ext cx="4211960" cy="364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19250" y="0"/>
            <a:ext cx="295275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rgbClr val="C00000"/>
                </a:solidFill>
                <a:latin typeface="+mn-lt"/>
              </a:rPr>
              <a:t>Rutina: Estudiante peruana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0" y="1341438"/>
            <a:ext cx="4859338" cy="5016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Courier New" pitchFamily="49" charset="0"/>
              <a:buChar char="o"/>
              <a:defRPr/>
            </a:pPr>
            <a:r>
              <a:rPr lang="es-ES" sz="2000" dirty="0">
                <a:latin typeface="+mn-lt"/>
              </a:rPr>
              <a:t>  ¿Y qué </a:t>
            </a:r>
            <a:r>
              <a:rPr lang="es-ES" sz="2000" b="1" dirty="0">
                <a:solidFill>
                  <a:srgbClr val="C00000"/>
                </a:solidFill>
                <a:latin typeface="+mn-lt"/>
              </a:rPr>
              <a:t>haces</a:t>
            </a:r>
            <a:r>
              <a:rPr lang="es-ES" sz="2000" dirty="0">
                <a:latin typeface="+mn-lt"/>
              </a:rPr>
              <a:t> normalmente todos los días?</a:t>
            </a:r>
          </a:p>
          <a:p>
            <a:pPr>
              <a:defRPr/>
            </a:pPr>
            <a:endParaRPr lang="pt-BR" sz="2000" dirty="0">
              <a:latin typeface="+mn-lt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es-ES" sz="2000" dirty="0">
                <a:latin typeface="+mn-lt"/>
              </a:rPr>
              <a:t>  Bueno, yo, en las mañanas… Bueno,  </a:t>
            </a:r>
            <a:r>
              <a:rPr lang="es-ES" sz="2000" b="1" dirty="0">
                <a:solidFill>
                  <a:srgbClr val="C00000"/>
                </a:solidFill>
                <a:latin typeface="+mn-lt"/>
              </a:rPr>
              <a:t>me</a:t>
            </a:r>
            <a:r>
              <a:rPr lang="es-ES" sz="2000" dirty="0">
                <a:latin typeface="+mn-lt"/>
              </a:rPr>
              <a:t>      </a:t>
            </a:r>
            <a:r>
              <a:rPr lang="es-ES" sz="2000" b="1" dirty="0">
                <a:solidFill>
                  <a:srgbClr val="C00000"/>
                </a:solidFill>
                <a:latin typeface="+mn-lt"/>
              </a:rPr>
              <a:t>levanto</a:t>
            </a:r>
            <a:r>
              <a:rPr lang="es-ES" sz="2000" dirty="0">
                <a:latin typeface="+mn-lt"/>
              </a:rPr>
              <a:t> temprano y me voy  a la Universidad. …………….. en la Universidad Católica de Lima. ……………   …………………… Letras.</a:t>
            </a:r>
          </a:p>
          <a:p>
            <a:pPr>
              <a:defRPr/>
            </a:pPr>
            <a:endParaRPr lang="es-ES" sz="2000" dirty="0">
              <a:latin typeface="+mn-lt"/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es-ES" sz="2000" dirty="0">
                <a:latin typeface="+mn-lt"/>
              </a:rPr>
              <a:t> ¿Letras?</a:t>
            </a:r>
          </a:p>
          <a:p>
            <a:pPr>
              <a:defRPr/>
            </a:pPr>
            <a:endParaRPr lang="pt-BR" sz="2000" dirty="0">
              <a:latin typeface="+mn-lt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es-ES" sz="2000" dirty="0">
                <a:latin typeface="+mn-lt"/>
              </a:rPr>
              <a:t> Letras. Y…. Letras haces dos años de estudios generales y después haces una especialidad y yo ………. a estudiar Literatura. ……. , en la mañana, a la Universidad. ……….. a mi casa para comer…. Ya la empleada ha ………………… la comida,  comemos todos juntos.</a:t>
            </a:r>
            <a:endParaRPr lang="pt-BR" sz="2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0" y="0"/>
            <a:ext cx="827088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4.5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00113" y="0"/>
            <a:ext cx="466725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12294" name="Grupo 8"/>
          <p:cNvGrpSpPr>
            <a:grpSpLocks/>
          </p:cNvGrpSpPr>
          <p:nvPr/>
        </p:nvGrpSpPr>
        <p:grpSpPr bwMode="auto">
          <a:xfrm>
            <a:off x="4932363" y="0"/>
            <a:ext cx="4211637" cy="6872288"/>
            <a:chOff x="4932040" y="0"/>
            <a:chExt cx="4211960" cy="6872068"/>
          </a:xfrm>
        </p:grpSpPr>
        <p:pic>
          <p:nvPicPr>
            <p:cNvPr id="12295" name="Picture 5" descr="http://a0.twimg.com/profile_images/2314344660/IMG-20120616-WA004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56044" y="3731101"/>
              <a:ext cx="4187956" cy="3140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6" name="Picture 2" descr="http://4.bp.blogspot.com/-Ef_7kxELAPA/UBlOIIk7XqI/AAAAAAAABuk/bQOMUugkbH8/s1600/universidad+catolica+de+lima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32040" y="0"/>
              <a:ext cx="4211960" cy="364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19250" y="0"/>
            <a:ext cx="295275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rgbClr val="C00000"/>
                </a:solidFill>
                <a:latin typeface="+mn-lt"/>
              </a:rPr>
              <a:t>Rutina: Estudiante peruana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0" y="1341438"/>
            <a:ext cx="4859338" cy="5016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Courier New" pitchFamily="49" charset="0"/>
              <a:buChar char="o"/>
              <a:defRPr/>
            </a:pPr>
            <a:r>
              <a:rPr lang="es-ES" sz="2000" dirty="0">
                <a:latin typeface="+mn-lt"/>
              </a:rPr>
              <a:t>  ¿Y qué </a:t>
            </a:r>
            <a:r>
              <a:rPr lang="es-ES" sz="2000" b="1" dirty="0">
                <a:solidFill>
                  <a:srgbClr val="C00000"/>
                </a:solidFill>
                <a:latin typeface="+mn-lt"/>
              </a:rPr>
              <a:t>haces</a:t>
            </a:r>
            <a:r>
              <a:rPr lang="es-ES" sz="2000" dirty="0">
                <a:latin typeface="+mn-lt"/>
              </a:rPr>
              <a:t> normalmente todos los días?</a:t>
            </a:r>
          </a:p>
          <a:p>
            <a:pPr>
              <a:defRPr/>
            </a:pPr>
            <a:endParaRPr lang="pt-BR" sz="2000" dirty="0">
              <a:latin typeface="+mn-lt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es-ES" sz="2000" dirty="0">
                <a:latin typeface="+mn-lt"/>
              </a:rPr>
              <a:t>  Bueno, yo, en las mañanas… Bueno,  </a:t>
            </a:r>
            <a:r>
              <a:rPr lang="es-ES" sz="2000" b="1" dirty="0">
                <a:solidFill>
                  <a:srgbClr val="C00000"/>
                </a:solidFill>
                <a:latin typeface="+mn-lt"/>
              </a:rPr>
              <a:t>me</a:t>
            </a:r>
            <a:r>
              <a:rPr lang="es-ES" sz="2000" dirty="0">
                <a:latin typeface="+mn-lt"/>
              </a:rPr>
              <a:t>      </a:t>
            </a:r>
            <a:r>
              <a:rPr lang="es-ES" sz="2000" b="1" dirty="0">
                <a:solidFill>
                  <a:srgbClr val="C00000"/>
                </a:solidFill>
                <a:latin typeface="+mn-lt"/>
              </a:rPr>
              <a:t>levanto</a:t>
            </a:r>
            <a:r>
              <a:rPr lang="es-ES" sz="2000" dirty="0">
                <a:latin typeface="+mn-lt"/>
              </a:rPr>
              <a:t> temprano y me voy  a la Universidad. </a:t>
            </a:r>
            <a:r>
              <a:rPr lang="es-ES" sz="2000" b="1" dirty="0">
                <a:solidFill>
                  <a:srgbClr val="C00000"/>
                </a:solidFill>
                <a:latin typeface="+mn-lt"/>
              </a:rPr>
              <a:t>Estudio</a:t>
            </a:r>
            <a:r>
              <a:rPr lang="es-ES" sz="2000" dirty="0">
                <a:latin typeface="+mn-lt"/>
              </a:rPr>
              <a:t> en la Universidad Católica de Lima. ……………   …………………… Letras.</a:t>
            </a:r>
          </a:p>
          <a:p>
            <a:pPr>
              <a:defRPr/>
            </a:pPr>
            <a:endParaRPr lang="es-ES" sz="2000" dirty="0">
              <a:latin typeface="+mn-lt"/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es-ES" sz="2000" dirty="0">
                <a:latin typeface="+mn-lt"/>
              </a:rPr>
              <a:t> ¿Letras?</a:t>
            </a:r>
          </a:p>
          <a:p>
            <a:pPr>
              <a:defRPr/>
            </a:pPr>
            <a:endParaRPr lang="pt-BR" sz="2000" dirty="0">
              <a:latin typeface="+mn-lt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es-ES" sz="2000" dirty="0">
                <a:latin typeface="+mn-lt"/>
              </a:rPr>
              <a:t> Letras. Y…. Letras haces dos años de estudios generales y después haces una especialidad y yo ………. a estudiar Literatura. ……. , en la mañana, a la Universidad. ……….. a mi casa para comer…. Ya la empleada ha ………………… la comida,  comemos todos juntos.</a:t>
            </a:r>
            <a:endParaRPr lang="pt-BR" sz="2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0" y="0"/>
            <a:ext cx="827088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4.5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00113" y="0"/>
            <a:ext cx="466725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13318" name="Grupo 8"/>
          <p:cNvGrpSpPr>
            <a:grpSpLocks/>
          </p:cNvGrpSpPr>
          <p:nvPr/>
        </p:nvGrpSpPr>
        <p:grpSpPr bwMode="auto">
          <a:xfrm>
            <a:off x="4932363" y="0"/>
            <a:ext cx="4211637" cy="6872288"/>
            <a:chOff x="4932040" y="0"/>
            <a:chExt cx="4211960" cy="6872068"/>
          </a:xfrm>
        </p:grpSpPr>
        <p:pic>
          <p:nvPicPr>
            <p:cNvPr id="13319" name="Picture 5" descr="http://a0.twimg.com/profile_images/2314344660/IMG-20120616-WA004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56044" y="3731101"/>
              <a:ext cx="4187956" cy="3140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0" name="Picture 2" descr="http://4.bp.blogspot.com/-Ef_7kxELAPA/UBlOIIk7XqI/AAAAAAAABuk/bQOMUugkbH8/s1600/universidad+catolica+de+lima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32040" y="0"/>
              <a:ext cx="4211960" cy="364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19250" y="0"/>
            <a:ext cx="295275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rgbClr val="C00000"/>
                </a:solidFill>
                <a:latin typeface="+mn-lt"/>
              </a:rPr>
              <a:t>Rutina: Estudiante peruana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0" y="1341438"/>
            <a:ext cx="4859338" cy="5016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Courier New" pitchFamily="49" charset="0"/>
              <a:buChar char="o"/>
              <a:defRPr/>
            </a:pPr>
            <a:r>
              <a:rPr lang="es-ES" sz="2000" dirty="0">
                <a:latin typeface="+mn-lt"/>
              </a:rPr>
              <a:t>  ¿Y qué </a:t>
            </a:r>
            <a:r>
              <a:rPr lang="es-ES" sz="2000" b="1" dirty="0">
                <a:solidFill>
                  <a:srgbClr val="C00000"/>
                </a:solidFill>
                <a:latin typeface="+mn-lt"/>
              </a:rPr>
              <a:t>haces</a:t>
            </a:r>
            <a:r>
              <a:rPr lang="es-ES" sz="2000" dirty="0">
                <a:latin typeface="+mn-lt"/>
              </a:rPr>
              <a:t> normalmente todos los días?</a:t>
            </a:r>
          </a:p>
          <a:p>
            <a:pPr>
              <a:defRPr/>
            </a:pPr>
            <a:endParaRPr lang="pt-BR" sz="2000" dirty="0">
              <a:latin typeface="+mn-lt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es-ES" sz="2000" dirty="0">
                <a:latin typeface="+mn-lt"/>
              </a:rPr>
              <a:t>  Bueno, yo, en las mañanas… Bueno,  </a:t>
            </a:r>
            <a:r>
              <a:rPr lang="es-ES" sz="2000" b="1" dirty="0">
                <a:solidFill>
                  <a:srgbClr val="C00000"/>
                </a:solidFill>
                <a:latin typeface="+mn-lt"/>
              </a:rPr>
              <a:t>me</a:t>
            </a:r>
            <a:r>
              <a:rPr lang="es-ES" sz="2000" dirty="0">
                <a:latin typeface="+mn-lt"/>
              </a:rPr>
              <a:t>      </a:t>
            </a:r>
            <a:r>
              <a:rPr lang="es-ES" sz="2000" b="1" dirty="0">
                <a:solidFill>
                  <a:srgbClr val="C00000"/>
                </a:solidFill>
                <a:latin typeface="+mn-lt"/>
              </a:rPr>
              <a:t>levanto</a:t>
            </a:r>
            <a:r>
              <a:rPr lang="es-ES" sz="2000" dirty="0">
                <a:latin typeface="+mn-lt"/>
              </a:rPr>
              <a:t> temprano y me voy  a la Universidad. </a:t>
            </a:r>
            <a:r>
              <a:rPr lang="es-ES" sz="2000" b="1" dirty="0">
                <a:solidFill>
                  <a:srgbClr val="C00000"/>
                </a:solidFill>
                <a:latin typeface="+mn-lt"/>
              </a:rPr>
              <a:t>Estudio</a:t>
            </a:r>
            <a:r>
              <a:rPr lang="es-ES" sz="2000" dirty="0">
                <a:latin typeface="+mn-lt"/>
              </a:rPr>
              <a:t> en la Universidad Católica de Lima. </a:t>
            </a:r>
            <a:r>
              <a:rPr lang="es-ES" sz="2000" b="1" dirty="0">
                <a:solidFill>
                  <a:srgbClr val="C00000"/>
                </a:solidFill>
                <a:latin typeface="+mn-lt"/>
              </a:rPr>
              <a:t>Estoy  estudiando</a:t>
            </a:r>
            <a:r>
              <a:rPr lang="es-ES" sz="2000" dirty="0">
                <a:latin typeface="+mn-lt"/>
              </a:rPr>
              <a:t> Letras.</a:t>
            </a:r>
          </a:p>
          <a:p>
            <a:pPr>
              <a:defRPr/>
            </a:pPr>
            <a:endParaRPr lang="es-ES" sz="2000" dirty="0">
              <a:latin typeface="+mn-lt"/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es-ES" sz="2000" dirty="0">
                <a:latin typeface="+mn-lt"/>
              </a:rPr>
              <a:t> ¿Letras?</a:t>
            </a:r>
          </a:p>
          <a:p>
            <a:pPr>
              <a:defRPr/>
            </a:pPr>
            <a:endParaRPr lang="pt-BR" sz="2000" dirty="0">
              <a:latin typeface="+mn-lt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es-ES" sz="2000" dirty="0">
                <a:latin typeface="+mn-lt"/>
              </a:rPr>
              <a:t> Letras. Y…. Letras haces dos años de estudios generales y después haces una especialidad y yo ………. a estudiar Literatura. ……. , en la mañana, a la Universidad. ……….. a mi casa para comer…. Ya la empleada ha ………………… la comida,  comemos todos juntos.</a:t>
            </a:r>
            <a:endParaRPr lang="pt-BR" sz="2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0" y="0"/>
            <a:ext cx="827088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4.5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00113" y="0"/>
            <a:ext cx="466725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14342" name="Grupo 8"/>
          <p:cNvGrpSpPr>
            <a:grpSpLocks/>
          </p:cNvGrpSpPr>
          <p:nvPr/>
        </p:nvGrpSpPr>
        <p:grpSpPr bwMode="auto">
          <a:xfrm>
            <a:off x="4932363" y="0"/>
            <a:ext cx="4211637" cy="6872288"/>
            <a:chOff x="4932040" y="0"/>
            <a:chExt cx="4211960" cy="6872068"/>
          </a:xfrm>
        </p:grpSpPr>
        <p:pic>
          <p:nvPicPr>
            <p:cNvPr id="14343" name="Picture 5" descr="http://a0.twimg.com/profile_images/2314344660/IMG-20120616-WA004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56044" y="3731101"/>
              <a:ext cx="4187956" cy="3140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4" name="Picture 2" descr="http://4.bp.blogspot.com/-Ef_7kxELAPA/UBlOIIk7XqI/AAAAAAAABuk/bQOMUugkbH8/s1600/universidad+catolica+de+lima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32040" y="0"/>
              <a:ext cx="4211960" cy="364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19250" y="0"/>
            <a:ext cx="295275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rgbClr val="C00000"/>
                </a:solidFill>
                <a:latin typeface="+mn-lt"/>
              </a:rPr>
              <a:t>Rutina: Estudiante peruana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0" y="1341438"/>
            <a:ext cx="4859338" cy="5016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Courier New" pitchFamily="49" charset="0"/>
              <a:buChar char="o"/>
              <a:defRPr/>
            </a:pPr>
            <a:r>
              <a:rPr lang="es-ES" sz="2000" dirty="0">
                <a:latin typeface="+mn-lt"/>
              </a:rPr>
              <a:t>  ¿Y qué </a:t>
            </a:r>
            <a:r>
              <a:rPr lang="es-ES" sz="2000" b="1" dirty="0">
                <a:solidFill>
                  <a:srgbClr val="C00000"/>
                </a:solidFill>
                <a:latin typeface="+mn-lt"/>
              </a:rPr>
              <a:t>haces</a:t>
            </a:r>
            <a:r>
              <a:rPr lang="es-ES" sz="2000" dirty="0">
                <a:latin typeface="+mn-lt"/>
              </a:rPr>
              <a:t> normalmente todos los días?</a:t>
            </a:r>
          </a:p>
          <a:p>
            <a:pPr>
              <a:defRPr/>
            </a:pPr>
            <a:endParaRPr lang="pt-BR" sz="2000" dirty="0">
              <a:latin typeface="+mn-lt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es-ES" sz="2000" dirty="0">
                <a:latin typeface="+mn-lt"/>
              </a:rPr>
              <a:t>  Bueno, yo, en las mañanas… Bueno,  </a:t>
            </a:r>
            <a:r>
              <a:rPr lang="es-ES" sz="2000" b="1" dirty="0">
                <a:solidFill>
                  <a:srgbClr val="C00000"/>
                </a:solidFill>
                <a:latin typeface="+mn-lt"/>
              </a:rPr>
              <a:t>me</a:t>
            </a:r>
            <a:r>
              <a:rPr lang="es-ES" sz="2000" dirty="0">
                <a:latin typeface="+mn-lt"/>
              </a:rPr>
              <a:t>      </a:t>
            </a:r>
            <a:r>
              <a:rPr lang="es-ES" sz="2000" b="1" dirty="0">
                <a:solidFill>
                  <a:srgbClr val="C00000"/>
                </a:solidFill>
                <a:latin typeface="+mn-lt"/>
              </a:rPr>
              <a:t>levanto</a:t>
            </a:r>
            <a:r>
              <a:rPr lang="es-ES" sz="2000" dirty="0">
                <a:latin typeface="+mn-lt"/>
              </a:rPr>
              <a:t> temprano y me voy  a la Universidad. </a:t>
            </a:r>
            <a:r>
              <a:rPr lang="es-ES" sz="2000" b="1" dirty="0">
                <a:solidFill>
                  <a:srgbClr val="C00000"/>
                </a:solidFill>
                <a:latin typeface="+mn-lt"/>
              </a:rPr>
              <a:t>Estudio</a:t>
            </a:r>
            <a:r>
              <a:rPr lang="es-ES" sz="2000" dirty="0">
                <a:latin typeface="+mn-lt"/>
              </a:rPr>
              <a:t> en la Universidad Católica de Lima. </a:t>
            </a:r>
            <a:r>
              <a:rPr lang="es-ES" sz="2000" b="1" dirty="0">
                <a:solidFill>
                  <a:srgbClr val="C00000"/>
                </a:solidFill>
                <a:latin typeface="+mn-lt"/>
              </a:rPr>
              <a:t>Estoy  estudiando</a:t>
            </a:r>
            <a:r>
              <a:rPr lang="es-ES" sz="2000" dirty="0">
                <a:latin typeface="+mn-lt"/>
              </a:rPr>
              <a:t> Letras.</a:t>
            </a:r>
          </a:p>
          <a:p>
            <a:pPr>
              <a:defRPr/>
            </a:pPr>
            <a:endParaRPr lang="es-ES" sz="2000" dirty="0">
              <a:latin typeface="+mn-lt"/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es-ES" sz="2000" dirty="0">
                <a:latin typeface="+mn-lt"/>
              </a:rPr>
              <a:t> ¿Letras?</a:t>
            </a:r>
          </a:p>
          <a:p>
            <a:pPr>
              <a:defRPr/>
            </a:pPr>
            <a:endParaRPr lang="pt-BR" sz="2000" dirty="0">
              <a:latin typeface="+mn-lt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es-ES" sz="2000" dirty="0">
                <a:latin typeface="+mn-lt"/>
              </a:rPr>
              <a:t> Letras. Y…. Letras haces dos años de estudios generales y después haces una especialidad y yo  </a:t>
            </a:r>
            <a:r>
              <a:rPr lang="es-ES" sz="2000" b="1" dirty="0">
                <a:solidFill>
                  <a:srgbClr val="C00000"/>
                </a:solidFill>
                <a:latin typeface="+mn-lt"/>
              </a:rPr>
              <a:t>voy </a:t>
            </a:r>
            <a:r>
              <a:rPr lang="es-ES" sz="2000" dirty="0">
                <a:latin typeface="+mn-lt"/>
              </a:rPr>
              <a:t> a estudiar Literatura. ……. , en la mañana, a la Universidad. ……….. a mi casa para comer…. Ya la empleada ha ………………… la comida,  comemos todos juntos.</a:t>
            </a:r>
            <a:endParaRPr lang="pt-BR" sz="2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0" y="0"/>
            <a:ext cx="827088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4.5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00113" y="0"/>
            <a:ext cx="466725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15366" name="Grupo 8"/>
          <p:cNvGrpSpPr>
            <a:grpSpLocks/>
          </p:cNvGrpSpPr>
          <p:nvPr/>
        </p:nvGrpSpPr>
        <p:grpSpPr bwMode="auto">
          <a:xfrm>
            <a:off x="4932363" y="0"/>
            <a:ext cx="4211637" cy="6872288"/>
            <a:chOff x="4932040" y="0"/>
            <a:chExt cx="4211960" cy="6872068"/>
          </a:xfrm>
        </p:grpSpPr>
        <p:pic>
          <p:nvPicPr>
            <p:cNvPr id="15367" name="Picture 5" descr="http://a0.twimg.com/profile_images/2314344660/IMG-20120616-WA004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56044" y="3731101"/>
              <a:ext cx="4187956" cy="3140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8" name="Picture 2" descr="http://4.bp.blogspot.com/-Ef_7kxELAPA/UBlOIIk7XqI/AAAAAAAABuk/bQOMUugkbH8/s1600/universidad+catolica+de+lima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32040" y="0"/>
              <a:ext cx="4211960" cy="364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19250" y="0"/>
            <a:ext cx="295275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rgbClr val="C00000"/>
                </a:solidFill>
                <a:latin typeface="+mn-lt"/>
              </a:rPr>
              <a:t>Rutina: Estudiante peruana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0" y="1341438"/>
            <a:ext cx="4859338" cy="5016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Courier New" pitchFamily="49" charset="0"/>
              <a:buChar char="o"/>
              <a:defRPr/>
            </a:pPr>
            <a:r>
              <a:rPr lang="es-ES" sz="2000" dirty="0">
                <a:latin typeface="+mn-lt"/>
              </a:rPr>
              <a:t>  ¿Y qué </a:t>
            </a:r>
            <a:r>
              <a:rPr lang="es-ES" sz="2000" b="1" dirty="0">
                <a:solidFill>
                  <a:srgbClr val="C00000"/>
                </a:solidFill>
                <a:latin typeface="+mn-lt"/>
              </a:rPr>
              <a:t>haces</a:t>
            </a:r>
            <a:r>
              <a:rPr lang="es-ES" sz="2000" dirty="0">
                <a:latin typeface="+mn-lt"/>
              </a:rPr>
              <a:t> normalmente todos los días?</a:t>
            </a:r>
          </a:p>
          <a:p>
            <a:pPr>
              <a:defRPr/>
            </a:pPr>
            <a:endParaRPr lang="pt-BR" sz="2000" dirty="0">
              <a:latin typeface="+mn-lt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es-ES" sz="2000" dirty="0">
                <a:latin typeface="+mn-lt"/>
              </a:rPr>
              <a:t>  Bueno, yo, en las mañanas… Bueno,  </a:t>
            </a:r>
            <a:r>
              <a:rPr lang="es-ES" sz="2000" b="1" dirty="0">
                <a:solidFill>
                  <a:srgbClr val="C00000"/>
                </a:solidFill>
                <a:latin typeface="+mn-lt"/>
              </a:rPr>
              <a:t>me</a:t>
            </a:r>
            <a:r>
              <a:rPr lang="es-ES" sz="2000" dirty="0">
                <a:latin typeface="+mn-lt"/>
              </a:rPr>
              <a:t>      </a:t>
            </a:r>
            <a:r>
              <a:rPr lang="es-ES" sz="2000" b="1" dirty="0">
                <a:solidFill>
                  <a:srgbClr val="C00000"/>
                </a:solidFill>
                <a:latin typeface="+mn-lt"/>
              </a:rPr>
              <a:t>levanto</a:t>
            </a:r>
            <a:r>
              <a:rPr lang="es-ES" sz="2000" dirty="0">
                <a:latin typeface="+mn-lt"/>
              </a:rPr>
              <a:t> temprano y me voy  a la Universidad. </a:t>
            </a:r>
            <a:r>
              <a:rPr lang="es-ES" sz="2000" b="1" dirty="0">
                <a:solidFill>
                  <a:srgbClr val="C00000"/>
                </a:solidFill>
                <a:latin typeface="+mn-lt"/>
              </a:rPr>
              <a:t>Estudio</a:t>
            </a:r>
            <a:r>
              <a:rPr lang="es-ES" sz="2000" dirty="0">
                <a:latin typeface="+mn-lt"/>
              </a:rPr>
              <a:t> en la Universidad Católica de Lima. </a:t>
            </a:r>
            <a:r>
              <a:rPr lang="es-ES" sz="2000" b="1" dirty="0">
                <a:solidFill>
                  <a:srgbClr val="C00000"/>
                </a:solidFill>
                <a:latin typeface="+mn-lt"/>
              </a:rPr>
              <a:t>Estoy  estudiando</a:t>
            </a:r>
            <a:r>
              <a:rPr lang="es-ES" sz="2000" dirty="0">
                <a:latin typeface="+mn-lt"/>
              </a:rPr>
              <a:t> Letras.</a:t>
            </a:r>
          </a:p>
          <a:p>
            <a:pPr>
              <a:defRPr/>
            </a:pPr>
            <a:endParaRPr lang="es-ES" sz="2000" dirty="0">
              <a:latin typeface="+mn-lt"/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es-ES" sz="2000" dirty="0">
                <a:latin typeface="+mn-lt"/>
              </a:rPr>
              <a:t> ¿Letras?</a:t>
            </a:r>
          </a:p>
          <a:p>
            <a:pPr>
              <a:defRPr/>
            </a:pPr>
            <a:endParaRPr lang="pt-BR" sz="2000" dirty="0">
              <a:latin typeface="+mn-lt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es-ES" sz="2000" dirty="0">
                <a:latin typeface="+mn-lt"/>
              </a:rPr>
              <a:t> Letras. Y…. Letras haces dos años de estudios generales y después haces una especialidad y yo  </a:t>
            </a:r>
            <a:r>
              <a:rPr lang="es-ES" sz="2000" b="1" dirty="0">
                <a:solidFill>
                  <a:srgbClr val="C00000"/>
                </a:solidFill>
                <a:latin typeface="+mn-lt"/>
              </a:rPr>
              <a:t>voy </a:t>
            </a:r>
            <a:r>
              <a:rPr lang="es-ES" sz="2000" dirty="0">
                <a:latin typeface="+mn-lt"/>
              </a:rPr>
              <a:t> a estudiar Literatura. </a:t>
            </a:r>
            <a:r>
              <a:rPr lang="es-ES" sz="2000" b="1" dirty="0">
                <a:solidFill>
                  <a:srgbClr val="C00000"/>
                </a:solidFill>
                <a:latin typeface="+mn-lt"/>
              </a:rPr>
              <a:t>Voy</a:t>
            </a:r>
            <a:r>
              <a:rPr lang="es-ES" sz="2000" dirty="0">
                <a:latin typeface="+mn-lt"/>
              </a:rPr>
              <a:t>  , en la mañana, a la Universidad. ……….. a mi casa para comer…. Ya la empleada ha ………………… la comida,  comemos todos juntos.</a:t>
            </a:r>
            <a:endParaRPr lang="pt-BR" sz="2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0" y="0"/>
            <a:ext cx="827088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4.5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00113" y="0"/>
            <a:ext cx="466725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16390" name="Grupo 8"/>
          <p:cNvGrpSpPr>
            <a:grpSpLocks/>
          </p:cNvGrpSpPr>
          <p:nvPr/>
        </p:nvGrpSpPr>
        <p:grpSpPr bwMode="auto">
          <a:xfrm>
            <a:off x="4932363" y="0"/>
            <a:ext cx="4211637" cy="6872288"/>
            <a:chOff x="4932040" y="0"/>
            <a:chExt cx="4211960" cy="6872068"/>
          </a:xfrm>
        </p:grpSpPr>
        <p:pic>
          <p:nvPicPr>
            <p:cNvPr id="16391" name="Picture 5" descr="http://a0.twimg.com/profile_images/2314344660/IMG-20120616-WA004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56044" y="3731101"/>
              <a:ext cx="4187956" cy="3140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2" name="Picture 2" descr="http://4.bp.blogspot.com/-Ef_7kxELAPA/UBlOIIk7XqI/AAAAAAAABuk/bQOMUugkbH8/s1600/universidad+catolica+de+lima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32040" y="0"/>
              <a:ext cx="4211960" cy="364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19250" y="0"/>
            <a:ext cx="295275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rgbClr val="C00000"/>
                </a:solidFill>
                <a:latin typeface="+mn-lt"/>
              </a:rPr>
              <a:t>Rutina: Estudiante peruana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0" y="1341438"/>
            <a:ext cx="4859338" cy="5016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Courier New" pitchFamily="49" charset="0"/>
              <a:buChar char="o"/>
              <a:defRPr/>
            </a:pPr>
            <a:r>
              <a:rPr lang="es-ES" sz="2000" dirty="0">
                <a:latin typeface="+mn-lt"/>
              </a:rPr>
              <a:t>  ¿Y qué </a:t>
            </a:r>
            <a:r>
              <a:rPr lang="es-ES" sz="2000" b="1" dirty="0">
                <a:solidFill>
                  <a:srgbClr val="C00000"/>
                </a:solidFill>
                <a:latin typeface="+mn-lt"/>
              </a:rPr>
              <a:t>haces</a:t>
            </a:r>
            <a:r>
              <a:rPr lang="es-ES" sz="2000" dirty="0">
                <a:latin typeface="+mn-lt"/>
              </a:rPr>
              <a:t> normalmente todos los días?</a:t>
            </a:r>
          </a:p>
          <a:p>
            <a:pPr>
              <a:defRPr/>
            </a:pPr>
            <a:endParaRPr lang="pt-BR" sz="2000" dirty="0">
              <a:latin typeface="+mn-lt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es-ES" sz="2000" dirty="0">
                <a:latin typeface="+mn-lt"/>
              </a:rPr>
              <a:t>  Bueno, yo, en las mañanas… Bueno,  </a:t>
            </a:r>
            <a:r>
              <a:rPr lang="es-ES" sz="2000" b="1" dirty="0">
                <a:solidFill>
                  <a:srgbClr val="C00000"/>
                </a:solidFill>
                <a:latin typeface="+mn-lt"/>
              </a:rPr>
              <a:t>me</a:t>
            </a:r>
            <a:r>
              <a:rPr lang="es-ES" sz="2000" dirty="0">
                <a:latin typeface="+mn-lt"/>
              </a:rPr>
              <a:t>      </a:t>
            </a:r>
            <a:r>
              <a:rPr lang="es-ES" sz="2000" b="1" dirty="0">
                <a:solidFill>
                  <a:srgbClr val="C00000"/>
                </a:solidFill>
                <a:latin typeface="+mn-lt"/>
              </a:rPr>
              <a:t>levanto</a:t>
            </a:r>
            <a:r>
              <a:rPr lang="es-ES" sz="2000" dirty="0">
                <a:latin typeface="+mn-lt"/>
              </a:rPr>
              <a:t> temprano y me voy  a la Universidad. </a:t>
            </a:r>
            <a:r>
              <a:rPr lang="es-ES" sz="2000" b="1" dirty="0">
                <a:solidFill>
                  <a:srgbClr val="C00000"/>
                </a:solidFill>
                <a:latin typeface="+mn-lt"/>
              </a:rPr>
              <a:t>Estudio</a:t>
            </a:r>
            <a:r>
              <a:rPr lang="es-ES" sz="2000" dirty="0">
                <a:latin typeface="+mn-lt"/>
              </a:rPr>
              <a:t> en la Universidad Católica de Lima. </a:t>
            </a:r>
            <a:r>
              <a:rPr lang="es-ES" sz="2000" b="1" dirty="0">
                <a:solidFill>
                  <a:srgbClr val="C00000"/>
                </a:solidFill>
                <a:latin typeface="+mn-lt"/>
              </a:rPr>
              <a:t>Estoy  estudiando</a:t>
            </a:r>
            <a:r>
              <a:rPr lang="es-ES" sz="2000" dirty="0">
                <a:latin typeface="+mn-lt"/>
              </a:rPr>
              <a:t> Letras.</a:t>
            </a:r>
          </a:p>
          <a:p>
            <a:pPr>
              <a:defRPr/>
            </a:pPr>
            <a:endParaRPr lang="es-ES" sz="2000" dirty="0">
              <a:latin typeface="+mn-lt"/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es-ES" sz="2000" dirty="0">
                <a:latin typeface="+mn-lt"/>
              </a:rPr>
              <a:t> ¿Letras?</a:t>
            </a:r>
          </a:p>
          <a:p>
            <a:pPr>
              <a:defRPr/>
            </a:pPr>
            <a:endParaRPr lang="pt-BR" sz="2000" dirty="0">
              <a:latin typeface="+mn-lt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es-ES" sz="2000" dirty="0">
                <a:latin typeface="+mn-lt"/>
              </a:rPr>
              <a:t> Letras. Y…. Letras haces dos años de estudios generales y después haces una especialidad y yo  </a:t>
            </a:r>
            <a:r>
              <a:rPr lang="es-ES" sz="2000" b="1" dirty="0">
                <a:solidFill>
                  <a:srgbClr val="C00000"/>
                </a:solidFill>
                <a:latin typeface="+mn-lt"/>
              </a:rPr>
              <a:t>voy </a:t>
            </a:r>
            <a:r>
              <a:rPr lang="es-ES" sz="2000" dirty="0">
                <a:latin typeface="+mn-lt"/>
              </a:rPr>
              <a:t> a estudiar Literatura. </a:t>
            </a:r>
            <a:r>
              <a:rPr lang="es-ES" sz="2000" b="1" dirty="0">
                <a:solidFill>
                  <a:srgbClr val="C00000"/>
                </a:solidFill>
                <a:latin typeface="+mn-lt"/>
              </a:rPr>
              <a:t>Voy</a:t>
            </a:r>
            <a:r>
              <a:rPr lang="es-ES" sz="2000" dirty="0">
                <a:latin typeface="+mn-lt"/>
              </a:rPr>
              <a:t>  , en la mañana, a la Universidad. </a:t>
            </a:r>
            <a:r>
              <a:rPr lang="es-ES" sz="2000" b="1" dirty="0">
                <a:solidFill>
                  <a:srgbClr val="C00000"/>
                </a:solidFill>
                <a:latin typeface="+mn-lt"/>
              </a:rPr>
              <a:t>Vuelvo</a:t>
            </a:r>
            <a:r>
              <a:rPr lang="es-ES" sz="2000" dirty="0">
                <a:latin typeface="+mn-lt"/>
              </a:rPr>
              <a:t> a mi casa para comer…. Ya la empleada ha ………………… la comida,  comemos todos juntos.</a:t>
            </a:r>
            <a:endParaRPr lang="pt-BR" sz="2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0" y="0"/>
            <a:ext cx="827088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4.5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00113" y="0"/>
            <a:ext cx="466725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17414" name="Grupo 8"/>
          <p:cNvGrpSpPr>
            <a:grpSpLocks/>
          </p:cNvGrpSpPr>
          <p:nvPr/>
        </p:nvGrpSpPr>
        <p:grpSpPr bwMode="auto">
          <a:xfrm>
            <a:off x="4932363" y="0"/>
            <a:ext cx="4211637" cy="6872288"/>
            <a:chOff x="4932040" y="0"/>
            <a:chExt cx="4211960" cy="6872068"/>
          </a:xfrm>
        </p:grpSpPr>
        <p:pic>
          <p:nvPicPr>
            <p:cNvPr id="17415" name="Picture 5" descr="http://a0.twimg.com/profile_images/2314344660/IMG-20120616-WA004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56044" y="3731101"/>
              <a:ext cx="4187956" cy="3140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6" name="Picture 2" descr="http://4.bp.blogspot.com/-Ef_7kxELAPA/UBlOIIk7XqI/AAAAAAAABuk/bQOMUugkbH8/s1600/universidad+catolica+de+lima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32040" y="0"/>
              <a:ext cx="4211960" cy="364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19250" y="0"/>
            <a:ext cx="295275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rgbClr val="C00000"/>
                </a:solidFill>
                <a:latin typeface="+mn-lt"/>
              </a:rPr>
              <a:t>Rutina: Estudiante peruana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0" y="1341438"/>
            <a:ext cx="4859338" cy="5016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Courier New" pitchFamily="49" charset="0"/>
              <a:buChar char="o"/>
              <a:defRPr/>
            </a:pPr>
            <a:r>
              <a:rPr lang="es-ES" sz="2000" dirty="0">
                <a:latin typeface="+mn-lt"/>
              </a:rPr>
              <a:t>  ¿Y qué </a:t>
            </a:r>
            <a:r>
              <a:rPr lang="es-ES" sz="2000" b="1" dirty="0">
                <a:solidFill>
                  <a:srgbClr val="C00000"/>
                </a:solidFill>
                <a:latin typeface="+mn-lt"/>
              </a:rPr>
              <a:t>haces</a:t>
            </a:r>
            <a:r>
              <a:rPr lang="es-ES" sz="2000" dirty="0">
                <a:latin typeface="+mn-lt"/>
              </a:rPr>
              <a:t> normalmente todos los días?</a:t>
            </a:r>
          </a:p>
          <a:p>
            <a:pPr>
              <a:defRPr/>
            </a:pPr>
            <a:endParaRPr lang="pt-BR" sz="2000" dirty="0">
              <a:latin typeface="+mn-lt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es-ES" sz="2000" dirty="0">
                <a:latin typeface="+mn-lt"/>
              </a:rPr>
              <a:t>  Bueno, yo, en las mañanas… Bueno,  </a:t>
            </a:r>
            <a:r>
              <a:rPr lang="es-ES" sz="2000" b="1" dirty="0">
                <a:solidFill>
                  <a:srgbClr val="C00000"/>
                </a:solidFill>
                <a:latin typeface="+mn-lt"/>
              </a:rPr>
              <a:t>me</a:t>
            </a:r>
            <a:r>
              <a:rPr lang="es-ES" sz="2000" dirty="0">
                <a:latin typeface="+mn-lt"/>
              </a:rPr>
              <a:t>      </a:t>
            </a:r>
            <a:r>
              <a:rPr lang="es-ES" sz="2000" b="1" dirty="0">
                <a:solidFill>
                  <a:srgbClr val="C00000"/>
                </a:solidFill>
                <a:latin typeface="+mn-lt"/>
              </a:rPr>
              <a:t>levanto</a:t>
            </a:r>
            <a:r>
              <a:rPr lang="es-ES" sz="2000" dirty="0">
                <a:latin typeface="+mn-lt"/>
              </a:rPr>
              <a:t> temprano y me voy  a la Universidad. </a:t>
            </a:r>
            <a:r>
              <a:rPr lang="es-ES" sz="2000" b="1" dirty="0">
                <a:solidFill>
                  <a:srgbClr val="C00000"/>
                </a:solidFill>
                <a:latin typeface="+mn-lt"/>
              </a:rPr>
              <a:t>Estudio</a:t>
            </a:r>
            <a:r>
              <a:rPr lang="es-ES" sz="2000" dirty="0">
                <a:latin typeface="+mn-lt"/>
              </a:rPr>
              <a:t> en la Universidad Católica de Lima. </a:t>
            </a:r>
            <a:r>
              <a:rPr lang="es-ES" sz="2000" b="1" dirty="0">
                <a:solidFill>
                  <a:srgbClr val="C00000"/>
                </a:solidFill>
                <a:latin typeface="+mn-lt"/>
              </a:rPr>
              <a:t>Estoy  estudiando</a:t>
            </a:r>
            <a:r>
              <a:rPr lang="es-ES" sz="2000" dirty="0">
                <a:latin typeface="+mn-lt"/>
              </a:rPr>
              <a:t> Letras.</a:t>
            </a:r>
          </a:p>
          <a:p>
            <a:pPr>
              <a:defRPr/>
            </a:pPr>
            <a:endParaRPr lang="es-ES" sz="2000" dirty="0">
              <a:latin typeface="+mn-lt"/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es-ES" sz="2000" dirty="0">
                <a:latin typeface="+mn-lt"/>
              </a:rPr>
              <a:t> ¿Letras?</a:t>
            </a:r>
          </a:p>
          <a:p>
            <a:pPr>
              <a:defRPr/>
            </a:pPr>
            <a:endParaRPr lang="pt-BR" sz="2000" dirty="0">
              <a:latin typeface="+mn-lt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es-ES" sz="2000" dirty="0">
                <a:latin typeface="+mn-lt"/>
              </a:rPr>
              <a:t> Letras. Y…. Letras haces dos años de estudios generales y después haces una especialidad y yo  </a:t>
            </a:r>
            <a:r>
              <a:rPr lang="es-ES" sz="2000" b="1" dirty="0">
                <a:solidFill>
                  <a:srgbClr val="C00000"/>
                </a:solidFill>
                <a:latin typeface="+mn-lt"/>
              </a:rPr>
              <a:t>voy </a:t>
            </a:r>
            <a:r>
              <a:rPr lang="es-ES" sz="2000" dirty="0">
                <a:latin typeface="+mn-lt"/>
              </a:rPr>
              <a:t> a estudiar Literatura. </a:t>
            </a:r>
            <a:r>
              <a:rPr lang="es-ES" sz="2000" b="1" dirty="0">
                <a:solidFill>
                  <a:srgbClr val="C00000"/>
                </a:solidFill>
                <a:latin typeface="+mn-lt"/>
              </a:rPr>
              <a:t>Voy</a:t>
            </a:r>
            <a:r>
              <a:rPr lang="es-ES" sz="2000" dirty="0">
                <a:latin typeface="+mn-lt"/>
              </a:rPr>
              <a:t>  , en la mañana, a la Universidad. </a:t>
            </a:r>
            <a:r>
              <a:rPr lang="es-ES" sz="2000" b="1" dirty="0">
                <a:solidFill>
                  <a:srgbClr val="C00000"/>
                </a:solidFill>
                <a:latin typeface="+mn-lt"/>
              </a:rPr>
              <a:t>Vuelvo</a:t>
            </a:r>
            <a:r>
              <a:rPr lang="es-ES" sz="2000" dirty="0">
                <a:latin typeface="+mn-lt"/>
              </a:rPr>
              <a:t> a mi casa para comer…. Ya la empleada ha </a:t>
            </a:r>
            <a:r>
              <a:rPr lang="es-ES" sz="2000" b="1" dirty="0">
                <a:solidFill>
                  <a:srgbClr val="C00000"/>
                </a:solidFill>
                <a:latin typeface="+mn-lt"/>
              </a:rPr>
              <a:t>preparado</a:t>
            </a:r>
            <a:r>
              <a:rPr lang="es-ES" sz="2000" dirty="0">
                <a:latin typeface="+mn-lt"/>
              </a:rPr>
              <a:t> la comida,  comemos todos juntos.</a:t>
            </a:r>
            <a:endParaRPr lang="pt-BR" sz="2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0" y="0"/>
            <a:ext cx="827088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4.5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00113" y="0"/>
            <a:ext cx="466725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18438" name="Grupo 8"/>
          <p:cNvGrpSpPr>
            <a:grpSpLocks/>
          </p:cNvGrpSpPr>
          <p:nvPr/>
        </p:nvGrpSpPr>
        <p:grpSpPr bwMode="auto">
          <a:xfrm>
            <a:off x="4932363" y="0"/>
            <a:ext cx="4211637" cy="6872288"/>
            <a:chOff x="4932040" y="0"/>
            <a:chExt cx="4211960" cy="6872068"/>
          </a:xfrm>
        </p:grpSpPr>
        <p:pic>
          <p:nvPicPr>
            <p:cNvPr id="18439" name="Picture 5" descr="http://a0.twimg.com/profile_images/2314344660/IMG-20120616-WA004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56044" y="3731101"/>
              <a:ext cx="4187956" cy="3140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0" name="Picture 2" descr="http://4.bp.blogspot.com/-Ef_7kxELAPA/UBlOIIk7XqI/AAAAAAAABuk/bQOMUugkbH8/s1600/universidad+catolica+de+lima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32040" y="0"/>
              <a:ext cx="4211960" cy="364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19250" y="0"/>
            <a:ext cx="295275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rgbClr val="C00000"/>
                </a:solidFill>
                <a:latin typeface="+mn-lt"/>
              </a:rPr>
              <a:t>Rutina: Estudiante peruana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0" y="0"/>
            <a:ext cx="827088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4.5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00113" y="0"/>
            <a:ext cx="466725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19461" name="Grupo 8"/>
          <p:cNvGrpSpPr>
            <a:grpSpLocks/>
          </p:cNvGrpSpPr>
          <p:nvPr/>
        </p:nvGrpSpPr>
        <p:grpSpPr bwMode="auto">
          <a:xfrm>
            <a:off x="4932363" y="0"/>
            <a:ext cx="4211637" cy="6872288"/>
            <a:chOff x="4932040" y="0"/>
            <a:chExt cx="4211960" cy="6872068"/>
          </a:xfrm>
        </p:grpSpPr>
        <p:pic>
          <p:nvPicPr>
            <p:cNvPr id="19463" name="Picture 5" descr="http://a0.twimg.com/profile_images/2314344660/IMG-20120616-WA004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56044" y="3731101"/>
              <a:ext cx="4187956" cy="3140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4" name="Picture 2" descr="http://4.bp.blogspot.com/-Ef_7kxELAPA/UBlOIIk7XqI/AAAAAAAABuk/bQOMUugkbH8/s1600/universidad+catolica+de+lima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32040" y="0"/>
              <a:ext cx="4211960" cy="364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CaixaDeTexto 8"/>
          <p:cNvSpPr txBox="1"/>
          <p:nvPr/>
        </p:nvSpPr>
        <p:spPr>
          <a:xfrm>
            <a:off x="0" y="1196975"/>
            <a:ext cx="4787900" cy="5078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Courier New" pitchFamily="49" charset="0"/>
              <a:buChar char="o"/>
              <a:defRPr/>
            </a:pPr>
            <a:r>
              <a:rPr lang="es-ES" sz="2000" dirty="0">
                <a:latin typeface="+mn-lt"/>
              </a:rPr>
              <a:t>  </a:t>
            </a:r>
            <a:r>
              <a:rPr lang="es-ES" sz="1900" dirty="0">
                <a:latin typeface="+mn-lt"/>
              </a:rPr>
              <a:t>¿Con tu familia?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1900" dirty="0">
                <a:latin typeface="+mn-lt"/>
              </a:rPr>
              <a:t>  Con la familia, sí.  ……….. con mi familia. Eh,  ………………….. a eso de la una.  Después de la comida pues  …………  al cuarto de mis papás y …………. la televisión, …………..  las telenovelas  que den, la telenovela de turno… </a:t>
            </a:r>
          </a:p>
          <a:p>
            <a:pPr>
              <a:defRPr/>
            </a:pPr>
            <a:endParaRPr lang="es-ES" sz="1900" dirty="0">
              <a:latin typeface="+mn-lt"/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es-ES" sz="1900" dirty="0">
                <a:latin typeface="+mn-lt"/>
              </a:rPr>
              <a:t> Por la tarde no …………… clase…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1900" dirty="0">
                <a:latin typeface="+mn-lt"/>
              </a:rPr>
              <a:t> No, por la tarde no  ……….. clase.  Y, a eso de las cuatro,  me   …….   a    ………….. .  …………… .  …….. profesora de inglés y  …………… de cinco a ocho de la noche.   …….  …………………  porque queda muy cerca de mi casa la academia…  Y en las noches, de vez en cuando me ………  al cine o  a  …………….. algo con unos amigos, pero no  ………….. muy a menudo porque en Lima no hay mucho que ……………… .</a:t>
            </a:r>
            <a:endParaRPr lang="pt-BR" sz="19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19250" y="0"/>
            <a:ext cx="295275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rgbClr val="C00000"/>
                </a:solidFill>
                <a:latin typeface="+mn-lt"/>
              </a:rPr>
              <a:t>Rutina: Estudiante peruana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0" y="0"/>
            <a:ext cx="827088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4.5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00113" y="0"/>
            <a:ext cx="466725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20485" name="Grupo 8"/>
          <p:cNvGrpSpPr>
            <a:grpSpLocks/>
          </p:cNvGrpSpPr>
          <p:nvPr/>
        </p:nvGrpSpPr>
        <p:grpSpPr bwMode="auto">
          <a:xfrm>
            <a:off x="4932363" y="0"/>
            <a:ext cx="4211637" cy="6872288"/>
            <a:chOff x="4932040" y="0"/>
            <a:chExt cx="4211960" cy="6872068"/>
          </a:xfrm>
        </p:grpSpPr>
        <p:pic>
          <p:nvPicPr>
            <p:cNvPr id="20487" name="Picture 5" descr="http://a0.twimg.com/profile_images/2314344660/IMG-20120616-WA004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56044" y="3731101"/>
              <a:ext cx="4187956" cy="3140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8" name="Picture 2" descr="http://4.bp.blogspot.com/-Ef_7kxELAPA/UBlOIIk7XqI/AAAAAAAABuk/bQOMUugkbH8/s1600/universidad+catolica+de+lima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32040" y="0"/>
              <a:ext cx="4211960" cy="364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CaixaDeTexto 8"/>
          <p:cNvSpPr txBox="1"/>
          <p:nvPr/>
        </p:nvSpPr>
        <p:spPr>
          <a:xfrm>
            <a:off x="0" y="1196975"/>
            <a:ext cx="4787900" cy="5078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Courier New" pitchFamily="49" charset="0"/>
              <a:buChar char="o"/>
              <a:defRPr/>
            </a:pPr>
            <a:r>
              <a:rPr lang="es-ES" sz="2000" dirty="0">
                <a:latin typeface="+mn-lt"/>
              </a:rPr>
              <a:t>  </a:t>
            </a:r>
            <a:r>
              <a:rPr lang="es-ES" sz="1900" dirty="0">
                <a:latin typeface="+mn-lt"/>
              </a:rPr>
              <a:t>¿Con tu familia?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1900" dirty="0">
                <a:latin typeface="+mn-lt"/>
              </a:rPr>
              <a:t>  Con la familia, sí.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Vivo </a:t>
            </a:r>
            <a:r>
              <a:rPr lang="es-ES" sz="1900" dirty="0">
                <a:latin typeface="+mn-lt"/>
              </a:rPr>
              <a:t> con mi familia. Eh,  ………………….. a eso de la una.  Después de la comida pues  …………  al cuarto de mis papás y …………. la televisión, …………..  las telenovelas  que den, la telenovela de turno… </a:t>
            </a:r>
          </a:p>
          <a:p>
            <a:pPr>
              <a:defRPr/>
            </a:pPr>
            <a:endParaRPr lang="es-ES" sz="1900" dirty="0">
              <a:latin typeface="+mn-lt"/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es-ES" sz="1900" dirty="0">
                <a:latin typeface="+mn-lt"/>
              </a:rPr>
              <a:t> Por la tarde no …………… clase…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1900" dirty="0">
                <a:latin typeface="+mn-lt"/>
              </a:rPr>
              <a:t> No, por la tarde no  ……….. clase.  Y, a eso de las cuatro,  me   …….   a    ………….. .  …………… .  …….. profesora de inglés y  …………… de cinco a ocho de la noche.   …….  …………………  porque queda muy cerca de mi casa la academia…  Y en las noches, de vez en cuando me ………  al cine o  a  …………….. algo con unos amigos, pero no  ………….. muy a menudo porque en Lima no hay mucho que ……………… .</a:t>
            </a:r>
            <a:endParaRPr lang="pt-BR" sz="19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5" name="Grupo 6"/>
          <p:cNvGrpSpPr>
            <a:grpSpLocks/>
          </p:cNvGrpSpPr>
          <p:nvPr/>
        </p:nvGrpSpPr>
        <p:grpSpPr bwMode="auto">
          <a:xfrm>
            <a:off x="0" y="0"/>
            <a:ext cx="1366838" cy="646113"/>
            <a:chOff x="0" y="0"/>
            <a:chExt cx="1366838" cy="646331"/>
          </a:xfrm>
        </p:grpSpPr>
        <p:sp>
          <p:nvSpPr>
            <p:cNvPr id="4" name="CaixaDeTexto 3"/>
            <p:cNvSpPr txBox="1"/>
            <p:nvPr/>
          </p:nvSpPr>
          <p:spPr>
            <a:xfrm>
              <a:off x="0" y="0"/>
              <a:ext cx="827088" cy="64633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3600" dirty="0">
                  <a:solidFill>
                    <a:srgbClr val="FF0000"/>
                  </a:solidFill>
                </a:rPr>
                <a:t>4.5</a:t>
              </a:r>
            </a:p>
          </p:txBody>
        </p:sp>
        <p:sp>
          <p:nvSpPr>
            <p:cNvPr id="5" name="CaixaDeTexto 4"/>
            <p:cNvSpPr txBox="1"/>
            <p:nvPr/>
          </p:nvSpPr>
          <p:spPr>
            <a:xfrm>
              <a:off x="900113" y="0"/>
              <a:ext cx="466725" cy="64633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3600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6" name="CaixaDeTexto 5"/>
          <p:cNvSpPr txBox="1"/>
          <p:nvPr/>
        </p:nvSpPr>
        <p:spPr>
          <a:xfrm>
            <a:off x="1835150" y="0"/>
            <a:ext cx="662463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3200" b="1" dirty="0">
                <a:solidFill>
                  <a:srgbClr val="C00000"/>
                </a:solidFill>
                <a:latin typeface="+mn-lt"/>
              </a:rPr>
              <a:t>Rutina: los horarios de los españoles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19250" y="0"/>
            <a:ext cx="295275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rgbClr val="C00000"/>
                </a:solidFill>
                <a:latin typeface="+mn-lt"/>
              </a:rPr>
              <a:t>Rutina: Estudiante peruana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0" y="0"/>
            <a:ext cx="827088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4.5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00113" y="0"/>
            <a:ext cx="466725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21509" name="Grupo 8"/>
          <p:cNvGrpSpPr>
            <a:grpSpLocks/>
          </p:cNvGrpSpPr>
          <p:nvPr/>
        </p:nvGrpSpPr>
        <p:grpSpPr bwMode="auto">
          <a:xfrm>
            <a:off x="4932363" y="0"/>
            <a:ext cx="4211637" cy="6872288"/>
            <a:chOff x="4932040" y="0"/>
            <a:chExt cx="4211960" cy="6872068"/>
          </a:xfrm>
        </p:grpSpPr>
        <p:pic>
          <p:nvPicPr>
            <p:cNvPr id="21511" name="Picture 5" descr="http://a0.twimg.com/profile_images/2314344660/IMG-20120616-WA004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56044" y="3731101"/>
              <a:ext cx="4187956" cy="3140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2" name="Picture 2" descr="http://4.bp.blogspot.com/-Ef_7kxELAPA/UBlOIIk7XqI/AAAAAAAABuk/bQOMUugkbH8/s1600/universidad+catolica+de+lima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32040" y="0"/>
              <a:ext cx="4211960" cy="364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CaixaDeTexto 8"/>
          <p:cNvSpPr txBox="1"/>
          <p:nvPr/>
        </p:nvSpPr>
        <p:spPr>
          <a:xfrm>
            <a:off x="0" y="1196975"/>
            <a:ext cx="4787900" cy="5078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Courier New" pitchFamily="49" charset="0"/>
              <a:buChar char="o"/>
              <a:defRPr/>
            </a:pPr>
            <a:r>
              <a:rPr lang="es-ES" sz="2000" dirty="0">
                <a:latin typeface="+mn-lt"/>
              </a:rPr>
              <a:t>  </a:t>
            </a:r>
            <a:r>
              <a:rPr lang="es-ES" sz="1900" dirty="0">
                <a:latin typeface="+mn-lt"/>
              </a:rPr>
              <a:t>¿Con tu familia?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1900" dirty="0">
                <a:latin typeface="+mn-lt"/>
              </a:rPr>
              <a:t>  Con la familia, sí.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Vivo </a:t>
            </a:r>
            <a:r>
              <a:rPr lang="es-ES" sz="1900" dirty="0">
                <a:latin typeface="+mn-lt"/>
              </a:rPr>
              <a:t> con mi familia. Eh,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comemos</a:t>
            </a:r>
            <a:r>
              <a:rPr lang="es-ES" sz="1900" dirty="0">
                <a:latin typeface="+mn-lt"/>
              </a:rPr>
              <a:t>  a eso de la una.  Después de la comida pues  …………  al cuarto de mis papás y …………. la televisión, …………..  las telenovelas  que den, la telenovela de turno… </a:t>
            </a:r>
          </a:p>
          <a:p>
            <a:pPr>
              <a:defRPr/>
            </a:pPr>
            <a:endParaRPr lang="es-ES" sz="1900" dirty="0">
              <a:latin typeface="+mn-lt"/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es-ES" sz="1900" dirty="0">
                <a:latin typeface="+mn-lt"/>
              </a:rPr>
              <a:t> Por la tarde no …………… clase…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1900" dirty="0">
                <a:latin typeface="+mn-lt"/>
              </a:rPr>
              <a:t> No, por la tarde no  ……….. clase.  Y, a eso de las cuatro,  me   …….   a    ………….. .  …………… .  …….. profesora de inglés y  …………… de cinco a ocho de la noche.   …….  …………………  porque queda muy cerca de mi casa la academia…  Y en las noches, de vez en cuando me ………  al cine o  a  …………….. algo con unos amigos, pero no  ………….. muy a menudo porque en Lima no hay mucho que ……………… .</a:t>
            </a:r>
            <a:endParaRPr lang="pt-BR" sz="19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19250" y="0"/>
            <a:ext cx="295275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rgbClr val="C00000"/>
                </a:solidFill>
                <a:latin typeface="+mn-lt"/>
              </a:rPr>
              <a:t>Rutina: Estudiante peruana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0" y="0"/>
            <a:ext cx="827088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4.5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00113" y="0"/>
            <a:ext cx="466725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22533" name="Grupo 8"/>
          <p:cNvGrpSpPr>
            <a:grpSpLocks/>
          </p:cNvGrpSpPr>
          <p:nvPr/>
        </p:nvGrpSpPr>
        <p:grpSpPr bwMode="auto">
          <a:xfrm>
            <a:off x="4932363" y="0"/>
            <a:ext cx="4211637" cy="6872288"/>
            <a:chOff x="4932040" y="0"/>
            <a:chExt cx="4211960" cy="6872068"/>
          </a:xfrm>
        </p:grpSpPr>
        <p:pic>
          <p:nvPicPr>
            <p:cNvPr id="22535" name="Picture 5" descr="http://a0.twimg.com/profile_images/2314344660/IMG-20120616-WA004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56044" y="3731101"/>
              <a:ext cx="4187956" cy="3140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6" name="Picture 2" descr="http://4.bp.blogspot.com/-Ef_7kxELAPA/UBlOIIk7XqI/AAAAAAAABuk/bQOMUugkbH8/s1600/universidad+catolica+de+lima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32040" y="0"/>
              <a:ext cx="4211960" cy="364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CaixaDeTexto 8"/>
          <p:cNvSpPr txBox="1"/>
          <p:nvPr/>
        </p:nvSpPr>
        <p:spPr>
          <a:xfrm>
            <a:off x="0" y="1196975"/>
            <a:ext cx="4787900" cy="5078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Courier New" pitchFamily="49" charset="0"/>
              <a:buChar char="o"/>
              <a:defRPr/>
            </a:pPr>
            <a:r>
              <a:rPr lang="es-ES" sz="2000" dirty="0">
                <a:latin typeface="+mn-lt"/>
              </a:rPr>
              <a:t>  </a:t>
            </a:r>
            <a:r>
              <a:rPr lang="es-ES" sz="1900" dirty="0">
                <a:latin typeface="+mn-lt"/>
              </a:rPr>
              <a:t>¿Con tu familia?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1900" dirty="0">
                <a:latin typeface="+mn-lt"/>
              </a:rPr>
              <a:t>  Con la familia, sí.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Vivo </a:t>
            </a:r>
            <a:r>
              <a:rPr lang="es-ES" sz="1900" dirty="0">
                <a:latin typeface="+mn-lt"/>
              </a:rPr>
              <a:t> con mi familia. Eh,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comemos</a:t>
            </a:r>
            <a:r>
              <a:rPr lang="es-ES" sz="1900" dirty="0">
                <a:latin typeface="+mn-lt"/>
              </a:rPr>
              <a:t>  a eso de la una.  Después de la comida pues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subo</a:t>
            </a:r>
            <a:r>
              <a:rPr lang="es-ES" sz="1900" dirty="0">
                <a:latin typeface="+mn-lt"/>
              </a:rPr>
              <a:t>  al cuarto de mis papás y …………. la televisión, …………..  las telenovelas  que den, la telenovela de turno… </a:t>
            </a:r>
          </a:p>
          <a:p>
            <a:pPr>
              <a:defRPr/>
            </a:pPr>
            <a:endParaRPr lang="es-ES" sz="1900" dirty="0">
              <a:latin typeface="+mn-lt"/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es-ES" sz="1900" dirty="0">
                <a:latin typeface="+mn-lt"/>
              </a:rPr>
              <a:t> Por la tarde no …………… clase…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1900" dirty="0">
                <a:latin typeface="+mn-lt"/>
              </a:rPr>
              <a:t> No, por la tarde no  ……….. clase.  Y, a eso de las cuatro,  me   …….   a    ………….. .  …………… .  …….. profesora de inglés y  …………… de cinco a ocho de la noche.   …….  …………………  porque queda muy cerca de mi casa la academia…  Y en las noches, de vez en cuando me ………  al cine o  a  …………….. algo con unos amigos, pero no  ………….. muy a menudo porque en Lima no hay mucho que ……………… .</a:t>
            </a:r>
            <a:endParaRPr lang="pt-BR" sz="19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19250" y="0"/>
            <a:ext cx="295275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rgbClr val="C00000"/>
                </a:solidFill>
                <a:latin typeface="+mn-lt"/>
              </a:rPr>
              <a:t>Rutina: Estudiante peruana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0" y="0"/>
            <a:ext cx="827088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4.5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00113" y="0"/>
            <a:ext cx="466725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23557" name="Grupo 8"/>
          <p:cNvGrpSpPr>
            <a:grpSpLocks/>
          </p:cNvGrpSpPr>
          <p:nvPr/>
        </p:nvGrpSpPr>
        <p:grpSpPr bwMode="auto">
          <a:xfrm>
            <a:off x="4932363" y="0"/>
            <a:ext cx="4211637" cy="6872288"/>
            <a:chOff x="4932040" y="0"/>
            <a:chExt cx="4211960" cy="6872068"/>
          </a:xfrm>
        </p:grpSpPr>
        <p:pic>
          <p:nvPicPr>
            <p:cNvPr id="23559" name="Picture 5" descr="http://a0.twimg.com/profile_images/2314344660/IMG-20120616-WA004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56044" y="3731101"/>
              <a:ext cx="4187956" cy="3140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60" name="Picture 2" descr="http://4.bp.blogspot.com/-Ef_7kxELAPA/UBlOIIk7XqI/AAAAAAAABuk/bQOMUugkbH8/s1600/universidad+catolica+de+lima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32040" y="0"/>
              <a:ext cx="4211960" cy="364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CaixaDeTexto 8"/>
          <p:cNvSpPr txBox="1"/>
          <p:nvPr/>
        </p:nvSpPr>
        <p:spPr>
          <a:xfrm>
            <a:off x="0" y="1196975"/>
            <a:ext cx="4787900" cy="5078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Courier New" pitchFamily="49" charset="0"/>
              <a:buChar char="o"/>
              <a:defRPr/>
            </a:pPr>
            <a:r>
              <a:rPr lang="es-ES" sz="2000" dirty="0">
                <a:latin typeface="+mn-lt"/>
              </a:rPr>
              <a:t>  </a:t>
            </a:r>
            <a:r>
              <a:rPr lang="es-ES" sz="1900" dirty="0">
                <a:latin typeface="+mn-lt"/>
              </a:rPr>
              <a:t>¿Con tu familia?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1900" dirty="0">
                <a:latin typeface="+mn-lt"/>
              </a:rPr>
              <a:t>  Con la familia, sí.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Vivo </a:t>
            </a:r>
            <a:r>
              <a:rPr lang="es-ES" sz="1900" dirty="0">
                <a:latin typeface="+mn-lt"/>
              </a:rPr>
              <a:t> con mi familia. Eh,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comemos</a:t>
            </a:r>
            <a:r>
              <a:rPr lang="es-ES" sz="1900" dirty="0">
                <a:latin typeface="+mn-lt"/>
              </a:rPr>
              <a:t>  a eso de la una.  Después de la comida pues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subo</a:t>
            </a:r>
            <a:r>
              <a:rPr lang="es-ES" sz="1900" dirty="0">
                <a:latin typeface="+mn-lt"/>
              </a:rPr>
              <a:t>  al cuarto de mis papás y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vemos</a:t>
            </a:r>
            <a:r>
              <a:rPr lang="es-ES" sz="1900" dirty="0">
                <a:latin typeface="+mn-lt"/>
              </a:rPr>
              <a:t>  la televisión, …………..  las telenovelas  que den, la telenovela de turno… </a:t>
            </a:r>
          </a:p>
          <a:p>
            <a:pPr>
              <a:defRPr/>
            </a:pPr>
            <a:endParaRPr lang="es-ES" sz="1900" dirty="0">
              <a:latin typeface="+mn-lt"/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es-ES" sz="1900" dirty="0">
                <a:latin typeface="+mn-lt"/>
              </a:rPr>
              <a:t> Por la tarde no …………… clase…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1900" dirty="0">
                <a:latin typeface="+mn-lt"/>
              </a:rPr>
              <a:t> No, por la tarde no  ……….. clase.  Y, a eso de las cuatro,  me   …….   a    ………….. .  …………… .  …….. profesora de inglés y  …………… de cinco a ocho de la noche.   …….  …………………  porque queda muy cerca de mi casa la academia…  Y en las noches, de vez en cuando me ………  al cine o  a  …………….. algo con unos amigos, pero no  ………….. muy a menudo porque en Lima no hay mucho que ……………… .</a:t>
            </a:r>
            <a:endParaRPr lang="pt-BR" sz="19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19250" y="0"/>
            <a:ext cx="295275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rgbClr val="C00000"/>
                </a:solidFill>
                <a:latin typeface="+mn-lt"/>
              </a:rPr>
              <a:t>Rutina: Estudiante peruana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0" y="0"/>
            <a:ext cx="827088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4.5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00113" y="0"/>
            <a:ext cx="466725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24581" name="Grupo 8"/>
          <p:cNvGrpSpPr>
            <a:grpSpLocks/>
          </p:cNvGrpSpPr>
          <p:nvPr/>
        </p:nvGrpSpPr>
        <p:grpSpPr bwMode="auto">
          <a:xfrm>
            <a:off x="4932363" y="0"/>
            <a:ext cx="4211637" cy="6872288"/>
            <a:chOff x="4932040" y="0"/>
            <a:chExt cx="4211960" cy="6872068"/>
          </a:xfrm>
        </p:grpSpPr>
        <p:pic>
          <p:nvPicPr>
            <p:cNvPr id="24583" name="Picture 5" descr="http://a0.twimg.com/profile_images/2314344660/IMG-20120616-WA004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56044" y="3731101"/>
              <a:ext cx="4187956" cy="3140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4" name="Picture 2" descr="http://4.bp.blogspot.com/-Ef_7kxELAPA/UBlOIIk7XqI/AAAAAAAABuk/bQOMUugkbH8/s1600/universidad+catolica+de+lima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32040" y="0"/>
              <a:ext cx="4211960" cy="364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CaixaDeTexto 8"/>
          <p:cNvSpPr txBox="1"/>
          <p:nvPr/>
        </p:nvSpPr>
        <p:spPr>
          <a:xfrm>
            <a:off x="0" y="1196975"/>
            <a:ext cx="4787900" cy="5078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Courier New" pitchFamily="49" charset="0"/>
              <a:buChar char="o"/>
              <a:defRPr/>
            </a:pPr>
            <a:r>
              <a:rPr lang="es-ES" sz="2000" dirty="0">
                <a:latin typeface="+mn-lt"/>
              </a:rPr>
              <a:t>  </a:t>
            </a:r>
            <a:r>
              <a:rPr lang="es-ES" sz="1900" dirty="0">
                <a:latin typeface="+mn-lt"/>
              </a:rPr>
              <a:t>¿Con tu familia?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1900" dirty="0">
                <a:latin typeface="+mn-lt"/>
              </a:rPr>
              <a:t>  Con la familia, sí.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Vivo </a:t>
            </a:r>
            <a:r>
              <a:rPr lang="es-ES" sz="1900" dirty="0">
                <a:latin typeface="+mn-lt"/>
              </a:rPr>
              <a:t> con mi familia. Eh,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comemos</a:t>
            </a:r>
            <a:r>
              <a:rPr lang="es-ES" sz="1900" dirty="0">
                <a:latin typeface="+mn-lt"/>
              </a:rPr>
              <a:t>  a eso de la una.  Después de la comida pues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subo</a:t>
            </a:r>
            <a:r>
              <a:rPr lang="es-ES" sz="1900" dirty="0">
                <a:latin typeface="+mn-lt"/>
              </a:rPr>
              <a:t>  al cuarto de mis papás y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vemos</a:t>
            </a:r>
            <a:r>
              <a:rPr lang="es-ES" sz="1900" dirty="0">
                <a:latin typeface="+mn-lt"/>
              </a:rPr>
              <a:t>  la televisión,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vemos</a:t>
            </a:r>
            <a:r>
              <a:rPr lang="es-ES" sz="1900" dirty="0">
                <a:latin typeface="+mn-lt"/>
              </a:rPr>
              <a:t>  las telenovelas  que den, la telenovela de turno… </a:t>
            </a:r>
          </a:p>
          <a:p>
            <a:pPr>
              <a:defRPr/>
            </a:pPr>
            <a:endParaRPr lang="es-ES" sz="1900" dirty="0">
              <a:latin typeface="+mn-lt"/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es-ES" sz="1900" dirty="0">
                <a:latin typeface="+mn-lt"/>
              </a:rPr>
              <a:t> Por la tarde no …………… clase…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1900" dirty="0">
                <a:latin typeface="+mn-lt"/>
              </a:rPr>
              <a:t> No, por la tarde no  ……….. clase.  Y, a eso de las cuatro,  me   …….   a    ………….. .  …………… .  …….. profesora de inglés y  …………… de cinco a ocho de la noche.   …….  …………………  porque queda muy cerca de mi casa la academia…  Y en las noches, de vez en cuando me ………  al cine o  a  …………….. algo con unos amigos, pero no  ………….. muy a menudo porque en Lima no hay mucho que ……………… .</a:t>
            </a:r>
            <a:endParaRPr lang="pt-BR" sz="19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19250" y="0"/>
            <a:ext cx="295275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rgbClr val="C00000"/>
                </a:solidFill>
                <a:latin typeface="+mn-lt"/>
              </a:rPr>
              <a:t>Rutina: Estudiante peruana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0" y="0"/>
            <a:ext cx="827088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4.5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00113" y="0"/>
            <a:ext cx="466725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25605" name="Grupo 8"/>
          <p:cNvGrpSpPr>
            <a:grpSpLocks/>
          </p:cNvGrpSpPr>
          <p:nvPr/>
        </p:nvGrpSpPr>
        <p:grpSpPr bwMode="auto">
          <a:xfrm>
            <a:off x="4932363" y="0"/>
            <a:ext cx="4211637" cy="6872288"/>
            <a:chOff x="4932040" y="0"/>
            <a:chExt cx="4211960" cy="6872068"/>
          </a:xfrm>
        </p:grpSpPr>
        <p:pic>
          <p:nvPicPr>
            <p:cNvPr id="25607" name="Picture 5" descr="http://a0.twimg.com/profile_images/2314344660/IMG-20120616-WA004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56044" y="3731101"/>
              <a:ext cx="4187956" cy="3140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08" name="Picture 2" descr="http://4.bp.blogspot.com/-Ef_7kxELAPA/UBlOIIk7XqI/AAAAAAAABuk/bQOMUugkbH8/s1600/universidad+catolica+de+lima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32040" y="0"/>
              <a:ext cx="4211960" cy="364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CaixaDeTexto 8"/>
          <p:cNvSpPr txBox="1"/>
          <p:nvPr/>
        </p:nvSpPr>
        <p:spPr>
          <a:xfrm>
            <a:off x="0" y="1196975"/>
            <a:ext cx="4787900" cy="5078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Courier New" pitchFamily="49" charset="0"/>
              <a:buChar char="o"/>
              <a:defRPr/>
            </a:pPr>
            <a:r>
              <a:rPr lang="es-ES" sz="2000" dirty="0">
                <a:latin typeface="+mn-lt"/>
              </a:rPr>
              <a:t>  </a:t>
            </a:r>
            <a:r>
              <a:rPr lang="es-ES" sz="1900" dirty="0">
                <a:latin typeface="+mn-lt"/>
              </a:rPr>
              <a:t>¿Con tu familia?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1900" dirty="0">
                <a:latin typeface="+mn-lt"/>
              </a:rPr>
              <a:t>  Con la familia, sí.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Vivo </a:t>
            </a:r>
            <a:r>
              <a:rPr lang="es-ES" sz="1900" dirty="0">
                <a:latin typeface="+mn-lt"/>
              </a:rPr>
              <a:t> con mi familia. Eh,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comemos</a:t>
            </a:r>
            <a:r>
              <a:rPr lang="es-ES" sz="1900" dirty="0">
                <a:latin typeface="+mn-lt"/>
              </a:rPr>
              <a:t>  a eso de la una.  Después de la comida pues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subo</a:t>
            </a:r>
            <a:r>
              <a:rPr lang="es-ES" sz="1900" dirty="0">
                <a:latin typeface="+mn-lt"/>
              </a:rPr>
              <a:t>  al cuarto de mis papás y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vemos</a:t>
            </a:r>
            <a:r>
              <a:rPr lang="es-ES" sz="1900" dirty="0">
                <a:latin typeface="+mn-lt"/>
              </a:rPr>
              <a:t>  la televisión,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vemos</a:t>
            </a:r>
            <a:r>
              <a:rPr lang="es-ES" sz="1900" dirty="0">
                <a:latin typeface="+mn-lt"/>
              </a:rPr>
              <a:t>  las telenovelas  que den, la telenovela de turno… </a:t>
            </a:r>
          </a:p>
          <a:p>
            <a:pPr>
              <a:defRPr/>
            </a:pPr>
            <a:endParaRPr lang="es-ES" sz="1900" dirty="0">
              <a:latin typeface="+mn-lt"/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es-ES" sz="1900" dirty="0">
                <a:latin typeface="+mn-lt"/>
              </a:rPr>
              <a:t> Por la tarde no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tienes</a:t>
            </a:r>
            <a:r>
              <a:rPr lang="es-ES" sz="1900" dirty="0">
                <a:latin typeface="+mn-lt"/>
              </a:rPr>
              <a:t> clase…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1900" dirty="0">
                <a:latin typeface="+mn-lt"/>
              </a:rPr>
              <a:t> No, por la tarde no  ……….. clase.  Y, a eso de las cuatro,  me   …….   a    ………….. .  …………… .  …….. profesora de inglés y  …………… de cinco a ocho de la noche.   …….  …………………  porque queda muy cerca de mi casa la academia…  Y en las noches, de vez en cuando me ………  al cine o  a  …………….. algo con unos amigos, pero no  ………….. muy a menudo porque en Lima no hay mucho que ……………… .</a:t>
            </a:r>
            <a:endParaRPr lang="pt-BR" sz="19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19250" y="0"/>
            <a:ext cx="295275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rgbClr val="C00000"/>
                </a:solidFill>
                <a:latin typeface="+mn-lt"/>
              </a:rPr>
              <a:t>Rutina: Estudiante peruana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0" y="0"/>
            <a:ext cx="827088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4.5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00113" y="0"/>
            <a:ext cx="466725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26629" name="Grupo 8"/>
          <p:cNvGrpSpPr>
            <a:grpSpLocks/>
          </p:cNvGrpSpPr>
          <p:nvPr/>
        </p:nvGrpSpPr>
        <p:grpSpPr bwMode="auto">
          <a:xfrm>
            <a:off x="4932363" y="0"/>
            <a:ext cx="4211637" cy="6872288"/>
            <a:chOff x="4932040" y="0"/>
            <a:chExt cx="4211960" cy="6872068"/>
          </a:xfrm>
        </p:grpSpPr>
        <p:pic>
          <p:nvPicPr>
            <p:cNvPr id="26631" name="Picture 5" descr="http://a0.twimg.com/profile_images/2314344660/IMG-20120616-WA004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56044" y="3731101"/>
              <a:ext cx="4187956" cy="3140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2" name="Picture 2" descr="http://4.bp.blogspot.com/-Ef_7kxELAPA/UBlOIIk7XqI/AAAAAAAABuk/bQOMUugkbH8/s1600/universidad+catolica+de+lima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32040" y="0"/>
              <a:ext cx="4211960" cy="364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CaixaDeTexto 8"/>
          <p:cNvSpPr txBox="1"/>
          <p:nvPr/>
        </p:nvSpPr>
        <p:spPr>
          <a:xfrm>
            <a:off x="0" y="1196975"/>
            <a:ext cx="4787900" cy="5078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Courier New" pitchFamily="49" charset="0"/>
              <a:buChar char="o"/>
              <a:defRPr/>
            </a:pPr>
            <a:r>
              <a:rPr lang="es-ES" sz="2000" dirty="0">
                <a:latin typeface="+mn-lt"/>
              </a:rPr>
              <a:t>  </a:t>
            </a:r>
            <a:r>
              <a:rPr lang="es-ES" sz="1900" dirty="0">
                <a:latin typeface="+mn-lt"/>
              </a:rPr>
              <a:t>¿Con tu familia?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1900" dirty="0">
                <a:latin typeface="+mn-lt"/>
              </a:rPr>
              <a:t>  Con la familia, sí.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Vivo </a:t>
            </a:r>
            <a:r>
              <a:rPr lang="es-ES" sz="1900" dirty="0">
                <a:latin typeface="+mn-lt"/>
              </a:rPr>
              <a:t> con mi familia. Eh,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comemos</a:t>
            </a:r>
            <a:r>
              <a:rPr lang="es-ES" sz="1900" dirty="0">
                <a:latin typeface="+mn-lt"/>
              </a:rPr>
              <a:t>  a eso de la una.  Después de la comida pues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subo</a:t>
            </a:r>
            <a:r>
              <a:rPr lang="es-ES" sz="1900" dirty="0">
                <a:latin typeface="+mn-lt"/>
              </a:rPr>
              <a:t>  al cuarto de mis papás y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vemos</a:t>
            </a:r>
            <a:r>
              <a:rPr lang="es-ES" sz="1900" dirty="0">
                <a:latin typeface="+mn-lt"/>
              </a:rPr>
              <a:t>  la televisión,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vemos</a:t>
            </a:r>
            <a:r>
              <a:rPr lang="es-ES" sz="1900" dirty="0">
                <a:latin typeface="+mn-lt"/>
              </a:rPr>
              <a:t>  las telenovelas  que den, la telenovela de turno… </a:t>
            </a:r>
          </a:p>
          <a:p>
            <a:pPr>
              <a:defRPr/>
            </a:pPr>
            <a:endParaRPr lang="es-ES" sz="1900" dirty="0">
              <a:latin typeface="+mn-lt"/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es-ES" sz="1900" dirty="0">
                <a:latin typeface="+mn-lt"/>
              </a:rPr>
              <a:t> Por la tarde no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tienes</a:t>
            </a:r>
            <a:r>
              <a:rPr lang="es-ES" sz="1900" dirty="0">
                <a:latin typeface="+mn-lt"/>
              </a:rPr>
              <a:t> clase…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1900" dirty="0">
                <a:latin typeface="+mn-lt"/>
              </a:rPr>
              <a:t> No, por la tarde no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tengo</a:t>
            </a:r>
            <a:r>
              <a:rPr lang="es-ES" sz="1900" dirty="0">
                <a:latin typeface="+mn-lt"/>
              </a:rPr>
              <a:t> clase.  Y, a eso de las cuatro,  me   …….   a    ………….. .  …………… .  …….. profesora de inglés y  …………… de cinco a ocho de la noche.   …….  …………………  porque queda muy cerca de mi casa la academia…  Y en las noches, de vez en cuando me ………  al cine o  a  …………….. algo con unos amigos, pero no  ………….. muy a menudo porque en Lima no hay mucho que ……………… .</a:t>
            </a:r>
            <a:endParaRPr lang="pt-BR" sz="19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19250" y="0"/>
            <a:ext cx="295275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rgbClr val="C00000"/>
                </a:solidFill>
                <a:latin typeface="+mn-lt"/>
              </a:rPr>
              <a:t>Rutina: Estudiante peruana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0" y="0"/>
            <a:ext cx="827088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4.5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00113" y="0"/>
            <a:ext cx="466725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27653" name="Grupo 8"/>
          <p:cNvGrpSpPr>
            <a:grpSpLocks/>
          </p:cNvGrpSpPr>
          <p:nvPr/>
        </p:nvGrpSpPr>
        <p:grpSpPr bwMode="auto">
          <a:xfrm>
            <a:off x="4932363" y="0"/>
            <a:ext cx="4211637" cy="6872288"/>
            <a:chOff x="4932040" y="0"/>
            <a:chExt cx="4211960" cy="6872068"/>
          </a:xfrm>
        </p:grpSpPr>
        <p:pic>
          <p:nvPicPr>
            <p:cNvPr id="27655" name="Picture 5" descr="http://a0.twimg.com/profile_images/2314344660/IMG-20120616-WA004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56044" y="3731101"/>
              <a:ext cx="4187956" cy="3140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56" name="Picture 2" descr="http://4.bp.blogspot.com/-Ef_7kxELAPA/UBlOIIk7XqI/AAAAAAAABuk/bQOMUugkbH8/s1600/universidad+catolica+de+lima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32040" y="0"/>
              <a:ext cx="4211960" cy="364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CaixaDeTexto 8"/>
          <p:cNvSpPr txBox="1"/>
          <p:nvPr/>
        </p:nvSpPr>
        <p:spPr>
          <a:xfrm>
            <a:off x="0" y="1196975"/>
            <a:ext cx="4787900" cy="5078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Courier New" pitchFamily="49" charset="0"/>
              <a:buChar char="o"/>
              <a:defRPr/>
            </a:pPr>
            <a:r>
              <a:rPr lang="es-ES" sz="2000" dirty="0">
                <a:latin typeface="+mn-lt"/>
              </a:rPr>
              <a:t>  </a:t>
            </a:r>
            <a:r>
              <a:rPr lang="es-ES" sz="1900" dirty="0">
                <a:latin typeface="+mn-lt"/>
              </a:rPr>
              <a:t>¿Con tu familia?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1900" dirty="0">
                <a:latin typeface="+mn-lt"/>
              </a:rPr>
              <a:t>  Con la familia, sí.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Vivo </a:t>
            </a:r>
            <a:r>
              <a:rPr lang="es-ES" sz="1900" dirty="0">
                <a:latin typeface="+mn-lt"/>
              </a:rPr>
              <a:t> con mi familia. Eh,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comemos</a:t>
            </a:r>
            <a:r>
              <a:rPr lang="es-ES" sz="1900" dirty="0">
                <a:latin typeface="+mn-lt"/>
              </a:rPr>
              <a:t>  a eso de la una.  Después de la comida pues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subo</a:t>
            </a:r>
            <a:r>
              <a:rPr lang="es-ES" sz="1900" dirty="0">
                <a:latin typeface="+mn-lt"/>
              </a:rPr>
              <a:t>  al cuarto de mis papás y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vemos</a:t>
            </a:r>
            <a:r>
              <a:rPr lang="es-ES" sz="1900" dirty="0">
                <a:latin typeface="+mn-lt"/>
              </a:rPr>
              <a:t>  la televisión,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vemos</a:t>
            </a:r>
            <a:r>
              <a:rPr lang="es-ES" sz="1900" dirty="0">
                <a:latin typeface="+mn-lt"/>
              </a:rPr>
              <a:t>  las telenovelas  que den, la telenovela de turno… </a:t>
            </a:r>
          </a:p>
          <a:p>
            <a:pPr>
              <a:defRPr/>
            </a:pPr>
            <a:endParaRPr lang="es-ES" sz="1900" dirty="0">
              <a:latin typeface="+mn-lt"/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es-ES" sz="1900" dirty="0">
                <a:latin typeface="+mn-lt"/>
              </a:rPr>
              <a:t> Por la tarde no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tienes</a:t>
            </a:r>
            <a:r>
              <a:rPr lang="es-ES" sz="1900" dirty="0">
                <a:latin typeface="+mn-lt"/>
              </a:rPr>
              <a:t> clase…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1900" dirty="0">
                <a:latin typeface="+mn-lt"/>
              </a:rPr>
              <a:t> No, por la tarde no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tengo</a:t>
            </a:r>
            <a:r>
              <a:rPr lang="es-ES" sz="1900" dirty="0">
                <a:latin typeface="+mn-lt"/>
              </a:rPr>
              <a:t> clase.  Y, a eso de las cuatro,  me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voy</a:t>
            </a:r>
            <a:r>
              <a:rPr lang="es-ES" sz="1900" dirty="0">
                <a:latin typeface="+mn-lt"/>
              </a:rPr>
              <a:t>   a 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trabajar</a:t>
            </a:r>
            <a:r>
              <a:rPr lang="es-ES" sz="1900" dirty="0">
                <a:latin typeface="+mn-lt"/>
              </a:rPr>
              <a:t> .  …………… .  …….. profesora de inglés y  …………… de cinco a ocho de la noche.   …….  …………………  porque queda muy cerca de mi casa la academia…  Y en las noches, de vez en cuando me ………  al cine o  a  …………….. algo con unos amigos, pero no  ………….. muy a menudo porque en Lima no hay mucho que ……………… .</a:t>
            </a:r>
            <a:endParaRPr lang="pt-BR" sz="19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19250" y="0"/>
            <a:ext cx="295275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rgbClr val="C00000"/>
                </a:solidFill>
                <a:latin typeface="+mn-lt"/>
              </a:rPr>
              <a:t>Rutina: Estudiante peruana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0" y="0"/>
            <a:ext cx="827088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4.5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00113" y="0"/>
            <a:ext cx="466725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28677" name="Grupo 8"/>
          <p:cNvGrpSpPr>
            <a:grpSpLocks/>
          </p:cNvGrpSpPr>
          <p:nvPr/>
        </p:nvGrpSpPr>
        <p:grpSpPr bwMode="auto">
          <a:xfrm>
            <a:off x="4932363" y="0"/>
            <a:ext cx="4211637" cy="6872288"/>
            <a:chOff x="4932040" y="0"/>
            <a:chExt cx="4211960" cy="6872068"/>
          </a:xfrm>
        </p:grpSpPr>
        <p:pic>
          <p:nvPicPr>
            <p:cNvPr id="28679" name="Picture 5" descr="http://a0.twimg.com/profile_images/2314344660/IMG-20120616-WA004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56044" y="3731101"/>
              <a:ext cx="4187956" cy="3140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80" name="Picture 2" descr="http://4.bp.blogspot.com/-Ef_7kxELAPA/UBlOIIk7XqI/AAAAAAAABuk/bQOMUugkbH8/s1600/universidad+catolica+de+lima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32040" y="0"/>
              <a:ext cx="4211960" cy="364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CaixaDeTexto 8"/>
          <p:cNvSpPr txBox="1"/>
          <p:nvPr/>
        </p:nvSpPr>
        <p:spPr>
          <a:xfrm>
            <a:off x="0" y="1196975"/>
            <a:ext cx="4787900" cy="5078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Courier New" pitchFamily="49" charset="0"/>
              <a:buChar char="o"/>
              <a:defRPr/>
            </a:pPr>
            <a:r>
              <a:rPr lang="es-ES" sz="2000" dirty="0">
                <a:latin typeface="+mn-lt"/>
              </a:rPr>
              <a:t>  </a:t>
            </a:r>
            <a:r>
              <a:rPr lang="es-ES" sz="1900" dirty="0">
                <a:latin typeface="+mn-lt"/>
              </a:rPr>
              <a:t>¿Con tu familia?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1900" dirty="0">
                <a:latin typeface="+mn-lt"/>
              </a:rPr>
              <a:t>  Con la familia, sí.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Vivo </a:t>
            </a:r>
            <a:r>
              <a:rPr lang="es-ES" sz="1900" dirty="0">
                <a:latin typeface="+mn-lt"/>
              </a:rPr>
              <a:t> con mi familia. Eh,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comemos</a:t>
            </a:r>
            <a:r>
              <a:rPr lang="es-ES" sz="1900" dirty="0">
                <a:latin typeface="+mn-lt"/>
              </a:rPr>
              <a:t>  a eso de la una.  Después de la comida pues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subo</a:t>
            </a:r>
            <a:r>
              <a:rPr lang="es-ES" sz="1900" dirty="0">
                <a:latin typeface="+mn-lt"/>
              </a:rPr>
              <a:t>  al cuarto de mis papás y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vemos</a:t>
            </a:r>
            <a:r>
              <a:rPr lang="es-ES" sz="1900" dirty="0">
                <a:latin typeface="+mn-lt"/>
              </a:rPr>
              <a:t>  la televisión,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vemos</a:t>
            </a:r>
            <a:r>
              <a:rPr lang="es-ES" sz="1900" dirty="0">
                <a:latin typeface="+mn-lt"/>
              </a:rPr>
              <a:t>  las telenovelas  que den, la telenovela de turno… </a:t>
            </a:r>
          </a:p>
          <a:p>
            <a:pPr>
              <a:defRPr/>
            </a:pPr>
            <a:endParaRPr lang="es-ES" sz="1900" dirty="0">
              <a:latin typeface="+mn-lt"/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es-ES" sz="1900" dirty="0">
                <a:latin typeface="+mn-lt"/>
              </a:rPr>
              <a:t> Por la tarde no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tienes</a:t>
            </a:r>
            <a:r>
              <a:rPr lang="es-ES" sz="1900" dirty="0">
                <a:latin typeface="+mn-lt"/>
              </a:rPr>
              <a:t> clase…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1900" dirty="0">
                <a:latin typeface="+mn-lt"/>
              </a:rPr>
              <a:t> No, por la tarde no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tengo</a:t>
            </a:r>
            <a:r>
              <a:rPr lang="es-ES" sz="1900" dirty="0">
                <a:latin typeface="+mn-lt"/>
              </a:rPr>
              <a:t> clase.  Y, a eso de las cuatro,  me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voy</a:t>
            </a:r>
            <a:r>
              <a:rPr lang="es-ES" sz="1900" dirty="0">
                <a:latin typeface="+mn-lt"/>
              </a:rPr>
              <a:t>   a 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trabajar</a:t>
            </a:r>
            <a:r>
              <a:rPr lang="es-ES" sz="1900" dirty="0">
                <a:latin typeface="+mn-lt"/>
              </a:rPr>
              <a:t> .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Trabajo</a:t>
            </a:r>
            <a:r>
              <a:rPr lang="es-ES" sz="1900" dirty="0">
                <a:latin typeface="+mn-lt"/>
              </a:rPr>
              <a:t> .  …….. profesora de inglés y  …………… de cinco a ocho de la noche.   …….  …………………  porque queda muy cerca de mi casa la academia…  Y en las noches, de vez en cuando me ………  al cine o  a  …………….. algo con unos amigos, pero no  ………….. muy a menudo porque en Lima no hay mucho que ……………… .</a:t>
            </a:r>
            <a:endParaRPr lang="pt-BR" sz="19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19250" y="0"/>
            <a:ext cx="295275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rgbClr val="C00000"/>
                </a:solidFill>
                <a:latin typeface="+mn-lt"/>
              </a:rPr>
              <a:t>Rutina: Estudiante peruana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0" y="0"/>
            <a:ext cx="827088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4.5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00113" y="0"/>
            <a:ext cx="466725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29701" name="Grupo 8"/>
          <p:cNvGrpSpPr>
            <a:grpSpLocks/>
          </p:cNvGrpSpPr>
          <p:nvPr/>
        </p:nvGrpSpPr>
        <p:grpSpPr bwMode="auto">
          <a:xfrm>
            <a:off x="4932363" y="0"/>
            <a:ext cx="4211637" cy="6872288"/>
            <a:chOff x="4932040" y="0"/>
            <a:chExt cx="4211960" cy="6872068"/>
          </a:xfrm>
        </p:grpSpPr>
        <p:pic>
          <p:nvPicPr>
            <p:cNvPr id="29703" name="Picture 5" descr="http://a0.twimg.com/profile_images/2314344660/IMG-20120616-WA004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56044" y="3731101"/>
              <a:ext cx="4187956" cy="3140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04" name="Picture 2" descr="http://4.bp.blogspot.com/-Ef_7kxELAPA/UBlOIIk7XqI/AAAAAAAABuk/bQOMUugkbH8/s1600/universidad+catolica+de+lima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32040" y="0"/>
              <a:ext cx="4211960" cy="364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CaixaDeTexto 8"/>
          <p:cNvSpPr txBox="1"/>
          <p:nvPr/>
        </p:nvSpPr>
        <p:spPr>
          <a:xfrm>
            <a:off x="0" y="1196975"/>
            <a:ext cx="4787900" cy="5078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Courier New" pitchFamily="49" charset="0"/>
              <a:buChar char="o"/>
              <a:defRPr/>
            </a:pPr>
            <a:r>
              <a:rPr lang="es-ES" sz="2000" dirty="0">
                <a:latin typeface="+mn-lt"/>
              </a:rPr>
              <a:t>  </a:t>
            </a:r>
            <a:r>
              <a:rPr lang="es-ES" sz="1900" dirty="0">
                <a:latin typeface="+mn-lt"/>
              </a:rPr>
              <a:t>¿Con tu familia?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1900" dirty="0">
                <a:latin typeface="+mn-lt"/>
              </a:rPr>
              <a:t>  Con la familia, sí.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Vivo </a:t>
            </a:r>
            <a:r>
              <a:rPr lang="es-ES" sz="1900" dirty="0">
                <a:latin typeface="+mn-lt"/>
              </a:rPr>
              <a:t> con mi familia. Eh,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comemos</a:t>
            </a:r>
            <a:r>
              <a:rPr lang="es-ES" sz="1900" dirty="0">
                <a:latin typeface="+mn-lt"/>
              </a:rPr>
              <a:t>  a eso de la una.  Después de la comida pues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subo</a:t>
            </a:r>
            <a:r>
              <a:rPr lang="es-ES" sz="1900" dirty="0">
                <a:latin typeface="+mn-lt"/>
              </a:rPr>
              <a:t>  al cuarto de mis papás y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vemos</a:t>
            </a:r>
            <a:r>
              <a:rPr lang="es-ES" sz="1900" dirty="0">
                <a:latin typeface="+mn-lt"/>
              </a:rPr>
              <a:t>  la televisión,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vemos</a:t>
            </a:r>
            <a:r>
              <a:rPr lang="es-ES" sz="1900" dirty="0">
                <a:latin typeface="+mn-lt"/>
              </a:rPr>
              <a:t>  las telenovelas  que den, la telenovela de turno… </a:t>
            </a:r>
          </a:p>
          <a:p>
            <a:pPr>
              <a:defRPr/>
            </a:pPr>
            <a:endParaRPr lang="es-ES" sz="1900" dirty="0">
              <a:latin typeface="+mn-lt"/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es-ES" sz="1900" dirty="0">
                <a:latin typeface="+mn-lt"/>
              </a:rPr>
              <a:t> Por la tarde no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tienes</a:t>
            </a:r>
            <a:r>
              <a:rPr lang="es-ES" sz="1900" dirty="0">
                <a:latin typeface="+mn-lt"/>
              </a:rPr>
              <a:t> clase…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1900" dirty="0">
                <a:latin typeface="+mn-lt"/>
              </a:rPr>
              <a:t> No, por la tarde no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tengo</a:t>
            </a:r>
            <a:r>
              <a:rPr lang="es-ES" sz="1900" dirty="0">
                <a:latin typeface="+mn-lt"/>
              </a:rPr>
              <a:t> clase.  Y, a eso de las cuatro,  me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voy</a:t>
            </a:r>
            <a:r>
              <a:rPr lang="es-ES" sz="1900" dirty="0">
                <a:latin typeface="+mn-lt"/>
              </a:rPr>
              <a:t>   a 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trabajar</a:t>
            </a:r>
            <a:r>
              <a:rPr lang="es-ES" sz="1900" dirty="0">
                <a:latin typeface="+mn-lt"/>
              </a:rPr>
              <a:t> .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Trabajo</a:t>
            </a:r>
            <a:r>
              <a:rPr lang="es-ES" sz="1900" dirty="0">
                <a:latin typeface="+mn-lt"/>
              </a:rPr>
              <a:t> .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Soy</a:t>
            </a:r>
            <a:r>
              <a:rPr lang="es-ES" sz="1900" dirty="0">
                <a:latin typeface="+mn-lt"/>
              </a:rPr>
              <a:t> profesora de inglés y  …………… de cinco a ocho de la noche.   …….  …………………  porque queda muy cerca de mi casa la academia…  Y en las noches, de vez en cuando me ………  al cine o  a  …………….. algo con unos amigos, pero no  ………….. muy a menudo porque en Lima no hay mucho que ……………… .</a:t>
            </a:r>
            <a:endParaRPr lang="pt-BR" sz="19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19250" y="0"/>
            <a:ext cx="295275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rgbClr val="C00000"/>
                </a:solidFill>
                <a:latin typeface="+mn-lt"/>
              </a:rPr>
              <a:t>Rutina: Estudiante peruana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0" y="0"/>
            <a:ext cx="827088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4.5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00113" y="0"/>
            <a:ext cx="466725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30725" name="Grupo 8"/>
          <p:cNvGrpSpPr>
            <a:grpSpLocks/>
          </p:cNvGrpSpPr>
          <p:nvPr/>
        </p:nvGrpSpPr>
        <p:grpSpPr bwMode="auto">
          <a:xfrm>
            <a:off x="4932363" y="0"/>
            <a:ext cx="4211637" cy="6872288"/>
            <a:chOff x="4932040" y="0"/>
            <a:chExt cx="4211960" cy="6872068"/>
          </a:xfrm>
        </p:grpSpPr>
        <p:pic>
          <p:nvPicPr>
            <p:cNvPr id="30727" name="Picture 5" descr="http://a0.twimg.com/profile_images/2314344660/IMG-20120616-WA004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56044" y="3731101"/>
              <a:ext cx="4187956" cy="3140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28" name="Picture 2" descr="http://4.bp.blogspot.com/-Ef_7kxELAPA/UBlOIIk7XqI/AAAAAAAABuk/bQOMUugkbH8/s1600/universidad+catolica+de+lima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32040" y="0"/>
              <a:ext cx="4211960" cy="364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CaixaDeTexto 8"/>
          <p:cNvSpPr txBox="1"/>
          <p:nvPr/>
        </p:nvSpPr>
        <p:spPr>
          <a:xfrm>
            <a:off x="0" y="1196975"/>
            <a:ext cx="4787900" cy="5078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Courier New" pitchFamily="49" charset="0"/>
              <a:buChar char="o"/>
              <a:defRPr/>
            </a:pPr>
            <a:r>
              <a:rPr lang="es-ES" sz="2000" dirty="0">
                <a:latin typeface="+mn-lt"/>
              </a:rPr>
              <a:t>  </a:t>
            </a:r>
            <a:r>
              <a:rPr lang="es-ES" sz="1900" dirty="0">
                <a:latin typeface="+mn-lt"/>
              </a:rPr>
              <a:t>¿Con tu familia?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1900" dirty="0">
                <a:latin typeface="+mn-lt"/>
              </a:rPr>
              <a:t>  Con la familia, sí.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Vivo </a:t>
            </a:r>
            <a:r>
              <a:rPr lang="es-ES" sz="1900" dirty="0">
                <a:latin typeface="+mn-lt"/>
              </a:rPr>
              <a:t> con mi familia. Eh,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comemos</a:t>
            </a:r>
            <a:r>
              <a:rPr lang="es-ES" sz="1900" dirty="0">
                <a:latin typeface="+mn-lt"/>
              </a:rPr>
              <a:t>  a eso de la una.  Después de la comida pues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subo</a:t>
            </a:r>
            <a:r>
              <a:rPr lang="es-ES" sz="1900" dirty="0">
                <a:latin typeface="+mn-lt"/>
              </a:rPr>
              <a:t>  al cuarto de mis papás y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vemos</a:t>
            </a:r>
            <a:r>
              <a:rPr lang="es-ES" sz="1900" dirty="0">
                <a:latin typeface="+mn-lt"/>
              </a:rPr>
              <a:t>  la televisión,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vemos</a:t>
            </a:r>
            <a:r>
              <a:rPr lang="es-ES" sz="1900" dirty="0">
                <a:latin typeface="+mn-lt"/>
              </a:rPr>
              <a:t>  las telenovelas  que den, la telenovela de turno… </a:t>
            </a:r>
          </a:p>
          <a:p>
            <a:pPr>
              <a:defRPr/>
            </a:pPr>
            <a:endParaRPr lang="es-ES" sz="1900" dirty="0">
              <a:latin typeface="+mn-lt"/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es-ES" sz="1900" dirty="0">
                <a:latin typeface="+mn-lt"/>
              </a:rPr>
              <a:t> Por la tarde no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tienes</a:t>
            </a:r>
            <a:r>
              <a:rPr lang="es-ES" sz="1900" dirty="0">
                <a:latin typeface="+mn-lt"/>
              </a:rPr>
              <a:t> clase…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1900" dirty="0">
                <a:latin typeface="+mn-lt"/>
              </a:rPr>
              <a:t> No, por la tarde no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tengo</a:t>
            </a:r>
            <a:r>
              <a:rPr lang="es-ES" sz="1900" dirty="0">
                <a:latin typeface="+mn-lt"/>
              </a:rPr>
              <a:t> clase.  Y, a eso de las cuatro,  me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voy</a:t>
            </a:r>
            <a:r>
              <a:rPr lang="es-ES" sz="1900" dirty="0">
                <a:latin typeface="+mn-lt"/>
              </a:rPr>
              <a:t>   a 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trabajar</a:t>
            </a:r>
            <a:r>
              <a:rPr lang="es-ES" sz="1900" dirty="0">
                <a:latin typeface="+mn-lt"/>
              </a:rPr>
              <a:t> .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Trabajo</a:t>
            </a:r>
            <a:r>
              <a:rPr lang="es-ES" sz="1900" dirty="0">
                <a:latin typeface="+mn-lt"/>
              </a:rPr>
              <a:t> .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Soy</a:t>
            </a:r>
            <a:r>
              <a:rPr lang="es-ES" sz="1900" dirty="0">
                <a:latin typeface="+mn-lt"/>
              </a:rPr>
              <a:t> profesora de inglés y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trabajo</a:t>
            </a:r>
            <a:r>
              <a:rPr lang="es-ES" sz="1900" dirty="0">
                <a:latin typeface="+mn-lt"/>
              </a:rPr>
              <a:t> de cinco a ocho de la noche.   …….  …………………  porque queda muy cerca de mi casa la academia…  Y en las noches, de vez en cuando me ………  al cine o  a  …………….. algo con unos amigos, pero no  ………….. muy a menudo porque en Lima no hay mucho que ……………… .</a:t>
            </a:r>
            <a:endParaRPr lang="pt-BR" sz="19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 noChangeArrowheads="1"/>
          </p:cNvPicPr>
          <p:nvPr/>
        </p:nvPicPr>
        <p:blipFill>
          <a:blip r:embed="rId2" cstate="print"/>
          <a:srcRect l="54726"/>
          <a:stretch>
            <a:fillRect/>
          </a:stretch>
        </p:blipFill>
        <p:spPr bwMode="auto">
          <a:xfrm>
            <a:off x="5003800" y="0"/>
            <a:ext cx="4140200" cy="687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1412875" y="0"/>
            <a:ext cx="3673475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800" b="1" dirty="0">
                <a:solidFill>
                  <a:srgbClr val="C00000"/>
                </a:solidFill>
                <a:latin typeface="+mn-lt"/>
              </a:rPr>
              <a:t>Rutina: los horarios    de los españoles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0" y="1477963"/>
            <a:ext cx="4716463" cy="3476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200" dirty="0">
                <a:latin typeface="+mn-lt"/>
                <a:cs typeface="Arial"/>
              </a:rPr>
              <a:t>►</a:t>
            </a:r>
            <a:r>
              <a:rPr lang="es-ES" sz="2200" b="1" dirty="0">
                <a:latin typeface="+mn-lt"/>
                <a:cs typeface="Arial"/>
              </a:rPr>
              <a:t>¿A qué hora comen los españoles?     ¿Y los demás europeos?</a:t>
            </a:r>
          </a:p>
          <a:p>
            <a:pPr>
              <a:defRPr/>
            </a:pPr>
            <a:r>
              <a:rPr lang="es-ES" sz="2200" i="1" dirty="0">
                <a:solidFill>
                  <a:schemeClr val="bg1"/>
                </a:solidFill>
                <a:latin typeface="+mn-lt"/>
                <a:cs typeface="Arial"/>
              </a:rPr>
              <a:t>Los demás europeos comen entre las doce y la una. Los españoles comen más tarde y destinan más de dos horas a comer.</a:t>
            </a:r>
          </a:p>
          <a:p>
            <a:pPr>
              <a:defRPr/>
            </a:pPr>
            <a:endParaRPr lang="es-ES" sz="2200" i="1" dirty="0">
              <a:latin typeface="+mn-lt"/>
              <a:cs typeface="Arial"/>
            </a:endParaRPr>
          </a:p>
          <a:p>
            <a:pPr>
              <a:defRPr/>
            </a:pPr>
            <a:r>
              <a:rPr lang="es-ES" sz="2200" dirty="0">
                <a:latin typeface="+mj-lt"/>
                <a:cs typeface="Arial"/>
              </a:rPr>
              <a:t>►</a:t>
            </a:r>
            <a:r>
              <a:rPr lang="es-ES" sz="2200" b="1" dirty="0">
                <a:latin typeface="+mj-lt"/>
                <a:cs typeface="Arial"/>
              </a:rPr>
              <a:t>¿Por qué se gasta más tiempo para comer en España?</a:t>
            </a:r>
          </a:p>
          <a:p>
            <a:pPr>
              <a:defRPr/>
            </a:pPr>
            <a:r>
              <a:rPr lang="es-ES" sz="2200" b="1" dirty="0">
                <a:latin typeface="+mn-lt"/>
                <a:cs typeface="Arial"/>
              </a:rPr>
              <a:t> </a:t>
            </a:r>
            <a:endParaRPr lang="es-ES" sz="2200" b="1" dirty="0">
              <a:latin typeface="+mn-lt"/>
            </a:endParaRPr>
          </a:p>
        </p:txBody>
      </p:sp>
      <p:grpSp>
        <p:nvGrpSpPr>
          <p:cNvPr id="4101" name="Grupo 6"/>
          <p:cNvGrpSpPr>
            <a:grpSpLocks/>
          </p:cNvGrpSpPr>
          <p:nvPr/>
        </p:nvGrpSpPr>
        <p:grpSpPr bwMode="auto">
          <a:xfrm>
            <a:off x="0" y="0"/>
            <a:ext cx="1366838" cy="646113"/>
            <a:chOff x="0" y="0"/>
            <a:chExt cx="1366838" cy="646331"/>
          </a:xfrm>
        </p:grpSpPr>
        <p:sp>
          <p:nvSpPr>
            <p:cNvPr id="9" name="CaixaDeTexto 8"/>
            <p:cNvSpPr txBox="1"/>
            <p:nvPr/>
          </p:nvSpPr>
          <p:spPr>
            <a:xfrm>
              <a:off x="0" y="0"/>
              <a:ext cx="827088" cy="64633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3600" dirty="0">
                  <a:solidFill>
                    <a:srgbClr val="FF0000"/>
                  </a:solidFill>
                </a:rPr>
                <a:t>4.5</a:t>
              </a:r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900113" y="0"/>
              <a:ext cx="466725" cy="64633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3600" dirty="0">
                  <a:solidFill>
                    <a:srgbClr val="FF0000"/>
                  </a:solidFill>
                </a:rPr>
                <a:t>1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19250" y="0"/>
            <a:ext cx="295275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rgbClr val="C00000"/>
                </a:solidFill>
                <a:latin typeface="+mn-lt"/>
              </a:rPr>
              <a:t>Rutina: Estudiante peruana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0" y="0"/>
            <a:ext cx="827088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4.5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00113" y="0"/>
            <a:ext cx="466725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31749" name="Grupo 8"/>
          <p:cNvGrpSpPr>
            <a:grpSpLocks/>
          </p:cNvGrpSpPr>
          <p:nvPr/>
        </p:nvGrpSpPr>
        <p:grpSpPr bwMode="auto">
          <a:xfrm>
            <a:off x="4932363" y="0"/>
            <a:ext cx="4211637" cy="6872288"/>
            <a:chOff x="4932040" y="0"/>
            <a:chExt cx="4211960" cy="6872068"/>
          </a:xfrm>
        </p:grpSpPr>
        <p:pic>
          <p:nvPicPr>
            <p:cNvPr id="31751" name="Picture 5" descr="http://a0.twimg.com/profile_images/2314344660/IMG-20120616-WA004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56044" y="3731101"/>
              <a:ext cx="4187956" cy="3140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52" name="Picture 2" descr="http://4.bp.blogspot.com/-Ef_7kxELAPA/UBlOIIk7XqI/AAAAAAAABuk/bQOMUugkbH8/s1600/universidad+catolica+de+lima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32040" y="0"/>
              <a:ext cx="4211960" cy="364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CaixaDeTexto 8"/>
          <p:cNvSpPr txBox="1"/>
          <p:nvPr/>
        </p:nvSpPr>
        <p:spPr>
          <a:xfrm>
            <a:off x="0" y="1196975"/>
            <a:ext cx="4787900" cy="5078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Courier New" pitchFamily="49" charset="0"/>
              <a:buChar char="o"/>
              <a:defRPr/>
            </a:pPr>
            <a:r>
              <a:rPr lang="es-ES" sz="2000" dirty="0">
                <a:latin typeface="+mn-lt"/>
              </a:rPr>
              <a:t>  </a:t>
            </a:r>
            <a:r>
              <a:rPr lang="es-ES" sz="1900" dirty="0">
                <a:latin typeface="+mn-lt"/>
              </a:rPr>
              <a:t>¿Con tu familia?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1900" dirty="0">
                <a:latin typeface="+mn-lt"/>
              </a:rPr>
              <a:t>  Con la familia, sí.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Vivo </a:t>
            </a:r>
            <a:r>
              <a:rPr lang="es-ES" sz="1900" dirty="0">
                <a:latin typeface="+mn-lt"/>
              </a:rPr>
              <a:t> con mi familia. Eh,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comemos</a:t>
            </a:r>
            <a:r>
              <a:rPr lang="es-ES" sz="1900" dirty="0">
                <a:latin typeface="+mn-lt"/>
              </a:rPr>
              <a:t>  a eso de la una.  Después de la comida pues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subo</a:t>
            </a:r>
            <a:r>
              <a:rPr lang="es-ES" sz="1900" dirty="0">
                <a:latin typeface="+mn-lt"/>
              </a:rPr>
              <a:t>  al cuarto de mis papás y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vemos</a:t>
            </a:r>
            <a:r>
              <a:rPr lang="es-ES" sz="1900" dirty="0">
                <a:latin typeface="+mn-lt"/>
              </a:rPr>
              <a:t>  la televisión,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vemos</a:t>
            </a:r>
            <a:r>
              <a:rPr lang="es-ES" sz="1900" dirty="0">
                <a:latin typeface="+mn-lt"/>
              </a:rPr>
              <a:t>  las telenovelas  que den, la telenovela de turno… </a:t>
            </a:r>
          </a:p>
          <a:p>
            <a:pPr>
              <a:defRPr/>
            </a:pPr>
            <a:endParaRPr lang="es-ES" sz="1900" dirty="0">
              <a:latin typeface="+mn-lt"/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es-ES" sz="1900" dirty="0">
                <a:latin typeface="+mn-lt"/>
              </a:rPr>
              <a:t> Por la tarde no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tienes</a:t>
            </a:r>
            <a:r>
              <a:rPr lang="es-ES" sz="1900" dirty="0">
                <a:latin typeface="+mn-lt"/>
              </a:rPr>
              <a:t> clase…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1900" dirty="0">
                <a:latin typeface="+mn-lt"/>
              </a:rPr>
              <a:t> No, por la tarde no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tengo</a:t>
            </a:r>
            <a:r>
              <a:rPr lang="es-ES" sz="1900" dirty="0">
                <a:latin typeface="+mn-lt"/>
              </a:rPr>
              <a:t> clase.  Y, a eso de las cuatro,  me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voy</a:t>
            </a:r>
            <a:r>
              <a:rPr lang="es-ES" sz="1900" dirty="0">
                <a:latin typeface="+mn-lt"/>
              </a:rPr>
              <a:t>   a 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trabajar</a:t>
            </a:r>
            <a:r>
              <a:rPr lang="es-ES" sz="1900" dirty="0">
                <a:latin typeface="+mn-lt"/>
              </a:rPr>
              <a:t> .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Trabajo</a:t>
            </a:r>
            <a:r>
              <a:rPr lang="es-ES" sz="1900" dirty="0">
                <a:latin typeface="+mn-lt"/>
              </a:rPr>
              <a:t> .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Soy</a:t>
            </a:r>
            <a:r>
              <a:rPr lang="es-ES" sz="1900" dirty="0">
                <a:latin typeface="+mn-lt"/>
              </a:rPr>
              <a:t> profesora de inglés y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trabajo</a:t>
            </a:r>
            <a:r>
              <a:rPr lang="es-ES" sz="1900" dirty="0">
                <a:latin typeface="+mn-lt"/>
              </a:rPr>
              <a:t> de cinco a ocho de la noche.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Voy  andando</a:t>
            </a:r>
            <a:r>
              <a:rPr lang="es-ES" sz="1900" dirty="0">
                <a:latin typeface="+mn-lt"/>
              </a:rPr>
              <a:t>  porque queda muy cerca de mi casa la academia…  Y en las noches, de vez en cuando me ………  al cine o  a  …………….. algo con unos amigos, pero no  ………….. muy a menudo porque en Lima no hay mucho que ……………… .</a:t>
            </a:r>
            <a:endParaRPr lang="pt-BR" sz="19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19250" y="0"/>
            <a:ext cx="295275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rgbClr val="C00000"/>
                </a:solidFill>
                <a:latin typeface="+mn-lt"/>
              </a:rPr>
              <a:t>Rutina: Estudiante peruana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0" y="0"/>
            <a:ext cx="827088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4.5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00113" y="0"/>
            <a:ext cx="466725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32773" name="Grupo 8"/>
          <p:cNvGrpSpPr>
            <a:grpSpLocks/>
          </p:cNvGrpSpPr>
          <p:nvPr/>
        </p:nvGrpSpPr>
        <p:grpSpPr bwMode="auto">
          <a:xfrm>
            <a:off x="4932363" y="0"/>
            <a:ext cx="4211637" cy="6872288"/>
            <a:chOff x="4932040" y="0"/>
            <a:chExt cx="4211960" cy="6872068"/>
          </a:xfrm>
        </p:grpSpPr>
        <p:pic>
          <p:nvPicPr>
            <p:cNvPr id="32775" name="Picture 5" descr="http://a0.twimg.com/profile_images/2314344660/IMG-20120616-WA004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56044" y="3731101"/>
              <a:ext cx="4187956" cy="3140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76" name="Picture 2" descr="http://4.bp.blogspot.com/-Ef_7kxELAPA/UBlOIIk7XqI/AAAAAAAABuk/bQOMUugkbH8/s1600/universidad+catolica+de+lima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32040" y="0"/>
              <a:ext cx="4211960" cy="364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CaixaDeTexto 8"/>
          <p:cNvSpPr txBox="1"/>
          <p:nvPr/>
        </p:nvSpPr>
        <p:spPr>
          <a:xfrm>
            <a:off x="0" y="1196975"/>
            <a:ext cx="4787900" cy="5078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Courier New" pitchFamily="49" charset="0"/>
              <a:buChar char="o"/>
              <a:defRPr/>
            </a:pPr>
            <a:r>
              <a:rPr lang="es-ES" sz="2000" dirty="0">
                <a:latin typeface="+mn-lt"/>
              </a:rPr>
              <a:t>  </a:t>
            </a:r>
            <a:r>
              <a:rPr lang="es-ES" sz="1900" dirty="0">
                <a:latin typeface="+mn-lt"/>
              </a:rPr>
              <a:t>¿Con tu familia?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1900" dirty="0">
                <a:latin typeface="+mn-lt"/>
              </a:rPr>
              <a:t>  Con la familia, sí.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Vivo </a:t>
            </a:r>
            <a:r>
              <a:rPr lang="es-ES" sz="1900" dirty="0">
                <a:latin typeface="+mn-lt"/>
              </a:rPr>
              <a:t> con mi familia. Eh,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comemos</a:t>
            </a:r>
            <a:r>
              <a:rPr lang="es-ES" sz="1900" dirty="0">
                <a:latin typeface="+mn-lt"/>
              </a:rPr>
              <a:t>  a eso de la una.  Después de la comida pues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subo</a:t>
            </a:r>
            <a:r>
              <a:rPr lang="es-ES" sz="1900" dirty="0">
                <a:latin typeface="+mn-lt"/>
              </a:rPr>
              <a:t>  al cuarto de mis papás y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vemos</a:t>
            </a:r>
            <a:r>
              <a:rPr lang="es-ES" sz="1900" dirty="0">
                <a:latin typeface="+mn-lt"/>
              </a:rPr>
              <a:t>  la televisión,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vemos</a:t>
            </a:r>
            <a:r>
              <a:rPr lang="es-ES" sz="1900" dirty="0">
                <a:latin typeface="+mn-lt"/>
              </a:rPr>
              <a:t>  las telenovelas  que den, la telenovela de turno… </a:t>
            </a:r>
          </a:p>
          <a:p>
            <a:pPr>
              <a:defRPr/>
            </a:pPr>
            <a:endParaRPr lang="es-ES" sz="1900" dirty="0">
              <a:latin typeface="+mn-lt"/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es-ES" sz="1900" dirty="0">
                <a:latin typeface="+mn-lt"/>
              </a:rPr>
              <a:t> Por la tarde no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tienes</a:t>
            </a:r>
            <a:r>
              <a:rPr lang="es-ES" sz="1900" dirty="0">
                <a:latin typeface="+mn-lt"/>
              </a:rPr>
              <a:t> clase…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1900" dirty="0">
                <a:latin typeface="+mn-lt"/>
              </a:rPr>
              <a:t> No, por la tarde no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tengo</a:t>
            </a:r>
            <a:r>
              <a:rPr lang="es-ES" sz="1900" dirty="0">
                <a:latin typeface="+mn-lt"/>
              </a:rPr>
              <a:t> clase.  Y, a eso de las cuatro,  me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voy</a:t>
            </a:r>
            <a:r>
              <a:rPr lang="es-ES" sz="1900" dirty="0">
                <a:latin typeface="+mn-lt"/>
              </a:rPr>
              <a:t>   a 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trabajar</a:t>
            </a:r>
            <a:r>
              <a:rPr lang="es-ES" sz="1900" dirty="0">
                <a:latin typeface="+mn-lt"/>
              </a:rPr>
              <a:t> .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Trabajo</a:t>
            </a:r>
            <a:r>
              <a:rPr lang="es-ES" sz="1900" dirty="0">
                <a:latin typeface="+mn-lt"/>
              </a:rPr>
              <a:t> .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Soy</a:t>
            </a:r>
            <a:r>
              <a:rPr lang="es-ES" sz="1900" dirty="0">
                <a:latin typeface="+mn-lt"/>
              </a:rPr>
              <a:t> profesora de inglés y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trabajo</a:t>
            </a:r>
            <a:r>
              <a:rPr lang="es-ES" sz="1900" dirty="0">
                <a:latin typeface="+mn-lt"/>
              </a:rPr>
              <a:t> de cinco a ocho de la noche.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Voy  andando</a:t>
            </a:r>
            <a:r>
              <a:rPr lang="es-ES" sz="1900" dirty="0">
                <a:latin typeface="+mn-lt"/>
              </a:rPr>
              <a:t>  porque queda muy cerca de mi casa la academia…  Y en las noches, de vez en cuando me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voy </a:t>
            </a:r>
            <a:r>
              <a:rPr lang="es-ES" sz="1900" dirty="0">
                <a:latin typeface="+mn-lt"/>
              </a:rPr>
              <a:t> al cine o  a  …………….. algo con unos amigos, pero no  ………….. muy a menudo porque en Lima no hay mucho que ……………… .</a:t>
            </a:r>
            <a:endParaRPr lang="pt-BR" sz="19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19250" y="0"/>
            <a:ext cx="295275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rgbClr val="C00000"/>
                </a:solidFill>
                <a:latin typeface="+mn-lt"/>
              </a:rPr>
              <a:t>Rutina: Estudiante peruana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0" y="0"/>
            <a:ext cx="827088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4.5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00113" y="0"/>
            <a:ext cx="466725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33797" name="Grupo 8"/>
          <p:cNvGrpSpPr>
            <a:grpSpLocks/>
          </p:cNvGrpSpPr>
          <p:nvPr/>
        </p:nvGrpSpPr>
        <p:grpSpPr bwMode="auto">
          <a:xfrm>
            <a:off x="4932363" y="0"/>
            <a:ext cx="4211637" cy="6872288"/>
            <a:chOff x="4932040" y="0"/>
            <a:chExt cx="4211960" cy="6872068"/>
          </a:xfrm>
        </p:grpSpPr>
        <p:pic>
          <p:nvPicPr>
            <p:cNvPr id="33799" name="Picture 5" descr="http://a0.twimg.com/profile_images/2314344660/IMG-20120616-WA004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56044" y="3731101"/>
              <a:ext cx="4187956" cy="3140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0" name="Picture 2" descr="http://4.bp.blogspot.com/-Ef_7kxELAPA/UBlOIIk7XqI/AAAAAAAABuk/bQOMUugkbH8/s1600/universidad+catolica+de+lima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32040" y="0"/>
              <a:ext cx="4211960" cy="364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CaixaDeTexto 8"/>
          <p:cNvSpPr txBox="1"/>
          <p:nvPr/>
        </p:nvSpPr>
        <p:spPr>
          <a:xfrm>
            <a:off x="0" y="1196975"/>
            <a:ext cx="4787900" cy="5078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Courier New" pitchFamily="49" charset="0"/>
              <a:buChar char="o"/>
              <a:defRPr/>
            </a:pPr>
            <a:r>
              <a:rPr lang="es-ES" sz="2000" dirty="0">
                <a:latin typeface="+mn-lt"/>
              </a:rPr>
              <a:t>  </a:t>
            </a:r>
            <a:r>
              <a:rPr lang="es-ES" sz="1900" dirty="0">
                <a:latin typeface="+mn-lt"/>
              </a:rPr>
              <a:t>¿Con tu familia?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1900" dirty="0">
                <a:latin typeface="+mn-lt"/>
              </a:rPr>
              <a:t>  Con la familia, sí.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Vivo </a:t>
            </a:r>
            <a:r>
              <a:rPr lang="es-ES" sz="1900" dirty="0">
                <a:latin typeface="+mn-lt"/>
              </a:rPr>
              <a:t> con mi familia. Eh,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comemos</a:t>
            </a:r>
            <a:r>
              <a:rPr lang="es-ES" sz="1900" dirty="0">
                <a:latin typeface="+mn-lt"/>
              </a:rPr>
              <a:t>  a eso de la una.  Después de la comida pues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subo</a:t>
            </a:r>
            <a:r>
              <a:rPr lang="es-ES" sz="1900" dirty="0">
                <a:latin typeface="+mn-lt"/>
              </a:rPr>
              <a:t>  al cuarto de mis papás y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vemos</a:t>
            </a:r>
            <a:r>
              <a:rPr lang="es-ES" sz="1900" dirty="0">
                <a:latin typeface="+mn-lt"/>
              </a:rPr>
              <a:t>  la televisión,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vemos</a:t>
            </a:r>
            <a:r>
              <a:rPr lang="es-ES" sz="1900" dirty="0">
                <a:latin typeface="+mn-lt"/>
              </a:rPr>
              <a:t>  las telenovelas  que den, la telenovela de turno… </a:t>
            </a:r>
          </a:p>
          <a:p>
            <a:pPr>
              <a:defRPr/>
            </a:pPr>
            <a:endParaRPr lang="es-ES" sz="1900" dirty="0">
              <a:latin typeface="+mn-lt"/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es-ES" sz="1900" dirty="0">
                <a:latin typeface="+mn-lt"/>
              </a:rPr>
              <a:t> Por la tarde no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tienes</a:t>
            </a:r>
            <a:r>
              <a:rPr lang="es-ES" sz="1900" dirty="0">
                <a:latin typeface="+mn-lt"/>
              </a:rPr>
              <a:t> clase…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1900" dirty="0">
                <a:latin typeface="+mn-lt"/>
              </a:rPr>
              <a:t> No, por la tarde no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tengo</a:t>
            </a:r>
            <a:r>
              <a:rPr lang="es-ES" sz="1900" dirty="0">
                <a:latin typeface="+mn-lt"/>
              </a:rPr>
              <a:t> clase.  Y, a eso de las cuatro,  me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voy</a:t>
            </a:r>
            <a:r>
              <a:rPr lang="es-ES" sz="1900" dirty="0">
                <a:latin typeface="+mn-lt"/>
              </a:rPr>
              <a:t>   a 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trabajar</a:t>
            </a:r>
            <a:r>
              <a:rPr lang="es-ES" sz="1900" dirty="0">
                <a:latin typeface="+mn-lt"/>
              </a:rPr>
              <a:t> .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Trabajo</a:t>
            </a:r>
            <a:r>
              <a:rPr lang="es-ES" sz="1900" dirty="0">
                <a:latin typeface="+mn-lt"/>
              </a:rPr>
              <a:t> .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Soy</a:t>
            </a:r>
            <a:r>
              <a:rPr lang="es-ES" sz="1900" dirty="0">
                <a:latin typeface="+mn-lt"/>
              </a:rPr>
              <a:t> profesora de inglés y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trabajo</a:t>
            </a:r>
            <a:r>
              <a:rPr lang="es-ES" sz="1900" dirty="0">
                <a:latin typeface="+mn-lt"/>
              </a:rPr>
              <a:t> de cinco a ocho de la noche.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Voy  andando</a:t>
            </a:r>
            <a:r>
              <a:rPr lang="es-ES" sz="1900" dirty="0">
                <a:latin typeface="+mn-lt"/>
              </a:rPr>
              <a:t>  porque queda muy cerca de mi casa la academia…  Y en las noches, de vez en cuando me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voy </a:t>
            </a:r>
            <a:r>
              <a:rPr lang="es-ES" sz="1900" dirty="0">
                <a:latin typeface="+mn-lt"/>
              </a:rPr>
              <a:t> al cine o  a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tomarme</a:t>
            </a:r>
            <a:r>
              <a:rPr lang="es-ES" sz="1900" dirty="0">
                <a:latin typeface="+mn-lt"/>
              </a:rPr>
              <a:t> algo con unos amigos, pero no  ………….. muy a menudo porque en Lima no hay mucho que ……………… .</a:t>
            </a:r>
            <a:endParaRPr lang="pt-BR" sz="19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19250" y="0"/>
            <a:ext cx="295275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rgbClr val="C00000"/>
                </a:solidFill>
                <a:latin typeface="+mn-lt"/>
              </a:rPr>
              <a:t>Rutina: Estudiante peruana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0" y="0"/>
            <a:ext cx="827088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4.5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00113" y="0"/>
            <a:ext cx="466725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34821" name="Grupo 8"/>
          <p:cNvGrpSpPr>
            <a:grpSpLocks/>
          </p:cNvGrpSpPr>
          <p:nvPr/>
        </p:nvGrpSpPr>
        <p:grpSpPr bwMode="auto">
          <a:xfrm>
            <a:off x="4932363" y="0"/>
            <a:ext cx="4211637" cy="6872288"/>
            <a:chOff x="4932040" y="0"/>
            <a:chExt cx="4211960" cy="6872068"/>
          </a:xfrm>
        </p:grpSpPr>
        <p:pic>
          <p:nvPicPr>
            <p:cNvPr id="34823" name="Picture 5" descr="http://a0.twimg.com/profile_images/2314344660/IMG-20120616-WA004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56044" y="3731101"/>
              <a:ext cx="4187956" cy="3140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824" name="Picture 2" descr="http://4.bp.blogspot.com/-Ef_7kxELAPA/UBlOIIk7XqI/AAAAAAAABuk/bQOMUugkbH8/s1600/universidad+catolica+de+lima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32040" y="0"/>
              <a:ext cx="4211960" cy="364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CaixaDeTexto 8"/>
          <p:cNvSpPr txBox="1"/>
          <p:nvPr/>
        </p:nvSpPr>
        <p:spPr>
          <a:xfrm>
            <a:off x="0" y="1196975"/>
            <a:ext cx="4787900" cy="5078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Courier New" pitchFamily="49" charset="0"/>
              <a:buChar char="o"/>
              <a:defRPr/>
            </a:pPr>
            <a:r>
              <a:rPr lang="es-ES" sz="2000" dirty="0">
                <a:latin typeface="+mn-lt"/>
              </a:rPr>
              <a:t>  </a:t>
            </a:r>
            <a:r>
              <a:rPr lang="es-ES" sz="1900" dirty="0">
                <a:latin typeface="+mn-lt"/>
              </a:rPr>
              <a:t>¿Con tu familia?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1900" dirty="0">
                <a:latin typeface="+mn-lt"/>
              </a:rPr>
              <a:t>  Con la familia, sí.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Vivo </a:t>
            </a:r>
            <a:r>
              <a:rPr lang="es-ES" sz="1900" dirty="0">
                <a:latin typeface="+mn-lt"/>
              </a:rPr>
              <a:t> con mi familia. Eh,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comemos</a:t>
            </a:r>
            <a:r>
              <a:rPr lang="es-ES" sz="1900" dirty="0">
                <a:latin typeface="+mn-lt"/>
              </a:rPr>
              <a:t>  a eso de la una.  Después de la comida pues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subo</a:t>
            </a:r>
            <a:r>
              <a:rPr lang="es-ES" sz="1900" dirty="0">
                <a:latin typeface="+mn-lt"/>
              </a:rPr>
              <a:t>  al cuarto de mis papás y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vemos</a:t>
            </a:r>
            <a:r>
              <a:rPr lang="es-ES" sz="1900" dirty="0">
                <a:latin typeface="+mn-lt"/>
              </a:rPr>
              <a:t>  la televisión,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vemos</a:t>
            </a:r>
            <a:r>
              <a:rPr lang="es-ES" sz="1900" dirty="0">
                <a:latin typeface="+mn-lt"/>
              </a:rPr>
              <a:t>  las telenovelas  que den, la telenovela de turno… </a:t>
            </a:r>
          </a:p>
          <a:p>
            <a:pPr>
              <a:defRPr/>
            </a:pPr>
            <a:endParaRPr lang="es-ES" sz="1900" dirty="0">
              <a:latin typeface="+mn-lt"/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es-ES" sz="1900" dirty="0">
                <a:latin typeface="+mn-lt"/>
              </a:rPr>
              <a:t> Por la tarde no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tienes</a:t>
            </a:r>
            <a:r>
              <a:rPr lang="es-ES" sz="1900" dirty="0">
                <a:latin typeface="+mn-lt"/>
              </a:rPr>
              <a:t> clase…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1900" dirty="0">
                <a:latin typeface="+mn-lt"/>
              </a:rPr>
              <a:t> No, por la tarde no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tengo</a:t>
            </a:r>
            <a:r>
              <a:rPr lang="es-ES" sz="1900" dirty="0">
                <a:latin typeface="+mn-lt"/>
              </a:rPr>
              <a:t> clase.  Y, a eso de las cuatro,  me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voy</a:t>
            </a:r>
            <a:r>
              <a:rPr lang="es-ES" sz="1900" dirty="0">
                <a:latin typeface="+mn-lt"/>
              </a:rPr>
              <a:t>   a 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trabajar</a:t>
            </a:r>
            <a:r>
              <a:rPr lang="es-ES" sz="1900" dirty="0">
                <a:latin typeface="+mn-lt"/>
              </a:rPr>
              <a:t> .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Trabajo</a:t>
            </a:r>
            <a:r>
              <a:rPr lang="es-ES" sz="1900" dirty="0">
                <a:latin typeface="+mn-lt"/>
              </a:rPr>
              <a:t> .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Soy</a:t>
            </a:r>
            <a:r>
              <a:rPr lang="es-ES" sz="1900" dirty="0">
                <a:latin typeface="+mn-lt"/>
              </a:rPr>
              <a:t> profesora de inglés y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trabajo</a:t>
            </a:r>
            <a:r>
              <a:rPr lang="es-ES" sz="1900" dirty="0">
                <a:latin typeface="+mn-lt"/>
              </a:rPr>
              <a:t> de cinco a ocho de la noche.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Voy  andando</a:t>
            </a:r>
            <a:r>
              <a:rPr lang="es-ES" sz="1900" dirty="0">
                <a:latin typeface="+mn-lt"/>
              </a:rPr>
              <a:t>  porque queda muy cerca de mi casa la academia…  Y en las noches, de vez en cuando me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voy </a:t>
            </a:r>
            <a:r>
              <a:rPr lang="es-ES" sz="1900" dirty="0">
                <a:latin typeface="+mn-lt"/>
              </a:rPr>
              <a:t> al cine o  a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tomarme</a:t>
            </a:r>
            <a:r>
              <a:rPr lang="es-ES" sz="1900" dirty="0">
                <a:latin typeface="+mn-lt"/>
              </a:rPr>
              <a:t> algo con unos amigos, pero no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salgo</a:t>
            </a:r>
            <a:r>
              <a:rPr lang="es-ES" sz="1900" dirty="0">
                <a:latin typeface="+mn-lt"/>
              </a:rPr>
              <a:t> muy a menudo porque en Lima no hay mucho que ……………… .</a:t>
            </a:r>
            <a:endParaRPr lang="pt-BR" sz="19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19250" y="0"/>
            <a:ext cx="295275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rgbClr val="C00000"/>
                </a:solidFill>
                <a:latin typeface="+mn-lt"/>
              </a:rPr>
              <a:t>Rutina: Estudiante peruana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0" y="0"/>
            <a:ext cx="827088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4.5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00113" y="0"/>
            <a:ext cx="466725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35845" name="Grupo 8"/>
          <p:cNvGrpSpPr>
            <a:grpSpLocks/>
          </p:cNvGrpSpPr>
          <p:nvPr/>
        </p:nvGrpSpPr>
        <p:grpSpPr bwMode="auto">
          <a:xfrm>
            <a:off x="4932363" y="0"/>
            <a:ext cx="4211637" cy="6872288"/>
            <a:chOff x="4932040" y="0"/>
            <a:chExt cx="4211960" cy="6872068"/>
          </a:xfrm>
        </p:grpSpPr>
        <p:pic>
          <p:nvPicPr>
            <p:cNvPr id="35847" name="Picture 5" descr="http://a0.twimg.com/profile_images/2314344660/IMG-20120616-WA004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56044" y="3731101"/>
              <a:ext cx="4187956" cy="3140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848" name="Picture 2" descr="http://4.bp.blogspot.com/-Ef_7kxELAPA/UBlOIIk7XqI/AAAAAAAABuk/bQOMUugkbH8/s1600/universidad+catolica+de+lima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32040" y="0"/>
              <a:ext cx="4211960" cy="364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CaixaDeTexto 8"/>
          <p:cNvSpPr txBox="1"/>
          <p:nvPr/>
        </p:nvSpPr>
        <p:spPr>
          <a:xfrm>
            <a:off x="0" y="1196975"/>
            <a:ext cx="4787900" cy="5078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Courier New" pitchFamily="49" charset="0"/>
              <a:buChar char="o"/>
              <a:defRPr/>
            </a:pPr>
            <a:r>
              <a:rPr lang="es-ES" sz="2000" dirty="0">
                <a:latin typeface="+mn-lt"/>
              </a:rPr>
              <a:t>  </a:t>
            </a:r>
            <a:r>
              <a:rPr lang="es-ES" sz="1900" dirty="0">
                <a:latin typeface="+mn-lt"/>
              </a:rPr>
              <a:t>¿Con tu familia?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1900" dirty="0">
                <a:latin typeface="+mn-lt"/>
              </a:rPr>
              <a:t>  Con la familia, sí.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Vivo </a:t>
            </a:r>
            <a:r>
              <a:rPr lang="es-ES" sz="1900" dirty="0">
                <a:latin typeface="+mn-lt"/>
              </a:rPr>
              <a:t> con mi familia. Eh,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comemos</a:t>
            </a:r>
            <a:r>
              <a:rPr lang="es-ES" sz="1900" dirty="0">
                <a:latin typeface="+mn-lt"/>
              </a:rPr>
              <a:t>  a eso de la una.  Después de la comida pues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subo</a:t>
            </a:r>
            <a:r>
              <a:rPr lang="es-ES" sz="1900" dirty="0">
                <a:latin typeface="+mn-lt"/>
              </a:rPr>
              <a:t>  al cuarto de mis papás y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vemos</a:t>
            </a:r>
            <a:r>
              <a:rPr lang="es-ES" sz="1900" dirty="0">
                <a:latin typeface="+mn-lt"/>
              </a:rPr>
              <a:t>  la televisión,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vemos</a:t>
            </a:r>
            <a:r>
              <a:rPr lang="es-ES" sz="1900" dirty="0">
                <a:latin typeface="+mn-lt"/>
              </a:rPr>
              <a:t>  las telenovelas  que den, la telenovela de turno… </a:t>
            </a:r>
          </a:p>
          <a:p>
            <a:pPr>
              <a:defRPr/>
            </a:pPr>
            <a:endParaRPr lang="es-ES" sz="1900" dirty="0">
              <a:latin typeface="+mn-lt"/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es-ES" sz="1900" dirty="0">
                <a:latin typeface="+mn-lt"/>
              </a:rPr>
              <a:t> Por la tarde no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tienes</a:t>
            </a:r>
            <a:r>
              <a:rPr lang="es-ES" sz="1900" dirty="0">
                <a:latin typeface="+mn-lt"/>
              </a:rPr>
              <a:t> clase…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ES" sz="1900" dirty="0">
                <a:latin typeface="+mn-lt"/>
              </a:rPr>
              <a:t> No, por la tarde no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tengo</a:t>
            </a:r>
            <a:r>
              <a:rPr lang="es-ES" sz="1900" dirty="0">
                <a:latin typeface="+mn-lt"/>
              </a:rPr>
              <a:t> clase.  Y, a eso de las cuatro,  me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voy</a:t>
            </a:r>
            <a:r>
              <a:rPr lang="es-ES" sz="1900" dirty="0">
                <a:latin typeface="+mn-lt"/>
              </a:rPr>
              <a:t>   a 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trabajar</a:t>
            </a:r>
            <a:r>
              <a:rPr lang="es-ES" sz="1900" dirty="0">
                <a:latin typeface="+mn-lt"/>
              </a:rPr>
              <a:t> .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Trabajo</a:t>
            </a:r>
            <a:r>
              <a:rPr lang="es-ES" sz="1900" dirty="0">
                <a:latin typeface="+mn-lt"/>
              </a:rPr>
              <a:t> .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Soy</a:t>
            </a:r>
            <a:r>
              <a:rPr lang="es-ES" sz="1900" dirty="0">
                <a:latin typeface="+mn-lt"/>
              </a:rPr>
              <a:t> profesora de inglés y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trabajo</a:t>
            </a:r>
            <a:r>
              <a:rPr lang="es-ES" sz="1900" dirty="0">
                <a:latin typeface="+mn-lt"/>
              </a:rPr>
              <a:t> de cinco a ocho de la noche. 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Voy  andando</a:t>
            </a:r>
            <a:r>
              <a:rPr lang="es-ES" sz="1900" dirty="0">
                <a:latin typeface="+mn-lt"/>
              </a:rPr>
              <a:t>  porque queda muy cerca de mi casa la academia…  Y en las noches, de vez en cuando me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voy </a:t>
            </a:r>
            <a:r>
              <a:rPr lang="es-ES" sz="1900" dirty="0">
                <a:latin typeface="+mn-lt"/>
              </a:rPr>
              <a:t> al cine o  a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tomarme</a:t>
            </a:r>
            <a:r>
              <a:rPr lang="es-ES" sz="1900" dirty="0">
                <a:latin typeface="+mn-lt"/>
              </a:rPr>
              <a:t> algo con unos amigos, pero no 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salgo</a:t>
            </a:r>
            <a:r>
              <a:rPr lang="es-ES" sz="1900" dirty="0">
                <a:latin typeface="+mn-lt"/>
              </a:rPr>
              <a:t> muy a menudo porque en Lima no hay mucho que </a:t>
            </a:r>
            <a:r>
              <a:rPr lang="es-ES" sz="1900" b="1" dirty="0">
                <a:solidFill>
                  <a:srgbClr val="C00000"/>
                </a:solidFill>
                <a:latin typeface="+mn-lt"/>
              </a:rPr>
              <a:t>hacer</a:t>
            </a:r>
            <a:r>
              <a:rPr lang="es-ES" sz="1900" dirty="0">
                <a:latin typeface="+mn-lt"/>
              </a:rPr>
              <a:t> .</a:t>
            </a:r>
            <a:endParaRPr lang="pt-BR" sz="19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0" y="0"/>
            <a:ext cx="827088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4.5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00113" y="0"/>
            <a:ext cx="466725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916238" y="0"/>
            <a:ext cx="33115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3200" b="1" dirty="0">
                <a:solidFill>
                  <a:srgbClr val="C00000"/>
                </a:solidFill>
                <a:latin typeface="+mn-lt"/>
              </a:rPr>
              <a:t>Rutina: Édgar Sosa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 l="35437" r="19289"/>
          <a:stretch>
            <a:fillRect/>
          </a:stretch>
        </p:blipFill>
        <p:spPr bwMode="auto">
          <a:xfrm>
            <a:off x="5003800" y="0"/>
            <a:ext cx="4140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0" y="0"/>
            <a:ext cx="827088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4.5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00113" y="0"/>
            <a:ext cx="466725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509713" y="0"/>
            <a:ext cx="33115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3200" b="1" dirty="0">
                <a:solidFill>
                  <a:srgbClr val="C00000"/>
                </a:solidFill>
                <a:latin typeface="+mn-lt"/>
              </a:rPr>
              <a:t>Rutina: Édgar Sosa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0" y="773113"/>
            <a:ext cx="4859338" cy="584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200" dirty="0">
                <a:latin typeface="+mn-lt"/>
                <a:cs typeface="Arial"/>
              </a:rPr>
              <a:t>►</a:t>
            </a:r>
            <a:r>
              <a:rPr lang="es-ES" sz="2200" b="1" dirty="0">
                <a:latin typeface="+mn-lt"/>
                <a:cs typeface="Arial"/>
              </a:rPr>
              <a:t>Además de boxeador, ¿qué ocupación tiene Édgar?  </a:t>
            </a:r>
            <a:r>
              <a:rPr lang="es-ES" sz="2200" i="1" dirty="0">
                <a:solidFill>
                  <a:schemeClr val="bg1"/>
                </a:solidFill>
                <a:latin typeface="+mn-lt"/>
                <a:cs typeface="Arial"/>
              </a:rPr>
              <a:t>Es taxista.</a:t>
            </a:r>
          </a:p>
          <a:p>
            <a:pPr>
              <a:defRPr/>
            </a:pPr>
            <a:endParaRPr lang="es-ES" sz="2200" i="1" dirty="0">
              <a:latin typeface="+mn-lt"/>
              <a:cs typeface="Arial"/>
            </a:endParaRPr>
          </a:p>
          <a:p>
            <a:pPr>
              <a:defRPr/>
            </a:pPr>
            <a:r>
              <a:rPr lang="es-ES" sz="2200" dirty="0">
                <a:latin typeface="+mj-lt"/>
                <a:cs typeface="Arial"/>
              </a:rPr>
              <a:t>►</a:t>
            </a:r>
            <a:r>
              <a:rPr lang="es-ES" sz="2200" b="1" dirty="0">
                <a:latin typeface="+mj-lt"/>
                <a:cs typeface="Arial"/>
              </a:rPr>
              <a:t>¿Cuánto gana Édgar al día?</a:t>
            </a:r>
          </a:p>
          <a:p>
            <a:pPr>
              <a:defRPr/>
            </a:pPr>
            <a:r>
              <a:rPr lang="es-ES" sz="2200" i="1" dirty="0">
                <a:solidFill>
                  <a:schemeClr val="bg1"/>
                </a:solidFill>
                <a:latin typeface="+mj-lt"/>
                <a:cs typeface="Arial"/>
              </a:rPr>
              <a:t>Entre 300 y 350 pesos al día.</a:t>
            </a:r>
            <a:r>
              <a:rPr lang="es-ES" sz="2200" b="1" dirty="0">
                <a:solidFill>
                  <a:schemeClr val="bg1"/>
                </a:solidFill>
                <a:latin typeface="+mn-lt"/>
                <a:cs typeface="Arial"/>
              </a:rPr>
              <a:t> </a:t>
            </a:r>
          </a:p>
          <a:p>
            <a:pPr>
              <a:defRPr/>
            </a:pPr>
            <a:endParaRPr lang="es-ES" sz="2200" b="1" dirty="0">
              <a:latin typeface="+mn-lt"/>
              <a:cs typeface="Arial"/>
            </a:endParaRPr>
          </a:p>
          <a:p>
            <a:pPr>
              <a:defRPr/>
            </a:pPr>
            <a:r>
              <a:rPr lang="es-ES" sz="2200" dirty="0">
                <a:latin typeface="+mj-lt"/>
                <a:cs typeface="Arial"/>
              </a:rPr>
              <a:t>►</a:t>
            </a:r>
            <a:r>
              <a:rPr lang="es-ES" sz="2200" b="1" dirty="0">
                <a:latin typeface="+mj-lt"/>
                <a:cs typeface="Arial"/>
              </a:rPr>
              <a:t>¿Qué horarios y actividades tiene él por la mañana?</a:t>
            </a:r>
          </a:p>
          <a:p>
            <a:pPr>
              <a:defRPr/>
            </a:pPr>
            <a:r>
              <a:rPr lang="es-ES" sz="2200" i="1" dirty="0">
                <a:solidFill>
                  <a:schemeClr val="bg1"/>
                </a:solidFill>
                <a:latin typeface="+mj-lt"/>
                <a:cs typeface="Arial"/>
              </a:rPr>
              <a:t>A las 5:30, corre. Entre las 9:00 y las 11:00, está en el gimnasio. Después del mediodía, prepara su taxi y empieza a trabajar como taxista.</a:t>
            </a:r>
            <a:r>
              <a:rPr lang="es-ES" sz="2200" b="1" dirty="0">
                <a:solidFill>
                  <a:schemeClr val="bg1"/>
                </a:solidFill>
                <a:latin typeface="+mj-lt"/>
                <a:cs typeface="Arial"/>
              </a:rPr>
              <a:t> </a:t>
            </a:r>
          </a:p>
          <a:p>
            <a:pPr>
              <a:defRPr/>
            </a:pPr>
            <a:endParaRPr lang="es-ES" sz="2200" b="1" dirty="0">
              <a:latin typeface="+mj-lt"/>
              <a:cs typeface="Arial"/>
            </a:endParaRPr>
          </a:p>
          <a:p>
            <a:pPr>
              <a:defRPr/>
            </a:pPr>
            <a:r>
              <a:rPr lang="es-ES" sz="2200" dirty="0">
                <a:latin typeface="+mj-lt"/>
                <a:cs typeface="Arial"/>
              </a:rPr>
              <a:t>►</a:t>
            </a:r>
            <a:r>
              <a:rPr lang="es-ES" sz="2200" b="1" dirty="0">
                <a:latin typeface="+mj-lt"/>
                <a:cs typeface="Arial"/>
              </a:rPr>
              <a:t>¿Cuáles son sus prioridades para el futuro?</a:t>
            </a:r>
          </a:p>
          <a:p>
            <a:pPr>
              <a:defRPr/>
            </a:pPr>
            <a:r>
              <a:rPr lang="es-ES" sz="2200" i="1" dirty="0">
                <a:solidFill>
                  <a:schemeClr val="bg1"/>
                </a:solidFill>
                <a:latin typeface="+mj-lt"/>
                <a:cs typeface="Arial"/>
              </a:rPr>
              <a:t>Tener una casa e invertir el dinero en algún negocio (taxis, por ejemplo). </a:t>
            </a:r>
            <a:endParaRPr lang="es-ES" sz="22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 l="35437" r="19289"/>
          <a:stretch>
            <a:fillRect/>
          </a:stretch>
        </p:blipFill>
        <p:spPr bwMode="auto">
          <a:xfrm>
            <a:off x="5003800" y="0"/>
            <a:ext cx="4140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0" y="0"/>
            <a:ext cx="827088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4.5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00113" y="0"/>
            <a:ext cx="466725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509713" y="0"/>
            <a:ext cx="33115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3200" b="1" dirty="0">
                <a:solidFill>
                  <a:srgbClr val="C00000"/>
                </a:solidFill>
                <a:latin typeface="+mn-lt"/>
              </a:rPr>
              <a:t>Rutina: Édgar Sosa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0" y="773113"/>
            <a:ext cx="4859338" cy="5172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200" dirty="0">
                <a:latin typeface="+mn-lt"/>
                <a:cs typeface="Arial"/>
              </a:rPr>
              <a:t>►</a:t>
            </a:r>
            <a:r>
              <a:rPr lang="es-ES" sz="2200" b="1" dirty="0">
                <a:latin typeface="+mn-lt"/>
                <a:cs typeface="Arial"/>
              </a:rPr>
              <a:t>Además de boxeador, ¿qué ocupación tiene Édgar?  </a:t>
            </a:r>
            <a:r>
              <a:rPr lang="es-ES" sz="2200" i="1" dirty="0">
                <a:solidFill>
                  <a:srgbClr val="C00000"/>
                </a:solidFill>
                <a:latin typeface="+mn-lt"/>
                <a:cs typeface="Arial"/>
              </a:rPr>
              <a:t>Es taxista.</a:t>
            </a:r>
          </a:p>
          <a:p>
            <a:pPr>
              <a:defRPr/>
            </a:pPr>
            <a:endParaRPr lang="es-ES" sz="2200" i="1" dirty="0">
              <a:latin typeface="+mn-lt"/>
              <a:cs typeface="Arial"/>
            </a:endParaRPr>
          </a:p>
          <a:p>
            <a:pPr>
              <a:defRPr/>
            </a:pPr>
            <a:r>
              <a:rPr lang="es-ES" sz="2200" dirty="0">
                <a:latin typeface="+mj-lt"/>
                <a:cs typeface="Arial"/>
              </a:rPr>
              <a:t>►</a:t>
            </a:r>
            <a:r>
              <a:rPr lang="es-ES" sz="2200" b="1" dirty="0">
                <a:latin typeface="+mj-lt"/>
                <a:cs typeface="Arial"/>
              </a:rPr>
              <a:t>¿Cuánto gana Édgar al día?</a:t>
            </a:r>
          </a:p>
          <a:p>
            <a:pPr>
              <a:defRPr/>
            </a:pPr>
            <a:r>
              <a:rPr lang="es-ES" sz="2200" i="1" dirty="0">
                <a:solidFill>
                  <a:schemeClr val="bg1"/>
                </a:solidFill>
                <a:latin typeface="+mj-lt"/>
                <a:cs typeface="Arial"/>
              </a:rPr>
              <a:t>Entre 300 y 350 pesos al día.</a:t>
            </a:r>
            <a:r>
              <a:rPr lang="es-ES" sz="2200" b="1" dirty="0">
                <a:solidFill>
                  <a:schemeClr val="bg1"/>
                </a:solidFill>
                <a:latin typeface="+mn-lt"/>
                <a:cs typeface="Arial"/>
              </a:rPr>
              <a:t> </a:t>
            </a:r>
          </a:p>
          <a:p>
            <a:pPr>
              <a:defRPr/>
            </a:pPr>
            <a:endParaRPr lang="es-ES" sz="2200" b="1" dirty="0">
              <a:latin typeface="+mn-lt"/>
              <a:cs typeface="Arial"/>
            </a:endParaRPr>
          </a:p>
          <a:p>
            <a:pPr>
              <a:defRPr/>
            </a:pPr>
            <a:r>
              <a:rPr lang="es-ES" sz="2200" dirty="0">
                <a:latin typeface="+mj-lt"/>
                <a:cs typeface="Arial"/>
              </a:rPr>
              <a:t>►</a:t>
            </a:r>
            <a:r>
              <a:rPr lang="es-ES" sz="2200" b="1" dirty="0">
                <a:latin typeface="+mj-lt"/>
                <a:cs typeface="Arial"/>
              </a:rPr>
              <a:t>¿Qué horarios y actividades tiene él por la mañana?</a:t>
            </a:r>
          </a:p>
          <a:p>
            <a:pPr>
              <a:defRPr/>
            </a:pPr>
            <a:r>
              <a:rPr lang="es-ES" sz="2200" i="1" dirty="0">
                <a:solidFill>
                  <a:schemeClr val="bg1"/>
                </a:solidFill>
                <a:latin typeface="+mj-lt"/>
                <a:cs typeface="Arial"/>
              </a:rPr>
              <a:t>A las 5:30, corre. Entre las 9:00 y las 11:00, está en el gimnasio. Después del mediodía, prepara su taxi y empieza a trabajar como taxista.</a:t>
            </a:r>
            <a:r>
              <a:rPr lang="es-ES" sz="2200" b="1" dirty="0">
                <a:solidFill>
                  <a:schemeClr val="bg1"/>
                </a:solidFill>
                <a:latin typeface="+mj-lt"/>
                <a:cs typeface="Arial"/>
              </a:rPr>
              <a:t> </a:t>
            </a:r>
          </a:p>
          <a:p>
            <a:pPr>
              <a:defRPr/>
            </a:pPr>
            <a:endParaRPr lang="es-ES" sz="2200" b="1" dirty="0">
              <a:latin typeface="+mj-lt"/>
              <a:cs typeface="Arial"/>
            </a:endParaRPr>
          </a:p>
          <a:p>
            <a:pPr>
              <a:defRPr/>
            </a:pPr>
            <a:r>
              <a:rPr lang="es-ES" sz="2200" dirty="0">
                <a:latin typeface="+mj-lt"/>
                <a:cs typeface="Arial"/>
              </a:rPr>
              <a:t>►</a:t>
            </a:r>
            <a:r>
              <a:rPr lang="es-ES" sz="2200" b="1" dirty="0">
                <a:latin typeface="+mj-lt"/>
                <a:cs typeface="Arial"/>
              </a:rPr>
              <a:t>¿Cuáles son sus prioridades para el futuro?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 l="35437" r="19289"/>
          <a:stretch>
            <a:fillRect/>
          </a:stretch>
        </p:blipFill>
        <p:spPr bwMode="auto">
          <a:xfrm>
            <a:off x="5003800" y="0"/>
            <a:ext cx="4140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0" y="0"/>
            <a:ext cx="827088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4.5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00113" y="0"/>
            <a:ext cx="466725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509713" y="0"/>
            <a:ext cx="33115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3200" b="1" dirty="0">
                <a:solidFill>
                  <a:srgbClr val="C00000"/>
                </a:solidFill>
                <a:latin typeface="+mn-lt"/>
              </a:rPr>
              <a:t>Rutina: Édgar Sosa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0" y="773113"/>
            <a:ext cx="4859338" cy="584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200" dirty="0">
                <a:latin typeface="+mn-lt"/>
                <a:cs typeface="Arial"/>
              </a:rPr>
              <a:t>►</a:t>
            </a:r>
            <a:r>
              <a:rPr lang="es-ES" sz="2200" b="1" dirty="0">
                <a:latin typeface="+mn-lt"/>
                <a:cs typeface="Arial"/>
              </a:rPr>
              <a:t>Además de boxeador, ¿qué ocupación tiene Édgar?  </a:t>
            </a:r>
            <a:r>
              <a:rPr lang="es-ES" sz="2200" i="1" dirty="0">
                <a:solidFill>
                  <a:srgbClr val="C00000"/>
                </a:solidFill>
                <a:latin typeface="+mn-lt"/>
                <a:cs typeface="Arial"/>
              </a:rPr>
              <a:t>Es taxista.</a:t>
            </a:r>
          </a:p>
          <a:p>
            <a:pPr>
              <a:defRPr/>
            </a:pPr>
            <a:endParaRPr lang="es-ES" sz="2200" i="1" dirty="0">
              <a:latin typeface="+mn-lt"/>
              <a:cs typeface="Arial"/>
            </a:endParaRPr>
          </a:p>
          <a:p>
            <a:pPr>
              <a:defRPr/>
            </a:pPr>
            <a:r>
              <a:rPr lang="es-ES" sz="2200" dirty="0">
                <a:latin typeface="+mj-lt"/>
                <a:cs typeface="Arial"/>
              </a:rPr>
              <a:t>►</a:t>
            </a:r>
            <a:r>
              <a:rPr lang="es-ES" sz="2200" b="1" dirty="0">
                <a:latin typeface="+mj-lt"/>
                <a:cs typeface="Arial"/>
              </a:rPr>
              <a:t>¿Cuánto gana Édgar al día?</a:t>
            </a:r>
          </a:p>
          <a:p>
            <a:pPr>
              <a:defRPr/>
            </a:pPr>
            <a:r>
              <a:rPr lang="es-ES" sz="2200" i="1" dirty="0">
                <a:solidFill>
                  <a:srgbClr val="C00000"/>
                </a:solidFill>
                <a:latin typeface="+mj-lt"/>
                <a:cs typeface="Arial"/>
              </a:rPr>
              <a:t>Entre 300 y 350 pesos al día.</a:t>
            </a:r>
            <a:r>
              <a:rPr lang="es-ES" sz="2200" b="1" dirty="0">
                <a:latin typeface="+mn-lt"/>
                <a:cs typeface="Arial"/>
              </a:rPr>
              <a:t> </a:t>
            </a:r>
          </a:p>
          <a:p>
            <a:pPr>
              <a:defRPr/>
            </a:pPr>
            <a:endParaRPr lang="es-ES" sz="2200" b="1" dirty="0">
              <a:latin typeface="+mn-lt"/>
              <a:cs typeface="Arial"/>
            </a:endParaRPr>
          </a:p>
          <a:p>
            <a:pPr>
              <a:defRPr/>
            </a:pPr>
            <a:r>
              <a:rPr lang="es-ES" sz="2200" dirty="0">
                <a:latin typeface="+mj-lt"/>
                <a:cs typeface="Arial"/>
              </a:rPr>
              <a:t>►</a:t>
            </a:r>
            <a:r>
              <a:rPr lang="es-ES" sz="2200" b="1" dirty="0">
                <a:latin typeface="+mj-lt"/>
                <a:cs typeface="Arial"/>
              </a:rPr>
              <a:t>¿Qué horarios y actividades tiene él por la mañana?</a:t>
            </a:r>
          </a:p>
          <a:p>
            <a:pPr>
              <a:defRPr/>
            </a:pPr>
            <a:r>
              <a:rPr lang="es-ES" sz="2200" i="1" dirty="0">
                <a:solidFill>
                  <a:schemeClr val="bg1"/>
                </a:solidFill>
                <a:latin typeface="+mj-lt"/>
                <a:cs typeface="Arial"/>
              </a:rPr>
              <a:t>A las 5:30, corre. Entre las 9:00 y las 11:00, está en el gimnasio. Después del mediodía, prepara su taxi y empieza a trabajar como taxista.</a:t>
            </a:r>
            <a:r>
              <a:rPr lang="es-ES" sz="2200" b="1" dirty="0">
                <a:solidFill>
                  <a:schemeClr val="bg1"/>
                </a:solidFill>
                <a:latin typeface="+mj-lt"/>
                <a:cs typeface="Arial"/>
              </a:rPr>
              <a:t> </a:t>
            </a:r>
          </a:p>
          <a:p>
            <a:pPr>
              <a:defRPr/>
            </a:pPr>
            <a:endParaRPr lang="es-ES" sz="2200" b="1" dirty="0">
              <a:latin typeface="+mj-lt"/>
              <a:cs typeface="Arial"/>
            </a:endParaRPr>
          </a:p>
          <a:p>
            <a:pPr>
              <a:defRPr/>
            </a:pPr>
            <a:r>
              <a:rPr lang="es-ES" sz="2200" dirty="0">
                <a:latin typeface="+mj-lt"/>
                <a:cs typeface="Arial"/>
              </a:rPr>
              <a:t>►</a:t>
            </a:r>
            <a:r>
              <a:rPr lang="es-ES" sz="2200" b="1" dirty="0">
                <a:latin typeface="+mj-lt"/>
                <a:cs typeface="Arial"/>
              </a:rPr>
              <a:t>¿Cuáles son sus prioridades para el futuro?</a:t>
            </a:r>
          </a:p>
          <a:p>
            <a:pPr>
              <a:defRPr/>
            </a:pPr>
            <a:r>
              <a:rPr lang="es-ES" sz="2200" i="1" dirty="0">
                <a:solidFill>
                  <a:schemeClr val="bg1"/>
                </a:solidFill>
                <a:latin typeface="+mj-lt"/>
                <a:cs typeface="Arial"/>
              </a:rPr>
              <a:t>Tener una casa e invertir el dinero en algún negocio (taxis, por ejemplo). </a:t>
            </a:r>
            <a:endParaRPr lang="es-ES" sz="22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 l="35437" r="19289"/>
          <a:stretch>
            <a:fillRect/>
          </a:stretch>
        </p:blipFill>
        <p:spPr bwMode="auto">
          <a:xfrm>
            <a:off x="5003800" y="0"/>
            <a:ext cx="4140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0" y="0"/>
            <a:ext cx="827088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4.5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00113" y="0"/>
            <a:ext cx="466725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509713" y="0"/>
            <a:ext cx="33115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3200" b="1" dirty="0">
                <a:solidFill>
                  <a:srgbClr val="C00000"/>
                </a:solidFill>
                <a:latin typeface="+mn-lt"/>
              </a:rPr>
              <a:t>Rutina: Édgar Sosa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0" y="773113"/>
            <a:ext cx="4859338" cy="584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200" dirty="0">
                <a:latin typeface="+mn-lt"/>
                <a:cs typeface="Arial"/>
              </a:rPr>
              <a:t>►</a:t>
            </a:r>
            <a:r>
              <a:rPr lang="es-ES" sz="2200" b="1" dirty="0">
                <a:latin typeface="+mn-lt"/>
                <a:cs typeface="Arial"/>
              </a:rPr>
              <a:t>Además de boxeador, ¿qué ocupación tiene Édgar?  </a:t>
            </a:r>
            <a:r>
              <a:rPr lang="es-ES" sz="2200" i="1" dirty="0">
                <a:solidFill>
                  <a:srgbClr val="C00000"/>
                </a:solidFill>
                <a:latin typeface="+mn-lt"/>
                <a:cs typeface="Arial"/>
              </a:rPr>
              <a:t>Es taxista.</a:t>
            </a:r>
          </a:p>
          <a:p>
            <a:pPr>
              <a:defRPr/>
            </a:pPr>
            <a:endParaRPr lang="es-ES" sz="2200" i="1" dirty="0">
              <a:latin typeface="+mn-lt"/>
              <a:cs typeface="Arial"/>
            </a:endParaRPr>
          </a:p>
          <a:p>
            <a:pPr>
              <a:defRPr/>
            </a:pPr>
            <a:r>
              <a:rPr lang="es-ES" sz="2200" dirty="0">
                <a:latin typeface="+mj-lt"/>
                <a:cs typeface="Arial"/>
              </a:rPr>
              <a:t>►</a:t>
            </a:r>
            <a:r>
              <a:rPr lang="es-ES" sz="2200" b="1" dirty="0">
                <a:latin typeface="+mj-lt"/>
                <a:cs typeface="Arial"/>
              </a:rPr>
              <a:t>¿Cuánto gana Édgar al día?</a:t>
            </a:r>
          </a:p>
          <a:p>
            <a:pPr>
              <a:defRPr/>
            </a:pPr>
            <a:r>
              <a:rPr lang="es-ES" sz="2200" i="1" dirty="0">
                <a:solidFill>
                  <a:srgbClr val="C00000"/>
                </a:solidFill>
                <a:latin typeface="+mj-lt"/>
                <a:cs typeface="Arial"/>
              </a:rPr>
              <a:t>Entre 300 y 350 pesos al día.</a:t>
            </a:r>
            <a:r>
              <a:rPr lang="es-ES" sz="2200" b="1" dirty="0">
                <a:latin typeface="+mn-lt"/>
                <a:cs typeface="Arial"/>
              </a:rPr>
              <a:t> </a:t>
            </a:r>
          </a:p>
          <a:p>
            <a:pPr>
              <a:defRPr/>
            </a:pPr>
            <a:endParaRPr lang="es-ES" sz="2200" b="1" dirty="0">
              <a:latin typeface="+mn-lt"/>
              <a:cs typeface="Arial"/>
            </a:endParaRPr>
          </a:p>
          <a:p>
            <a:pPr>
              <a:defRPr/>
            </a:pPr>
            <a:r>
              <a:rPr lang="es-ES" sz="2200" dirty="0">
                <a:latin typeface="+mj-lt"/>
                <a:cs typeface="Arial"/>
              </a:rPr>
              <a:t>►</a:t>
            </a:r>
            <a:r>
              <a:rPr lang="es-ES" sz="2200" b="1" dirty="0">
                <a:latin typeface="+mj-lt"/>
                <a:cs typeface="Arial"/>
              </a:rPr>
              <a:t>¿Qué horarios y actividades tiene él por la mañana?</a:t>
            </a:r>
          </a:p>
          <a:p>
            <a:pPr>
              <a:defRPr/>
            </a:pPr>
            <a:r>
              <a:rPr lang="es-ES" sz="2200" i="1" dirty="0">
                <a:solidFill>
                  <a:srgbClr val="C00000"/>
                </a:solidFill>
                <a:latin typeface="+mj-lt"/>
                <a:cs typeface="Arial"/>
              </a:rPr>
              <a:t>A las 5:30, corre. Entre las 9:00 y las 11:00, está en el gimnasio. Después del mediodía, prepara su taxi y empieza a trabajar como taxista.</a:t>
            </a:r>
            <a:r>
              <a:rPr lang="es-ES" sz="2200" b="1" dirty="0">
                <a:latin typeface="+mj-lt"/>
                <a:cs typeface="Arial"/>
              </a:rPr>
              <a:t> </a:t>
            </a:r>
          </a:p>
          <a:p>
            <a:pPr>
              <a:defRPr/>
            </a:pPr>
            <a:endParaRPr lang="es-ES" sz="2200" b="1" dirty="0">
              <a:latin typeface="+mj-lt"/>
              <a:cs typeface="Arial"/>
            </a:endParaRPr>
          </a:p>
          <a:p>
            <a:pPr>
              <a:defRPr/>
            </a:pPr>
            <a:r>
              <a:rPr lang="es-ES" sz="2200" dirty="0">
                <a:latin typeface="+mj-lt"/>
                <a:cs typeface="Arial"/>
              </a:rPr>
              <a:t>►</a:t>
            </a:r>
            <a:r>
              <a:rPr lang="es-ES" sz="2200" b="1" dirty="0">
                <a:latin typeface="+mj-lt"/>
                <a:cs typeface="Arial"/>
              </a:rPr>
              <a:t>¿Cuáles son sus prioridades para el futuro?</a:t>
            </a:r>
          </a:p>
          <a:p>
            <a:pPr>
              <a:defRPr/>
            </a:pPr>
            <a:r>
              <a:rPr lang="es-ES" sz="2200" i="1" dirty="0">
                <a:solidFill>
                  <a:schemeClr val="bg1"/>
                </a:solidFill>
                <a:latin typeface="+mj-lt"/>
                <a:cs typeface="Arial"/>
              </a:rPr>
              <a:t>Tener una casa e invertir el dinero en algún negocio (taxis, por ejemplo). </a:t>
            </a:r>
            <a:endParaRPr lang="es-ES" sz="22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 noChangeArrowheads="1"/>
          </p:cNvPicPr>
          <p:nvPr/>
        </p:nvPicPr>
        <p:blipFill>
          <a:blip r:embed="rId2" cstate="print"/>
          <a:srcRect l="54726"/>
          <a:stretch>
            <a:fillRect/>
          </a:stretch>
        </p:blipFill>
        <p:spPr bwMode="auto">
          <a:xfrm>
            <a:off x="5003800" y="0"/>
            <a:ext cx="4140200" cy="687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1412875" y="0"/>
            <a:ext cx="3673475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800" b="1" dirty="0">
                <a:solidFill>
                  <a:srgbClr val="C00000"/>
                </a:solidFill>
                <a:latin typeface="+mn-lt"/>
              </a:rPr>
              <a:t>Rutina: los horarios    de los españoles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0" y="1477963"/>
            <a:ext cx="4716463" cy="3476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200" dirty="0">
                <a:latin typeface="+mn-lt"/>
                <a:cs typeface="Arial"/>
              </a:rPr>
              <a:t>►</a:t>
            </a:r>
            <a:r>
              <a:rPr lang="es-ES" sz="2200" b="1" dirty="0">
                <a:latin typeface="+mn-lt"/>
                <a:cs typeface="Arial"/>
              </a:rPr>
              <a:t>¿A qué hora comen los españoles?     ¿Y los demás europeos?</a:t>
            </a:r>
          </a:p>
          <a:p>
            <a:pPr>
              <a:defRPr/>
            </a:pPr>
            <a:r>
              <a:rPr lang="es-ES" sz="2200" i="1" dirty="0">
                <a:solidFill>
                  <a:srgbClr val="C00000"/>
                </a:solidFill>
                <a:latin typeface="+mn-lt"/>
                <a:cs typeface="Arial"/>
              </a:rPr>
              <a:t>Los demás europeos comen entre las doce y la una. Los españoles comen más tarde y destinan más de dos horas a comer.</a:t>
            </a:r>
          </a:p>
          <a:p>
            <a:pPr>
              <a:defRPr/>
            </a:pPr>
            <a:endParaRPr lang="es-ES" sz="2200" i="1" dirty="0">
              <a:latin typeface="+mn-lt"/>
              <a:cs typeface="Arial"/>
            </a:endParaRPr>
          </a:p>
          <a:p>
            <a:pPr>
              <a:defRPr/>
            </a:pPr>
            <a:r>
              <a:rPr lang="es-ES" sz="2200" dirty="0">
                <a:latin typeface="+mj-lt"/>
                <a:cs typeface="Arial"/>
              </a:rPr>
              <a:t>►</a:t>
            </a:r>
            <a:r>
              <a:rPr lang="es-ES" sz="2200" b="1" dirty="0">
                <a:latin typeface="+mj-lt"/>
                <a:cs typeface="Arial"/>
              </a:rPr>
              <a:t>¿Por qué se gasta más tiempo para comer en España?</a:t>
            </a:r>
          </a:p>
          <a:p>
            <a:pPr>
              <a:defRPr/>
            </a:pPr>
            <a:r>
              <a:rPr lang="es-ES" sz="2200" b="1" dirty="0">
                <a:latin typeface="+mn-lt"/>
                <a:cs typeface="Arial"/>
              </a:rPr>
              <a:t> </a:t>
            </a:r>
            <a:endParaRPr lang="es-ES" sz="2200" b="1" dirty="0">
              <a:latin typeface="+mn-lt"/>
            </a:endParaRPr>
          </a:p>
        </p:txBody>
      </p:sp>
      <p:grpSp>
        <p:nvGrpSpPr>
          <p:cNvPr id="5125" name="Grupo 6"/>
          <p:cNvGrpSpPr>
            <a:grpSpLocks/>
          </p:cNvGrpSpPr>
          <p:nvPr/>
        </p:nvGrpSpPr>
        <p:grpSpPr bwMode="auto">
          <a:xfrm>
            <a:off x="0" y="0"/>
            <a:ext cx="1366838" cy="646113"/>
            <a:chOff x="0" y="0"/>
            <a:chExt cx="1366838" cy="646331"/>
          </a:xfrm>
        </p:grpSpPr>
        <p:sp>
          <p:nvSpPr>
            <p:cNvPr id="9" name="CaixaDeTexto 8"/>
            <p:cNvSpPr txBox="1"/>
            <p:nvPr/>
          </p:nvSpPr>
          <p:spPr>
            <a:xfrm>
              <a:off x="0" y="0"/>
              <a:ext cx="827088" cy="64633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3600" dirty="0">
                  <a:solidFill>
                    <a:srgbClr val="FF0000"/>
                  </a:solidFill>
                </a:rPr>
                <a:t>4.5</a:t>
              </a:r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900113" y="0"/>
              <a:ext cx="466725" cy="64633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3600" dirty="0">
                  <a:solidFill>
                    <a:srgbClr val="FF0000"/>
                  </a:solidFill>
                </a:rPr>
                <a:t>1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 l="35437" r="19289"/>
          <a:stretch>
            <a:fillRect/>
          </a:stretch>
        </p:blipFill>
        <p:spPr bwMode="auto">
          <a:xfrm>
            <a:off x="5003800" y="0"/>
            <a:ext cx="4140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0" y="0"/>
            <a:ext cx="827088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4.5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00113" y="0"/>
            <a:ext cx="466725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509713" y="0"/>
            <a:ext cx="33115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3200" b="1" dirty="0">
                <a:solidFill>
                  <a:srgbClr val="C00000"/>
                </a:solidFill>
                <a:latin typeface="+mn-lt"/>
              </a:rPr>
              <a:t>Rutina: Édgar Sosa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0" y="773113"/>
            <a:ext cx="4859338" cy="584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200" dirty="0">
                <a:latin typeface="+mn-lt"/>
                <a:cs typeface="Arial"/>
              </a:rPr>
              <a:t>►</a:t>
            </a:r>
            <a:r>
              <a:rPr lang="es-ES" sz="2200" b="1" dirty="0">
                <a:latin typeface="+mn-lt"/>
                <a:cs typeface="Arial"/>
              </a:rPr>
              <a:t>Además de boxeador, ¿qué ocupación tiene Édgar?  </a:t>
            </a:r>
            <a:r>
              <a:rPr lang="es-ES" sz="2200" i="1" dirty="0">
                <a:solidFill>
                  <a:srgbClr val="C00000"/>
                </a:solidFill>
                <a:latin typeface="+mn-lt"/>
                <a:cs typeface="Arial"/>
              </a:rPr>
              <a:t>Es taxista.</a:t>
            </a:r>
          </a:p>
          <a:p>
            <a:pPr>
              <a:defRPr/>
            </a:pPr>
            <a:endParaRPr lang="es-ES" sz="2200" i="1" dirty="0">
              <a:latin typeface="+mn-lt"/>
              <a:cs typeface="Arial"/>
            </a:endParaRPr>
          </a:p>
          <a:p>
            <a:pPr>
              <a:defRPr/>
            </a:pPr>
            <a:r>
              <a:rPr lang="es-ES" sz="2200" dirty="0">
                <a:latin typeface="+mj-lt"/>
                <a:cs typeface="Arial"/>
              </a:rPr>
              <a:t>►</a:t>
            </a:r>
            <a:r>
              <a:rPr lang="es-ES" sz="2200" b="1" dirty="0">
                <a:latin typeface="+mj-lt"/>
                <a:cs typeface="Arial"/>
              </a:rPr>
              <a:t>¿Cuánto gana Édgar al día?</a:t>
            </a:r>
          </a:p>
          <a:p>
            <a:pPr>
              <a:defRPr/>
            </a:pPr>
            <a:r>
              <a:rPr lang="es-ES" sz="2200" i="1" dirty="0">
                <a:solidFill>
                  <a:srgbClr val="C00000"/>
                </a:solidFill>
                <a:latin typeface="+mj-lt"/>
                <a:cs typeface="Arial"/>
              </a:rPr>
              <a:t>Entre 300 y 350 pesos al día.</a:t>
            </a:r>
            <a:r>
              <a:rPr lang="es-ES" sz="2200" b="1" dirty="0">
                <a:latin typeface="+mn-lt"/>
                <a:cs typeface="Arial"/>
              </a:rPr>
              <a:t> </a:t>
            </a:r>
          </a:p>
          <a:p>
            <a:pPr>
              <a:defRPr/>
            </a:pPr>
            <a:endParaRPr lang="es-ES" sz="2200" b="1" dirty="0">
              <a:latin typeface="+mn-lt"/>
              <a:cs typeface="Arial"/>
            </a:endParaRPr>
          </a:p>
          <a:p>
            <a:pPr>
              <a:defRPr/>
            </a:pPr>
            <a:r>
              <a:rPr lang="es-ES" sz="2200" dirty="0">
                <a:latin typeface="+mj-lt"/>
                <a:cs typeface="Arial"/>
              </a:rPr>
              <a:t>►</a:t>
            </a:r>
            <a:r>
              <a:rPr lang="es-ES" sz="2200" b="1" dirty="0">
                <a:latin typeface="+mj-lt"/>
                <a:cs typeface="Arial"/>
              </a:rPr>
              <a:t>¿Qué horarios y actividades tiene él por la mañana?</a:t>
            </a:r>
          </a:p>
          <a:p>
            <a:pPr>
              <a:defRPr/>
            </a:pPr>
            <a:r>
              <a:rPr lang="es-ES" sz="2200" i="1" dirty="0">
                <a:solidFill>
                  <a:srgbClr val="C00000"/>
                </a:solidFill>
                <a:latin typeface="+mj-lt"/>
                <a:cs typeface="Arial"/>
              </a:rPr>
              <a:t>A las 5:30, corre. Entre las 9:00 y las 11:00, está en el gimnasio. Después del mediodía, prepara su taxi y empieza a trabajar como taxista.</a:t>
            </a:r>
            <a:r>
              <a:rPr lang="es-ES" sz="2200" b="1" dirty="0">
                <a:latin typeface="+mj-lt"/>
                <a:cs typeface="Arial"/>
              </a:rPr>
              <a:t> </a:t>
            </a:r>
          </a:p>
          <a:p>
            <a:pPr>
              <a:defRPr/>
            </a:pPr>
            <a:endParaRPr lang="es-ES" sz="2200" b="1" dirty="0">
              <a:latin typeface="+mj-lt"/>
              <a:cs typeface="Arial"/>
            </a:endParaRPr>
          </a:p>
          <a:p>
            <a:pPr>
              <a:defRPr/>
            </a:pPr>
            <a:r>
              <a:rPr lang="es-ES" sz="2200" dirty="0">
                <a:latin typeface="+mj-lt"/>
                <a:cs typeface="Arial"/>
              </a:rPr>
              <a:t>►</a:t>
            </a:r>
            <a:r>
              <a:rPr lang="es-ES" sz="2200" b="1" dirty="0">
                <a:latin typeface="+mj-lt"/>
                <a:cs typeface="Arial"/>
              </a:rPr>
              <a:t>¿Cuáles son sus prioridades para el futuro?</a:t>
            </a:r>
          </a:p>
          <a:p>
            <a:pPr>
              <a:defRPr/>
            </a:pPr>
            <a:r>
              <a:rPr lang="es-ES" sz="2200" i="1" dirty="0">
                <a:solidFill>
                  <a:srgbClr val="C00000"/>
                </a:solidFill>
                <a:latin typeface="+mj-lt"/>
                <a:cs typeface="Arial"/>
              </a:rPr>
              <a:t>Tener una casa e invertir el dinero en algún negocio (taxis, por ejemplo). </a:t>
            </a:r>
            <a:endParaRPr lang="es-ES" sz="2200" b="1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upo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980728"/>
            <a:chExt cx="9144000" cy="5877272"/>
          </a:xfrm>
        </p:grpSpPr>
        <p:pic>
          <p:nvPicPr>
            <p:cNvPr id="4301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938" r="76497"/>
            <a:stretch>
              <a:fillRect/>
            </a:stretch>
          </p:blipFill>
          <p:spPr bwMode="auto">
            <a:xfrm>
              <a:off x="0" y="980728"/>
              <a:ext cx="4499992" cy="30619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016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l="24626" r="50746" b="4762"/>
            <a:stretch>
              <a:fillRect/>
            </a:stretch>
          </p:blipFill>
          <p:spPr bwMode="auto">
            <a:xfrm>
              <a:off x="4427984" y="980728"/>
              <a:ext cx="4716016" cy="2952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017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 l="50746" t="981" r="26118" b="8163"/>
            <a:stretch>
              <a:fillRect/>
            </a:stretch>
          </p:blipFill>
          <p:spPr bwMode="auto">
            <a:xfrm>
              <a:off x="0" y="3933056"/>
              <a:ext cx="4657296" cy="2924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018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 l="75014" t="2403" r="966" b="6294"/>
            <a:stretch>
              <a:fillRect/>
            </a:stretch>
          </p:blipFill>
          <p:spPr bwMode="auto">
            <a:xfrm>
              <a:off x="4427984" y="3933056"/>
              <a:ext cx="4716016" cy="2924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3011" name="Grupo 9"/>
          <p:cNvGrpSpPr>
            <a:grpSpLocks/>
          </p:cNvGrpSpPr>
          <p:nvPr/>
        </p:nvGrpSpPr>
        <p:grpSpPr bwMode="auto">
          <a:xfrm>
            <a:off x="0" y="0"/>
            <a:ext cx="1366838" cy="646113"/>
            <a:chOff x="0" y="0"/>
            <a:chExt cx="1366838" cy="646549"/>
          </a:xfrm>
        </p:grpSpPr>
        <p:sp>
          <p:nvSpPr>
            <p:cNvPr id="4" name="CaixaDeTexto 3"/>
            <p:cNvSpPr txBox="1"/>
            <p:nvPr/>
          </p:nvSpPr>
          <p:spPr>
            <a:xfrm>
              <a:off x="0" y="0"/>
              <a:ext cx="827088" cy="64654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3600" dirty="0">
                  <a:solidFill>
                    <a:srgbClr val="FFC000"/>
                  </a:solidFill>
                </a:rPr>
                <a:t>4.5</a:t>
              </a:r>
            </a:p>
          </p:txBody>
        </p:sp>
        <p:sp>
          <p:nvSpPr>
            <p:cNvPr id="5" name="CaixaDeTexto 4"/>
            <p:cNvSpPr txBox="1"/>
            <p:nvPr/>
          </p:nvSpPr>
          <p:spPr>
            <a:xfrm>
              <a:off x="900113" y="0"/>
              <a:ext cx="466725" cy="64654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3600" dirty="0">
                  <a:solidFill>
                    <a:srgbClr val="FFC000"/>
                  </a:solidFill>
                </a:rPr>
                <a:t>4</a:t>
              </a:r>
            </a:p>
          </p:txBody>
        </p:sp>
      </p:grpSp>
      <p:sp>
        <p:nvSpPr>
          <p:cNvPr id="6" name="CaixaDeTexto 5"/>
          <p:cNvSpPr txBox="1"/>
          <p:nvPr/>
        </p:nvSpPr>
        <p:spPr>
          <a:xfrm>
            <a:off x="2916238" y="0"/>
            <a:ext cx="431958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Rutina: Los paulistanos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3089275" y="2725738"/>
            <a:ext cx="2965450" cy="14065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3200" b="1" dirty="0">
                <a:solidFill>
                  <a:srgbClr val="FFC000"/>
                </a:solidFill>
              </a:rPr>
              <a:t>Acciones </a:t>
            </a:r>
          </a:p>
          <a:p>
            <a:pPr algn="ctr">
              <a:defRPr/>
            </a:pPr>
            <a:r>
              <a:rPr lang="es-ES" sz="3200" b="1" dirty="0">
                <a:solidFill>
                  <a:srgbClr val="FFC000"/>
                </a:solidFill>
              </a:rPr>
              <a:t>cotidianas</a:t>
            </a:r>
          </a:p>
        </p:txBody>
      </p:sp>
      <p:sp>
        <p:nvSpPr>
          <p:cNvPr id="3" name="Elipse 2"/>
          <p:cNvSpPr/>
          <p:nvPr/>
        </p:nvSpPr>
        <p:spPr>
          <a:xfrm>
            <a:off x="1357313" y="1000125"/>
            <a:ext cx="2286000" cy="112871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b="1" dirty="0">
                <a:solidFill>
                  <a:srgbClr val="FF0000"/>
                </a:solidFill>
              </a:rPr>
              <a:t>Casa</a:t>
            </a:r>
          </a:p>
        </p:txBody>
      </p:sp>
      <p:sp>
        <p:nvSpPr>
          <p:cNvPr id="4" name="Elipse 3"/>
          <p:cNvSpPr/>
          <p:nvPr/>
        </p:nvSpPr>
        <p:spPr>
          <a:xfrm>
            <a:off x="1214438" y="4572000"/>
            <a:ext cx="2500312" cy="120015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800" b="1" dirty="0">
                <a:solidFill>
                  <a:srgbClr val="FF0000"/>
                </a:solidFill>
              </a:rPr>
              <a:t>Calle</a:t>
            </a:r>
          </a:p>
        </p:txBody>
      </p:sp>
      <p:sp>
        <p:nvSpPr>
          <p:cNvPr id="5" name="Elipse 4"/>
          <p:cNvSpPr/>
          <p:nvPr/>
        </p:nvSpPr>
        <p:spPr>
          <a:xfrm>
            <a:off x="5857875" y="1143000"/>
            <a:ext cx="2214563" cy="120015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800" b="1" dirty="0">
                <a:solidFill>
                  <a:srgbClr val="FF0000"/>
                </a:solidFill>
              </a:rPr>
              <a:t>Escuela</a:t>
            </a:r>
          </a:p>
        </p:txBody>
      </p:sp>
      <p:sp>
        <p:nvSpPr>
          <p:cNvPr id="6" name="Elipse 5"/>
          <p:cNvSpPr/>
          <p:nvPr/>
        </p:nvSpPr>
        <p:spPr>
          <a:xfrm>
            <a:off x="5715000" y="4357688"/>
            <a:ext cx="2214563" cy="112871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800" b="1" dirty="0">
                <a:solidFill>
                  <a:srgbClr val="FF0000"/>
                </a:solidFill>
              </a:rPr>
              <a:t>Trabajo</a:t>
            </a:r>
          </a:p>
        </p:txBody>
      </p:sp>
      <p:cxnSp>
        <p:nvCxnSpPr>
          <p:cNvPr id="8" name="Conector de seta reta 7"/>
          <p:cNvCxnSpPr>
            <a:stCxn id="2" idx="1"/>
          </p:cNvCxnSpPr>
          <p:nvPr/>
        </p:nvCxnSpPr>
        <p:spPr>
          <a:xfrm rot="16200000" flipV="1">
            <a:off x="2760663" y="2168525"/>
            <a:ext cx="788988" cy="7381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>
            <a:stCxn id="2" idx="7"/>
          </p:cNvCxnSpPr>
          <p:nvPr/>
        </p:nvCxnSpPr>
        <p:spPr>
          <a:xfrm rot="5400000" flipH="1" flipV="1">
            <a:off x="5701506" y="2204244"/>
            <a:ext cx="646113" cy="8096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>
            <a:stCxn id="2" idx="3"/>
          </p:cNvCxnSpPr>
          <p:nvPr/>
        </p:nvCxnSpPr>
        <p:spPr>
          <a:xfrm rot="5400000">
            <a:off x="2705894" y="3720307"/>
            <a:ext cx="612775" cy="102393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>
            <a:stCxn id="2" idx="5"/>
            <a:endCxn id="6" idx="1"/>
          </p:cNvCxnSpPr>
          <p:nvPr/>
        </p:nvCxnSpPr>
        <p:spPr>
          <a:xfrm rot="16200000" flipH="1">
            <a:off x="5530850" y="4014788"/>
            <a:ext cx="596900" cy="4191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043" name="Grupo 10"/>
          <p:cNvGrpSpPr>
            <a:grpSpLocks/>
          </p:cNvGrpSpPr>
          <p:nvPr/>
        </p:nvGrpSpPr>
        <p:grpSpPr bwMode="auto">
          <a:xfrm>
            <a:off x="0" y="0"/>
            <a:ext cx="1366838" cy="646113"/>
            <a:chOff x="0" y="0"/>
            <a:chExt cx="1366838" cy="646549"/>
          </a:xfrm>
        </p:grpSpPr>
        <p:sp>
          <p:nvSpPr>
            <p:cNvPr id="12" name="CaixaDeTexto 11"/>
            <p:cNvSpPr txBox="1"/>
            <p:nvPr/>
          </p:nvSpPr>
          <p:spPr>
            <a:xfrm>
              <a:off x="0" y="0"/>
              <a:ext cx="827088" cy="64654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3600" dirty="0">
                  <a:solidFill>
                    <a:srgbClr val="FF0000"/>
                  </a:solidFill>
                </a:rPr>
                <a:t>4.5</a:t>
              </a:r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900113" y="0"/>
              <a:ext cx="466725" cy="64654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3600" dirty="0">
                  <a:solidFill>
                    <a:srgbClr val="FF0000"/>
                  </a:solidFill>
                </a:rPr>
                <a:t>4</a:t>
              </a:r>
            </a:p>
          </p:txBody>
        </p:sp>
      </p:grp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714375" y="571500"/>
            <a:ext cx="2963863" cy="14065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3200" b="1" dirty="0">
                <a:solidFill>
                  <a:srgbClr val="FFC000"/>
                </a:solidFill>
              </a:rPr>
              <a:t>Acciones </a:t>
            </a:r>
          </a:p>
          <a:p>
            <a:pPr algn="ctr">
              <a:defRPr/>
            </a:pPr>
            <a:r>
              <a:rPr lang="es-ES" sz="3200" b="1" dirty="0">
                <a:solidFill>
                  <a:srgbClr val="FFC000"/>
                </a:solidFill>
              </a:rPr>
              <a:t>cotidianas</a:t>
            </a:r>
          </a:p>
        </p:txBody>
      </p:sp>
      <p:sp>
        <p:nvSpPr>
          <p:cNvPr id="3" name="Elipse 2"/>
          <p:cNvSpPr/>
          <p:nvPr/>
        </p:nvSpPr>
        <p:spPr>
          <a:xfrm>
            <a:off x="1000125" y="2286000"/>
            <a:ext cx="2286000" cy="112871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b="1" dirty="0">
                <a:solidFill>
                  <a:srgbClr val="FF0000"/>
                </a:solidFill>
              </a:rPr>
              <a:t>Casa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000500" y="500063"/>
            <a:ext cx="4857750" cy="61245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2800" b="1" dirty="0">
                <a:latin typeface="+mj-lt"/>
              </a:rPr>
              <a:t>despertarse /levantarse</a:t>
            </a:r>
          </a:p>
          <a:p>
            <a:pPr>
              <a:defRPr/>
            </a:pPr>
            <a:r>
              <a:rPr lang="es-ES" sz="2800" b="1" dirty="0">
                <a:latin typeface="+mj-lt"/>
              </a:rPr>
              <a:t>lavarse (cepillarse) los dientes</a:t>
            </a:r>
          </a:p>
          <a:p>
            <a:pPr>
              <a:defRPr/>
            </a:pPr>
            <a:r>
              <a:rPr lang="es-ES" sz="2800" b="1" dirty="0">
                <a:latin typeface="+mj-lt"/>
              </a:rPr>
              <a:t>ducharse / bañarse</a:t>
            </a:r>
          </a:p>
          <a:p>
            <a:pPr>
              <a:defRPr/>
            </a:pPr>
            <a:r>
              <a:rPr lang="es-ES" sz="2800" b="1" dirty="0">
                <a:latin typeface="+mj-lt"/>
              </a:rPr>
              <a:t>cepillarse el pelo / peinarse</a:t>
            </a:r>
          </a:p>
          <a:p>
            <a:pPr>
              <a:defRPr/>
            </a:pPr>
            <a:r>
              <a:rPr lang="es-ES" sz="2800" b="1" dirty="0">
                <a:latin typeface="+mj-lt"/>
              </a:rPr>
              <a:t>afeitarse / vestirse</a:t>
            </a:r>
          </a:p>
          <a:p>
            <a:pPr>
              <a:defRPr/>
            </a:pPr>
            <a:r>
              <a:rPr lang="es-ES" sz="2800" b="1" dirty="0">
                <a:latin typeface="+mj-lt"/>
              </a:rPr>
              <a:t>preparar el desayuno</a:t>
            </a:r>
          </a:p>
          <a:p>
            <a:pPr>
              <a:defRPr/>
            </a:pPr>
            <a:r>
              <a:rPr lang="es-ES" sz="2800" b="1" dirty="0">
                <a:latin typeface="+mj-lt"/>
              </a:rPr>
              <a:t>desayunar (tomar el desayuno)</a:t>
            </a:r>
          </a:p>
          <a:p>
            <a:pPr>
              <a:defRPr/>
            </a:pPr>
            <a:r>
              <a:rPr lang="es-ES" sz="2800" b="1" dirty="0">
                <a:latin typeface="+mj-lt"/>
              </a:rPr>
              <a:t>comer / cenar / merendar</a:t>
            </a:r>
          </a:p>
          <a:p>
            <a:pPr>
              <a:defRPr/>
            </a:pPr>
            <a:r>
              <a:rPr lang="es-ES" sz="2800" b="1" dirty="0">
                <a:latin typeface="+mj-lt"/>
              </a:rPr>
              <a:t>fregar los platos</a:t>
            </a:r>
          </a:p>
          <a:p>
            <a:pPr>
              <a:defRPr/>
            </a:pPr>
            <a:r>
              <a:rPr lang="es-ES" sz="2800" b="1" dirty="0">
                <a:latin typeface="+mj-lt"/>
              </a:rPr>
              <a:t>limpiar la casa</a:t>
            </a:r>
          </a:p>
          <a:p>
            <a:pPr>
              <a:defRPr/>
            </a:pPr>
            <a:r>
              <a:rPr lang="es-ES" sz="2800" b="1" dirty="0">
                <a:latin typeface="+mj-lt"/>
              </a:rPr>
              <a:t>lavar la ropa / planchar </a:t>
            </a:r>
          </a:p>
          <a:p>
            <a:pPr>
              <a:defRPr/>
            </a:pPr>
            <a:r>
              <a:rPr lang="es-ES" sz="2800" b="1" dirty="0">
                <a:latin typeface="+mj-lt"/>
              </a:rPr>
              <a:t>estudiar / leer / ver la tele</a:t>
            </a:r>
          </a:p>
          <a:p>
            <a:pPr>
              <a:defRPr/>
            </a:pPr>
            <a:r>
              <a:rPr lang="es-ES" sz="2800" b="1" dirty="0">
                <a:latin typeface="+mj-lt"/>
              </a:rPr>
              <a:t>escuchar música</a:t>
            </a:r>
          </a:p>
          <a:p>
            <a:pPr>
              <a:defRPr/>
            </a:pPr>
            <a:r>
              <a:rPr lang="es-ES" sz="2800" b="1" dirty="0">
                <a:latin typeface="+mj-lt"/>
              </a:rPr>
              <a:t>llamar a los amigos</a:t>
            </a:r>
          </a:p>
        </p:txBody>
      </p:sp>
      <p:grpSp>
        <p:nvGrpSpPr>
          <p:cNvPr id="45061" name="Grupo 4"/>
          <p:cNvGrpSpPr>
            <a:grpSpLocks/>
          </p:cNvGrpSpPr>
          <p:nvPr/>
        </p:nvGrpSpPr>
        <p:grpSpPr bwMode="auto">
          <a:xfrm>
            <a:off x="0" y="0"/>
            <a:ext cx="1366838" cy="646113"/>
            <a:chOff x="0" y="0"/>
            <a:chExt cx="1366838" cy="646549"/>
          </a:xfrm>
        </p:grpSpPr>
        <p:sp>
          <p:nvSpPr>
            <p:cNvPr id="6" name="CaixaDeTexto 5"/>
            <p:cNvSpPr txBox="1"/>
            <p:nvPr/>
          </p:nvSpPr>
          <p:spPr>
            <a:xfrm>
              <a:off x="0" y="0"/>
              <a:ext cx="827088" cy="64654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3600" dirty="0">
                  <a:solidFill>
                    <a:srgbClr val="FF0000"/>
                  </a:solidFill>
                </a:rPr>
                <a:t>4.5</a:t>
              </a:r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900113" y="0"/>
              <a:ext cx="466725" cy="64654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3600" dirty="0">
                  <a:solidFill>
                    <a:srgbClr val="FF0000"/>
                  </a:solidFill>
                </a:rPr>
                <a:t>4</a:t>
              </a:r>
            </a:p>
          </p:txBody>
        </p:sp>
      </p:grp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714375" y="571500"/>
            <a:ext cx="2963863" cy="14065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3200" b="1" dirty="0">
                <a:solidFill>
                  <a:srgbClr val="FFC000"/>
                </a:solidFill>
              </a:rPr>
              <a:t>Acciones </a:t>
            </a:r>
          </a:p>
          <a:p>
            <a:pPr algn="ctr">
              <a:defRPr/>
            </a:pPr>
            <a:r>
              <a:rPr lang="es-ES" sz="3200" b="1" dirty="0">
                <a:solidFill>
                  <a:srgbClr val="FFC000"/>
                </a:solidFill>
              </a:rPr>
              <a:t>cotidianas</a:t>
            </a:r>
          </a:p>
        </p:txBody>
      </p:sp>
      <p:sp>
        <p:nvSpPr>
          <p:cNvPr id="3" name="Elipse 2"/>
          <p:cNvSpPr/>
          <p:nvPr/>
        </p:nvSpPr>
        <p:spPr>
          <a:xfrm>
            <a:off x="1000125" y="2286000"/>
            <a:ext cx="2286000" cy="112871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800" b="1" dirty="0">
                <a:solidFill>
                  <a:srgbClr val="FF0000"/>
                </a:solidFill>
              </a:rPr>
              <a:t>Escuela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000500" y="785813"/>
            <a:ext cx="3489325" cy="4832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2800" b="1" dirty="0">
                <a:latin typeface="+mj-lt"/>
              </a:rPr>
              <a:t>estudiar</a:t>
            </a:r>
          </a:p>
          <a:p>
            <a:pPr>
              <a:defRPr/>
            </a:pPr>
            <a:r>
              <a:rPr lang="es-ES" sz="2800" b="1" dirty="0">
                <a:latin typeface="+mj-lt"/>
              </a:rPr>
              <a:t>leer</a:t>
            </a:r>
          </a:p>
          <a:p>
            <a:pPr>
              <a:defRPr/>
            </a:pPr>
            <a:r>
              <a:rPr lang="es-ES" sz="2800" b="1" dirty="0">
                <a:latin typeface="+mj-lt"/>
              </a:rPr>
              <a:t>hacer los deberes</a:t>
            </a:r>
          </a:p>
          <a:p>
            <a:pPr>
              <a:defRPr/>
            </a:pPr>
            <a:r>
              <a:rPr lang="es-ES" sz="2800" b="1" dirty="0">
                <a:latin typeface="+mj-lt"/>
              </a:rPr>
              <a:t>escribir</a:t>
            </a:r>
          </a:p>
          <a:p>
            <a:pPr>
              <a:defRPr/>
            </a:pPr>
            <a:r>
              <a:rPr lang="es-ES" sz="2800" b="1" dirty="0">
                <a:latin typeface="+mj-lt"/>
              </a:rPr>
              <a:t>preguntar</a:t>
            </a:r>
          </a:p>
          <a:p>
            <a:pPr>
              <a:defRPr/>
            </a:pPr>
            <a:r>
              <a:rPr lang="es-ES" sz="2800" b="1" dirty="0">
                <a:latin typeface="+mj-lt"/>
              </a:rPr>
              <a:t>contestar</a:t>
            </a:r>
          </a:p>
          <a:p>
            <a:pPr>
              <a:defRPr/>
            </a:pPr>
            <a:r>
              <a:rPr lang="es-ES" sz="2800" b="1" dirty="0">
                <a:latin typeface="+mj-lt"/>
              </a:rPr>
              <a:t>aclarar dudas</a:t>
            </a:r>
          </a:p>
          <a:p>
            <a:pPr>
              <a:defRPr/>
            </a:pPr>
            <a:r>
              <a:rPr lang="es-ES" sz="2800" b="1" dirty="0">
                <a:latin typeface="+mj-lt"/>
              </a:rPr>
              <a:t>consultar libros</a:t>
            </a:r>
          </a:p>
          <a:p>
            <a:pPr>
              <a:defRPr/>
            </a:pPr>
            <a:r>
              <a:rPr lang="es-ES" sz="2800" b="1" dirty="0">
                <a:latin typeface="+mj-lt"/>
              </a:rPr>
              <a:t>buscar información</a:t>
            </a:r>
          </a:p>
          <a:p>
            <a:pPr>
              <a:defRPr/>
            </a:pPr>
            <a:r>
              <a:rPr lang="es-ES" sz="2800" b="1" dirty="0">
                <a:latin typeface="+mj-lt"/>
              </a:rPr>
              <a:t>charlar con los amigos</a:t>
            </a:r>
          </a:p>
          <a:p>
            <a:pPr>
              <a:defRPr/>
            </a:pPr>
            <a:r>
              <a:rPr lang="es-ES" sz="2800" b="1" dirty="0">
                <a:latin typeface="+mj-lt"/>
              </a:rPr>
              <a:t>practicar deportes</a:t>
            </a:r>
          </a:p>
        </p:txBody>
      </p:sp>
      <p:grpSp>
        <p:nvGrpSpPr>
          <p:cNvPr id="46085" name="Grupo 4"/>
          <p:cNvGrpSpPr>
            <a:grpSpLocks/>
          </p:cNvGrpSpPr>
          <p:nvPr/>
        </p:nvGrpSpPr>
        <p:grpSpPr bwMode="auto">
          <a:xfrm>
            <a:off x="0" y="0"/>
            <a:ext cx="1366838" cy="646113"/>
            <a:chOff x="0" y="0"/>
            <a:chExt cx="1366838" cy="646549"/>
          </a:xfrm>
        </p:grpSpPr>
        <p:sp>
          <p:nvSpPr>
            <p:cNvPr id="6" name="CaixaDeTexto 5"/>
            <p:cNvSpPr txBox="1"/>
            <p:nvPr/>
          </p:nvSpPr>
          <p:spPr>
            <a:xfrm>
              <a:off x="0" y="0"/>
              <a:ext cx="827088" cy="64654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3600" dirty="0">
                  <a:solidFill>
                    <a:srgbClr val="FF0000"/>
                  </a:solidFill>
                </a:rPr>
                <a:t>4.5</a:t>
              </a:r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900113" y="0"/>
              <a:ext cx="466725" cy="64654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3600" dirty="0">
                  <a:solidFill>
                    <a:srgbClr val="FF0000"/>
                  </a:solidFill>
                </a:rPr>
                <a:t>4</a:t>
              </a:r>
            </a:p>
          </p:txBody>
        </p:sp>
      </p:grp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714375" y="571500"/>
            <a:ext cx="2963863" cy="14065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3200" b="1" dirty="0">
                <a:solidFill>
                  <a:srgbClr val="FFC000"/>
                </a:solidFill>
              </a:rPr>
              <a:t>Acciones </a:t>
            </a:r>
          </a:p>
          <a:p>
            <a:pPr algn="ctr">
              <a:defRPr/>
            </a:pPr>
            <a:r>
              <a:rPr lang="es-ES" sz="3200" b="1" dirty="0">
                <a:solidFill>
                  <a:srgbClr val="FFC000"/>
                </a:solidFill>
              </a:rPr>
              <a:t>cotidianas</a:t>
            </a:r>
          </a:p>
        </p:txBody>
      </p:sp>
      <p:sp>
        <p:nvSpPr>
          <p:cNvPr id="3" name="Elipse 2"/>
          <p:cNvSpPr/>
          <p:nvPr/>
        </p:nvSpPr>
        <p:spPr>
          <a:xfrm>
            <a:off x="1000125" y="2286000"/>
            <a:ext cx="2286000" cy="112871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800" b="1" dirty="0">
                <a:solidFill>
                  <a:srgbClr val="FF0000"/>
                </a:solidFill>
              </a:rPr>
              <a:t>Trabajo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000500" y="714375"/>
            <a:ext cx="4037013" cy="56943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2800" b="1" dirty="0">
                <a:latin typeface="+mj-lt"/>
              </a:rPr>
              <a:t>encender el ordenador</a:t>
            </a:r>
          </a:p>
          <a:p>
            <a:pPr>
              <a:defRPr/>
            </a:pPr>
            <a:r>
              <a:rPr lang="es-ES" sz="2800" b="1" dirty="0">
                <a:latin typeface="+mj-lt"/>
              </a:rPr>
              <a:t>leer los e-mails</a:t>
            </a:r>
          </a:p>
          <a:p>
            <a:pPr>
              <a:defRPr/>
            </a:pPr>
            <a:r>
              <a:rPr lang="es-ES" sz="2800" b="1" dirty="0">
                <a:latin typeface="+mj-lt"/>
              </a:rPr>
              <a:t>hacer llamadas</a:t>
            </a:r>
          </a:p>
          <a:p>
            <a:pPr>
              <a:defRPr/>
            </a:pPr>
            <a:r>
              <a:rPr lang="es-ES" sz="2800" b="1" dirty="0">
                <a:latin typeface="+mj-lt"/>
              </a:rPr>
              <a:t>atender llamadas</a:t>
            </a:r>
          </a:p>
          <a:p>
            <a:pPr>
              <a:defRPr/>
            </a:pPr>
            <a:r>
              <a:rPr lang="es-ES" sz="2800" b="1" dirty="0">
                <a:latin typeface="+mj-lt"/>
              </a:rPr>
              <a:t>reunirse con su equipo</a:t>
            </a:r>
          </a:p>
          <a:p>
            <a:pPr>
              <a:defRPr/>
            </a:pPr>
            <a:r>
              <a:rPr lang="es-ES" sz="2800" b="1" dirty="0">
                <a:latin typeface="+mj-lt"/>
              </a:rPr>
              <a:t>dar o recibir instrucciones</a:t>
            </a:r>
          </a:p>
          <a:p>
            <a:pPr>
              <a:defRPr/>
            </a:pPr>
            <a:r>
              <a:rPr lang="es-ES" sz="2800" b="1" dirty="0">
                <a:latin typeface="+mj-lt"/>
              </a:rPr>
              <a:t>ejecutar tareas</a:t>
            </a:r>
          </a:p>
          <a:p>
            <a:pPr>
              <a:defRPr/>
            </a:pPr>
            <a:r>
              <a:rPr lang="es-ES" sz="2800" b="1" dirty="0">
                <a:latin typeface="+mj-lt"/>
              </a:rPr>
              <a:t>escribir y enviar e-mails</a:t>
            </a:r>
          </a:p>
          <a:p>
            <a:pPr>
              <a:defRPr/>
            </a:pPr>
            <a:r>
              <a:rPr lang="es-ES" sz="2800" b="1" dirty="0">
                <a:latin typeface="+mj-lt"/>
              </a:rPr>
              <a:t>consultar la agenda</a:t>
            </a:r>
          </a:p>
          <a:p>
            <a:pPr>
              <a:defRPr/>
            </a:pPr>
            <a:r>
              <a:rPr lang="es-ES" sz="2800" b="1" dirty="0">
                <a:latin typeface="+mj-lt"/>
              </a:rPr>
              <a:t>atender clientes</a:t>
            </a:r>
          </a:p>
          <a:p>
            <a:pPr>
              <a:defRPr/>
            </a:pPr>
            <a:r>
              <a:rPr lang="es-ES" sz="2800" b="1" dirty="0">
                <a:latin typeface="+mj-lt"/>
              </a:rPr>
              <a:t>preparar informes</a:t>
            </a:r>
          </a:p>
          <a:p>
            <a:pPr>
              <a:defRPr/>
            </a:pPr>
            <a:r>
              <a:rPr lang="es-ES" sz="2800" b="1" dirty="0">
                <a:latin typeface="+mj-lt"/>
              </a:rPr>
              <a:t>organizar eventos </a:t>
            </a:r>
          </a:p>
          <a:p>
            <a:pPr>
              <a:defRPr/>
            </a:pPr>
            <a:r>
              <a:rPr lang="es-ES" sz="2800" b="1" dirty="0">
                <a:latin typeface="+mj-lt"/>
              </a:rPr>
              <a:t>buscar información</a:t>
            </a:r>
          </a:p>
        </p:txBody>
      </p:sp>
      <p:grpSp>
        <p:nvGrpSpPr>
          <p:cNvPr id="47109" name="Grupo 4"/>
          <p:cNvGrpSpPr>
            <a:grpSpLocks/>
          </p:cNvGrpSpPr>
          <p:nvPr/>
        </p:nvGrpSpPr>
        <p:grpSpPr bwMode="auto">
          <a:xfrm>
            <a:off x="0" y="0"/>
            <a:ext cx="1366838" cy="646113"/>
            <a:chOff x="0" y="0"/>
            <a:chExt cx="1366838" cy="646549"/>
          </a:xfrm>
        </p:grpSpPr>
        <p:sp>
          <p:nvSpPr>
            <p:cNvPr id="6" name="CaixaDeTexto 5"/>
            <p:cNvSpPr txBox="1"/>
            <p:nvPr/>
          </p:nvSpPr>
          <p:spPr>
            <a:xfrm>
              <a:off x="0" y="0"/>
              <a:ext cx="827088" cy="64654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3600" dirty="0">
                  <a:solidFill>
                    <a:srgbClr val="FF0000"/>
                  </a:solidFill>
                </a:rPr>
                <a:t>4.5</a:t>
              </a:r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900113" y="0"/>
              <a:ext cx="466725" cy="64654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3600" dirty="0">
                  <a:solidFill>
                    <a:srgbClr val="FF0000"/>
                  </a:solidFill>
                </a:rPr>
                <a:t>4</a:t>
              </a:r>
            </a:p>
          </p:txBody>
        </p:sp>
      </p:grp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714375" y="571500"/>
            <a:ext cx="2963863" cy="14065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3200" b="1" dirty="0">
                <a:solidFill>
                  <a:srgbClr val="FFC000"/>
                </a:solidFill>
              </a:rPr>
              <a:t>Acciones </a:t>
            </a:r>
          </a:p>
          <a:p>
            <a:pPr algn="ctr">
              <a:defRPr/>
            </a:pPr>
            <a:r>
              <a:rPr lang="es-ES" sz="3200" b="1" dirty="0">
                <a:solidFill>
                  <a:srgbClr val="FFC000"/>
                </a:solidFill>
              </a:rPr>
              <a:t>cotidianas</a:t>
            </a:r>
          </a:p>
        </p:txBody>
      </p:sp>
      <p:sp>
        <p:nvSpPr>
          <p:cNvPr id="3" name="Elipse 2"/>
          <p:cNvSpPr/>
          <p:nvPr/>
        </p:nvSpPr>
        <p:spPr>
          <a:xfrm>
            <a:off x="1000125" y="2286000"/>
            <a:ext cx="2286000" cy="112871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800" b="1" dirty="0">
                <a:solidFill>
                  <a:srgbClr val="FF0000"/>
                </a:solidFill>
              </a:rPr>
              <a:t>Calle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000500" y="714375"/>
            <a:ext cx="4071938" cy="56943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2800" b="1" dirty="0">
                <a:latin typeface="+mj-lt"/>
              </a:rPr>
              <a:t>caminar</a:t>
            </a:r>
          </a:p>
          <a:p>
            <a:pPr>
              <a:defRPr/>
            </a:pPr>
            <a:r>
              <a:rPr lang="es-ES" sz="2800" b="1" dirty="0">
                <a:latin typeface="+mj-lt"/>
              </a:rPr>
              <a:t>montar en bicicleta</a:t>
            </a:r>
          </a:p>
          <a:p>
            <a:pPr>
              <a:defRPr/>
            </a:pPr>
            <a:r>
              <a:rPr lang="es-ES" sz="2800" b="1" dirty="0">
                <a:latin typeface="+mj-lt"/>
              </a:rPr>
              <a:t>conducir</a:t>
            </a:r>
          </a:p>
          <a:p>
            <a:pPr>
              <a:defRPr/>
            </a:pPr>
            <a:endParaRPr lang="es-ES" sz="2800" b="1" dirty="0">
              <a:latin typeface="+mj-lt"/>
            </a:endParaRPr>
          </a:p>
          <a:p>
            <a:pPr>
              <a:defRPr/>
            </a:pPr>
            <a:r>
              <a:rPr lang="es-ES" sz="2800" b="1" dirty="0">
                <a:latin typeface="+mj-lt"/>
              </a:rPr>
              <a:t>tomar (coger) </a:t>
            </a:r>
            <a:r>
              <a:rPr lang="es-ES" sz="28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un taxi / </a:t>
            </a:r>
          </a:p>
          <a:p>
            <a:pPr>
              <a:defRPr/>
            </a:pPr>
            <a:r>
              <a:rPr lang="es-ES" sz="28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el autobús / el metro etc.</a:t>
            </a:r>
          </a:p>
          <a:p>
            <a:pPr>
              <a:defRPr/>
            </a:pPr>
            <a:endParaRPr lang="es-ES" sz="2800" b="1" dirty="0">
              <a:latin typeface="+mj-lt"/>
            </a:endParaRPr>
          </a:p>
          <a:p>
            <a:pPr>
              <a:defRPr/>
            </a:pPr>
            <a:r>
              <a:rPr lang="es-ES" sz="2800" b="1" dirty="0">
                <a:latin typeface="+mj-lt"/>
              </a:rPr>
              <a:t>subir / bajar </a:t>
            </a:r>
            <a:r>
              <a:rPr lang="es-ES" sz="28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[transporte]</a:t>
            </a:r>
          </a:p>
          <a:p>
            <a:pPr>
              <a:defRPr/>
            </a:pPr>
            <a:endParaRPr lang="es-ES" sz="2800" b="1" dirty="0">
              <a:latin typeface="+mj-lt"/>
            </a:endParaRPr>
          </a:p>
          <a:p>
            <a:pPr>
              <a:defRPr/>
            </a:pPr>
            <a:r>
              <a:rPr lang="es-ES" sz="2800" b="1" dirty="0">
                <a:latin typeface="+mj-lt"/>
              </a:rPr>
              <a:t>comprar </a:t>
            </a:r>
            <a:r>
              <a:rPr lang="es-ES" sz="28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un periódico/</a:t>
            </a:r>
          </a:p>
          <a:p>
            <a:pPr>
              <a:defRPr/>
            </a:pPr>
            <a:r>
              <a:rPr lang="es-ES" sz="28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una revista / tabaco etc.</a:t>
            </a:r>
          </a:p>
          <a:p>
            <a:pPr>
              <a:defRPr/>
            </a:pPr>
            <a:endParaRPr lang="es-ES" sz="2800" b="1" dirty="0">
              <a:latin typeface="+mj-lt"/>
            </a:endParaRPr>
          </a:p>
          <a:p>
            <a:pPr>
              <a:defRPr/>
            </a:pPr>
            <a:r>
              <a:rPr lang="es-ES" sz="2800" b="1" dirty="0">
                <a:latin typeface="+mj-lt"/>
              </a:rPr>
              <a:t>cruzar la calle</a:t>
            </a:r>
          </a:p>
        </p:txBody>
      </p:sp>
      <p:grpSp>
        <p:nvGrpSpPr>
          <p:cNvPr id="48133" name="Grupo 4"/>
          <p:cNvGrpSpPr>
            <a:grpSpLocks/>
          </p:cNvGrpSpPr>
          <p:nvPr/>
        </p:nvGrpSpPr>
        <p:grpSpPr bwMode="auto">
          <a:xfrm>
            <a:off x="0" y="0"/>
            <a:ext cx="1366838" cy="646113"/>
            <a:chOff x="0" y="0"/>
            <a:chExt cx="1366838" cy="646549"/>
          </a:xfrm>
        </p:grpSpPr>
        <p:sp>
          <p:nvSpPr>
            <p:cNvPr id="6" name="CaixaDeTexto 5"/>
            <p:cNvSpPr txBox="1"/>
            <p:nvPr/>
          </p:nvSpPr>
          <p:spPr>
            <a:xfrm>
              <a:off x="0" y="0"/>
              <a:ext cx="827088" cy="64654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3600" dirty="0">
                  <a:solidFill>
                    <a:srgbClr val="FF0000"/>
                  </a:solidFill>
                </a:rPr>
                <a:t>4.5</a:t>
              </a:r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900113" y="0"/>
              <a:ext cx="466725" cy="64654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3600" dirty="0">
                  <a:solidFill>
                    <a:srgbClr val="FF0000"/>
                  </a:solidFill>
                </a:rPr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971550" y="0"/>
            <a:ext cx="1830388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3200" b="1" dirty="0">
                <a:solidFill>
                  <a:srgbClr val="FF0000"/>
                </a:solidFill>
                <a:latin typeface="+mj-lt"/>
              </a:rPr>
              <a:t>Cotidiano</a:t>
            </a:r>
          </a:p>
        </p:txBody>
      </p:sp>
      <p:sp>
        <p:nvSpPr>
          <p:cNvPr id="6" name="CaixaDeTexto 5"/>
          <p:cNvSpPr txBox="1"/>
          <p:nvPr/>
        </p:nvSpPr>
        <p:spPr bwMode="auto">
          <a:xfrm>
            <a:off x="0" y="0"/>
            <a:ext cx="827088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4.6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525463" y="896938"/>
          <a:ext cx="8064500" cy="56959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000"/>
                <a:gridCol w="2016000"/>
                <a:gridCol w="2016000"/>
                <a:gridCol w="2016000"/>
              </a:tblGrid>
              <a:tr h="468000">
                <a:tc gridSpan="4">
                  <a:txBody>
                    <a:bodyPr/>
                    <a:lstStyle/>
                    <a:p>
                      <a:pPr algn="ctr"/>
                      <a:r>
                        <a:rPr lang="es-ES" sz="3000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Gramática</a:t>
                      </a:r>
                      <a:endParaRPr lang="es-ES" sz="3000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Infinitivo</a:t>
                      </a:r>
                      <a:endParaRPr lang="es-ES" sz="24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1ª </a:t>
                      </a:r>
                      <a:r>
                        <a:rPr lang="es-ES" sz="2400" noProof="0" dirty="0" err="1" smtClean="0">
                          <a:solidFill>
                            <a:schemeClr val="bg1"/>
                          </a:solidFill>
                        </a:rPr>
                        <a:t>sing</a:t>
                      </a:r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. [yo]</a:t>
                      </a:r>
                      <a:endParaRPr lang="es-ES" sz="24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2ª </a:t>
                      </a:r>
                      <a:r>
                        <a:rPr lang="es-ES" sz="2400" noProof="0" dirty="0" err="1" smtClean="0">
                          <a:solidFill>
                            <a:schemeClr val="bg1"/>
                          </a:solidFill>
                        </a:rPr>
                        <a:t>sing</a:t>
                      </a:r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. [tú]</a:t>
                      </a:r>
                      <a:endParaRPr lang="es-ES" sz="24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3ª </a:t>
                      </a:r>
                      <a:r>
                        <a:rPr lang="es-ES" sz="2400" noProof="0" dirty="0" err="1" smtClean="0">
                          <a:solidFill>
                            <a:schemeClr val="bg1"/>
                          </a:solidFill>
                        </a:rPr>
                        <a:t>sing</a:t>
                      </a:r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es-ES" sz="2000" noProof="0" dirty="0" smtClean="0">
                          <a:solidFill>
                            <a:schemeClr val="bg1"/>
                          </a:solidFill>
                        </a:rPr>
                        <a:t>[él/ella]</a:t>
                      </a:r>
                      <a:endParaRPr lang="es-ES" sz="20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hace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despierta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dice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está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pienso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me callo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viene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espera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pide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jura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971550" y="0"/>
            <a:ext cx="1830388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3200" b="1" dirty="0">
                <a:solidFill>
                  <a:srgbClr val="C00000"/>
                </a:solidFill>
                <a:latin typeface="+mj-lt"/>
              </a:rPr>
              <a:t>Cotidiano</a:t>
            </a:r>
          </a:p>
        </p:txBody>
      </p:sp>
      <p:sp>
        <p:nvSpPr>
          <p:cNvPr id="6" name="CaixaDeTexto 5"/>
          <p:cNvSpPr txBox="1"/>
          <p:nvPr/>
        </p:nvSpPr>
        <p:spPr bwMode="auto">
          <a:xfrm>
            <a:off x="0" y="0"/>
            <a:ext cx="827088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4.6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525463" y="896938"/>
          <a:ext cx="8064000" cy="569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000"/>
                <a:gridCol w="2016000"/>
                <a:gridCol w="2016000"/>
                <a:gridCol w="2016000"/>
              </a:tblGrid>
              <a:tr h="468000">
                <a:tc gridSpan="4">
                  <a:txBody>
                    <a:bodyPr/>
                    <a:lstStyle/>
                    <a:p>
                      <a:pPr algn="ctr"/>
                      <a:r>
                        <a:rPr lang="es-ES" sz="3000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Gramática</a:t>
                      </a:r>
                      <a:endParaRPr lang="es-ES" sz="3000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Infinitivo</a:t>
                      </a:r>
                      <a:endParaRPr lang="es-ES" sz="24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1ª </a:t>
                      </a:r>
                      <a:r>
                        <a:rPr lang="es-ES" sz="2400" noProof="0" dirty="0" err="1" smtClean="0">
                          <a:solidFill>
                            <a:schemeClr val="bg1"/>
                          </a:solidFill>
                        </a:rPr>
                        <a:t>sing</a:t>
                      </a:r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. [yo]</a:t>
                      </a:r>
                      <a:endParaRPr lang="es-ES" sz="24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2ª </a:t>
                      </a:r>
                      <a:r>
                        <a:rPr lang="es-ES" sz="2400" noProof="0" dirty="0" err="1" smtClean="0">
                          <a:solidFill>
                            <a:schemeClr val="bg1"/>
                          </a:solidFill>
                        </a:rPr>
                        <a:t>sing</a:t>
                      </a:r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. [tú]</a:t>
                      </a:r>
                      <a:endParaRPr lang="es-ES" sz="24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3ª </a:t>
                      </a:r>
                      <a:r>
                        <a:rPr lang="es-ES" sz="2400" noProof="0" dirty="0" err="1" smtClean="0">
                          <a:solidFill>
                            <a:schemeClr val="bg1"/>
                          </a:solidFill>
                        </a:rPr>
                        <a:t>sing</a:t>
                      </a:r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es-ES" sz="2000" noProof="0" dirty="0" smtClean="0">
                          <a:solidFill>
                            <a:schemeClr val="bg1"/>
                          </a:solidFill>
                        </a:rPr>
                        <a:t>[él/ella]</a:t>
                      </a:r>
                      <a:endParaRPr lang="es-ES" sz="20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hacer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hago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haces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hace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despierta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dice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está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pienso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me callo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viene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espera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pide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jura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971550" y="0"/>
            <a:ext cx="1830388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3200" b="1" dirty="0">
                <a:solidFill>
                  <a:srgbClr val="C00000"/>
                </a:solidFill>
                <a:latin typeface="+mj-lt"/>
              </a:rPr>
              <a:t>Cotidiano</a:t>
            </a:r>
          </a:p>
        </p:txBody>
      </p:sp>
      <p:sp>
        <p:nvSpPr>
          <p:cNvPr id="6" name="CaixaDeTexto 5"/>
          <p:cNvSpPr txBox="1"/>
          <p:nvPr/>
        </p:nvSpPr>
        <p:spPr bwMode="auto">
          <a:xfrm>
            <a:off x="0" y="0"/>
            <a:ext cx="827088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4.6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525463" y="896938"/>
          <a:ext cx="8064000" cy="569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000"/>
                <a:gridCol w="2016000"/>
                <a:gridCol w="2016000"/>
                <a:gridCol w="2016000"/>
              </a:tblGrid>
              <a:tr h="468000">
                <a:tc gridSpan="4">
                  <a:txBody>
                    <a:bodyPr/>
                    <a:lstStyle/>
                    <a:p>
                      <a:pPr algn="ctr"/>
                      <a:r>
                        <a:rPr lang="es-ES" sz="3000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Gramática</a:t>
                      </a:r>
                      <a:endParaRPr lang="es-ES" sz="3000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Infinitivo</a:t>
                      </a:r>
                      <a:endParaRPr lang="es-ES" sz="24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1ª </a:t>
                      </a:r>
                      <a:r>
                        <a:rPr lang="es-ES" sz="2400" noProof="0" dirty="0" err="1" smtClean="0">
                          <a:solidFill>
                            <a:schemeClr val="bg1"/>
                          </a:solidFill>
                        </a:rPr>
                        <a:t>sing</a:t>
                      </a:r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. [yo]</a:t>
                      </a:r>
                      <a:endParaRPr lang="es-ES" sz="24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2ª </a:t>
                      </a:r>
                      <a:r>
                        <a:rPr lang="es-ES" sz="2400" noProof="0" dirty="0" err="1" smtClean="0">
                          <a:solidFill>
                            <a:schemeClr val="bg1"/>
                          </a:solidFill>
                        </a:rPr>
                        <a:t>sing</a:t>
                      </a:r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. [tú]</a:t>
                      </a:r>
                      <a:endParaRPr lang="es-ES" sz="24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3ª </a:t>
                      </a:r>
                      <a:r>
                        <a:rPr lang="es-ES" sz="2400" noProof="0" dirty="0" err="1" smtClean="0">
                          <a:solidFill>
                            <a:schemeClr val="bg1"/>
                          </a:solidFill>
                        </a:rPr>
                        <a:t>sing</a:t>
                      </a:r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es-ES" sz="2000" noProof="0" dirty="0" smtClean="0">
                          <a:solidFill>
                            <a:schemeClr val="bg1"/>
                          </a:solidFill>
                        </a:rPr>
                        <a:t>[él/ella]</a:t>
                      </a:r>
                      <a:endParaRPr lang="es-ES" sz="20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hacer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hago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haces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hace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despertar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despierto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despiertas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despierta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dice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está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pienso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me callo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viene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espera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pide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jura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2" cstate="print"/>
          <a:srcRect l="54726"/>
          <a:stretch>
            <a:fillRect/>
          </a:stretch>
        </p:blipFill>
        <p:spPr bwMode="auto">
          <a:xfrm>
            <a:off x="5003800" y="0"/>
            <a:ext cx="4140200" cy="687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1412875" y="0"/>
            <a:ext cx="3673475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800" b="1" dirty="0">
                <a:solidFill>
                  <a:srgbClr val="C00000"/>
                </a:solidFill>
                <a:latin typeface="+mn-lt"/>
              </a:rPr>
              <a:t>Rutina: los horarios    de los españoles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0" y="1477963"/>
            <a:ext cx="4716463" cy="48307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200" dirty="0">
                <a:latin typeface="+mn-lt"/>
                <a:cs typeface="Arial"/>
              </a:rPr>
              <a:t>►</a:t>
            </a:r>
            <a:r>
              <a:rPr lang="es-ES" sz="2200" b="1" dirty="0">
                <a:latin typeface="+mn-lt"/>
                <a:cs typeface="Arial"/>
              </a:rPr>
              <a:t>¿A qué hora comen los españoles?     ¿Y los demás europeos?</a:t>
            </a:r>
          </a:p>
          <a:p>
            <a:pPr>
              <a:defRPr/>
            </a:pPr>
            <a:r>
              <a:rPr lang="es-ES" sz="2200" i="1" dirty="0">
                <a:solidFill>
                  <a:srgbClr val="C00000"/>
                </a:solidFill>
                <a:latin typeface="+mn-lt"/>
                <a:cs typeface="Arial"/>
              </a:rPr>
              <a:t>Los demás europeos comen entre las doce y la una. Los españoles comen más tarde y destinan más de dos horas a comer.</a:t>
            </a:r>
          </a:p>
          <a:p>
            <a:pPr>
              <a:defRPr/>
            </a:pPr>
            <a:endParaRPr lang="es-ES" sz="2200" i="1" dirty="0">
              <a:latin typeface="+mn-lt"/>
              <a:cs typeface="Arial"/>
            </a:endParaRPr>
          </a:p>
          <a:p>
            <a:pPr>
              <a:defRPr/>
            </a:pPr>
            <a:r>
              <a:rPr lang="es-ES" sz="2200" dirty="0">
                <a:latin typeface="+mj-lt"/>
                <a:cs typeface="Arial"/>
              </a:rPr>
              <a:t>►</a:t>
            </a:r>
            <a:r>
              <a:rPr lang="es-ES" sz="2200" b="1" dirty="0">
                <a:latin typeface="+mj-lt"/>
                <a:cs typeface="Arial"/>
              </a:rPr>
              <a:t>¿Por qué se gasta más tiempo para comer en España?</a:t>
            </a:r>
          </a:p>
          <a:p>
            <a:pPr>
              <a:defRPr/>
            </a:pPr>
            <a:r>
              <a:rPr lang="es-ES" sz="2200" i="1" dirty="0">
                <a:solidFill>
                  <a:srgbClr val="C00000"/>
                </a:solidFill>
                <a:latin typeface="+mj-lt"/>
                <a:cs typeface="Arial"/>
              </a:rPr>
              <a:t>Porque, además de dedicar más tiempo a la preparación de alimentos, los españoles también suelen descansar en la sobremesa. </a:t>
            </a:r>
          </a:p>
          <a:p>
            <a:pPr>
              <a:defRPr/>
            </a:pPr>
            <a:r>
              <a:rPr lang="es-ES" sz="2200" b="1" dirty="0">
                <a:latin typeface="+mn-lt"/>
                <a:cs typeface="Arial"/>
              </a:rPr>
              <a:t> </a:t>
            </a:r>
            <a:endParaRPr lang="es-ES" sz="2200" b="1" dirty="0">
              <a:latin typeface="+mn-lt"/>
            </a:endParaRPr>
          </a:p>
        </p:txBody>
      </p:sp>
      <p:grpSp>
        <p:nvGrpSpPr>
          <p:cNvPr id="6149" name="Grupo 6"/>
          <p:cNvGrpSpPr>
            <a:grpSpLocks/>
          </p:cNvGrpSpPr>
          <p:nvPr/>
        </p:nvGrpSpPr>
        <p:grpSpPr bwMode="auto">
          <a:xfrm>
            <a:off x="0" y="0"/>
            <a:ext cx="1366838" cy="646113"/>
            <a:chOff x="0" y="0"/>
            <a:chExt cx="1366838" cy="646331"/>
          </a:xfrm>
        </p:grpSpPr>
        <p:sp>
          <p:nvSpPr>
            <p:cNvPr id="9" name="CaixaDeTexto 8"/>
            <p:cNvSpPr txBox="1"/>
            <p:nvPr/>
          </p:nvSpPr>
          <p:spPr>
            <a:xfrm>
              <a:off x="0" y="0"/>
              <a:ext cx="827088" cy="64633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3600" dirty="0">
                  <a:solidFill>
                    <a:srgbClr val="FF0000"/>
                  </a:solidFill>
                </a:rPr>
                <a:t>4.5</a:t>
              </a:r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900113" y="0"/>
              <a:ext cx="466725" cy="64633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3600" dirty="0">
                  <a:solidFill>
                    <a:srgbClr val="FF0000"/>
                  </a:solidFill>
                </a:rPr>
                <a:t>1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971550" y="0"/>
            <a:ext cx="1830388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3200" b="1" dirty="0">
                <a:solidFill>
                  <a:srgbClr val="C00000"/>
                </a:solidFill>
                <a:latin typeface="+mj-lt"/>
              </a:rPr>
              <a:t>Cotidiano</a:t>
            </a:r>
          </a:p>
        </p:txBody>
      </p:sp>
      <p:sp>
        <p:nvSpPr>
          <p:cNvPr id="6" name="CaixaDeTexto 5"/>
          <p:cNvSpPr txBox="1"/>
          <p:nvPr/>
        </p:nvSpPr>
        <p:spPr bwMode="auto">
          <a:xfrm>
            <a:off x="0" y="0"/>
            <a:ext cx="827088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4.6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525463" y="896938"/>
          <a:ext cx="8064000" cy="569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000"/>
                <a:gridCol w="2016000"/>
                <a:gridCol w="2016000"/>
                <a:gridCol w="2016000"/>
              </a:tblGrid>
              <a:tr h="468000">
                <a:tc gridSpan="4">
                  <a:txBody>
                    <a:bodyPr/>
                    <a:lstStyle/>
                    <a:p>
                      <a:pPr algn="ctr"/>
                      <a:r>
                        <a:rPr lang="es-ES" sz="3000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Gramática</a:t>
                      </a:r>
                      <a:endParaRPr lang="es-ES" sz="3000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Infinitivo</a:t>
                      </a:r>
                      <a:endParaRPr lang="es-ES" sz="24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1ª </a:t>
                      </a:r>
                      <a:r>
                        <a:rPr lang="es-ES" sz="2400" noProof="0" dirty="0" err="1" smtClean="0">
                          <a:solidFill>
                            <a:schemeClr val="bg1"/>
                          </a:solidFill>
                        </a:rPr>
                        <a:t>sing</a:t>
                      </a:r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. [yo]</a:t>
                      </a:r>
                      <a:endParaRPr lang="es-ES" sz="24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2ª </a:t>
                      </a:r>
                      <a:r>
                        <a:rPr lang="es-ES" sz="2400" noProof="0" dirty="0" err="1" smtClean="0">
                          <a:solidFill>
                            <a:schemeClr val="bg1"/>
                          </a:solidFill>
                        </a:rPr>
                        <a:t>sing</a:t>
                      </a:r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. [tú]</a:t>
                      </a:r>
                      <a:endParaRPr lang="es-ES" sz="24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3ª </a:t>
                      </a:r>
                      <a:r>
                        <a:rPr lang="es-ES" sz="2400" noProof="0" dirty="0" err="1" smtClean="0">
                          <a:solidFill>
                            <a:schemeClr val="bg1"/>
                          </a:solidFill>
                        </a:rPr>
                        <a:t>sing</a:t>
                      </a:r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es-ES" sz="2000" noProof="0" dirty="0" smtClean="0">
                          <a:solidFill>
                            <a:schemeClr val="bg1"/>
                          </a:solidFill>
                        </a:rPr>
                        <a:t>[él/ella]</a:t>
                      </a:r>
                      <a:endParaRPr lang="es-ES" sz="20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hacer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hago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haces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hace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despertar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despierto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despiertas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despierta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decir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digo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dices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dice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está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pienso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me callo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viene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espera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pide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jura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971550" y="0"/>
            <a:ext cx="1830388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3200" b="1" dirty="0">
                <a:solidFill>
                  <a:srgbClr val="C00000"/>
                </a:solidFill>
                <a:latin typeface="+mj-lt"/>
              </a:rPr>
              <a:t>Cotidiano</a:t>
            </a:r>
          </a:p>
        </p:txBody>
      </p:sp>
      <p:sp>
        <p:nvSpPr>
          <p:cNvPr id="6" name="CaixaDeTexto 5"/>
          <p:cNvSpPr txBox="1"/>
          <p:nvPr/>
        </p:nvSpPr>
        <p:spPr bwMode="auto">
          <a:xfrm>
            <a:off x="0" y="0"/>
            <a:ext cx="827088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4.6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525463" y="896938"/>
          <a:ext cx="8064000" cy="569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000"/>
                <a:gridCol w="2016000"/>
                <a:gridCol w="2016000"/>
                <a:gridCol w="2016000"/>
              </a:tblGrid>
              <a:tr h="468000">
                <a:tc gridSpan="4">
                  <a:txBody>
                    <a:bodyPr/>
                    <a:lstStyle/>
                    <a:p>
                      <a:pPr algn="ctr"/>
                      <a:r>
                        <a:rPr lang="es-ES" sz="3000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Gramática</a:t>
                      </a:r>
                      <a:endParaRPr lang="es-ES" sz="3000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Infinitivo</a:t>
                      </a:r>
                      <a:endParaRPr lang="es-ES" sz="24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1ª </a:t>
                      </a:r>
                      <a:r>
                        <a:rPr lang="es-ES" sz="2400" noProof="0" dirty="0" err="1" smtClean="0">
                          <a:solidFill>
                            <a:schemeClr val="bg1"/>
                          </a:solidFill>
                        </a:rPr>
                        <a:t>sing</a:t>
                      </a:r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. [yo]</a:t>
                      </a:r>
                      <a:endParaRPr lang="es-ES" sz="24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2ª </a:t>
                      </a:r>
                      <a:r>
                        <a:rPr lang="es-ES" sz="2400" noProof="0" dirty="0" err="1" smtClean="0">
                          <a:solidFill>
                            <a:schemeClr val="bg1"/>
                          </a:solidFill>
                        </a:rPr>
                        <a:t>sing</a:t>
                      </a:r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. [tú]</a:t>
                      </a:r>
                      <a:endParaRPr lang="es-ES" sz="24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3ª </a:t>
                      </a:r>
                      <a:r>
                        <a:rPr lang="es-ES" sz="2400" noProof="0" dirty="0" err="1" smtClean="0">
                          <a:solidFill>
                            <a:schemeClr val="bg1"/>
                          </a:solidFill>
                        </a:rPr>
                        <a:t>sing</a:t>
                      </a:r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es-ES" sz="2000" noProof="0" dirty="0" smtClean="0">
                          <a:solidFill>
                            <a:schemeClr val="bg1"/>
                          </a:solidFill>
                        </a:rPr>
                        <a:t>[él/ella]</a:t>
                      </a:r>
                      <a:endParaRPr lang="es-ES" sz="20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hacer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hago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haces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hace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despertar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despierto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despiertas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despierta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decir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digo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dices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dice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estar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estoy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estás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está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pienso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me callo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viene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espera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pide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jura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971550" y="0"/>
            <a:ext cx="1830388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3200" b="1" dirty="0">
                <a:solidFill>
                  <a:srgbClr val="C00000"/>
                </a:solidFill>
                <a:latin typeface="+mj-lt"/>
              </a:rPr>
              <a:t>Cotidiano</a:t>
            </a:r>
          </a:p>
        </p:txBody>
      </p:sp>
      <p:sp>
        <p:nvSpPr>
          <p:cNvPr id="6" name="CaixaDeTexto 5"/>
          <p:cNvSpPr txBox="1"/>
          <p:nvPr/>
        </p:nvSpPr>
        <p:spPr bwMode="auto">
          <a:xfrm>
            <a:off x="0" y="0"/>
            <a:ext cx="827088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4.6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525463" y="896938"/>
          <a:ext cx="8064000" cy="569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000"/>
                <a:gridCol w="2016000"/>
                <a:gridCol w="2016000"/>
                <a:gridCol w="2016000"/>
              </a:tblGrid>
              <a:tr h="468000">
                <a:tc gridSpan="4">
                  <a:txBody>
                    <a:bodyPr/>
                    <a:lstStyle/>
                    <a:p>
                      <a:pPr algn="ctr"/>
                      <a:r>
                        <a:rPr lang="es-ES" sz="3000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Gramática</a:t>
                      </a:r>
                      <a:endParaRPr lang="es-ES" sz="3000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Infinitivo</a:t>
                      </a:r>
                      <a:endParaRPr lang="es-ES" sz="24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1ª </a:t>
                      </a:r>
                      <a:r>
                        <a:rPr lang="es-ES" sz="2400" noProof="0" dirty="0" err="1" smtClean="0">
                          <a:solidFill>
                            <a:schemeClr val="bg1"/>
                          </a:solidFill>
                        </a:rPr>
                        <a:t>sing</a:t>
                      </a:r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. [yo]</a:t>
                      </a:r>
                      <a:endParaRPr lang="es-ES" sz="24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2ª </a:t>
                      </a:r>
                      <a:r>
                        <a:rPr lang="es-ES" sz="2400" noProof="0" dirty="0" err="1" smtClean="0">
                          <a:solidFill>
                            <a:schemeClr val="bg1"/>
                          </a:solidFill>
                        </a:rPr>
                        <a:t>sing</a:t>
                      </a:r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. [tú]</a:t>
                      </a:r>
                      <a:endParaRPr lang="es-ES" sz="24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3ª </a:t>
                      </a:r>
                      <a:r>
                        <a:rPr lang="es-ES" sz="2400" noProof="0" dirty="0" err="1" smtClean="0">
                          <a:solidFill>
                            <a:schemeClr val="bg1"/>
                          </a:solidFill>
                        </a:rPr>
                        <a:t>sing</a:t>
                      </a:r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es-ES" sz="2000" noProof="0" dirty="0" smtClean="0">
                          <a:solidFill>
                            <a:schemeClr val="bg1"/>
                          </a:solidFill>
                        </a:rPr>
                        <a:t>[él/ella]</a:t>
                      </a:r>
                      <a:endParaRPr lang="es-ES" sz="20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hacer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hago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haces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hace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despertar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despierto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despiertas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despierta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decir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digo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dices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dice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estar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estoy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estás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está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pensar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pienso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piensas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piensa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me callo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viene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espera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pide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jura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971550" y="0"/>
            <a:ext cx="1830388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3200" b="1" dirty="0">
                <a:solidFill>
                  <a:srgbClr val="C00000"/>
                </a:solidFill>
                <a:latin typeface="+mj-lt"/>
              </a:rPr>
              <a:t>Cotidiano</a:t>
            </a:r>
          </a:p>
        </p:txBody>
      </p:sp>
      <p:sp>
        <p:nvSpPr>
          <p:cNvPr id="6" name="CaixaDeTexto 5"/>
          <p:cNvSpPr txBox="1"/>
          <p:nvPr/>
        </p:nvSpPr>
        <p:spPr bwMode="auto">
          <a:xfrm>
            <a:off x="0" y="0"/>
            <a:ext cx="827088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4.6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525463" y="896938"/>
          <a:ext cx="8064000" cy="569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000"/>
                <a:gridCol w="2016000"/>
                <a:gridCol w="2016000"/>
                <a:gridCol w="2016000"/>
              </a:tblGrid>
              <a:tr h="468000">
                <a:tc gridSpan="4">
                  <a:txBody>
                    <a:bodyPr/>
                    <a:lstStyle/>
                    <a:p>
                      <a:pPr algn="ctr"/>
                      <a:r>
                        <a:rPr lang="es-ES" sz="3000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Gramática</a:t>
                      </a:r>
                      <a:endParaRPr lang="es-ES" sz="3000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Infinitivo</a:t>
                      </a:r>
                      <a:endParaRPr lang="es-ES" sz="24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1ª </a:t>
                      </a:r>
                      <a:r>
                        <a:rPr lang="es-ES" sz="2400" noProof="0" dirty="0" err="1" smtClean="0">
                          <a:solidFill>
                            <a:schemeClr val="bg1"/>
                          </a:solidFill>
                        </a:rPr>
                        <a:t>sing</a:t>
                      </a:r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. [yo]</a:t>
                      </a:r>
                      <a:endParaRPr lang="es-ES" sz="24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2ª </a:t>
                      </a:r>
                      <a:r>
                        <a:rPr lang="es-ES" sz="2400" noProof="0" dirty="0" err="1" smtClean="0">
                          <a:solidFill>
                            <a:schemeClr val="bg1"/>
                          </a:solidFill>
                        </a:rPr>
                        <a:t>sing</a:t>
                      </a:r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. [tú]</a:t>
                      </a:r>
                      <a:endParaRPr lang="es-ES" sz="24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3ª </a:t>
                      </a:r>
                      <a:r>
                        <a:rPr lang="es-ES" sz="2400" noProof="0" dirty="0" err="1" smtClean="0">
                          <a:solidFill>
                            <a:schemeClr val="bg1"/>
                          </a:solidFill>
                        </a:rPr>
                        <a:t>sing</a:t>
                      </a:r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es-ES" sz="2000" noProof="0" dirty="0" smtClean="0">
                          <a:solidFill>
                            <a:schemeClr val="bg1"/>
                          </a:solidFill>
                        </a:rPr>
                        <a:t>[él/ella]</a:t>
                      </a:r>
                      <a:endParaRPr lang="es-ES" sz="20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hacer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hago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haces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hace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despertar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despierto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despiertas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despierta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decir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digo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dices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dice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estar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estoy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estás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está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pensar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pienso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piensas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piensa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callarse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me callo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te callas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se calla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viene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espera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pide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jura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971550" y="0"/>
            <a:ext cx="1830388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3200" b="1" dirty="0">
                <a:solidFill>
                  <a:srgbClr val="C00000"/>
                </a:solidFill>
                <a:latin typeface="+mj-lt"/>
              </a:rPr>
              <a:t>Cotidiano</a:t>
            </a:r>
          </a:p>
        </p:txBody>
      </p:sp>
      <p:sp>
        <p:nvSpPr>
          <p:cNvPr id="6" name="CaixaDeTexto 5"/>
          <p:cNvSpPr txBox="1"/>
          <p:nvPr/>
        </p:nvSpPr>
        <p:spPr bwMode="auto">
          <a:xfrm>
            <a:off x="0" y="0"/>
            <a:ext cx="827088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4.6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525463" y="896938"/>
          <a:ext cx="8064500" cy="56959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000"/>
                <a:gridCol w="2016000"/>
                <a:gridCol w="2016000"/>
                <a:gridCol w="2016000"/>
              </a:tblGrid>
              <a:tr h="468000">
                <a:tc gridSpan="4">
                  <a:txBody>
                    <a:bodyPr/>
                    <a:lstStyle/>
                    <a:p>
                      <a:pPr algn="ctr"/>
                      <a:r>
                        <a:rPr lang="es-ES" sz="3000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Gramática</a:t>
                      </a:r>
                      <a:endParaRPr lang="es-ES" sz="3000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Infinitivo</a:t>
                      </a:r>
                      <a:endParaRPr lang="es-ES" sz="24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1ª </a:t>
                      </a:r>
                      <a:r>
                        <a:rPr lang="es-ES" sz="2400" noProof="0" dirty="0" err="1" smtClean="0">
                          <a:solidFill>
                            <a:schemeClr val="bg1"/>
                          </a:solidFill>
                        </a:rPr>
                        <a:t>sing</a:t>
                      </a:r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. [yo]</a:t>
                      </a:r>
                      <a:endParaRPr lang="es-ES" sz="24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2ª </a:t>
                      </a:r>
                      <a:r>
                        <a:rPr lang="es-ES" sz="2400" noProof="0" dirty="0" err="1" smtClean="0">
                          <a:solidFill>
                            <a:schemeClr val="bg1"/>
                          </a:solidFill>
                        </a:rPr>
                        <a:t>sing</a:t>
                      </a:r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. [tú]</a:t>
                      </a:r>
                      <a:endParaRPr lang="es-ES" sz="24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3ª </a:t>
                      </a:r>
                      <a:r>
                        <a:rPr lang="es-ES" sz="2400" noProof="0" dirty="0" err="1" smtClean="0">
                          <a:solidFill>
                            <a:schemeClr val="bg1"/>
                          </a:solidFill>
                        </a:rPr>
                        <a:t>sing</a:t>
                      </a:r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es-ES" sz="2000" noProof="0" dirty="0" smtClean="0">
                          <a:solidFill>
                            <a:schemeClr val="bg1"/>
                          </a:solidFill>
                        </a:rPr>
                        <a:t>[él/ella]</a:t>
                      </a:r>
                      <a:endParaRPr lang="es-ES" sz="20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hacer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hago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haces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hace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despertar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despierto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despiertas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despierta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decir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digo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dices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dice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estar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estoy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estás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está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pensar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pienso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piensas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piensa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callarse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me callo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te callas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se calla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venir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vengo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vienes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viene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espera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pide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jura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971550" y="0"/>
            <a:ext cx="1830388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3200" b="1" dirty="0">
                <a:solidFill>
                  <a:srgbClr val="C00000"/>
                </a:solidFill>
                <a:latin typeface="+mj-lt"/>
              </a:rPr>
              <a:t>Cotidiano</a:t>
            </a:r>
          </a:p>
        </p:txBody>
      </p:sp>
      <p:sp>
        <p:nvSpPr>
          <p:cNvPr id="6" name="CaixaDeTexto 5"/>
          <p:cNvSpPr txBox="1"/>
          <p:nvPr/>
        </p:nvSpPr>
        <p:spPr bwMode="auto">
          <a:xfrm>
            <a:off x="0" y="0"/>
            <a:ext cx="827088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4.6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525463" y="896938"/>
          <a:ext cx="8064000" cy="569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000"/>
                <a:gridCol w="2016000"/>
                <a:gridCol w="2016000"/>
                <a:gridCol w="2016000"/>
              </a:tblGrid>
              <a:tr h="468000">
                <a:tc gridSpan="4">
                  <a:txBody>
                    <a:bodyPr/>
                    <a:lstStyle/>
                    <a:p>
                      <a:pPr algn="ctr"/>
                      <a:r>
                        <a:rPr lang="es-ES" sz="3000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Gramática</a:t>
                      </a:r>
                      <a:endParaRPr lang="es-ES" sz="3000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Infinitivo</a:t>
                      </a:r>
                      <a:endParaRPr lang="es-ES" sz="24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1ª </a:t>
                      </a:r>
                      <a:r>
                        <a:rPr lang="es-ES" sz="2400" noProof="0" dirty="0" err="1" smtClean="0">
                          <a:solidFill>
                            <a:schemeClr val="bg1"/>
                          </a:solidFill>
                        </a:rPr>
                        <a:t>sing</a:t>
                      </a:r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. [yo]</a:t>
                      </a:r>
                      <a:endParaRPr lang="es-ES" sz="24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2ª </a:t>
                      </a:r>
                      <a:r>
                        <a:rPr lang="es-ES" sz="2400" noProof="0" dirty="0" err="1" smtClean="0">
                          <a:solidFill>
                            <a:schemeClr val="bg1"/>
                          </a:solidFill>
                        </a:rPr>
                        <a:t>sing</a:t>
                      </a:r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. [tú]</a:t>
                      </a:r>
                      <a:endParaRPr lang="es-ES" sz="24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3ª </a:t>
                      </a:r>
                      <a:r>
                        <a:rPr lang="es-ES" sz="2400" noProof="0" dirty="0" err="1" smtClean="0">
                          <a:solidFill>
                            <a:schemeClr val="bg1"/>
                          </a:solidFill>
                        </a:rPr>
                        <a:t>sing</a:t>
                      </a:r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es-ES" sz="2000" noProof="0" dirty="0" smtClean="0">
                          <a:solidFill>
                            <a:schemeClr val="bg1"/>
                          </a:solidFill>
                        </a:rPr>
                        <a:t>[él/ella]</a:t>
                      </a:r>
                      <a:endParaRPr lang="es-ES" sz="20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hacer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hago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haces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hace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despertar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despierto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despiertas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despierta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decir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digo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dices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dice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estar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estoy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estás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está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pensar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pienso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piensas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piensa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callarse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me callo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te callas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se calla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venir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vengo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vienes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viene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esperar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espero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esperas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espera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pide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jura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971550" y="0"/>
            <a:ext cx="1830388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3200" b="1" dirty="0">
                <a:solidFill>
                  <a:srgbClr val="C00000"/>
                </a:solidFill>
                <a:latin typeface="+mj-lt"/>
              </a:rPr>
              <a:t>Cotidiano</a:t>
            </a:r>
          </a:p>
        </p:txBody>
      </p:sp>
      <p:sp>
        <p:nvSpPr>
          <p:cNvPr id="6" name="CaixaDeTexto 5"/>
          <p:cNvSpPr txBox="1"/>
          <p:nvPr/>
        </p:nvSpPr>
        <p:spPr bwMode="auto">
          <a:xfrm>
            <a:off x="0" y="0"/>
            <a:ext cx="827088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4.6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525463" y="896938"/>
          <a:ext cx="8064000" cy="569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000"/>
                <a:gridCol w="2016000"/>
                <a:gridCol w="2016000"/>
                <a:gridCol w="2016000"/>
              </a:tblGrid>
              <a:tr h="468000">
                <a:tc gridSpan="4">
                  <a:txBody>
                    <a:bodyPr/>
                    <a:lstStyle/>
                    <a:p>
                      <a:pPr algn="ctr"/>
                      <a:r>
                        <a:rPr lang="es-ES" sz="3000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Gramática</a:t>
                      </a:r>
                      <a:endParaRPr lang="es-ES" sz="3000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Infinitivo</a:t>
                      </a:r>
                      <a:endParaRPr lang="es-ES" sz="24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1ª </a:t>
                      </a:r>
                      <a:r>
                        <a:rPr lang="es-ES" sz="2400" noProof="0" dirty="0" err="1" smtClean="0">
                          <a:solidFill>
                            <a:schemeClr val="bg1"/>
                          </a:solidFill>
                        </a:rPr>
                        <a:t>sing</a:t>
                      </a:r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. [yo]</a:t>
                      </a:r>
                      <a:endParaRPr lang="es-ES" sz="24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2ª </a:t>
                      </a:r>
                      <a:r>
                        <a:rPr lang="es-ES" sz="2400" noProof="0" dirty="0" err="1" smtClean="0">
                          <a:solidFill>
                            <a:schemeClr val="bg1"/>
                          </a:solidFill>
                        </a:rPr>
                        <a:t>sing</a:t>
                      </a:r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. [tú]</a:t>
                      </a:r>
                      <a:endParaRPr lang="es-ES" sz="24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3ª </a:t>
                      </a:r>
                      <a:r>
                        <a:rPr lang="es-ES" sz="2400" noProof="0" dirty="0" err="1" smtClean="0">
                          <a:solidFill>
                            <a:schemeClr val="bg1"/>
                          </a:solidFill>
                        </a:rPr>
                        <a:t>sing</a:t>
                      </a:r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es-ES" sz="2000" noProof="0" dirty="0" smtClean="0">
                          <a:solidFill>
                            <a:schemeClr val="bg1"/>
                          </a:solidFill>
                        </a:rPr>
                        <a:t>[él/ella]</a:t>
                      </a:r>
                      <a:endParaRPr lang="es-ES" sz="20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hacer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hago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haces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hace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despertar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despierto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despiertas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despierta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decir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digo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dices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dice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estar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estoy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estás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está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pensar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pienso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piensas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piensa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callarse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me callo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te callas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se calla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venir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vengo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vienes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viene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esperar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espero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esperas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espera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pedir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pido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pides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pide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jura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971550" y="0"/>
            <a:ext cx="1830388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3200" b="1" dirty="0">
                <a:solidFill>
                  <a:srgbClr val="C00000"/>
                </a:solidFill>
                <a:latin typeface="+mj-lt"/>
              </a:rPr>
              <a:t>Cotidiano</a:t>
            </a:r>
          </a:p>
        </p:txBody>
      </p:sp>
      <p:sp>
        <p:nvSpPr>
          <p:cNvPr id="6" name="CaixaDeTexto 5"/>
          <p:cNvSpPr txBox="1"/>
          <p:nvPr/>
        </p:nvSpPr>
        <p:spPr bwMode="auto">
          <a:xfrm>
            <a:off x="0" y="0"/>
            <a:ext cx="827088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4.6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525463" y="896938"/>
          <a:ext cx="8064000" cy="569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000"/>
                <a:gridCol w="2016000"/>
                <a:gridCol w="2016000"/>
                <a:gridCol w="2016000"/>
              </a:tblGrid>
              <a:tr h="468000">
                <a:tc gridSpan="4">
                  <a:txBody>
                    <a:bodyPr/>
                    <a:lstStyle/>
                    <a:p>
                      <a:pPr algn="ctr"/>
                      <a:r>
                        <a:rPr lang="es-ES" sz="3000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Gramática</a:t>
                      </a:r>
                      <a:endParaRPr lang="es-ES" sz="3000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Infinitivo</a:t>
                      </a:r>
                      <a:endParaRPr lang="es-ES" sz="24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1ª </a:t>
                      </a:r>
                      <a:r>
                        <a:rPr lang="es-ES" sz="2400" noProof="0" dirty="0" err="1" smtClean="0">
                          <a:solidFill>
                            <a:schemeClr val="bg1"/>
                          </a:solidFill>
                        </a:rPr>
                        <a:t>sing</a:t>
                      </a:r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. [yo]</a:t>
                      </a:r>
                      <a:endParaRPr lang="es-ES" sz="24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2ª </a:t>
                      </a:r>
                      <a:r>
                        <a:rPr lang="es-ES" sz="2400" noProof="0" dirty="0" err="1" smtClean="0">
                          <a:solidFill>
                            <a:schemeClr val="bg1"/>
                          </a:solidFill>
                        </a:rPr>
                        <a:t>sing</a:t>
                      </a:r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. [tú]</a:t>
                      </a:r>
                      <a:endParaRPr lang="es-ES" sz="24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3ª </a:t>
                      </a:r>
                      <a:r>
                        <a:rPr lang="es-ES" sz="2400" noProof="0" dirty="0" err="1" smtClean="0">
                          <a:solidFill>
                            <a:schemeClr val="bg1"/>
                          </a:solidFill>
                        </a:rPr>
                        <a:t>sing</a:t>
                      </a:r>
                      <a:r>
                        <a:rPr lang="es-ES" sz="2400" noProof="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es-ES" sz="2000" noProof="0" dirty="0" smtClean="0">
                          <a:solidFill>
                            <a:schemeClr val="bg1"/>
                          </a:solidFill>
                        </a:rPr>
                        <a:t>[él/ella]</a:t>
                      </a:r>
                      <a:endParaRPr lang="es-ES" sz="20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hacer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hago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haces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hace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despertar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despierto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despiertas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despierta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decir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digo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dices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dice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estar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estoy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estás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está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pensar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pienso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piensas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piensa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callarse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me callo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te callas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se calla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venir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vengo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vienes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viene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esperar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espero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esperas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espera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pedir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pido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pides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pide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jurar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juro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rgbClr val="C00000"/>
                          </a:solidFill>
                        </a:rPr>
                        <a:t>juras</a:t>
                      </a:r>
                      <a:endParaRPr lang="es-ES" sz="2400" i="1" noProof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400" i="1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jura</a:t>
                      </a:r>
                      <a:endParaRPr lang="es-ES" sz="2400" i="1" noProof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 noChangeArrowheads="1"/>
          </p:cNvPicPr>
          <p:nvPr/>
        </p:nvPicPr>
        <p:blipFill>
          <a:blip r:embed="rId2" cstate="print"/>
          <a:srcRect l="54726"/>
          <a:stretch>
            <a:fillRect/>
          </a:stretch>
        </p:blipFill>
        <p:spPr bwMode="auto">
          <a:xfrm>
            <a:off x="5003800" y="0"/>
            <a:ext cx="4140200" cy="687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1412875" y="0"/>
            <a:ext cx="3673475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800" b="1" dirty="0">
                <a:solidFill>
                  <a:srgbClr val="C00000"/>
                </a:solidFill>
                <a:latin typeface="+mn-lt"/>
              </a:rPr>
              <a:t>Rutina: los horarios    de los españoles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0" y="1477963"/>
            <a:ext cx="4716463" cy="5170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200" dirty="0">
                <a:latin typeface="+mn-lt"/>
                <a:cs typeface="Arial"/>
              </a:rPr>
              <a:t>►</a:t>
            </a:r>
            <a:r>
              <a:rPr lang="es-ES" sz="2200" b="1" dirty="0">
                <a:latin typeface="+mn-lt"/>
                <a:cs typeface="Arial"/>
              </a:rPr>
              <a:t>¿A qué hora los españoles salen del trabajo? ¿Y los demás europeos?</a:t>
            </a:r>
          </a:p>
          <a:p>
            <a:pPr>
              <a:defRPr/>
            </a:pPr>
            <a:r>
              <a:rPr lang="es-ES" sz="2200" i="1" dirty="0">
                <a:solidFill>
                  <a:schemeClr val="bg1"/>
                </a:solidFill>
                <a:latin typeface="+mn-lt"/>
                <a:cs typeface="Arial"/>
              </a:rPr>
              <a:t>Los españoles salen del trabajo a eso de las 8. Los demás europeos, entre 5 y 6.</a:t>
            </a:r>
          </a:p>
          <a:p>
            <a:pPr>
              <a:defRPr/>
            </a:pPr>
            <a:endParaRPr lang="es-ES" sz="2200" i="1" dirty="0">
              <a:latin typeface="+mn-lt"/>
              <a:cs typeface="Arial"/>
            </a:endParaRPr>
          </a:p>
          <a:p>
            <a:pPr>
              <a:defRPr/>
            </a:pPr>
            <a:r>
              <a:rPr lang="es-ES" sz="2200" dirty="0">
                <a:latin typeface="+mj-lt"/>
                <a:cs typeface="Arial"/>
              </a:rPr>
              <a:t>►</a:t>
            </a:r>
            <a:r>
              <a:rPr lang="es-ES" sz="2200" b="1" dirty="0">
                <a:latin typeface="+mj-lt"/>
                <a:cs typeface="Arial"/>
              </a:rPr>
              <a:t>¿Por qué los españoles duermen menos que los demás europeos? ¿Qué consecuencias tiene eso?</a:t>
            </a:r>
          </a:p>
          <a:p>
            <a:pPr>
              <a:defRPr/>
            </a:pPr>
            <a:r>
              <a:rPr lang="es-ES" sz="2200" i="1" dirty="0">
                <a:solidFill>
                  <a:schemeClr val="bg1"/>
                </a:solidFill>
                <a:latin typeface="+mj-lt"/>
                <a:cs typeface="Arial"/>
              </a:rPr>
              <a:t>Porque los españoles se enganchan a programas de televisión que nunca terminan antes de las doce. Las consecuencias son desgaste, ansiedad, problemas en la concentración (y en la atención, la memoria y el humor) y aún efectos sobre el metabolismo.</a:t>
            </a:r>
            <a:r>
              <a:rPr lang="es-ES" sz="2200" b="1" dirty="0">
                <a:solidFill>
                  <a:schemeClr val="bg1"/>
                </a:solidFill>
                <a:latin typeface="+mn-lt"/>
                <a:cs typeface="Arial"/>
              </a:rPr>
              <a:t> </a:t>
            </a:r>
            <a:endParaRPr lang="es-ES" sz="22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7173" name="Grupo 6"/>
          <p:cNvGrpSpPr>
            <a:grpSpLocks/>
          </p:cNvGrpSpPr>
          <p:nvPr/>
        </p:nvGrpSpPr>
        <p:grpSpPr bwMode="auto">
          <a:xfrm>
            <a:off x="0" y="0"/>
            <a:ext cx="1366838" cy="646113"/>
            <a:chOff x="0" y="0"/>
            <a:chExt cx="1366838" cy="646331"/>
          </a:xfrm>
        </p:grpSpPr>
        <p:sp>
          <p:nvSpPr>
            <p:cNvPr id="9" name="CaixaDeTexto 8"/>
            <p:cNvSpPr txBox="1"/>
            <p:nvPr/>
          </p:nvSpPr>
          <p:spPr>
            <a:xfrm>
              <a:off x="0" y="0"/>
              <a:ext cx="827088" cy="64633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3600" dirty="0">
                  <a:solidFill>
                    <a:srgbClr val="FF0000"/>
                  </a:solidFill>
                </a:rPr>
                <a:t>4.5</a:t>
              </a:r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900113" y="0"/>
              <a:ext cx="466725" cy="64633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3600" dirty="0">
                  <a:solidFill>
                    <a:srgbClr val="FF0000"/>
                  </a:solidFill>
                </a:rPr>
                <a:t>1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 noChangeArrowheads="1"/>
          </p:cNvPicPr>
          <p:nvPr/>
        </p:nvPicPr>
        <p:blipFill>
          <a:blip r:embed="rId2" cstate="print"/>
          <a:srcRect l="54726"/>
          <a:stretch>
            <a:fillRect/>
          </a:stretch>
        </p:blipFill>
        <p:spPr bwMode="auto">
          <a:xfrm>
            <a:off x="5003800" y="0"/>
            <a:ext cx="4140200" cy="687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1412875" y="0"/>
            <a:ext cx="3673475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800" b="1" dirty="0">
                <a:solidFill>
                  <a:srgbClr val="C00000"/>
                </a:solidFill>
                <a:latin typeface="+mn-lt"/>
              </a:rPr>
              <a:t>Rutina: los horarios    de los españoles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0" y="1477963"/>
            <a:ext cx="4716463" cy="5170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200" dirty="0">
                <a:latin typeface="+mn-lt"/>
                <a:cs typeface="Arial"/>
              </a:rPr>
              <a:t>►</a:t>
            </a:r>
            <a:r>
              <a:rPr lang="es-ES" sz="2200" b="1" dirty="0">
                <a:latin typeface="+mn-lt"/>
                <a:cs typeface="Arial"/>
              </a:rPr>
              <a:t>¿A qué hora los españoles salen del trabajo? ¿Y los demás europeos?</a:t>
            </a:r>
          </a:p>
          <a:p>
            <a:pPr>
              <a:defRPr/>
            </a:pPr>
            <a:r>
              <a:rPr lang="es-ES" sz="2200" i="1" dirty="0">
                <a:solidFill>
                  <a:srgbClr val="C00000"/>
                </a:solidFill>
                <a:latin typeface="+mn-lt"/>
                <a:cs typeface="Arial"/>
              </a:rPr>
              <a:t>Los españoles salen del trabajo a eso de las 8. Los demás europeos, entre 5 y 6.</a:t>
            </a:r>
          </a:p>
          <a:p>
            <a:pPr>
              <a:defRPr/>
            </a:pPr>
            <a:endParaRPr lang="es-ES" sz="2200" i="1" dirty="0">
              <a:latin typeface="+mn-lt"/>
              <a:cs typeface="Arial"/>
            </a:endParaRPr>
          </a:p>
          <a:p>
            <a:pPr>
              <a:defRPr/>
            </a:pPr>
            <a:r>
              <a:rPr lang="es-ES" sz="2200" dirty="0">
                <a:latin typeface="+mj-lt"/>
                <a:cs typeface="Arial"/>
              </a:rPr>
              <a:t>►</a:t>
            </a:r>
            <a:r>
              <a:rPr lang="es-ES" sz="2200" b="1" dirty="0">
                <a:latin typeface="+mj-lt"/>
                <a:cs typeface="Arial"/>
              </a:rPr>
              <a:t>¿Por qué los españoles duermen menos que los demás europeos? ¿Qué consecuencias tiene eso?</a:t>
            </a:r>
          </a:p>
          <a:p>
            <a:pPr>
              <a:defRPr/>
            </a:pPr>
            <a:r>
              <a:rPr lang="es-ES" sz="2200" i="1" dirty="0">
                <a:solidFill>
                  <a:schemeClr val="bg1"/>
                </a:solidFill>
                <a:latin typeface="+mj-lt"/>
                <a:cs typeface="Arial"/>
              </a:rPr>
              <a:t>Porque los españoles se enganchan a programas de televisión que nunca terminan antes de las doce. Las consecuencias son desgaste, ansiedad, problemas en la concentración (y en la atención, la memoria y el humor) y aún efectos sobre el metabolismo.</a:t>
            </a:r>
            <a:r>
              <a:rPr lang="es-ES" sz="2200" b="1" dirty="0">
                <a:solidFill>
                  <a:schemeClr val="bg1"/>
                </a:solidFill>
                <a:latin typeface="+mn-lt"/>
                <a:cs typeface="Arial"/>
              </a:rPr>
              <a:t> </a:t>
            </a:r>
            <a:endParaRPr lang="es-ES" sz="22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8197" name="Grupo 6"/>
          <p:cNvGrpSpPr>
            <a:grpSpLocks/>
          </p:cNvGrpSpPr>
          <p:nvPr/>
        </p:nvGrpSpPr>
        <p:grpSpPr bwMode="auto">
          <a:xfrm>
            <a:off x="0" y="0"/>
            <a:ext cx="1366838" cy="646113"/>
            <a:chOff x="0" y="0"/>
            <a:chExt cx="1366838" cy="646331"/>
          </a:xfrm>
        </p:grpSpPr>
        <p:sp>
          <p:nvSpPr>
            <p:cNvPr id="9" name="CaixaDeTexto 8"/>
            <p:cNvSpPr txBox="1"/>
            <p:nvPr/>
          </p:nvSpPr>
          <p:spPr>
            <a:xfrm>
              <a:off x="0" y="0"/>
              <a:ext cx="827088" cy="64633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3600" dirty="0">
                  <a:solidFill>
                    <a:srgbClr val="FF0000"/>
                  </a:solidFill>
                </a:rPr>
                <a:t>4.5</a:t>
              </a:r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900113" y="0"/>
              <a:ext cx="466725" cy="64633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3600" dirty="0">
                  <a:solidFill>
                    <a:srgbClr val="FF0000"/>
                  </a:solidFill>
                </a:rPr>
                <a:t>1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2" cstate="print"/>
          <a:srcRect l="54726"/>
          <a:stretch>
            <a:fillRect/>
          </a:stretch>
        </p:blipFill>
        <p:spPr bwMode="auto">
          <a:xfrm>
            <a:off x="5003800" y="0"/>
            <a:ext cx="4140200" cy="687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1412875" y="0"/>
            <a:ext cx="3673475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800" b="1" dirty="0">
                <a:solidFill>
                  <a:srgbClr val="C00000"/>
                </a:solidFill>
                <a:latin typeface="+mn-lt"/>
              </a:rPr>
              <a:t>Rutina: los horarios    de los españoles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0" y="1477963"/>
            <a:ext cx="4716463" cy="5170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200" dirty="0">
                <a:latin typeface="+mn-lt"/>
                <a:cs typeface="Arial"/>
              </a:rPr>
              <a:t>►</a:t>
            </a:r>
            <a:r>
              <a:rPr lang="es-ES" sz="2200" b="1" dirty="0">
                <a:latin typeface="+mn-lt"/>
                <a:cs typeface="Arial"/>
              </a:rPr>
              <a:t>¿A qué hora los españoles salen del trabajo? ¿Y los demás europeos?</a:t>
            </a:r>
          </a:p>
          <a:p>
            <a:pPr>
              <a:defRPr/>
            </a:pPr>
            <a:r>
              <a:rPr lang="es-ES" sz="2200" i="1" dirty="0">
                <a:solidFill>
                  <a:srgbClr val="C00000"/>
                </a:solidFill>
                <a:latin typeface="+mn-lt"/>
                <a:cs typeface="Arial"/>
              </a:rPr>
              <a:t>Los españoles salen del trabajo a eso de las 8. Los demás europeos, entre 5 y 6.</a:t>
            </a:r>
          </a:p>
          <a:p>
            <a:pPr>
              <a:defRPr/>
            </a:pPr>
            <a:endParaRPr lang="es-ES" sz="2200" i="1" dirty="0">
              <a:latin typeface="+mn-lt"/>
              <a:cs typeface="Arial"/>
            </a:endParaRPr>
          </a:p>
          <a:p>
            <a:pPr>
              <a:defRPr/>
            </a:pPr>
            <a:r>
              <a:rPr lang="es-ES" sz="2200" dirty="0">
                <a:latin typeface="+mj-lt"/>
                <a:cs typeface="Arial"/>
              </a:rPr>
              <a:t>►</a:t>
            </a:r>
            <a:r>
              <a:rPr lang="es-ES" sz="2200" b="1" dirty="0">
                <a:latin typeface="+mj-lt"/>
                <a:cs typeface="Arial"/>
              </a:rPr>
              <a:t>¿Por qué los españoles duermen menos que los demás europeos? ¿Qué consecuencias tiene eso?</a:t>
            </a:r>
          </a:p>
          <a:p>
            <a:pPr>
              <a:defRPr/>
            </a:pPr>
            <a:r>
              <a:rPr lang="es-ES" sz="2200" i="1" dirty="0">
                <a:solidFill>
                  <a:srgbClr val="C00000"/>
                </a:solidFill>
                <a:latin typeface="+mj-lt"/>
                <a:cs typeface="Arial"/>
              </a:rPr>
              <a:t>Porque los españoles se enganchan a programas de televisión que nunca terminan antes de las doce. Las consecuencias son desgaste, ansiedad, problemas en la concentración (y en la atención, la memoria y el humor) y aún efectos sobre el metabolismo.</a:t>
            </a:r>
            <a:r>
              <a:rPr lang="es-ES" sz="2200" b="1" dirty="0">
                <a:latin typeface="+mn-lt"/>
                <a:cs typeface="Arial"/>
              </a:rPr>
              <a:t> </a:t>
            </a:r>
            <a:endParaRPr lang="es-ES" sz="2200" b="1" dirty="0">
              <a:latin typeface="+mn-lt"/>
            </a:endParaRPr>
          </a:p>
        </p:txBody>
      </p:sp>
      <p:grpSp>
        <p:nvGrpSpPr>
          <p:cNvPr id="9221" name="Grupo 6"/>
          <p:cNvGrpSpPr>
            <a:grpSpLocks/>
          </p:cNvGrpSpPr>
          <p:nvPr/>
        </p:nvGrpSpPr>
        <p:grpSpPr bwMode="auto">
          <a:xfrm>
            <a:off x="0" y="0"/>
            <a:ext cx="1366838" cy="646113"/>
            <a:chOff x="0" y="0"/>
            <a:chExt cx="1366838" cy="646331"/>
          </a:xfrm>
        </p:grpSpPr>
        <p:sp>
          <p:nvSpPr>
            <p:cNvPr id="9" name="CaixaDeTexto 8"/>
            <p:cNvSpPr txBox="1"/>
            <p:nvPr/>
          </p:nvSpPr>
          <p:spPr>
            <a:xfrm>
              <a:off x="0" y="0"/>
              <a:ext cx="827088" cy="64633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3600" dirty="0">
                  <a:solidFill>
                    <a:srgbClr val="FF0000"/>
                  </a:solidFill>
                </a:rPr>
                <a:t>4.5</a:t>
              </a:r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900113" y="0"/>
              <a:ext cx="466725" cy="64633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3600" dirty="0">
                  <a:solidFill>
                    <a:srgbClr val="FF0000"/>
                  </a:solidFill>
                </a:rPr>
                <a:t>1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19250" y="0"/>
            <a:ext cx="295275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2800" b="1" dirty="0">
                <a:solidFill>
                  <a:srgbClr val="C00000"/>
                </a:solidFill>
                <a:latin typeface="+mn-lt"/>
              </a:rPr>
              <a:t>Rutina: Estudiante peruana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0" y="1341438"/>
            <a:ext cx="4859338" cy="5016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Courier New" pitchFamily="49" charset="0"/>
              <a:buChar char="o"/>
              <a:defRPr/>
            </a:pPr>
            <a:r>
              <a:rPr lang="es-ES" sz="2000" dirty="0">
                <a:latin typeface="+mn-lt"/>
              </a:rPr>
              <a:t>  ¿Y qué ………. normalmente todos los días?</a:t>
            </a:r>
          </a:p>
          <a:p>
            <a:pPr>
              <a:defRPr/>
            </a:pPr>
            <a:endParaRPr lang="pt-BR" sz="2000" dirty="0">
              <a:latin typeface="+mn-lt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es-ES" sz="2000" dirty="0">
                <a:latin typeface="+mn-lt"/>
              </a:rPr>
              <a:t>  Bueno, yo, en las mañanas… Bueno, ……..      …………. temprano y me voy  a la Universidad. …………….. en la Universidad Católica de Lima. ……………   …………………… Letras.</a:t>
            </a:r>
          </a:p>
          <a:p>
            <a:pPr>
              <a:defRPr/>
            </a:pPr>
            <a:endParaRPr lang="es-ES" sz="2000" dirty="0">
              <a:latin typeface="+mn-lt"/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es-ES" sz="2000" dirty="0">
                <a:latin typeface="+mn-lt"/>
              </a:rPr>
              <a:t> ¿Letras?</a:t>
            </a:r>
          </a:p>
          <a:p>
            <a:pPr>
              <a:defRPr/>
            </a:pPr>
            <a:endParaRPr lang="pt-BR" sz="2000" dirty="0">
              <a:latin typeface="+mn-lt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es-ES" sz="2000" dirty="0">
                <a:latin typeface="+mn-lt"/>
              </a:rPr>
              <a:t> Letras. Y…. Letras haces dos años de estudios generales y después haces una especialidad y yo ………. a estudiar Literatura. ……. , en la mañana, a la Universidad. ……….. a mi casa para comer…. Ya la empleada ha ………………… la comida,  comemos todos juntos.</a:t>
            </a:r>
            <a:endParaRPr lang="pt-BR" sz="2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0" y="0"/>
            <a:ext cx="827088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4.5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00113" y="0"/>
            <a:ext cx="466725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10246" name="Grupo 9"/>
          <p:cNvGrpSpPr>
            <a:grpSpLocks/>
          </p:cNvGrpSpPr>
          <p:nvPr/>
        </p:nvGrpSpPr>
        <p:grpSpPr bwMode="auto">
          <a:xfrm>
            <a:off x="4932363" y="0"/>
            <a:ext cx="4211637" cy="6872288"/>
            <a:chOff x="4932040" y="0"/>
            <a:chExt cx="4211960" cy="6872068"/>
          </a:xfrm>
        </p:grpSpPr>
        <p:pic>
          <p:nvPicPr>
            <p:cNvPr id="10247" name="Picture 5" descr="http://a0.twimg.com/profile_images/2314344660/IMG-20120616-WA004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56044" y="3731101"/>
              <a:ext cx="4187956" cy="3140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48" name="Picture 2" descr="http://4.bp.blogspot.com/-Ef_7kxELAPA/UBlOIIk7XqI/AAAAAAAABuk/bQOMUugkbH8/s1600/universidad+catolica+de+lima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32040" y="0"/>
              <a:ext cx="4211960" cy="3645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5390</Words>
  <Application>Microsoft Office PowerPoint</Application>
  <PresentationFormat>Apresentação na tela (4:3)</PresentationFormat>
  <Paragraphs>780</Paragraphs>
  <Slides>57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57</vt:i4>
      </vt:variant>
    </vt:vector>
  </HeadingPairs>
  <TitlesOfParts>
    <vt:vector size="58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Silvio Koiti Sato</dc:creator>
  <cp:lastModifiedBy>silvio sato</cp:lastModifiedBy>
  <cp:revision>113</cp:revision>
  <dcterms:created xsi:type="dcterms:W3CDTF">2007-08-22T13:58:42Z</dcterms:created>
  <dcterms:modified xsi:type="dcterms:W3CDTF">2016-05-19T13:13:50Z</dcterms:modified>
</cp:coreProperties>
</file>