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56" r:id="rId3"/>
    <p:sldId id="268" r:id="rId4"/>
    <p:sldId id="275" r:id="rId5"/>
    <p:sldId id="269" r:id="rId6"/>
    <p:sldId id="270" r:id="rId7"/>
    <p:sldId id="271" r:id="rId8"/>
    <p:sldId id="272" r:id="rId9"/>
    <p:sldId id="273" r:id="rId10"/>
    <p:sldId id="274" r:id="rId11"/>
    <p:sldId id="291" r:id="rId12"/>
    <p:sldId id="292" r:id="rId13"/>
    <p:sldId id="323" r:id="rId14"/>
    <p:sldId id="258" r:id="rId15"/>
    <p:sldId id="259" r:id="rId16"/>
    <p:sldId id="324" r:id="rId17"/>
    <p:sldId id="260" r:id="rId18"/>
    <p:sldId id="278" r:id="rId19"/>
    <p:sldId id="282" r:id="rId20"/>
    <p:sldId id="283" r:id="rId21"/>
    <p:sldId id="284" r:id="rId22"/>
    <p:sldId id="262" r:id="rId23"/>
    <p:sldId id="308" r:id="rId24"/>
    <p:sldId id="307" r:id="rId25"/>
    <p:sldId id="298" r:id="rId26"/>
    <p:sldId id="299" r:id="rId27"/>
    <p:sldId id="300" r:id="rId28"/>
    <p:sldId id="301" r:id="rId29"/>
    <p:sldId id="297" r:id="rId30"/>
    <p:sldId id="302" r:id="rId31"/>
    <p:sldId id="303" r:id="rId32"/>
    <p:sldId id="304" r:id="rId33"/>
    <p:sldId id="305" r:id="rId34"/>
    <p:sldId id="306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9680-51B3-4903-993F-45DF3B8E9C3E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C936D-B72B-490D-8702-C54A2384EF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2400-4E8B-4491-B3B3-7A9A429DE434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EBCC-B944-4991-AF04-E30F02F80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E19E-B63A-4CBB-B14A-9872EA54E7ED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93D6-4370-421C-A6FE-4BEBBE9B43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5C9B-AEA3-4CC0-B0E9-5FB5503A7D80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593C-9D87-481C-8EF4-BD5AF84C5E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5C0B-2A26-428D-99B9-5B71649F1AB8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91CA-AF0D-4606-A8F7-898D39B188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57D8-8EAD-4F2F-B694-B3AC700F38E9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D5FE-F863-4194-A3CB-54FD32C874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4BC79-098B-429F-B211-7CD69628C22D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2F45B-88A5-43A9-BB42-45573B4988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2E55-44AB-4A1B-83FB-8EB3BAC84B06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6E93-F3C0-4614-8B3A-5B13A2FA81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B5B1-85C2-4562-8AD1-E5333D31A9FD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098F-D4E0-46BA-A342-38F92E1855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DC54-F82D-44D2-88FB-D4067656141B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1491-DE46-4D5B-AF91-4D66CC6FD8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8801-9DB1-40C3-9A8D-43069110C254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8E4C-074A-4376-838E-3DD5E4035C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95FD2C-0ACD-4044-9AB4-843F75BD4EFA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E0DE8A-A53C-4CE9-8101-146D20BDDE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assencillas.com/wp-content/uploads/2007/12/Iconospararepresentarlascondicionesmeteo_A4A9/climab00.png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://www.cosassencillas.com/wp-content/uploads/2007/12/Iconospararepresentarlascondicionesmeteo_A4A9/clima32.png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hyperlink" Target="http://www.cosassencillas.com/wp-content/uploads/2007/12/Iconospararepresentarlascondicionesmeteo_A4A9/clima28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://www.cosassencillas.com/wp-content/uploads/2007/12/Iconospararepresentarlascondicionesmeteo_A4A9/climaa30.png" TargetMode="External"/><Relationship Id="rId15" Type="http://schemas.openxmlformats.org/officeDocument/2006/relationships/image" Target="../media/image12.jpeg"/><Relationship Id="rId10" Type="http://schemas.openxmlformats.org/officeDocument/2006/relationships/hyperlink" Target="http://www.cosassencillas.com/wp-content/uploads/2007/12/Iconospararepresentarlascondicionesmeteo_A4A9/climaa40.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assencillas.com/wp-content/uploads/2007/12/Iconospararepresentarlascondicionesmeteo_A4A9/climab00.png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hyperlink" Target="http://www.cosassencillas.com/wp-content/uploads/2007/12/Iconospararepresentarlascondicionesmeteo_A4A9/clima32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sassencillas.com/wp-content/uploads/2007/12/Iconospararepresentarlascondicionesmeteo_A4A9/clima28.pn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2.jpeg"/><Relationship Id="rId10" Type="http://schemas.openxmlformats.org/officeDocument/2006/relationships/hyperlink" Target="http://www.cosassencillas.com/wp-content/uploads/2007/12/Iconospararepresentarlascondicionesmeteo_A4A9/climaa40.png" TargetMode="External"/><Relationship Id="rId4" Type="http://schemas.openxmlformats.org/officeDocument/2006/relationships/hyperlink" Target="http://www.cosassencillas.com/wp-content/uploads/2007/12/Iconospararepresentarlascondicionesmeteo_A4A9/climaa30.png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125538"/>
            <a:ext cx="76041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reto 3"/>
          <p:cNvCxnSpPr/>
          <p:nvPr/>
        </p:nvCxnSpPr>
        <p:spPr>
          <a:xfrm>
            <a:off x="957263" y="4437063"/>
            <a:ext cx="727233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942975" y="6265863"/>
            <a:ext cx="72739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249488" y="0"/>
            <a:ext cx="46450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itchFamily="34" charset="0"/>
              </a:rPr>
              <a:t>¿Qué significan las palabras y los números de la figura? </a:t>
            </a:r>
          </a:p>
        </p:txBody>
      </p:sp>
      <p:grpSp>
        <p:nvGrpSpPr>
          <p:cNvPr id="2054" name="Grupo 6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8" name="CaixaDeTexto 7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4.1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715000" y="857250"/>
            <a:ext cx="21129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Domingo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Lunes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Martes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Miércoles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Jueves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Viernes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Sábado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47863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1268" name="Picture 16" descr="http://us.123rf.com/400wm/400/400/prawny/prawny0710/prawny071000012/1797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428875"/>
            <a:ext cx="3800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http://www.tooantonioreis.seed.pr.gov.br/redeescola/escolas/27/2790/1710/arquivos/Image/calendar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85750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0" name="Grupo 8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10" name="CaixaDeTexto 9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4.1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6" descr="clima28 thumb Colección de iconos con motivos meteorológico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79438"/>
            <a:ext cx="12192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2291" name="Grupo 16"/>
          <p:cNvGrpSpPr>
            <a:grpSpLocks/>
          </p:cNvGrpSpPr>
          <p:nvPr/>
        </p:nvGrpSpPr>
        <p:grpSpPr bwMode="auto">
          <a:xfrm>
            <a:off x="361950" y="214313"/>
            <a:ext cx="7639050" cy="6156325"/>
            <a:chOff x="361950" y="214313"/>
            <a:chExt cx="7639050" cy="6156325"/>
          </a:xfrm>
        </p:grpSpPr>
        <p:pic>
          <p:nvPicPr>
            <p:cNvPr id="12295" name="Picture 2" descr="clima32 thumb Colección de iconos con motivos meteorológico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950" y="857250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4" descr="clima-a-30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14688" y="928688"/>
              <a:ext cx="1862137" cy="186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8" descr="clima28 thumb Colección de iconos con motivos meteorológicos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72188" y="714375"/>
              <a:ext cx="1928812" cy="192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0" descr="clima-b-00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1500" y="4643438"/>
              <a:ext cx="1576388" cy="157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2" descr="clima-a-40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86500" y="3071813"/>
              <a:ext cx="1500188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16" descr="Cielos muy nubosos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71500" y="3143250"/>
              <a:ext cx="1643063" cy="106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8" descr="Chubasco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57563" y="2714625"/>
              <a:ext cx="1643062" cy="180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20" descr="Granizo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29000" y="4714875"/>
              <a:ext cx="1608138" cy="165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22" descr="Niev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15063" y="4714875"/>
              <a:ext cx="1655762" cy="129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ixaDeTexto 12"/>
            <p:cNvSpPr txBox="1"/>
            <p:nvPr/>
          </p:nvSpPr>
          <p:spPr>
            <a:xfrm>
              <a:off x="2643188" y="214313"/>
              <a:ext cx="3857625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40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La meteorología</a:t>
              </a:r>
            </a:p>
          </p:txBody>
        </p:sp>
      </p:grpSp>
      <p:grpSp>
        <p:nvGrpSpPr>
          <p:cNvPr id="12292" name="Grupo 13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15" name="CaixaDeTexto 14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4.1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lima32 thumb Colección de iconos con motivos meteorológic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8572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clima-a-3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928688"/>
            <a:ext cx="1862137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AutoShape 6" descr="clima28 thumb Colección de iconos con motivos meteorológic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579438"/>
            <a:ext cx="12192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3317" name="Picture 8" descr="clima28 thumb Colección de iconos con motivos meteorológico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5" y="714375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clima-b-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" y="4643438"/>
            <a:ext cx="1576388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clima-a-4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50" y="3071813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6" descr="Cielos muy nuboso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" y="3143250"/>
            <a:ext cx="1643063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8" descr="Chubasco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0" y="2928938"/>
            <a:ext cx="15716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0" descr="Graniz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00438" y="5000625"/>
            <a:ext cx="16081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2" descr="Niev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72250" y="4714875"/>
            <a:ext cx="165576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2643188" y="214313"/>
            <a:ext cx="3857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meteorología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00063" y="2428875"/>
            <a:ext cx="1357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soleado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429000" y="2428875"/>
            <a:ext cx="1714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despejado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572250" y="2428875"/>
            <a:ext cx="1500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nublado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00063" y="4071938"/>
            <a:ext cx="1500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cubierto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357688" y="4143375"/>
            <a:ext cx="1785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chubascos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929438" y="4143375"/>
            <a:ext cx="1000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lluvia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71500" y="6000750"/>
            <a:ext cx="1714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tormenta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857750" y="5929313"/>
            <a:ext cx="1285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granizo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929438" y="5929313"/>
            <a:ext cx="1000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nieve</a:t>
            </a:r>
          </a:p>
        </p:txBody>
      </p:sp>
      <p:grpSp>
        <p:nvGrpSpPr>
          <p:cNvPr id="13334" name="Grupo 23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25" name="CaixaDeTexto 24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4.1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249488" y="0"/>
            <a:ext cx="46450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itchFamily="34" charset="0"/>
              </a:rPr>
              <a:t>¿Qué significan las palabras y los números de la figura?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" y="1916113"/>
            <a:ext cx="81216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>
            <a:off x="755650" y="3213100"/>
            <a:ext cx="7704138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755650" y="3860800"/>
            <a:ext cx="7704138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2" name="Grupo 6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8" name="CaixaDeTexto 7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4.2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>
    <p:cover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00188" y="428625"/>
            <a:ext cx="61610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  <a:cs typeface="+mn-cs"/>
              </a:rPr>
              <a:t>Los  meses  del  año</a:t>
            </a:r>
          </a:p>
        </p:txBody>
      </p:sp>
      <p:pic>
        <p:nvPicPr>
          <p:cNvPr id="15363" name="Picture 4" descr="http://alejandra64.files.wordpress.com/2007/03/4-estac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571625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Grupo 6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8" name="CaixaDeTexto 7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4.2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64163" y="333375"/>
            <a:ext cx="1522412" cy="397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Enero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Febrero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Marzo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Abril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Mayo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Junio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50720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6388" name="Picture 4" descr="http://alejandra64.files.wordpress.com/2007/03/4-estac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77988"/>
            <a:ext cx="466725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9" name="Grupo 4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6" name="CaixaDeTexto 5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4.2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64163" y="333375"/>
            <a:ext cx="1522412" cy="397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Enero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Febrero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Marzo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Abril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Mayo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Junio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50720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7412" name="Picture 4" descr="http://alejandra64.files.wordpress.com/2007/03/4-estac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77988"/>
            <a:ext cx="466725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948488" y="2492375"/>
            <a:ext cx="2195512" cy="397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Julio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Agosto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Septiembre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Octubre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Noviembre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Diciembre</a:t>
            </a:r>
          </a:p>
        </p:txBody>
      </p:sp>
      <p:grpSp>
        <p:nvGrpSpPr>
          <p:cNvPr id="17414" name="Grupo 5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7" name="CaixaDeTexto 6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4.2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20913" y="500063"/>
            <a:ext cx="47021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Las  estaciones</a:t>
            </a:r>
            <a:endParaRPr lang="pt-BR" dirty="0"/>
          </a:p>
        </p:txBody>
      </p:sp>
      <p:pic>
        <p:nvPicPr>
          <p:cNvPr id="18435" name="Picture 4" descr="http://www.digitalmediadesign2009.com/ferwalker/wordpress/wp-content/uploads/2009/01/4_seasons_by_vx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643063"/>
            <a:ext cx="83661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20913" y="500063"/>
            <a:ext cx="47021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Las  estaciones</a:t>
            </a:r>
            <a:endParaRPr lang="pt-BR" dirty="0"/>
          </a:p>
        </p:txBody>
      </p:sp>
      <p:pic>
        <p:nvPicPr>
          <p:cNvPr id="19459" name="Picture 4" descr="http://www.digitalmediadesign2009.com/ferwalker/wordpress/wp-content/uploads/2009/01/4_seasons_by_vx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643063"/>
            <a:ext cx="83661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00063" y="3357563"/>
            <a:ext cx="17859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primavera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20913" y="500063"/>
            <a:ext cx="47021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Las  estaciones</a:t>
            </a:r>
            <a:endParaRPr lang="pt-BR" dirty="0"/>
          </a:p>
        </p:txBody>
      </p:sp>
      <p:pic>
        <p:nvPicPr>
          <p:cNvPr id="20483" name="Picture 4" descr="http://www.digitalmediadesign2009.com/ferwalker/wordpress/wp-content/uploads/2009/01/4_seasons_by_vx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643063"/>
            <a:ext cx="83661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00063" y="3357563"/>
            <a:ext cx="17859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primavera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57500" y="1785938"/>
            <a:ext cx="1285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verano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66750" y="908050"/>
            <a:ext cx="78105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s-E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  <a:cs typeface="Arial" charset="0"/>
              </a:rPr>
              <a:t>Los  días  de  la  semana</a:t>
            </a:r>
          </a:p>
        </p:txBody>
      </p:sp>
      <p:pic>
        <p:nvPicPr>
          <p:cNvPr id="3075" name="Picture 6" descr="http://www.tooantonioreis.seed.pr.gov.br/redeescola/escolas/27/2790/1710/arquivos/Image/calendar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517775"/>
            <a:ext cx="578643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Grupo 3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331"/>
          </a:xfrm>
        </p:grpSpPr>
        <p:sp>
          <p:nvSpPr>
            <p:cNvPr id="5" name="CaixaDeTexto 4"/>
            <p:cNvSpPr txBox="1"/>
            <p:nvPr/>
          </p:nvSpPr>
          <p:spPr>
            <a:xfrm>
              <a:off x="7822373" y="0"/>
              <a:ext cx="828199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4.1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8675957" y="0"/>
              <a:ext cx="468043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20913" y="500063"/>
            <a:ext cx="47021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Las  estaciones</a:t>
            </a:r>
            <a:endParaRPr lang="pt-BR" dirty="0"/>
          </a:p>
        </p:txBody>
      </p:sp>
      <p:pic>
        <p:nvPicPr>
          <p:cNvPr id="21507" name="Picture 4" descr="http://www.digitalmediadesign2009.com/ferwalker/wordpress/wp-content/uploads/2009/01/4_seasons_by_vx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643063"/>
            <a:ext cx="83661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00063" y="3357563"/>
            <a:ext cx="17859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primavera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57500" y="1785938"/>
            <a:ext cx="1285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verano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72063" y="2857500"/>
            <a:ext cx="1071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otoño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20913" y="500063"/>
            <a:ext cx="47021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Las  estaciones</a:t>
            </a:r>
            <a:endParaRPr lang="pt-BR" dirty="0"/>
          </a:p>
        </p:txBody>
      </p:sp>
      <p:pic>
        <p:nvPicPr>
          <p:cNvPr id="22531" name="Picture 4" descr="http://www.digitalmediadesign2009.com/ferwalker/wordpress/wp-content/uploads/2009/01/4_seasons_by_vx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643063"/>
            <a:ext cx="83661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00063" y="3357563"/>
            <a:ext cx="17859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primavera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57500" y="1785938"/>
            <a:ext cx="1285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verano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72063" y="2857500"/>
            <a:ext cx="1071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otoño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00875" y="3571875"/>
            <a:ext cx="13573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invierno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/>
          <p:cNvSpPr txBox="1">
            <a:spLocks noChangeArrowheads="1"/>
          </p:cNvSpPr>
          <p:nvPr/>
        </p:nvSpPr>
        <p:spPr bwMode="auto">
          <a:xfrm>
            <a:off x="1908175" y="0"/>
            <a:ext cx="64071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500" b="1">
                <a:solidFill>
                  <a:srgbClr val="C00000"/>
                </a:solidFill>
                <a:latin typeface="Trebuchet MS" pitchFamily="34" charset="0"/>
              </a:rPr>
              <a:t>A casa de tu hermano no irás cada verano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4.3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23557" name="Grupo 23"/>
          <p:cNvGrpSpPr>
            <a:grpSpLocks/>
          </p:cNvGrpSpPr>
          <p:nvPr/>
        </p:nvGrpSpPr>
        <p:grpSpPr bwMode="auto">
          <a:xfrm>
            <a:off x="0" y="692150"/>
            <a:ext cx="9144000" cy="6180138"/>
            <a:chOff x="0" y="692696"/>
            <a:chExt cx="9144000" cy="6179372"/>
          </a:xfrm>
        </p:grpSpPr>
        <p:pic>
          <p:nvPicPr>
            <p:cNvPr id="23559" name="Imagem 11" descr="Felipe.png"/>
            <p:cNvPicPr>
              <a:picLocks noChangeAspect="1"/>
            </p:cNvPicPr>
            <p:nvPr/>
          </p:nvPicPr>
          <p:blipFill>
            <a:blip r:embed="rId2" cstate="print"/>
            <a:srcRect l="1730" t="13747" r="37624" b="28578"/>
            <a:stretch>
              <a:fillRect/>
            </a:stretch>
          </p:blipFill>
          <p:spPr bwMode="auto">
            <a:xfrm>
              <a:off x="0" y="692696"/>
              <a:ext cx="4499992" cy="321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Imagem 15" descr="Alicia.png"/>
            <p:cNvPicPr>
              <a:picLocks noChangeAspect="1"/>
            </p:cNvPicPr>
            <p:nvPr/>
          </p:nvPicPr>
          <p:blipFill>
            <a:blip r:embed="rId3" cstate="print"/>
            <a:srcRect l="4205" t="13747" r="35149" b="28578"/>
            <a:stretch>
              <a:fillRect/>
            </a:stretch>
          </p:blipFill>
          <p:spPr bwMode="auto">
            <a:xfrm>
              <a:off x="4506685" y="692696"/>
              <a:ext cx="4637315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Imagem 17" descr="Laura.png"/>
            <p:cNvPicPr>
              <a:picLocks noChangeAspect="1"/>
            </p:cNvPicPr>
            <p:nvPr/>
          </p:nvPicPr>
          <p:blipFill>
            <a:blip r:embed="rId4" cstate="print"/>
            <a:srcRect l="40099" t="13747" r="1730" b="28578"/>
            <a:stretch>
              <a:fillRect/>
            </a:stretch>
          </p:blipFill>
          <p:spPr bwMode="auto">
            <a:xfrm>
              <a:off x="0" y="3573015"/>
              <a:ext cx="4499992" cy="3299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Imagem 18" descr="Martin.png"/>
            <p:cNvPicPr>
              <a:picLocks noChangeAspect="1"/>
            </p:cNvPicPr>
            <p:nvPr/>
          </p:nvPicPr>
          <p:blipFill>
            <a:blip r:embed="rId5" cstate="print"/>
            <a:srcRect t="13747" r="40591" b="28578"/>
            <a:stretch>
              <a:fillRect/>
            </a:stretch>
          </p:blipFill>
          <p:spPr bwMode="auto">
            <a:xfrm>
              <a:off x="4499992" y="3573016"/>
              <a:ext cx="4644008" cy="3299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Conector reto 20"/>
            <p:cNvCxnSpPr/>
            <p:nvPr/>
          </p:nvCxnSpPr>
          <p:spPr>
            <a:xfrm>
              <a:off x="4500563" y="692696"/>
              <a:ext cx="0" cy="616508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ector reto 22"/>
          <p:cNvCxnSpPr/>
          <p:nvPr/>
        </p:nvCxnSpPr>
        <p:spPr>
          <a:xfrm>
            <a:off x="0" y="3573463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21" descr="est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Imagem 16" descr="est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71850"/>
            <a:ext cx="4500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Imagem 12" descr="es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343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CaixaDeTexto 1"/>
          <p:cNvSpPr txBox="1">
            <a:spLocks noChangeArrowheads="1"/>
          </p:cNvSpPr>
          <p:nvPr/>
        </p:nvSpPr>
        <p:spPr bwMode="auto">
          <a:xfrm>
            <a:off x="1908175" y="0"/>
            <a:ext cx="64071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500" b="1">
                <a:solidFill>
                  <a:schemeClr val="bg1"/>
                </a:solidFill>
                <a:latin typeface="Trebuchet MS" pitchFamily="34" charset="0"/>
              </a:rPr>
              <a:t>A casa de tu hermano no irás cada verano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chemeClr val="bg1"/>
                </a:solidFill>
              </a:rPr>
              <a:t>4.3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4584" name="Imagem 19" descr="est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38525"/>
            <a:ext cx="4643438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2290763"/>
            <a:ext cx="3009900" cy="2276475"/>
          </a:xfrm>
          <a:prstGeom prst="rect">
            <a:avLst/>
          </a:prstGeom>
          <a:noFill/>
          <a:ln w="539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http://4.bp.blogspot.com/_kVswng3Yx8o/TSyGASCkQWI/AAAAAAAAAFU/3HHmrscTFrI/s1600/ampulheta+e+a+promessa.jpg"/>
          <p:cNvPicPr>
            <a:picLocks noChangeAspect="1" noChangeArrowheads="1"/>
          </p:cNvPicPr>
          <p:nvPr/>
        </p:nvPicPr>
        <p:blipFill>
          <a:blip r:embed="rId2" cstate="print"/>
          <a:srcRect l="34544"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3095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300" b="1">
                <a:solidFill>
                  <a:srgbClr val="C00000"/>
                </a:solidFill>
                <a:latin typeface="Century Gothic" pitchFamily="34" charset="0"/>
              </a:rPr>
              <a:t>Al que tiempo toma </a:t>
            </a:r>
          </a:p>
          <a:p>
            <a:r>
              <a:rPr lang="es-ES" sz="2300" b="1">
                <a:solidFill>
                  <a:srgbClr val="C00000"/>
                </a:solidFill>
                <a:latin typeface="Century Gothic" pitchFamily="34" charset="0"/>
              </a:rPr>
              <a:t>tiempo le sobra</a:t>
            </a:r>
          </a:p>
        </p:txBody>
      </p:sp>
      <p:grpSp>
        <p:nvGrpSpPr>
          <p:cNvPr id="25604" name="Grupo 8"/>
          <p:cNvGrpSpPr>
            <a:grpSpLocks/>
          </p:cNvGrpSpPr>
          <p:nvPr/>
        </p:nvGrpSpPr>
        <p:grpSpPr bwMode="auto">
          <a:xfrm>
            <a:off x="323850" y="2781300"/>
            <a:ext cx="4076700" cy="3201988"/>
            <a:chOff x="179512" y="1772816"/>
            <a:chExt cx="4077622" cy="3202429"/>
          </a:xfrm>
        </p:grpSpPr>
        <p:pic>
          <p:nvPicPr>
            <p:cNvPr id="25609" name="Picture 2" descr="Digitalizar0001"/>
            <p:cNvPicPr>
              <a:picLocks noChangeAspect="1" noChangeArrowheads="1"/>
            </p:cNvPicPr>
            <p:nvPr/>
          </p:nvPicPr>
          <p:blipFill>
            <a:blip r:embed="rId3" cstate="print"/>
            <a:srcRect l="29295" t="4533" r="14523" b="49767"/>
            <a:stretch>
              <a:fillRect/>
            </a:stretch>
          </p:blipFill>
          <p:spPr bwMode="auto">
            <a:xfrm>
              <a:off x="179512" y="1772816"/>
              <a:ext cx="4077622" cy="3202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179512" y="1772816"/>
              <a:ext cx="1079744" cy="215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5605" name="CaixaDeTexto 4"/>
          <p:cNvSpPr txBox="1">
            <a:spLocks noChangeArrowheads="1"/>
          </p:cNvSpPr>
          <p:nvPr/>
        </p:nvSpPr>
        <p:spPr bwMode="auto">
          <a:xfrm>
            <a:off x="323850" y="6165850"/>
            <a:ext cx="3892550" cy="30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Extraído de:  BOROBIO, V.  </a:t>
            </a:r>
            <a:r>
              <a:rPr lang="pt-BR" sz="1400" i="1"/>
              <a:t>ELE 1</a:t>
            </a:r>
            <a:r>
              <a:rPr lang="pt-BR" sz="1400"/>
              <a:t>. Madrid:SM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608" name="CaixaDeTexto 1"/>
          <p:cNvSpPr txBox="1">
            <a:spLocks noChangeArrowheads="1"/>
          </p:cNvSpPr>
          <p:nvPr/>
        </p:nvSpPr>
        <p:spPr bwMode="auto">
          <a:xfrm>
            <a:off x="1403350" y="1916113"/>
            <a:ext cx="15859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300" b="1">
                <a:latin typeface="Century Gothic" pitchFamily="34" charset="0"/>
              </a:rPr>
              <a:t>Las  horas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4.bp.blogspot.com/_kVswng3Yx8o/TSyGASCkQWI/AAAAAAAAAFU/3HHmrscTFrI/s1600/ampulheta+e+a+promessa.jpg"/>
          <p:cNvPicPr>
            <a:picLocks noChangeAspect="1" noChangeArrowheads="1"/>
          </p:cNvPicPr>
          <p:nvPr/>
        </p:nvPicPr>
        <p:blipFill>
          <a:blip r:embed="rId2" cstate="print"/>
          <a:srcRect l="34544"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3095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300" b="1">
                <a:solidFill>
                  <a:srgbClr val="C00000"/>
                </a:solidFill>
                <a:latin typeface="Century Gothic" pitchFamily="34" charset="0"/>
              </a:rPr>
              <a:t>Al que tiempo toma </a:t>
            </a:r>
          </a:p>
          <a:p>
            <a:r>
              <a:rPr lang="es-ES" sz="2300" b="1">
                <a:solidFill>
                  <a:srgbClr val="C00000"/>
                </a:solidFill>
                <a:latin typeface="Century Gothic" pitchFamily="34" charset="0"/>
              </a:rPr>
              <a:t>tiempo le sobra</a:t>
            </a:r>
          </a:p>
        </p:txBody>
      </p:sp>
      <p:sp>
        <p:nvSpPr>
          <p:cNvPr id="26628" name="CaixaDeTexto 4"/>
          <p:cNvSpPr txBox="1">
            <a:spLocks noChangeArrowheads="1"/>
          </p:cNvSpPr>
          <p:nvPr/>
        </p:nvSpPr>
        <p:spPr bwMode="auto">
          <a:xfrm>
            <a:off x="323850" y="6165850"/>
            <a:ext cx="3892550" cy="30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Extraído de:  BOROBIO, V.  </a:t>
            </a:r>
            <a:r>
              <a:rPr lang="pt-BR" sz="1400" i="1"/>
              <a:t>ELE 1</a:t>
            </a:r>
            <a:r>
              <a:rPr lang="pt-BR" sz="1400"/>
              <a:t>. Madrid:SM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631" name="CaixaDeTexto 1"/>
          <p:cNvSpPr txBox="1">
            <a:spLocks noChangeArrowheads="1"/>
          </p:cNvSpPr>
          <p:nvPr/>
        </p:nvSpPr>
        <p:spPr bwMode="auto">
          <a:xfrm>
            <a:off x="1403350" y="1916113"/>
            <a:ext cx="15859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300" b="1">
                <a:latin typeface="Century Gothic" pitchFamily="34" charset="0"/>
              </a:rPr>
              <a:t>Las  horas</a:t>
            </a:r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2781300"/>
            <a:ext cx="45005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1.bp.blogspot.com/-q553CAezI2o/TrsNfgxFQ-I/AAAAAAAADSw/APpJlOgixBs/s1600/Reloj+Puerta+del+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0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150813" y="549275"/>
            <a:ext cx="4500562" cy="83026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C00000"/>
                </a:solidFill>
                <a:latin typeface="Trebuchet MS" pitchFamily="34" charset="0"/>
              </a:rPr>
              <a:t>Para expresar la hora actual, se usa </a:t>
            </a:r>
            <a:r>
              <a:rPr lang="es-ES" sz="2400" b="1" u="sng" dirty="0">
                <a:solidFill>
                  <a:srgbClr val="C00000"/>
                </a:solidFill>
                <a:latin typeface="Trebuchet MS" pitchFamily="34" charset="0"/>
              </a:rPr>
              <a:t>las</a:t>
            </a:r>
            <a:r>
              <a:rPr lang="es-ES" sz="2400" b="1" dirty="0">
                <a:solidFill>
                  <a:srgbClr val="C00000"/>
                </a:solidFill>
                <a:latin typeface="Trebuchet MS" pitchFamily="34" charset="0"/>
              </a:rPr>
              <a:t> (excepto  </a:t>
            </a:r>
            <a:r>
              <a:rPr lang="es-ES" sz="2400" b="1" u="sng" dirty="0">
                <a:solidFill>
                  <a:srgbClr val="C00000"/>
                </a:solidFill>
                <a:latin typeface="Trebuchet MS" pitchFamily="34" charset="0"/>
              </a:rPr>
              <a:t>la</a:t>
            </a:r>
            <a:r>
              <a:rPr lang="es-ES" sz="2400" b="1" dirty="0">
                <a:solidFill>
                  <a:srgbClr val="C00000"/>
                </a:solidFill>
                <a:latin typeface="Trebuchet MS" pitchFamily="34" charset="0"/>
              </a:rPr>
              <a:t> una):</a:t>
            </a: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1.bp.blogspot.com/-q553CAezI2o/TrsNfgxFQ-I/AAAAAAAADSw/APpJlOgixBs/s1600/Reloj+Puerta+del+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0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aixaDeTexto 2"/>
          <p:cNvSpPr txBox="1">
            <a:spLocks noChangeArrowheads="1"/>
          </p:cNvSpPr>
          <p:nvPr/>
        </p:nvSpPr>
        <p:spPr bwMode="auto">
          <a:xfrm>
            <a:off x="323850" y="1844675"/>
            <a:ext cx="4103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—¿Qué hora es?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— Las cinco / La una.</a:t>
            </a:r>
            <a:endParaRPr lang="es-ES" sz="2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50813" y="549275"/>
            <a:ext cx="4500562" cy="83026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C00000"/>
                </a:solidFill>
                <a:latin typeface="Trebuchet MS" pitchFamily="34" charset="0"/>
              </a:rPr>
              <a:t>Para expresar la hora actual, se usa </a:t>
            </a:r>
            <a:r>
              <a:rPr lang="es-ES" sz="2400" b="1" u="sng" dirty="0">
                <a:solidFill>
                  <a:srgbClr val="C00000"/>
                </a:solidFill>
                <a:latin typeface="Trebuchet MS" pitchFamily="34" charset="0"/>
              </a:rPr>
              <a:t>las</a:t>
            </a:r>
            <a:r>
              <a:rPr lang="es-ES" sz="2400" b="1" dirty="0">
                <a:solidFill>
                  <a:srgbClr val="C00000"/>
                </a:solidFill>
                <a:latin typeface="Trebuchet MS" pitchFamily="34" charset="0"/>
              </a:rPr>
              <a:t> (excepto  </a:t>
            </a:r>
            <a:r>
              <a:rPr lang="es-ES" sz="2400" b="1" u="sng" dirty="0">
                <a:solidFill>
                  <a:srgbClr val="C00000"/>
                </a:solidFill>
                <a:latin typeface="Trebuchet MS" pitchFamily="34" charset="0"/>
              </a:rPr>
              <a:t>la</a:t>
            </a:r>
            <a:r>
              <a:rPr lang="es-ES" sz="2400" b="1" dirty="0">
                <a:solidFill>
                  <a:srgbClr val="C00000"/>
                </a:solidFill>
                <a:latin typeface="Trebuchet MS" pitchFamily="34" charset="0"/>
              </a:rPr>
              <a:t> una):</a:t>
            </a: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50813" y="549275"/>
            <a:ext cx="4500562" cy="83026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C00000"/>
                </a:solidFill>
                <a:latin typeface="Trebuchet MS" pitchFamily="34" charset="0"/>
              </a:rPr>
              <a:t>Para expresar la hora actual, se usa </a:t>
            </a:r>
            <a:r>
              <a:rPr lang="es-ES" sz="2400" b="1" u="sng" dirty="0">
                <a:solidFill>
                  <a:srgbClr val="C00000"/>
                </a:solidFill>
                <a:latin typeface="Trebuchet MS" pitchFamily="34" charset="0"/>
              </a:rPr>
              <a:t>las</a:t>
            </a:r>
            <a:r>
              <a:rPr lang="es-ES" sz="2400" b="1" dirty="0">
                <a:solidFill>
                  <a:srgbClr val="C00000"/>
                </a:solidFill>
                <a:latin typeface="Trebuchet MS" pitchFamily="34" charset="0"/>
              </a:rPr>
              <a:t> (excepto  </a:t>
            </a:r>
            <a:r>
              <a:rPr lang="es-ES" sz="2400" b="1" u="sng" dirty="0">
                <a:solidFill>
                  <a:srgbClr val="C00000"/>
                </a:solidFill>
                <a:latin typeface="Trebuchet MS" pitchFamily="34" charset="0"/>
              </a:rPr>
              <a:t>la</a:t>
            </a:r>
            <a:r>
              <a:rPr lang="es-ES" sz="2400" b="1" dirty="0">
                <a:solidFill>
                  <a:srgbClr val="C00000"/>
                </a:solidFill>
                <a:latin typeface="Trebuchet MS" pitchFamily="34" charset="0"/>
              </a:rPr>
              <a:t> una):</a:t>
            </a: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  <p:pic>
        <p:nvPicPr>
          <p:cNvPr id="29699" name="Picture 2" descr="http://1.bp.blogspot.com/-q553CAezI2o/TrsNfgxFQ-I/AAAAAAAADSw/APpJlOgixBs/s1600/Reloj+Puerta+del+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0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CaixaDeTexto 2"/>
          <p:cNvSpPr txBox="1">
            <a:spLocks noChangeArrowheads="1"/>
          </p:cNvSpPr>
          <p:nvPr/>
        </p:nvSpPr>
        <p:spPr bwMode="auto">
          <a:xfrm>
            <a:off x="323850" y="1844675"/>
            <a:ext cx="4103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—¿Qué hora es?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— Las cinco / La una.</a:t>
            </a:r>
            <a:endParaRPr lang="es-ES" sz="2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701" name="CaixaDeTexto 2"/>
          <p:cNvSpPr txBox="1">
            <a:spLocks noChangeArrowheads="1"/>
          </p:cNvSpPr>
          <p:nvPr/>
        </p:nvSpPr>
        <p:spPr bwMode="auto">
          <a:xfrm>
            <a:off x="250825" y="3357563"/>
            <a:ext cx="43195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i="1"/>
              <a:t>►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las dos en punto </a:t>
            </a:r>
          </a:p>
          <a:p>
            <a:r>
              <a:rPr lang="es-ES" sz="2400" b="1" i="1"/>
              <a:t>►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las ocho y cinco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 (de la mañana)</a:t>
            </a:r>
          </a:p>
          <a:p>
            <a:r>
              <a:rPr lang="es-ES" sz="2400" b="1" i="1"/>
              <a:t>►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las doce y cuarto </a:t>
            </a:r>
          </a:p>
          <a:p>
            <a:r>
              <a:rPr lang="es-ES" sz="2400" b="1" i="1"/>
              <a:t>►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las tres y media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 (de la tarde)</a:t>
            </a:r>
          </a:p>
          <a:p>
            <a:r>
              <a:rPr lang="es-ES" sz="2400" b="1" i="1"/>
              <a:t>►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las diez menos veinte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(de la noche)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upo 7"/>
          <p:cNvGrpSpPr>
            <a:grpSpLocks/>
          </p:cNvGrpSpPr>
          <p:nvPr/>
        </p:nvGrpSpPr>
        <p:grpSpPr bwMode="auto">
          <a:xfrm>
            <a:off x="4643438" y="0"/>
            <a:ext cx="4500562" cy="6858000"/>
            <a:chOff x="4644008" y="0"/>
            <a:chExt cx="4499993" cy="6858000"/>
          </a:xfrm>
        </p:grpSpPr>
        <p:pic>
          <p:nvPicPr>
            <p:cNvPr id="30724" name="Picture 2" descr="http://ic2.pbase.com/o4/31/444431/1/56865657.ezeiza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9" y="0"/>
              <a:ext cx="449999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5" name="Picture 4" descr="http://www.elpais.com/recorte/20090711elpepicul_1/XXLCO/Ies/Tren_Negro_salida_estacion_Chamarti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3429000"/>
              <a:ext cx="4499991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3" name="CaixaDeTexto 1"/>
          <p:cNvSpPr txBox="1">
            <a:spLocks noChangeArrowheads="1"/>
          </p:cNvSpPr>
          <p:nvPr/>
        </p:nvSpPr>
        <p:spPr bwMode="auto">
          <a:xfrm>
            <a:off x="250825" y="476250"/>
            <a:ext cx="4176713" cy="193992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C00000"/>
                </a:solidFill>
                <a:latin typeface="Trebuchet MS" pitchFamily="34" charset="0"/>
              </a:rPr>
              <a:t>Para informaciones de servicios públicos</a:t>
            </a:r>
          </a:p>
          <a:p>
            <a:r>
              <a:rPr lang="es-ES" sz="2400" b="1">
                <a:solidFill>
                  <a:srgbClr val="C00000"/>
                </a:solidFill>
                <a:latin typeface="Trebuchet MS" pitchFamily="34" charset="0"/>
              </a:rPr>
              <a:t>(transportes, por ejemplo),</a:t>
            </a:r>
          </a:p>
          <a:p>
            <a:r>
              <a:rPr lang="es-ES" sz="2400" b="1">
                <a:solidFill>
                  <a:srgbClr val="C00000"/>
                </a:solidFill>
                <a:latin typeface="Trebuchet MS" pitchFamily="34" charset="0"/>
              </a:rPr>
              <a:t>se usa también la forma numérica: </a:t>
            </a:r>
          </a:p>
        </p:txBody>
      </p:sp>
    </p:spTree>
  </p:cSld>
  <p:clrMapOvr>
    <a:masterClrMapping/>
  </p:clrMapOvr>
  <p:transition>
    <p:cover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47863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099" name="Picture 16" descr="http://us.123rf.com/400wm/400/400/prawny/prawny0710/prawny071000012/1797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428875"/>
            <a:ext cx="3800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http://www.tooantonioreis.seed.pr.gov.br/redeescola/escolas/27/2790/1710/arquivos/Image/calendar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85750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1" name="Grupo 7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9" name="CaixaDeTexto 8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4.1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/>
          <p:cNvSpPr txBox="1">
            <a:spLocks noChangeArrowheads="1"/>
          </p:cNvSpPr>
          <p:nvPr/>
        </p:nvSpPr>
        <p:spPr bwMode="auto">
          <a:xfrm>
            <a:off x="250825" y="476250"/>
            <a:ext cx="4176713" cy="193992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C00000"/>
                </a:solidFill>
                <a:latin typeface="Trebuchet MS" pitchFamily="34" charset="0"/>
              </a:rPr>
              <a:t>Para informaciones de servicios públicos</a:t>
            </a:r>
          </a:p>
          <a:p>
            <a:r>
              <a:rPr lang="es-ES" sz="2400" b="1">
                <a:solidFill>
                  <a:srgbClr val="C00000"/>
                </a:solidFill>
                <a:latin typeface="Trebuchet MS" pitchFamily="34" charset="0"/>
              </a:rPr>
              <a:t>(transportes, por ejemplo),</a:t>
            </a:r>
          </a:p>
          <a:p>
            <a:r>
              <a:rPr lang="es-ES" sz="2400" b="1">
                <a:solidFill>
                  <a:srgbClr val="C00000"/>
                </a:solidFill>
                <a:latin typeface="Trebuchet MS" pitchFamily="34" charset="0"/>
              </a:rPr>
              <a:t>se usa también la forma numérica: </a:t>
            </a:r>
          </a:p>
        </p:txBody>
      </p:sp>
      <p:grpSp>
        <p:nvGrpSpPr>
          <p:cNvPr id="31747" name="Grupo 7"/>
          <p:cNvGrpSpPr>
            <a:grpSpLocks/>
          </p:cNvGrpSpPr>
          <p:nvPr/>
        </p:nvGrpSpPr>
        <p:grpSpPr bwMode="auto">
          <a:xfrm>
            <a:off x="4643438" y="0"/>
            <a:ext cx="4500562" cy="6858000"/>
            <a:chOff x="4644008" y="0"/>
            <a:chExt cx="4499993" cy="6858000"/>
          </a:xfrm>
        </p:grpSpPr>
        <p:pic>
          <p:nvPicPr>
            <p:cNvPr id="31749" name="Picture 2" descr="http://ic2.pbase.com/o4/31/444431/1/56865657.ezeiza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9" y="0"/>
              <a:ext cx="449999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4" descr="http://www.elpais.com/recorte/20090711elpepicul_1/XXLCO/Ies/Tren_Negro_salida_estacion_Chamarti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3429000"/>
              <a:ext cx="4499991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8" name="CaixaDeTexto 2"/>
          <p:cNvSpPr txBox="1">
            <a:spLocks noChangeArrowheads="1"/>
          </p:cNvSpPr>
          <p:nvPr/>
        </p:nvSpPr>
        <p:spPr bwMode="auto">
          <a:xfrm>
            <a:off x="179388" y="3068638"/>
            <a:ext cx="4248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i="1">
                <a:latin typeface="Courier New" pitchFamily="49" charset="0"/>
                <a:cs typeface="Courier New" pitchFamily="49" charset="0"/>
              </a:rPr>
              <a:t>		</a:t>
            </a:r>
            <a:endParaRPr lang="es-ES" sz="2400">
              <a:latin typeface="Century Gothic" pitchFamily="34" charset="0"/>
            </a:endParaRPr>
          </a:p>
          <a:p>
            <a:r>
              <a:rPr lang="es-ES" sz="2400" b="1" i="1"/>
              <a:t>►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las veintidós horas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 (22h)</a:t>
            </a:r>
          </a:p>
          <a:p>
            <a:r>
              <a:rPr lang="es-ES" sz="2400" b="1" i="1"/>
              <a:t>►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las catorce treinta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 (14.30h)</a:t>
            </a:r>
          </a:p>
          <a:p>
            <a:r>
              <a:rPr lang="es-ES" sz="2400" b="1" i="1"/>
              <a:t>►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las diecinueve trece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 (19.13h)</a:t>
            </a:r>
          </a:p>
          <a:p>
            <a:endParaRPr lang="es-ES" sz="2400" i="1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cover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o 10"/>
          <p:cNvGrpSpPr>
            <a:grpSpLocks/>
          </p:cNvGrpSpPr>
          <p:nvPr/>
        </p:nvGrpSpPr>
        <p:grpSpPr bwMode="auto">
          <a:xfrm>
            <a:off x="4643438" y="0"/>
            <a:ext cx="4500562" cy="6858000"/>
            <a:chOff x="4644008" y="0"/>
            <a:chExt cx="4499992" cy="6858000"/>
          </a:xfrm>
        </p:grpSpPr>
        <p:pic>
          <p:nvPicPr>
            <p:cNvPr id="32772" name="Picture 2" descr="http://www.spain.info/export/sites/spain-info/ven/otros-destinos/Galeria_imagenes_destino_tipo_II_y_III/Baleares_imagenes_destino_tipo_II_y_III/d_puerto_eivissa_t0701455a_04.jpg"/>
            <p:cNvPicPr>
              <a:picLocks noChangeAspect="1" noChangeArrowheads="1"/>
            </p:cNvPicPr>
            <p:nvPr/>
          </p:nvPicPr>
          <p:blipFill>
            <a:blip r:embed="rId2" cstate="print"/>
            <a:srcRect l="28528" r="15669"/>
            <a:stretch>
              <a:fillRect/>
            </a:stretch>
          </p:blipFill>
          <p:spPr bwMode="auto">
            <a:xfrm>
              <a:off x="4644008" y="0"/>
              <a:ext cx="4499992" cy="2783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3" name="Picture 4" descr="http://www.emoxion.com/tmp/discotecas/1211029196RAZZMATAZ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2834934"/>
              <a:ext cx="4499992" cy="402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1" name="CaixaDeTexto 1"/>
          <p:cNvSpPr txBox="1">
            <a:spLocks noChangeArrowheads="1"/>
          </p:cNvSpPr>
          <p:nvPr/>
        </p:nvSpPr>
        <p:spPr bwMode="auto">
          <a:xfrm>
            <a:off x="250825" y="620713"/>
            <a:ext cx="4321175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C00000"/>
                </a:solidFill>
                <a:latin typeface="Trebuchet MS" pitchFamily="34" charset="0"/>
              </a:rPr>
              <a:t>Para expresar la hora a la que ocurre un suceso, se</a:t>
            </a:r>
          </a:p>
          <a:p>
            <a:r>
              <a:rPr lang="es-ES" sz="2400" b="1">
                <a:solidFill>
                  <a:srgbClr val="C00000"/>
                </a:solidFill>
                <a:latin typeface="Trebuchet MS" pitchFamily="34" charset="0"/>
              </a:rPr>
              <a:t>usa  </a:t>
            </a:r>
            <a:r>
              <a:rPr lang="es-ES" sz="2400" b="1" i="1">
                <a:solidFill>
                  <a:srgbClr val="C00000"/>
                </a:solidFill>
                <a:latin typeface="Trebuchet MS" pitchFamily="34" charset="0"/>
              </a:rPr>
              <a:t>a + las (la): </a:t>
            </a:r>
          </a:p>
        </p:txBody>
      </p:sp>
    </p:spTree>
  </p:cSld>
  <p:clrMapOvr>
    <a:masterClrMapping/>
  </p:clrMapOvr>
  <p:transition>
    <p:cover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/>
          <p:cNvSpPr txBox="1">
            <a:spLocks noChangeArrowheads="1"/>
          </p:cNvSpPr>
          <p:nvPr/>
        </p:nvSpPr>
        <p:spPr bwMode="auto">
          <a:xfrm>
            <a:off x="250825" y="620713"/>
            <a:ext cx="4321175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C00000"/>
                </a:solidFill>
                <a:latin typeface="Trebuchet MS" pitchFamily="34" charset="0"/>
              </a:rPr>
              <a:t>Para expresar la hora a la que ocurre un suceso, se</a:t>
            </a:r>
          </a:p>
          <a:p>
            <a:r>
              <a:rPr lang="es-ES" sz="2400" b="1">
                <a:solidFill>
                  <a:srgbClr val="C00000"/>
                </a:solidFill>
                <a:latin typeface="Trebuchet MS" pitchFamily="34" charset="0"/>
              </a:rPr>
              <a:t>usa  </a:t>
            </a:r>
            <a:r>
              <a:rPr lang="es-ES" sz="2400" b="1" i="1">
                <a:solidFill>
                  <a:srgbClr val="C00000"/>
                </a:solidFill>
                <a:latin typeface="Trebuchet MS" pitchFamily="34" charset="0"/>
              </a:rPr>
              <a:t>a + las (la): </a:t>
            </a:r>
          </a:p>
        </p:txBody>
      </p:sp>
      <p:grpSp>
        <p:nvGrpSpPr>
          <p:cNvPr id="33795" name="Grupo 5"/>
          <p:cNvGrpSpPr>
            <a:grpSpLocks/>
          </p:cNvGrpSpPr>
          <p:nvPr/>
        </p:nvGrpSpPr>
        <p:grpSpPr bwMode="auto">
          <a:xfrm>
            <a:off x="4643438" y="0"/>
            <a:ext cx="4500562" cy="6858000"/>
            <a:chOff x="4644008" y="0"/>
            <a:chExt cx="4499992" cy="6858000"/>
          </a:xfrm>
        </p:grpSpPr>
        <p:pic>
          <p:nvPicPr>
            <p:cNvPr id="33797" name="Picture 2" descr="http://www.spain.info/export/sites/spain-info/ven/otros-destinos/Galeria_imagenes_destino_tipo_II_y_III/Baleares_imagenes_destino_tipo_II_y_III/d_puerto_eivissa_t0701455a_04.jpg"/>
            <p:cNvPicPr>
              <a:picLocks noChangeAspect="1" noChangeArrowheads="1"/>
            </p:cNvPicPr>
            <p:nvPr/>
          </p:nvPicPr>
          <p:blipFill>
            <a:blip r:embed="rId2" cstate="print"/>
            <a:srcRect l="28528" r="15669"/>
            <a:stretch>
              <a:fillRect/>
            </a:stretch>
          </p:blipFill>
          <p:spPr bwMode="auto">
            <a:xfrm>
              <a:off x="4644008" y="0"/>
              <a:ext cx="4499992" cy="2783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4" descr="http://www.emoxion.com/tmp/discotecas/1211029196RAZZMATAZ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2834934"/>
              <a:ext cx="4499992" cy="402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6" name="CaixaDeTexto 2"/>
          <p:cNvSpPr txBox="1">
            <a:spLocks noChangeArrowheads="1"/>
          </p:cNvSpPr>
          <p:nvPr/>
        </p:nvSpPr>
        <p:spPr bwMode="auto">
          <a:xfrm>
            <a:off x="179388" y="2205038"/>
            <a:ext cx="42481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i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</a:t>
            </a:r>
            <a:endParaRPr lang="es-ES" sz="240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— ¿A qué hora sale 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  el barco?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— </a:t>
            </a:r>
            <a:r>
              <a:rPr lang="es-ES" sz="2400" b="1" i="1" u="sng">
                <a:latin typeface="Courier New" pitchFamily="49" charset="0"/>
                <a:cs typeface="Courier New" pitchFamily="49" charset="0"/>
              </a:rPr>
              <a:t>A las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 diez.</a:t>
            </a:r>
          </a:p>
          <a:p>
            <a:endParaRPr lang="es-ES" sz="2400" b="1" i="1">
              <a:latin typeface="Courier New" pitchFamily="49" charset="0"/>
              <a:cs typeface="Courier New" pitchFamily="49" charset="0"/>
            </a:endParaRPr>
          </a:p>
          <a:p>
            <a:endParaRPr lang="es-ES" sz="2400" b="1" i="1">
              <a:latin typeface="Courier New" pitchFamily="49" charset="0"/>
              <a:cs typeface="Courier New" pitchFamily="49" charset="0"/>
            </a:endParaRPr>
          </a:p>
          <a:p>
            <a:endParaRPr lang="es-ES" sz="2400" b="1" i="1">
              <a:latin typeface="Courier New" pitchFamily="49" charset="0"/>
              <a:cs typeface="Courier New" pitchFamily="49" charset="0"/>
            </a:endParaRP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— ¿A qué hora abre 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  la discoteca?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— </a:t>
            </a:r>
            <a:r>
              <a:rPr lang="es-ES" sz="2400" b="1" i="1" u="sng">
                <a:latin typeface="Courier New" pitchFamily="49" charset="0"/>
                <a:cs typeface="Courier New" pitchFamily="49" charset="0"/>
              </a:rPr>
              <a:t>A la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 una.</a:t>
            </a:r>
          </a:p>
          <a:p>
            <a:endParaRPr lang="es-ES" sz="2400" i="1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cover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/>
          <p:cNvSpPr txBox="1">
            <a:spLocks noChangeArrowheads="1"/>
          </p:cNvSpPr>
          <p:nvPr/>
        </p:nvSpPr>
        <p:spPr bwMode="auto">
          <a:xfrm>
            <a:off x="179388" y="404813"/>
            <a:ext cx="4176712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C00000"/>
                </a:solidFill>
                <a:latin typeface="Trebuchet MS" pitchFamily="34" charset="0"/>
              </a:rPr>
              <a:t>Para marcar el inicio y el final de un período de tiempo se usa:</a:t>
            </a:r>
            <a:r>
              <a:rPr lang="es-ES" sz="2400" b="1" i="1">
                <a:solidFill>
                  <a:srgbClr val="C00000"/>
                </a:solidFill>
                <a:latin typeface="Trebuchet MS" pitchFamily="34" charset="0"/>
              </a:rPr>
              <a:t> </a:t>
            </a:r>
          </a:p>
        </p:txBody>
      </p:sp>
      <p:grpSp>
        <p:nvGrpSpPr>
          <p:cNvPr id="34819" name="Grupo 8"/>
          <p:cNvGrpSpPr>
            <a:grpSpLocks/>
          </p:cNvGrpSpPr>
          <p:nvPr/>
        </p:nvGrpSpPr>
        <p:grpSpPr bwMode="auto">
          <a:xfrm>
            <a:off x="4643438" y="0"/>
            <a:ext cx="4500562" cy="6858000"/>
            <a:chOff x="4644008" y="1"/>
            <a:chExt cx="4499992" cy="6857999"/>
          </a:xfrm>
        </p:grpSpPr>
        <p:pic>
          <p:nvPicPr>
            <p:cNvPr id="34820" name="Picture 2" descr="http://www.esdi.uerj.br/imagens/bibliotec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1"/>
              <a:ext cx="4499992" cy="264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1" name="Picture 4" descr="http://www.uah.es/grafica/universidad/galeria_facultades_escuelas/escuela_arquitectur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2701952"/>
              <a:ext cx="4499992" cy="415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ver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/>
          <p:cNvSpPr txBox="1">
            <a:spLocks noChangeArrowheads="1"/>
          </p:cNvSpPr>
          <p:nvPr/>
        </p:nvSpPr>
        <p:spPr bwMode="auto">
          <a:xfrm>
            <a:off x="179388" y="404813"/>
            <a:ext cx="4176712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C00000"/>
                </a:solidFill>
                <a:latin typeface="Trebuchet MS" pitchFamily="34" charset="0"/>
              </a:rPr>
              <a:t>Para marcar el inicio y el final de un período de tiempo se usa:</a:t>
            </a:r>
            <a:r>
              <a:rPr lang="es-ES" sz="2400" b="1" i="1">
                <a:solidFill>
                  <a:srgbClr val="C00000"/>
                </a:solidFill>
                <a:latin typeface="Trebuchet MS" pitchFamily="34" charset="0"/>
              </a:rPr>
              <a:t> </a:t>
            </a:r>
          </a:p>
        </p:txBody>
      </p:sp>
      <p:grpSp>
        <p:nvGrpSpPr>
          <p:cNvPr id="35843" name="Grupo 8"/>
          <p:cNvGrpSpPr>
            <a:grpSpLocks/>
          </p:cNvGrpSpPr>
          <p:nvPr/>
        </p:nvGrpSpPr>
        <p:grpSpPr bwMode="auto">
          <a:xfrm>
            <a:off x="4643438" y="0"/>
            <a:ext cx="4500562" cy="6858000"/>
            <a:chOff x="4644008" y="1"/>
            <a:chExt cx="4499992" cy="6857999"/>
          </a:xfrm>
        </p:grpSpPr>
        <p:pic>
          <p:nvPicPr>
            <p:cNvPr id="35846" name="Picture 2" descr="http://www.esdi.uerj.br/imagens/bibliotec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1"/>
              <a:ext cx="4499992" cy="264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4" descr="http://www.uah.es/grafica/universidad/galeria_facultades_escuelas/escuela_arquitectur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2701952"/>
              <a:ext cx="4499992" cy="415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4" name="CaixaDeTexto 2"/>
          <p:cNvSpPr txBox="1">
            <a:spLocks noChangeArrowheads="1"/>
          </p:cNvSpPr>
          <p:nvPr/>
        </p:nvSpPr>
        <p:spPr bwMode="auto">
          <a:xfrm>
            <a:off x="250825" y="1989138"/>
            <a:ext cx="4105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i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de… a: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	</a:t>
            </a:r>
            <a:r>
              <a:rPr lang="es-ES" sz="2400" i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endParaRPr lang="es-ES" sz="240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— ¿Qué horario tiene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  la biblioteca?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— </a:t>
            </a:r>
            <a:r>
              <a:rPr lang="es-ES" sz="2400" b="1" i="1" u="sng">
                <a:latin typeface="Courier New" pitchFamily="49" charset="0"/>
                <a:cs typeface="Courier New" pitchFamily="49" charset="0"/>
              </a:rPr>
              <a:t>De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 nueve </a:t>
            </a:r>
            <a:r>
              <a:rPr lang="es-ES" sz="2400" b="1" i="1" u="sng">
                <a:latin typeface="Courier New" pitchFamily="49" charset="0"/>
                <a:cs typeface="Courier New" pitchFamily="49" charset="0"/>
              </a:rPr>
              <a:t>a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 cinco.</a:t>
            </a:r>
            <a:endParaRPr lang="es-ES" sz="2400" i="1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45" name="CaixaDeTexto 2"/>
          <p:cNvSpPr txBox="1">
            <a:spLocks noChangeArrowheads="1"/>
          </p:cNvSpPr>
          <p:nvPr/>
        </p:nvSpPr>
        <p:spPr bwMode="auto">
          <a:xfrm>
            <a:off x="250825" y="4365625"/>
            <a:ext cx="42497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i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desde… hasta:</a:t>
            </a:r>
            <a:endParaRPr lang="es-ES" sz="2400" b="1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— ¿Cuándo está abierta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  la escuela?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— </a:t>
            </a:r>
            <a:r>
              <a:rPr lang="es-ES" sz="2400" b="1" i="1" u="sng">
                <a:latin typeface="Courier New" pitchFamily="49" charset="0"/>
                <a:cs typeface="Courier New" pitchFamily="49" charset="0"/>
              </a:rPr>
              <a:t>Desde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 las nueve</a:t>
            </a:r>
          </a:p>
          <a:p>
            <a:r>
              <a:rPr lang="es-ES" sz="2400" b="1" i="1">
                <a:latin typeface="Courier New" pitchFamily="49" charset="0"/>
                <a:cs typeface="Courier New" pitchFamily="49" charset="0"/>
              </a:rPr>
              <a:t>  </a:t>
            </a:r>
            <a:r>
              <a:rPr lang="es-ES" sz="2400" b="1" i="1" u="sng">
                <a:latin typeface="Courier New" pitchFamily="49" charset="0"/>
                <a:cs typeface="Courier New" pitchFamily="49" charset="0"/>
              </a:rPr>
              <a:t>hasta</a:t>
            </a:r>
            <a:r>
              <a:rPr lang="es-ES" sz="2400" b="1" i="1">
                <a:latin typeface="Courier New" pitchFamily="49" charset="0"/>
                <a:cs typeface="Courier New" pitchFamily="49" charset="0"/>
              </a:rPr>
              <a:t> las cinco.</a:t>
            </a:r>
            <a:endParaRPr lang="es-ES" sz="2400" i="1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cover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28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82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5027613"/>
            <a:ext cx="5086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3575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70021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5076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5111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La agenda de </a:t>
            </a:r>
          </a:p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Roberto Blanco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0" y="3573463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288" y="1341438"/>
          <a:ext cx="8353425" cy="499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224136"/>
                <a:gridCol w="1224136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noProof="0" dirty="0" smtClean="0"/>
                        <a:t>NOMBRE/</a:t>
                      </a:r>
                      <a:r>
                        <a:rPr lang="es-ES" b="1" baseline="0" noProof="0" dirty="0" smtClean="0"/>
                        <a:t> PROFESIÓN/ VUELOS</a:t>
                      </a:r>
                      <a:endParaRPr lang="es-ES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DÍA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HORA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LUGAR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Sra. de Fuentes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Acosta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RR HH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Ibañez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compras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producción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ventas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</a:t>
                      </a:r>
                      <a:r>
                        <a:rPr lang="es-ES" sz="2000" baseline="0" noProof="0" dirty="0" smtClean="0"/>
                        <a:t> 3162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Brookes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 3171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Directora de Vips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28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82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5027613"/>
            <a:ext cx="5086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3575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70021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5076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5111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La agenda de </a:t>
            </a:r>
          </a:p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Roberto Blanco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0" y="3573463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288" y="1341438"/>
          <a:ext cx="8353425" cy="499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224136"/>
                <a:gridCol w="1224136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noProof="0" dirty="0" smtClean="0"/>
                        <a:t>NOMBRE/</a:t>
                      </a:r>
                      <a:r>
                        <a:rPr lang="es-ES" b="1" baseline="0" noProof="0" dirty="0" smtClean="0"/>
                        <a:t> PROFESIÓN/ VUELOS</a:t>
                      </a:r>
                      <a:endParaRPr lang="es-ES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DÍA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HORA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LUGAR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Sra. de Fuentes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10:00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 [reunión]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Acosta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RR HH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Ibañez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compras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producción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ventas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</a:t>
                      </a:r>
                      <a:r>
                        <a:rPr lang="es-ES" sz="2000" baseline="0" noProof="0" dirty="0" smtClean="0"/>
                        <a:t> 3162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Brookes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 3171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Directora de Vips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28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82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5027613"/>
            <a:ext cx="5086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3575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70021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5076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5111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La agenda de </a:t>
            </a:r>
          </a:p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Roberto Blanco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0" y="3573463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288" y="1341438"/>
          <a:ext cx="8353425" cy="499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224136"/>
                <a:gridCol w="1224136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noProof="0" dirty="0" smtClean="0"/>
                        <a:t>NOMBRE/</a:t>
                      </a:r>
                      <a:r>
                        <a:rPr lang="es-ES" b="1" baseline="0" noProof="0" dirty="0" smtClean="0"/>
                        <a:t> PROFESIÓN/ VUELOS</a:t>
                      </a:r>
                      <a:endParaRPr lang="es-ES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DÍA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HORA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LUGAR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Sra. de Fuentes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10:00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 [reunión]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Acosta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14:00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Cámara de comercio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RR HH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Ibañez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compras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producción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ventas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</a:t>
                      </a:r>
                      <a:r>
                        <a:rPr lang="es-ES" sz="2000" baseline="0" noProof="0" dirty="0" smtClean="0"/>
                        <a:t> 3162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Brookes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 3171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Directora de Vips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28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82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5027613"/>
            <a:ext cx="5086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3575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70021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5076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5111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La agenda de </a:t>
            </a:r>
          </a:p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Roberto Blanco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0" y="3573463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288" y="1341438"/>
          <a:ext cx="8353425" cy="499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224136"/>
                <a:gridCol w="1224136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noProof="0" dirty="0" smtClean="0"/>
                        <a:t>NOMBRE/</a:t>
                      </a:r>
                      <a:r>
                        <a:rPr lang="es-ES" b="1" baseline="0" noProof="0" dirty="0" smtClean="0"/>
                        <a:t> PROFESIÓN/ VUELOS</a:t>
                      </a:r>
                      <a:endParaRPr lang="es-ES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DÍA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HORA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LUGAR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Sra. de Fuentes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10:00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 [reunión]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Acosta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14:00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Cámara de comercio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RR HH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08:30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cafetería [desayuno]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Ibañez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compras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producción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ventas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</a:t>
                      </a:r>
                      <a:r>
                        <a:rPr lang="es-ES" sz="2000" baseline="0" noProof="0" dirty="0" smtClean="0"/>
                        <a:t> 3162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Brookes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 3171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Directora de Vips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28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82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5027613"/>
            <a:ext cx="5086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3575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70021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5076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5111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La agenda de </a:t>
            </a:r>
          </a:p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Roberto Blanco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0" y="3573463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288" y="1341438"/>
          <a:ext cx="8353425" cy="499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224136"/>
                <a:gridCol w="1224136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noProof="0" dirty="0" smtClean="0"/>
                        <a:t>NOMBRE/</a:t>
                      </a:r>
                      <a:r>
                        <a:rPr lang="es-ES" b="1" baseline="0" noProof="0" dirty="0" smtClean="0"/>
                        <a:t> PROFESIÓN/ VUELOS</a:t>
                      </a:r>
                      <a:endParaRPr lang="es-ES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DÍA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HORA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LUGAR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Sra. de Fuentes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10:00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 [reunión]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Acosta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14:00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Cámara de comercio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RR HH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08:30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cafetería [desayuno]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Ibañez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16:30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compras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producción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ventas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</a:t>
                      </a:r>
                      <a:r>
                        <a:rPr lang="es-ES" sz="2000" baseline="0" noProof="0" dirty="0" smtClean="0"/>
                        <a:t> 3162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Brookes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 3171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Directora de Vips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715000" y="857250"/>
            <a:ext cx="20224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Domingo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47863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124" name="Picture 16" descr="http://us.123rf.com/400wm/400/400/prawny/prawny0710/prawny071000012/1797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428875"/>
            <a:ext cx="3800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www.tooantonioreis.seed.pr.gov.br/redeescola/escolas/27/2790/1710/arquivos/Image/calendar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85750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6" name="Grupo 8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10" name="CaixaDeTexto 9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4.1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28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82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5027613"/>
            <a:ext cx="5086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3575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70021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5076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5111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La agenda de </a:t>
            </a:r>
          </a:p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Roberto Blanco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0" y="3573463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288" y="1341438"/>
          <a:ext cx="8353425" cy="499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224136"/>
                <a:gridCol w="1224136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noProof="0" dirty="0" smtClean="0"/>
                        <a:t>NOMBRE/</a:t>
                      </a:r>
                      <a:r>
                        <a:rPr lang="es-ES" b="1" baseline="0" noProof="0" dirty="0" smtClean="0"/>
                        <a:t> PROFESIÓN/ VUELOS</a:t>
                      </a:r>
                      <a:endParaRPr lang="es-ES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DÍA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HORA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LUGAR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Sra. de Fuentes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10:00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 [reunión]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Acosta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14:00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Cámara de comercio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RR HH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08:30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cafetería [desayuno]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Ibañez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16:30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compras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18:00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producción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ventas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</a:t>
                      </a:r>
                      <a:r>
                        <a:rPr lang="es-ES" sz="2000" baseline="0" noProof="0" dirty="0" smtClean="0"/>
                        <a:t> 3162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Brookes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 3171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Directora de Vips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28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82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5027613"/>
            <a:ext cx="5086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3575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70021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5076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5111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La agenda de </a:t>
            </a:r>
          </a:p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Roberto Blanco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0" y="3573463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288" y="1341438"/>
          <a:ext cx="8353425" cy="499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224136"/>
                <a:gridCol w="1224136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noProof="0" dirty="0" smtClean="0"/>
                        <a:t>NOMBRE/</a:t>
                      </a:r>
                      <a:r>
                        <a:rPr lang="es-ES" b="1" baseline="0" noProof="0" dirty="0" smtClean="0"/>
                        <a:t> PROFESIÓN/ VUELOS</a:t>
                      </a:r>
                      <a:endParaRPr lang="es-ES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DÍA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HORA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LUGAR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Sra. de Fuentes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10:00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 [reunión]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Acosta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14:00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Cámara de comercio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RR HH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08:30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cafetería [desayuno]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Ibañez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16:30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compras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18:00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producción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miércoles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09:30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ventas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</a:t>
                      </a:r>
                      <a:r>
                        <a:rPr lang="es-ES" sz="2000" baseline="0" noProof="0" dirty="0" smtClean="0"/>
                        <a:t> 3162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Brookes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 3171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Directora de Vips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28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82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5027613"/>
            <a:ext cx="5086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3575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70021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5076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5111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La agenda de </a:t>
            </a:r>
          </a:p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Roberto Blanco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0" y="3573463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288" y="1341438"/>
          <a:ext cx="8353425" cy="499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224136"/>
                <a:gridCol w="1224136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noProof="0" dirty="0" smtClean="0"/>
                        <a:t>NOMBRE/</a:t>
                      </a:r>
                      <a:r>
                        <a:rPr lang="es-ES" b="1" baseline="0" noProof="0" dirty="0" smtClean="0"/>
                        <a:t> PROFESIÓN/ VUELOS</a:t>
                      </a:r>
                      <a:endParaRPr lang="es-ES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DÍA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HORA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LUGAR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Sra. de Fuentes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10:00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 [reunión]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Acosta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14:00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Cámara de comercio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RR HH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08:30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cafetería [desayuno]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Ibañez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16:30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compras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18:00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producción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miércoles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09:30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ventas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miércoles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11:30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</a:t>
                      </a:r>
                      <a:r>
                        <a:rPr lang="es-ES" sz="2000" baseline="0" noProof="0" dirty="0" smtClean="0"/>
                        <a:t> 3162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Brookes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 3171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Directora de Vips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28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82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5027613"/>
            <a:ext cx="5086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3575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70021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5076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5111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La agenda de </a:t>
            </a:r>
          </a:p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Roberto Blanco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0" y="3573463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288" y="1341438"/>
          <a:ext cx="8353425" cy="499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224136"/>
                <a:gridCol w="1224136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noProof="0" dirty="0" smtClean="0"/>
                        <a:t>NOMBRE/</a:t>
                      </a:r>
                      <a:r>
                        <a:rPr lang="es-ES" b="1" baseline="0" noProof="0" dirty="0" smtClean="0"/>
                        <a:t> PROFESIÓN/ VUELOS</a:t>
                      </a:r>
                      <a:endParaRPr lang="es-ES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DÍA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HORA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LUGAR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Sra. de Fuentes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10:00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 [reunión]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Acosta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14:00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Cámara de comercio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RR HH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08:30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cafetería [desayuno]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Ibañez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16:30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compras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18:00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producción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miércoles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09:30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ventas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miércoles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11:30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</a:t>
                      </a:r>
                      <a:r>
                        <a:rPr lang="es-ES" sz="2000" baseline="0" noProof="0" dirty="0" smtClean="0"/>
                        <a:t> 3162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jueves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08:45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aeropuerto [va a Londres]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Brookes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 3171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Directora de Vips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28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82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5027613"/>
            <a:ext cx="5086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3575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70021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5076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5111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La agenda de </a:t>
            </a:r>
          </a:p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Roberto Blanco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0" y="3573463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288" y="1341438"/>
          <a:ext cx="8353425" cy="499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224136"/>
                <a:gridCol w="1224136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noProof="0" dirty="0" smtClean="0"/>
                        <a:t>NOMBRE/</a:t>
                      </a:r>
                      <a:r>
                        <a:rPr lang="es-ES" b="1" baseline="0" noProof="0" dirty="0" smtClean="0"/>
                        <a:t> PROFESIÓN/ VUELOS</a:t>
                      </a:r>
                      <a:endParaRPr lang="es-ES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DÍA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HORA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LUGAR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Sra. de Fuentes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10:00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 [reunión]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Acosta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14:00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Cámara de comercio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RR HH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08:30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cafetería [desayuno]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Ibañez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16:30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compras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18:00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producción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miércoles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09:30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ventas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miércoles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11:30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</a:t>
                      </a:r>
                      <a:r>
                        <a:rPr lang="es-ES" sz="2000" baseline="0" noProof="0" dirty="0" smtClean="0"/>
                        <a:t> 3162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jueves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08:45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aeropuerto [va a Londres]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Brookes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jueves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12:30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despacho del Sr. </a:t>
                      </a:r>
                      <a:r>
                        <a:rPr lang="es-ES" sz="2000" b="1" i="1" noProof="0" dirty="0" err="1" smtClean="0">
                          <a:solidFill>
                            <a:srgbClr val="C00000"/>
                          </a:solidFill>
                        </a:rPr>
                        <a:t>Brookes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 3171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Directora de Vips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28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82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5027613"/>
            <a:ext cx="5086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3575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70021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5076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5111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La agenda de </a:t>
            </a:r>
          </a:p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Roberto Blanco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0" y="3573463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288" y="1341438"/>
          <a:ext cx="8353425" cy="499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224136"/>
                <a:gridCol w="1224136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noProof="0" dirty="0" smtClean="0"/>
                        <a:t>NOMBRE/</a:t>
                      </a:r>
                      <a:r>
                        <a:rPr lang="es-ES" b="1" baseline="0" noProof="0" dirty="0" smtClean="0"/>
                        <a:t> PROFESIÓN/ VUELOS</a:t>
                      </a:r>
                      <a:endParaRPr lang="es-ES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DÍA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HORA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LUGAR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Sra. de Fuentes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10:00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 [reunión]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Acosta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14:00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Cámara de comercio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RR HH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08:30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cafetería [desayuno]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Ibañez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16:30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compras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18:00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producción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miércoles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09:30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ventas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miércoles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11:30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</a:t>
                      </a:r>
                      <a:r>
                        <a:rPr lang="es-ES" sz="2000" baseline="0" noProof="0" dirty="0" smtClean="0"/>
                        <a:t> 3162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jueves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08:45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aeropuerto [va a Londres]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Brookes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jueves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12:30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despacho del Sr. </a:t>
                      </a:r>
                      <a:r>
                        <a:rPr lang="es-ES" sz="2000" b="1" i="1" noProof="0" dirty="0" err="1" smtClean="0">
                          <a:solidFill>
                            <a:srgbClr val="C00000"/>
                          </a:solidFill>
                        </a:rPr>
                        <a:t>Brookes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 3171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jueves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17:55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aeropuerto [vuelve a Madrid]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Directora de Vips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288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82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5027613"/>
            <a:ext cx="5086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35756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700213"/>
            <a:ext cx="5057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5076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CaixaDeTexto 1"/>
          <p:cNvSpPr txBox="1">
            <a:spLocks noChangeArrowheads="1"/>
          </p:cNvSpPr>
          <p:nvPr/>
        </p:nvSpPr>
        <p:spPr bwMode="auto">
          <a:xfrm>
            <a:off x="1476375" y="0"/>
            <a:ext cx="5111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La agenda de </a:t>
            </a:r>
          </a:p>
          <a:p>
            <a:r>
              <a:rPr lang="es-ES" sz="2600" b="1">
                <a:solidFill>
                  <a:srgbClr val="C00000"/>
                </a:solidFill>
                <a:latin typeface="Trebuchet MS" pitchFamily="34" charset="0"/>
              </a:rPr>
              <a:t>Roberto Blanco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827088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4.4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0113" y="0"/>
            <a:ext cx="466725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0" y="3573463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288" y="1341438"/>
          <a:ext cx="8353425" cy="499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224136"/>
                <a:gridCol w="1224136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noProof="0" dirty="0" smtClean="0"/>
                        <a:t>NOMBRE/</a:t>
                      </a:r>
                      <a:r>
                        <a:rPr lang="es-ES" b="1" baseline="0" noProof="0" dirty="0" smtClean="0"/>
                        <a:t> PROFESIÓN/ VUELOS</a:t>
                      </a:r>
                      <a:endParaRPr lang="es-ES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DÍA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HORA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/>
                        <a:t>LUGAR</a:t>
                      </a:r>
                      <a:endParaRPr lang="es-ES" sz="2400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Sra. de Fuentes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10:00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 [reunión]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Acosta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lunes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14:00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Cámara de comercio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RR HH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08:30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cafetería [desayuno]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Ibañez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16:30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compras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martes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18:00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Jefe de producción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miércoles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09:30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 de ventas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miércoles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11:30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empresa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</a:t>
                      </a:r>
                      <a:r>
                        <a:rPr lang="es-ES" sz="2000" baseline="0" noProof="0" dirty="0" smtClean="0"/>
                        <a:t> 3162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jueves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08:45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aeropuerto [va a Londres]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Sr. </a:t>
                      </a:r>
                      <a:r>
                        <a:rPr lang="es-ES" sz="2000" noProof="0" dirty="0" err="1" smtClean="0"/>
                        <a:t>Brookes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jueves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12:30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despacho del Sr. </a:t>
                      </a:r>
                      <a:r>
                        <a:rPr lang="es-ES" sz="2000" b="1" i="1" noProof="0" dirty="0" err="1" smtClean="0">
                          <a:solidFill>
                            <a:srgbClr val="C00000"/>
                          </a:solidFill>
                        </a:rPr>
                        <a:t>Brookes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IB 3171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jueves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17:55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aeropuerto [vuelve a Madrid]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noProof="0" dirty="0" smtClean="0"/>
                        <a:t>Directora de Vips</a:t>
                      </a:r>
                      <a:endParaRPr lang="es-ES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viernes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1" noProof="0" smtClean="0">
                          <a:solidFill>
                            <a:srgbClr val="C00000"/>
                          </a:solidFill>
                        </a:rPr>
                        <a:t>14:30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noProof="0" dirty="0" smtClean="0">
                          <a:solidFill>
                            <a:srgbClr val="C00000"/>
                          </a:solidFill>
                        </a:rPr>
                        <a:t>El Asturiano</a:t>
                      </a:r>
                      <a:endParaRPr lang="es-ES" sz="2000" b="1" i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715000" y="857250"/>
            <a:ext cx="1998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Domingo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Lunes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47863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148" name="Picture 16" descr="http://us.123rf.com/400wm/400/400/prawny/prawny0710/prawny071000012/1797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428875"/>
            <a:ext cx="3800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http://www.tooantonioreis.seed.pr.gov.br/redeescola/escolas/27/2790/1710/arquivos/Image/calendar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85750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0" name="Grupo 8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10" name="CaixaDeTexto 9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4.1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715000" y="857250"/>
            <a:ext cx="19986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Domingo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Lunes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Martes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47863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172" name="Picture 16" descr="http://us.123rf.com/400wm/400/400/prawny/prawny0710/prawny071000012/1797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428875"/>
            <a:ext cx="3800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ttp://www.tooantonioreis.seed.pr.gov.br/redeescola/escolas/27/2790/1710/arquivos/Image/calendar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85750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upo 8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10" name="CaixaDeTexto 9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4.1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715000" y="857250"/>
            <a:ext cx="21129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Domingo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Lunes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Martes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Miércoles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47863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196" name="Picture 16" descr="http://us.123rf.com/400wm/400/400/prawny/prawny0710/prawny071000012/1797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428875"/>
            <a:ext cx="3800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http://www.tooantonioreis.seed.pr.gov.br/redeescola/escolas/27/2790/1710/arquivos/Image/calendar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85750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8" name="Grupo 8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10" name="CaixaDeTexto 9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4.1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715000" y="857250"/>
            <a:ext cx="21129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Domingo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Lunes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Martes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Miércoles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Jueves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47863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220" name="Picture 16" descr="http://us.123rf.com/400wm/400/400/prawny/prawny0710/prawny071000012/1797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428875"/>
            <a:ext cx="3800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http://www.tooantonioreis.seed.pr.gov.br/redeescola/escolas/27/2790/1710/arquivos/Image/calendar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85750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2" name="Grupo 8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10" name="CaixaDeTexto 9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4.1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715000" y="857250"/>
            <a:ext cx="21129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Domingo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Lunes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Martes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Miércoles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Jueves</a:t>
            </a:r>
          </a:p>
          <a:p>
            <a:pPr>
              <a:lnSpc>
                <a:spcPct val="150000"/>
              </a:lnSpc>
              <a:defRPr/>
            </a:pPr>
            <a:r>
              <a:rPr lang="es-E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Viernes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47863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244" name="Picture 16" descr="http://us.123rf.com/400wm/400/400/prawny/prawny0710/prawny071000012/1797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428875"/>
            <a:ext cx="3800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http://www.tooantonioreis.seed.pr.gov.br/redeescola/escolas/27/2790/1710/arquivos/Image/calendar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85750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6" name="Grupo 8"/>
          <p:cNvGrpSpPr>
            <a:grpSpLocks/>
          </p:cNvGrpSpPr>
          <p:nvPr/>
        </p:nvGrpSpPr>
        <p:grpSpPr bwMode="auto">
          <a:xfrm>
            <a:off x="7821613" y="0"/>
            <a:ext cx="1322387" cy="646113"/>
            <a:chOff x="7822373" y="0"/>
            <a:chExt cx="1321627" cy="646549"/>
          </a:xfrm>
        </p:grpSpPr>
        <p:sp>
          <p:nvSpPr>
            <p:cNvPr id="10" name="CaixaDeTexto 9"/>
            <p:cNvSpPr txBox="1"/>
            <p:nvPr/>
          </p:nvSpPr>
          <p:spPr>
            <a:xfrm>
              <a:off x="7822373" y="0"/>
              <a:ext cx="828199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4.1</a:t>
              </a:r>
              <a:endParaRPr lang="pt-BR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675957" y="0"/>
              <a:ext cx="468043" cy="646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1345</Words>
  <Application>Microsoft Office PowerPoint</Application>
  <PresentationFormat>Apresentação na tela (4:3)</PresentationFormat>
  <Paragraphs>605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Century Gothic</vt:lpstr>
      <vt:lpstr>Trebuchet MS</vt:lpstr>
      <vt:lpstr>Courier New</vt:lpstr>
      <vt:lpstr>Tema do Office</vt:lpstr>
      <vt:lpstr>Slide 1</vt:lpstr>
      <vt:lpstr>Los  días  de  la  semana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 días  de  la  semana</dc:title>
  <dc:creator>Silvio Koiti Sato</dc:creator>
  <cp:lastModifiedBy>silvio sato</cp:lastModifiedBy>
  <cp:revision>169</cp:revision>
  <dcterms:created xsi:type="dcterms:W3CDTF">2008-01-31T01:33:19Z</dcterms:created>
  <dcterms:modified xsi:type="dcterms:W3CDTF">2016-05-19T12:59:37Z</dcterms:modified>
</cp:coreProperties>
</file>