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22" r:id="rId4"/>
    <p:sldId id="326" r:id="rId5"/>
    <p:sldId id="337" r:id="rId6"/>
    <p:sldId id="328" r:id="rId7"/>
    <p:sldId id="329" r:id="rId8"/>
    <p:sldId id="331" r:id="rId9"/>
    <p:sldId id="335" r:id="rId10"/>
    <p:sldId id="312" r:id="rId11"/>
    <p:sldId id="313" r:id="rId12"/>
    <p:sldId id="314" r:id="rId13"/>
    <p:sldId id="276" r:id="rId14"/>
    <p:sldId id="353" r:id="rId15"/>
    <p:sldId id="354" r:id="rId16"/>
    <p:sldId id="285" r:id="rId17"/>
    <p:sldId id="336" r:id="rId18"/>
    <p:sldId id="297" r:id="rId19"/>
    <p:sldId id="327" r:id="rId20"/>
    <p:sldId id="339" r:id="rId21"/>
    <p:sldId id="340" r:id="rId22"/>
    <p:sldId id="341" r:id="rId23"/>
    <p:sldId id="303" r:id="rId24"/>
    <p:sldId id="309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389BC-1EA6-4297-B732-D113D29CC227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432E-968E-4212-8467-B67A1DEECF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F256-6764-4ADA-8E80-7E22D28579B9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87A1-CA4C-4F27-A892-15AC8FDA71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1E61-A06C-4B9A-9299-B9254290FB83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7A8C-FBBA-4708-B2C3-A410D0DB90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A6C2-2851-4F54-96F5-91C436DF1E34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CA92-2243-4304-8523-B92325F81D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4EF8-5C32-4195-BCD7-86004A07ED64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0468-21E9-4BF3-978B-2A3DAD75DB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4597-F0CA-4511-A2EF-58B4E784A579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845A2-AD5B-406B-8EED-5AF9DE92D9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A3D9-9613-4709-A247-418DC0E4F206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B257-1453-4510-AEE2-0D60FC5034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E0DF-0E28-442C-AD9E-78A0EE4F1F06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ABF5-E581-4BBE-95ED-5F58A08704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0B1FA-0245-4BA5-867D-E1F8DFECAD82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6E77-1235-4911-AEB4-22987B19B2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AD40-0666-4102-9832-9619B09A5402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6178-F1BD-41EE-959A-C7C20E07B5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7D3D-AD0A-46B7-BDC6-B115C257B9E7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1018-3369-4097-BE6D-151C5067E4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E1FB2A-AEBD-4634-BAC3-749F9A4ACD10}" type="datetimeFigureOut">
              <a:rPr lang="pt-BR"/>
              <a:pPr>
                <a:defRPr/>
              </a:pPr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3648B5-CA05-447F-9518-F5662EA8D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>
            <a:extLst>
              <a:ext uri="{FF2B5EF4-FFF2-40B4-BE49-F238E27FC236}">
                <a16:creationId xmlns:a16="http://schemas.microsoft.com/office/drawing/2014/main" id="{3E8FFC79-AC3B-400D-AEE7-1771C54B4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772400" cy="5429250"/>
          </a:xfrm>
        </p:spPr>
        <p:txBody>
          <a:bodyPr/>
          <a:lstStyle/>
          <a:p>
            <a:pPr eaLnBrk="1" hangingPunct="1"/>
            <a:r>
              <a:rPr lang="es-ES" altLang="pt-BR" dirty="0">
                <a:solidFill>
                  <a:srgbClr val="C00000"/>
                </a:solidFill>
                <a:latin typeface="Trebuchet MS" panose="020B0603020202020204" pitchFamily="34" charset="0"/>
              </a:rPr>
              <a:t>Los numerales</a:t>
            </a:r>
          </a:p>
        </p:txBody>
      </p:sp>
    </p:spTree>
    <p:extLst>
      <p:ext uri="{BB962C8B-B14F-4D97-AF65-F5344CB8AC3E}">
        <p14:creationId xmlns:p14="http://schemas.microsoft.com/office/powerpoint/2010/main" val="103348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/>
          <p:cNvSpPr txBox="1">
            <a:spLocks noChangeArrowheads="1"/>
          </p:cNvSpPr>
          <p:nvPr/>
        </p:nvSpPr>
        <p:spPr bwMode="auto">
          <a:xfrm>
            <a:off x="7019925" y="0"/>
            <a:ext cx="1296988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</a:rPr>
              <a:t>2.8</a:t>
            </a:r>
          </a:p>
        </p:txBody>
      </p:sp>
      <p:sp>
        <p:nvSpPr>
          <p:cNvPr id="27651" name="CaixaDeTexto 2"/>
          <p:cNvSpPr txBox="1">
            <a:spLocks noChangeArrowheads="1"/>
          </p:cNvSpPr>
          <p:nvPr/>
        </p:nvSpPr>
        <p:spPr bwMode="auto">
          <a:xfrm>
            <a:off x="8496300" y="0"/>
            <a:ext cx="6477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652" name="CaixaDeTexto 3"/>
          <p:cNvSpPr txBox="1">
            <a:spLocks noChangeArrowheads="1"/>
          </p:cNvSpPr>
          <p:nvPr/>
        </p:nvSpPr>
        <p:spPr bwMode="auto">
          <a:xfrm>
            <a:off x="3635375" y="0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C00000"/>
                </a:solidFill>
              </a:rPr>
              <a:t>Noticias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450056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6363"/>
            <a:ext cx="45005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613"/>
            <a:ext cx="4572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CaixaDeTexto 7"/>
          <p:cNvSpPr txBox="1">
            <a:spLocks noChangeArrowheads="1"/>
          </p:cNvSpPr>
          <p:nvPr/>
        </p:nvSpPr>
        <p:spPr bwMode="auto">
          <a:xfrm>
            <a:off x="3924300" y="3284538"/>
            <a:ext cx="360363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7657" name="CaixaDeTexto 9"/>
          <p:cNvSpPr txBox="1">
            <a:spLocks noChangeArrowheads="1"/>
          </p:cNvSpPr>
          <p:nvPr/>
        </p:nvSpPr>
        <p:spPr bwMode="auto">
          <a:xfrm>
            <a:off x="3924300" y="6165850"/>
            <a:ext cx="360363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7658" name="CaixaDeTexto 10"/>
          <p:cNvSpPr txBox="1">
            <a:spLocks noChangeArrowheads="1"/>
          </p:cNvSpPr>
          <p:nvPr/>
        </p:nvSpPr>
        <p:spPr bwMode="auto">
          <a:xfrm>
            <a:off x="8604250" y="6237288"/>
            <a:ext cx="360363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659" name="CaixaDeTexto 2"/>
          <p:cNvSpPr txBox="1">
            <a:spLocks noChangeArrowheads="1"/>
          </p:cNvSpPr>
          <p:nvPr/>
        </p:nvSpPr>
        <p:spPr bwMode="auto">
          <a:xfrm>
            <a:off x="4859338" y="1052513"/>
            <a:ext cx="3529012" cy="563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 Noticia 1:</a:t>
            </a:r>
          </a:p>
          <a:p>
            <a:endParaRPr lang="es-ES" sz="2400"/>
          </a:p>
          <a:p>
            <a:r>
              <a:rPr lang="es-ES" sz="2400"/>
              <a:t>►Vuelos cancelados: </a:t>
            </a:r>
            <a:r>
              <a:rPr lang="es-ES" sz="2400" i="1">
                <a:solidFill>
                  <a:srgbClr val="C00000"/>
                </a:solidFill>
              </a:rPr>
              <a:t>más de doscientos (200)</a:t>
            </a:r>
          </a:p>
          <a:p>
            <a:endParaRPr lang="es-ES" sz="2400">
              <a:solidFill>
                <a:srgbClr val="C00000"/>
              </a:solidFill>
            </a:endParaRPr>
          </a:p>
          <a:p>
            <a:r>
              <a:rPr lang="es-ES" sz="2400"/>
              <a:t>►Días de huelga:</a:t>
            </a:r>
            <a:r>
              <a:rPr lang="es-ES" sz="2400">
                <a:solidFill>
                  <a:srgbClr val="C00000"/>
                </a:solidFill>
              </a:rPr>
              <a:t> </a:t>
            </a:r>
            <a:r>
              <a:rPr lang="es-ES" sz="2400" i="1">
                <a:solidFill>
                  <a:srgbClr val="C00000"/>
                </a:solidFill>
              </a:rPr>
              <a:t>nueve (9) y once (11) de enero</a:t>
            </a:r>
          </a:p>
          <a:p>
            <a:endParaRPr lang="es-ES" sz="2400">
              <a:solidFill>
                <a:srgbClr val="C00000"/>
              </a:solidFill>
            </a:endParaRPr>
          </a:p>
          <a:p>
            <a:r>
              <a:rPr lang="es-ES" sz="2400"/>
              <a:t>►Pasajeros afectados: </a:t>
            </a:r>
            <a:r>
              <a:rPr lang="es-ES" sz="2400" i="1">
                <a:solidFill>
                  <a:srgbClr val="C00000"/>
                </a:solidFill>
              </a:rPr>
              <a:t>veintitrés mil (23.000)</a:t>
            </a:r>
          </a:p>
          <a:p>
            <a:endParaRPr lang="es-ES" sz="2400">
              <a:solidFill>
                <a:srgbClr val="C00000"/>
              </a:solidFill>
            </a:endParaRPr>
          </a:p>
          <a:p>
            <a:r>
              <a:rPr lang="es-ES" sz="2400"/>
              <a:t>►Plazo de prórroga:</a:t>
            </a:r>
            <a:r>
              <a:rPr lang="es-ES" sz="2400">
                <a:solidFill>
                  <a:srgbClr val="C00000"/>
                </a:solidFill>
              </a:rPr>
              <a:t> </a:t>
            </a:r>
            <a:r>
              <a:rPr lang="es-ES" sz="2400" i="1">
                <a:solidFill>
                  <a:srgbClr val="C00000"/>
                </a:solidFill>
              </a:rPr>
              <a:t>hasta el dos mil quince (2015)</a:t>
            </a:r>
            <a:endParaRPr lang="es-ES" sz="2400" b="1" i="1">
              <a:solidFill>
                <a:srgbClr val="C0000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4975225" y="1560513"/>
            <a:ext cx="32416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/>
          <p:cNvSpPr txBox="1">
            <a:spLocks noChangeArrowheads="1"/>
          </p:cNvSpPr>
          <p:nvPr/>
        </p:nvSpPr>
        <p:spPr bwMode="auto">
          <a:xfrm>
            <a:off x="7019925" y="0"/>
            <a:ext cx="1296988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</a:rPr>
              <a:t>2.8</a:t>
            </a:r>
          </a:p>
        </p:txBody>
      </p:sp>
      <p:sp>
        <p:nvSpPr>
          <p:cNvPr id="28675" name="CaixaDeTexto 2"/>
          <p:cNvSpPr txBox="1">
            <a:spLocks noChangeArrowheads="1"/>
          </p:cNvSpPr>
          <p:nvPr/>
        </p:nvSpPr>
        <p:spPr bwMode="auto">
          <a:xfrm>
            <a:off x="8496300" y="0"/>
            <a:ext cx="6477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676" name="CaixaDeTexto 3"/>
          <p:cNvSpPr txBox="1">
            <a:spLocks noChangeArrowheads="1"/>
          </p:cNvSpPr>
          <p:nvPr/>
        </p:nvSpPr>
        <p:spPr bwMode="auto">
          <a:xfrm>
            <a:off x="3635375" y="0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C00000"/>
                </a:solidFill>
              </a:rPr>
              <a:t>Noticias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450056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6363"/>
            <a:ext cx="45005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613"/>
            <a:ext cx="4572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CaixaDeTexto 7"/>
          <p:cNvSpPr txBox="1">
            <a:spLocks noChangeArrowheads="1"/>
          </p:cNvSpPr>
          <p:nvPr/>
        </p:nvSpPr>
        <p:spPr bwMode="auto">
          <a:xfrm>
            <a:off x="3924300" y="3284538"/>
            <a:ext cx="360363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8681" name="CaixaDeTexto 9"/>
          <p:cNvSpPr txBox="1">
            <a:spLocks noChangeArrowheads="1"/>
          </p:cNvSpPr>
          <p:nvPr/>
        </p:nvSpPr>
        <p:spPr bwMode="auto">
          <a:xfrm>
            <a:off x="3924300" y="6165850"/>
            <a:ext cx="360363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682" name="CaixaDeTexto 10"/>
          <p:cNvSpPr txBox="1">
            <a:spLocks noChangeArrowheads="1"/>
          </p:cNvSpPr>
          <p:nvPr/>
        </p:nvSpPr>
        <p:spPr bwMode="auto">
          <a:xfrm>
            <a:off x="8604250" y="6237288"/>
            <a:ext cx="360363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683" name="CaixaDeTexto 2"/>
          <p:cNvSpPr txBox="1">
            <a:spLocks noChangeArrowheads="1"/>
          </p:cNvSpPr>
          <p:nvPr/>
        </p:nvSpPr>
        <p:spPr bwMode="auto">
          <a:xfrm>
            <a:off x="4859338" y="1052513"/>
            <a:ext cx="3529012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 Noticia 2:</a:t>
            </a:r>
          </a:p>
          <a:p>
            <a:endParaRPr lang="es-ES" sz="2400"/>
          </a:p>
          <a:p>
            <a:r>
              <a:rPr lang="es-ES" sz="2400"/>
              <a:t>►Temperatura interior: </a:t>
            </a:r>
            <a:r>
              <a:rPr lang="es-ES" sz="2400" i="1">
                <a:solidFill>
                  <a:srgbClr val="C00000"/>
                </a:solidFill>
              </a:rPr>
              <a:t>siete (7) grados bajo cero (0)</a:t>
            </a:r>
          </a:p>
          <a:p>
            <a:endParaRPr lang="es-ES" sz="2400">
              <a:solidFill>
                <a:srgbClr val="C00000"/>
              </a:solidFill>
            </a:endParaRPr>
          </a:p>
          <a:p>
            <a:r>
              <a:rPr lang="es-ES" sz="2400"/>
              <a:t>►Provincias en alerta:</a:t>
            </a:r>
            <a:r>
              <a:rPr lang="es-ES" sz="2400">
                <a:solidFill>
                  <a:srgbClr val="C00000"/>
                </a:solidFill>
              </a:rPr>
              <a:t> </a:t>
            </a:r>
            <a:r>
              <a:rPr lang="es-ES" sz="2400" i="1">
                <a:solidFill>
                  <a:srgbClr val="C00000"/>
                </a:solidFill>
              </a:rPr>
              <a:t>treinta y cuatro (34)</a:t>
            </a:r>
          </a:p>
          <a:p>
            <a:endParaRPr lang="es-ES" sz="2400">
              <a:solidFill>
                <a:srgbClr val="C00000"/>
              </a:solidFill>
            </a:endParaRPr>
          </a:p>
          <a:p>
            <a:r>
              <a:rPr lang="es-ES" sz="2400"/>
              <a:t>►Temperatura Vitoria: </a:t>
            </a:r>
            <a:r>
              <a:rPr lang="es-ES" sz="2400" i="1">
                <a:solidFill>
                  <a:srgbClr val="C00000"/>
                </a:solidFill>
              </a:rPr>
              <a:t>ocho (8) grados bajo cero (0)</a:t>
            </a:r>
            <a:endParaRPr lang="es-ES" sz="2400" b="1" i="1">
              <a:solidFill>
                <a:srgbClr val="C0000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4975225" y="1560513"/>
            <a:ext cx="32416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/>
          <p:cNvSpPr txBox="1">
            <a:spLocks noChangeArrowheads="1"/>
          </p:cNvSpPr>
          <p:nvPr/>
        </p:nvSpPr>
        <p:spPr bwMode="auto">
          <a:xfrm>
            <a:off x="7019925" y="0"/>
            <a:ext cx="1296988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</a:rPr>
              <a:t>2.8</a:t>
            </a: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8496300" y="0"/>
            <a:ext cx="6477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700" name="CaixaDeTexto 3"/>
          <p:cNvSpPr txBox="1">
            <a:spLocks noChangeArrowheads="1"/>
          </p:cNvSpPr>
          <p:nvPr/>
        </p:nvSpPr>
        <p:spPr bwMode="auto">
          <a:xfrm>
            <a:off x="3635375" y="0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C00000"/>
                </a:solidFill>
              </a:rPr>
              <a:t>Noticias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450056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6363"/>
            <a:ext cx="45005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613"/>
            <a:ext cx="4572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CaixaDeTexto 7"/>
          <p:cNvSpPr txBox="1">
            <a:spLocks noChangeArrowheads="1"/>
          </p:cNvSpPr>
          <p:nvPr/>
        </p:nvSpPr>
        <p:spPr bwMode="auto">
          <a:xfrm>
            <a:off x="3924300" y="3284538"/>
            <a:ext cx="360363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705" name="CaixaDeTexto 9"/>
          <p:cNvSpPr txBox="1">
            <a:spLocks noChangeArrowheads="1"/>
          </p:cNvSpPr>
          <p:nvPr/>
        </p:nvSpPr>
        <p:spPr bwMode="auto">
          <a:xfrm>
            <a:off x="3924300" y="6165850"/>
            <a:ext cx="360363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9706" name="CaixaDeTexto 10"/>
          <p:cNvSpPr txBox="1">
            <a:spLocks noChangeArrowheads="1"/>
          </p:cNvSpPr>
          <p:nvPr/>
        </p:nvSpPr>
        <p:spPr bwMode="auto">
          <a:xfrm>
            <a:off x="8604250" y="6237288"/>
            <a:ext cx="360363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9707" name="CaixaDeTexto 2"/>
          <p:cNvSpPr txBox="1">
            <a:spLocks noChangeArrowheads="1"/>
          </p:cNvSpPr>
          <p:nvPr/>
        </p:nvSpPr>
        <p:spPr bwMode="auto">
          <a:xfrm>
            <a:off x="684213" y="1052513"/>
            <a:ext cx="3527425" cy="4894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 Noticia 3:</a:t>
            </a:r>
          </a:p>
          <a:p>
            <a:endParaRPr lang="es-ES" sz="2400"/>
          </a:p>
          <a:p>
            <a:r>
              <a:rPr lang="es-ES" sz="2400"/>
              <a:t>►Viviendas inundadas: </a:t>
            </a:r>
            <a:r>
              <a:rPr lang="es-ES" sz="2400" i="1">
                <a:solidFill>
                  <a:srgbClr val="C00000"/>
                </a:solidFill>
              </a:rPr>
              <a:t>doscientas (200)</a:t>
            </a:r>
          </a:p>
          <a:p>
            <a:endParaRPr lang="es-ES" sz="2400">
              <a:solidFill>
                <a:srgbClr val="C00000"/>
              </a:solidFill>
            </a:endParaRPr>
          </a:p>
          <a:p>
            <a:r>
              <a:rPr lang="es-ES" sz="2400"/>
              <a:t>►Números de muertos y desaparecidos:</a:t>
            </a:r>
            <a:r>
              <a:rPr lang="es-ES" sz="2400">
                <a:solidFill>
                  <a:srgbClr val="C00000"/>
                </a:solidFill>
              </a:rPr>
              <a:t>       </a:t>
            </a:r>
            <a:r>
              <a:rPr lang="es-ES" sz="2400" i="1">
                <a:solidFill>
                  <a:srgbClr val="C00000"/>
                </a:solidFill>
              </a:rPr>
              <a:t>tres (3) muertos y cuatro (4) desaparecidos</a:t>
            </a:r>
          </a:p>
          <a:p>
            <a:endParaRPr lang="es-ES" sz="2400">
              <a:solidFill>
                <a:srgbClr val="C00000"/>
              </a:solidFill>
            </a:endParaRPr>
          </a:p>
          <a:p>
            <a:r>
              <a:rPr lang="es-ES" sz="2400"/>
              <a:t>►Personas afectadas: </a:t>
            </a:r>
            <a:r>
              <a:rPr lang="es-ES" sz="2400" i="1">
                <a:solidFill>
                  <a:srgbClr val="C00000"/>
                </a:solidFill>
              </a:rPr>
              <a:t>quince mil (15.000) personas</a:t>
            </a:r>
            <a:endParaRPr lang="es-ES" sz="2400" b="1" i="1">
              <a:solidFill>
                <a:srgbClr val="C0000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827088" y="1557338"/>
            <a:ext cx="3240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upo 14"/>
          <p:cNvGrpSpPr>
            <a:grpSpLocks/>
          </p:cNvGrpSpPr>
          <p:nvPr/>
        </p:nvGrpSpPr>
        <p:grpSpPr bwMode="auto">
          <a:xfrm>
            <a:off x="-20638" y="0"/>
            <a:ext cx="9164638" cy="6858000"/>
            <a:chOff x="-20466" y="0"/>
            <a:chExt cx="9164466" cy="6858000"/>
          </a:xfrm>
        </p:grpSpPr>
        <p:pic>
          <p:nvPicPr>
            <p:cNvPr id="1032" name="Picture 8" descr="http://www.clarin.com/sociedad/MULTITUD-MEDIODIA-METROPOLITANA-CIUDADES-POPULOSAS_CLAIMA20111028_0092_23.jpg"/>
            <p:cNvPicPr>
              <a:picLocks noChangeAspect="1" noChangeArrowheads="1"/>
            </p:cNvPicPr>
            <p:nvPr/>
          </p:nvPicPr>
          <p:blipFill>
            <a:blip r:embed="rId3" cstate="print"/>
            <a:srcRect t="28790"/>
            <a:stretch>
              <a:fillRect/>
            </a:stretch>
          </p:blipFill>
          <p:spPr bwMode="auto">
            <a:xfrm>
              <a:off x="-20466" y="0"/>
              <a:ext cx="9164466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8" descr="http://www.clarin.com/sociedad/MULTITUD-MEDIODIA-METROPOLITANA-CIUDADES-POPULOSAS_CLAIMA20111028_0092_23.jpg"/>
            <p:cNvPicPr>
              <a:picLocks noChangeAspect="1" noChangeArrowheads="1"/>
            </p:cNvPicPr>
            <p:nvPr/>
          </p:nvPicPr>
          <p:blipFill>
            <a:blip r:embed="rId3" cstate="print"/>
            <a:srcRect t="28790"/>
            <a:stretch>
              <a:fillRect/>
            </a:stretch>
          </p:blipFill>
          <p:spPr bwMode="auto">
            <a:xfrm>
              <a:off x="-20466" y="3185592"/>
              <a:ext cx="9164466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58763"/>
          <a:ext cx="5486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o" r:id="rId4" imgW="5541816" imgH="6485805" progId="Word.Document.12">
                  <p:embed/>
                </p:oleObj>
              </mc:Choice>
              <mc:Fallback>
                <p:oleObj name="Documento" r:id="rId4" imgW="5541816" imgH="64858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8763"/>
                        <a:ext cx="54864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CaixaDeTexto 6"/>
          <p:cNvSpPr txBox="1">
            <a:spLocks noChangeArrowheads="1"/>
          </p:cNvSpPr>
          <p:nvPr/>
        </p:nvSpPr>
        <p:spPr bwMode="auto">
          <a:xfrm>
            <a:off x="0" y="0"/>
            <a:ext cx="935038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2.8</a:t>
            </a:r>
          </a:p>
        </p:txBody>
      </p:sp>
      <p:sp>
        <p:nvSpPr>
          <p:cNvPr id="1029" name="CaixaDeTexto 7"/>
          <p:cNvSpPr txBox="1">
            <a:spLocks noChangeArrowheads="1"/>
          </p:cNvSpPr>
          <p:nvPr/>
        </p:nvSpPr>
        <p:spPr bwMode="auto">
          <a:xfrm>
            <a:off x="971550" y="0"/>
            <a:ext cx="468313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6084888" y="1350963"/>
            <a:ext cx="2806700" cy="415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</a:rPr>
              <a:t>Total de  hispanohablantes</a:t>
            </a:r>
          </a:p>
          <a:p>
            <a:pPr algn="ctr">
              <a:defRPr/>
            </a:pPr>
            <a:endParaRPr lang="es-ES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s-ES" sz="2400" b="1" dirty="0"/>
              <a:t>1990: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</a:rPr>
              <a:t>323 millones</a:t>
            </a:r>
          </a:p>
          <a:p>
            <a:pPr algn="ctr">
              <a:defRPr/>
            </a:pPr>
            <a:endParaRPr lang="es-ES" sz="2400" b="1" dirty="0"/>
          </a:p>
          <a:p>
            <a:pPr algn="ctr">
              <a:defRPr/>
            </a:pPr>
            <a:r>
              <a:rPr lang="es-ES" sz="2400" b="1" dirty="0"/>
              <a:t>2016: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</a:rPr>
              <a:t>492 millones</a:t>
            </a:r>
          </a:p>
          <a:p>
            <a:pPr algn="ctr">
              <a:defRPr/>
            </a:pPr>
            <a:endParaRPr lang="es-ES" sz="2400" b="1" dirty="0"/>
          </a:p>
          <a:p>
            <a:pPr algn="ctr">
              <a:defRPr/>
            </a:pPr>
            <a:r>
              <a:rPr lang="es-ES" sz="2400" b="1" dirty="0"/>
              <a:t>Crecimiento: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52%</a:t>
            </a:r>
            <a:endParaRPr lang="es-ES" sz="2400" b="1" dirty="0">
              <a:solidFill>
                <a:srgbClr val="C0000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6227763" y="2276475"/>
            <a:ext cx="25209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upo 14"/>
          <p:cNvGrpSpPr>
            <a:grpSpLocks/>
          </p:cNvGrpSpPr>
          <p:nvPr/>
        </p:nvGrpSpPr>
        <p:grpSpPr bwMode="auto">
          <a:xfrm>
            <a:off x="-20638" y="0"/>
            <a:ext cx="9164638" cy="6858000"/>
            <a:chOff x="-20466" y="0"/>
            <a:chExt cx="9164466" cy="6858000"/>
          </a:xfrm>
        </p:grpSpPr>
        <p:pic>
          <p:nvPicPr>
            <p:cNvPr id="2056" name="Picture 8" descr="http://www.clarin.com/sociedad/MULTITUD-MEDIODIA-METROPOLITANA-CIUDADES-POPULOSAS_CLAIMA20111028_0092_23.jpg"/>
            <p:cNvPicPr>
              <a:picLocks noChangeAspect="1" noChangeArrowheads="1"/>
            </p:cNvPicPr>
            <p:nvPr/>
          </p:nvPicPr>
          <p:blipFill>
            <a:blip r:embed="rId3" cstate="print"/>
            <a:srcRect t="28790"/>
            <a:stretch>
              <a:fillRect/>
            </a:stretch>
          </p:blipFill>
          <p:spPr bwMode="auto">
            <a:xfrm>
              <a:off x="-20466" y="0"/>
              <a:ext cx="9164466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8" descr="http://www.clarin.com/sociedad/MULTITUD-MEDIODIA-METROPOLITANA-CIUDADES-POPULOSAS_CLAIMA20111028_0092_23.jpg"/>
            <p:cNvPicPr>
              <a:picLocks noChangeAspect="1" noChangeArrowheads="1"/>
            </p:cNvPicPr>
            <p:nvPr/>
          </p:nvPicPr>
          <p:blipFill>
            <a:blip r:embed="rId3" cstate="print"/>
            <a:srcRect t="28790"/>
            <a:stretch>
              <a:fillRect/>
            </a:stretch>
          </p:blipFill>
          <p:spPr bwMode="auto">
            <a:xfrm>
              <a:off x="-20466" y="3185592"/>
              <a:ext cx="9164466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258763"/>
          <a:ext cx="5486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o" r:id="rId4" imgW="5541816" imgH="6485805" progId="Word.Document.12">
                  <p:embed/>
                </p:oleObj>
              </mc:Choice>
              <mc:Fallback>
                <p:oleObj name="Documento" r:id="rId4" imgW="5541816" imgH="64858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8763"/>
                        <a:ext cx="54864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0" y="0"/>
            <a:ext cx="935038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2.8</a:t>
            </a:r>
          </a:p>
        </p:txBody>
      </p:sp>
      <p:sp>
        <p:nvSpPr>
          <p:cNvPr id="2053" name="CaixaDeTexto 7"/>
          <p:cNvSpPr txBox="1">
            <a:spLocks noChangeArrowheads="1"/>
          </p:cNvSpPr>
          <p:nvPr/>
        </p:nvSpPr>
        <p:spPr bwMode="auto">
          <a:xfrm>
            <a:off x="971550" y="0"/>
            <a:ext cx="468313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6227763" y="2276475"/>
            <a:ext cx="25209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6084888" y="873125"/>
            <a:ext cx="2806700" cy="526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</a:rPr>
              <a:t>Mayor crecimiento:</a:t>
            </a:r>
          </a:p>
          <a:p>
            <a:pPr algn="ctr">
              <a:defRPr/>
            </a:pPr>
            <a:endParaRPr lang="es-ES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s-ES" sz="2400" b="1" dirty="0"/>
              <a:t>Guatemala: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120%</a:t>
            </a:r>
          </a:p>
          <a:p>
            <a:pPr algn="ctr">
              <a:defRPr/>
            </a:pPr>
            <a:endParaRPr lang="es-ES" sz="2400" b="1" dirty="0"/>
          </a:p>
          <a:p>
            <a:pPr algn="ctr">
              <a:defRPr/>
            </a:pPr>
            <a:r>
              <a:rPr lang="es-ES" sz="2400" b="1" dirty="0"/>
              <a:t>Ecuador: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106%</a:t>
            </a:r>
          </a:p>
          <a:p>
            <a:pPr algn="ctr">
              <a:defRPr/>
            </a:pPr>
            <a:endParaRPr lang="es-ES" sz="2400" b="1" dirty="0"/>
          </a:p>
          <a:p>
            <a:pPr algn="ctr">
              <a:defRPr/>
            </a:pPr>
            <a:r>
              <a:rPr lang="es-ES" sz="2400" b="1" dirty="0"/>
              <a:t>EUA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105%</a:t>
            </a:r>
          </a:p>
          <a:p>
            <a:pPr algn="ctr">
              <a:defRPr/>
            </a:pPr>
            <a:endParaRPr lang="es-ES" sz="2400" b="1" dirty="0"/>
          </a:p>
          <a:p>
            <a:pPr algn="ctr">
              <a:defRPr/>
            </a:pPr>
            <a:r>
              <a:rPr lang="es-ES" sz="2400" b="1" dirty="0"/>
              <a:t>Guinea: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100%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upo 14"/>
          <p:cNvGrpSpPr>
            <a:grpSpLocks/>
          </p:cNvGrpSpPr>
          <p:nvPr/>
        </p:nvGrpSpPr>
        <p:grpSpPr bwMode="auto">
          <a:xfrm>
            <a:off x="-20638" y="0"/>
            <a:ext cx="9164638" cy="6858000"/>
            <a:chOff x="-20466" y="0"/>
            <a:chExt cx="9164466" cy="6858000"/>
          </a:xfrm>
        </p:grpSpPr>
        <p:pic>
          <p:nvPicPr>
            <p:cNvPr id="3080" name="Picture 8" descr="http://www.clarin.com/sociedad/MULTITUD-MEDIODIA-METROPOLITANA-CIUDADES-POPULOSAS_CLAIMA20111028_0092_23.jpg"/>
            <p:cNvPicPr>
              <a:picLocks noChangeAspect="1" noChangeArrowheads="1"/>
            </p:cNvPicPr>
            <p:nvPr/>
          </p:nvPicPr>
          <p:blipFill>
            <a:blip r:embed="rId3" cstate="print"/>
            <a:srcRect t="28790"/>
            <a:stretch>
              <a:fillRect/>
            </a:stretch>
          </p:blipFill>
          <p:spPr bwMode="auto">
            <a:xfrm>
              <a:off x="-20466" y="0"/>
              <a:ext cx="9164466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8" descr="http://www.clarin.com/sociedad/MULTITUD-MEDIODIA-METROPOLITANA-CIUDADES-POPULOSAS_CLAIMA20111028_0092_23.jpg"/>
            <p:cNvPicPr>
              <a:picLocks noChangeAspect="1" noChangeArrowheads="1"/>
            </p:cNvPicPr>
            <p:nvPr/>
          </p:nvPicPr>
          <p:blipFill>
            <a:blip r:embed="rId3" cstate="print"/>
            <a:srcRect t="28790"/>
            <a:stretch>
              <a:fillRect/>
            </a:stretch>
          </p:blipFill>
          <p:spPr bwMode="auto">
            <a:xfrm>
              <a:off x="-20466" y="3185592"/>
              <a:ext cx="9164466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258763"/>
          <a:ext cx="5486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o" r:id="rId4" imgW="5541816" imgH="6485805" progId="Word.Document.12">
                  <p:embed/>
                </p:oleObj>
              </mc:Choice>
              <mc:Fallback>
                <p:oleObj name="Documento" r:id="rId4" imgW="5541816" imgH="64858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8763"/>
                        <a:ext cx="54864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CaixaDeTexto 6"/>
          <p:cNvSpPr txBox="1">
            <a:spLocks noChangeArrowheads="1"/>
          </p:cNvSpPr>
          <p:nvPr/>
        </p:nvSpPr>
        <p:spPr bwMode="auto">
          <a:xfrm>
            <a:off x="0" y="0"/>
            <a:ext cx="935038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2.8</a:t>
            </a:r>
          </a:p>
        </p:txBody>
      </p:sp>
      <p:sp>
        <p:nvSpPr>
          <p:cNvPr id="3077" name="CaixaDeTexto 7"/>
          <p:cNvSpPr txBox="1">
            <a:spLocks noChangeArrowheads="1"/>
          </p:cNvSpPr>
          <p:nvPr/>
        </p:nvSpPr>
        <p:spPr bwMode="auto">
          <a:xfrm>
            <a:off x="971550" y="0"/>
            <a:ext cx="468313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6227763" y="2276475"/>
            <a:ext cx="25209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6084888" y="1350963"/>
            <a:ext cx="2806700" cy="415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</a:rPr>
              <a:t>Menor crecimiento:</a:t>
            </a:r>
          </a:p>
          <a:p>
            <a:pPr algn="ctr">
              <a:defRPr/>
            </a:pPr>
            <a:endParaRPr lang="es-ES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s-ES" sz="2400" b="1" dirty="0"/>
              <a:t>Filipinas: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0%</a:t>
            </a:r>
          </a:p>
          <a:p>
            <a:pPr algn="ctr">
              <a:defRPr/>
            </a:pPr>
            <a:endParaRPr lang="es-ES" sz="2400" b="1" dirty="0"/>
          </a:p>
          <a:p>
            <a:pPr algn="ctr">
              <a:defRPr/>
            </a:pPr>
            <a:r>
              <a:rPr lang="es-ES" sz="2400" b="1" dirty="0"/>
              <a:t>Puerto Rico: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0%</a:t>
            </a:r>
          </a:p>
          <a:p>
            <a:pPr algn="ctr">
              <a:defRPr/>
            </a:pPr>
            <a:endParaRPr lang="es-ES" sz="2400" b="1" dirty="0"/>
          </a:p>
          <a:p>
            <a:pPr algn="ctr">
              <a:defRPr/>
            </a:pPr>
            <a:r>
              <a:rPr lang="es-ES" sz="2400" b="1" dirty="0"/>
              <a:t>El Salvador: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8%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2" descr="http://i1.r7.com/data/files/2C92/94A4/2B83/3B64/012B/844F/B89F/0D3E/imigrantes-hisp%C3%A2nicos-eua-David%20Zalubowski-AP.jpg"/>
          <p:cNvPicPr>
            <a:picLocks noChangeAspect="1" noChangeArrowheads="1"/>
          </p:cNvPicPr>
          <p:nvPr/>
        </p:nvPicPr>
        <p:blipFill>
          <a:blip r:embed="rId2" cstate="print"/>
          <a:srcRect l="24515"/>
          <a:stretch>
            <a:fillRect/>
          </a:stretch>
        </p:blipFill>
        <p:spPr bwMode="auto">
          <a:xfrm>
            <a:off x="6300788" y="0"/>
            <a:ext cx="28432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0"/>
          <a:ext cx="8243888" cy="6577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8538"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  <a:latin typeface="Trebuchet MS" pitchFamily="34" charset="0"/>
                        </a:rPr>
                        <a:t>Población hispana en EE. UU.: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baseline="0" noProof="0" dirty="0"/>
                        <a:t> Puesto ocupado entre las naciones hispanohablantes:</a:t>
                      </a:r>
                      <a:endParaRPr lang="es-ES" sz="2000" noProof="0" dirty="0"/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r>
                        <a:rPr lang="es-ES" sz="2000" i="1" noProof="0" dirty="0">
                          <a:solidFill>
                            <a:srgbClr val="C00000"/>
                          </a:solidFill>
                        </a:rPr>
                        <a:t>5ª, después de México, España,</a:t>
                      </a:r>
                      <a:r>
                        <a:rPr lang="es-ES" sz="2000" i="1" baseline="0" noProof="0" dirty="0">
                          <a:solidFill>
                            <a:srgbClr val="C00000"/>
                          </a:solidFill>
                        </a:rPr>
                        <a:t> Colombia y Argentina</a:t>
                      </a:r>
                      <a:endParaRPr lang="es-ES" sz="2000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noProof="0" dirty="0"/>
                        <a:t> Estados y ciudades en los cuales viven: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r>
                        <a:rPr lang="es-ES" sz="1800" i="1" noProof="0" dirty="0">
                          <a:solidFill>
                            <a:srgbClr val="C00000"/>
                          </a:solidFill>
                        </a:rPr>
                        <a:t>Los</a:t>
                      </a:r>
                      <a:r>
                        <a:rPr lang="es-ES" sz="1800" i="1" baseline="0" noProof="0" dirty="0">
                          <a:solidFill>
                            <a:srgbClr val="C00000"/>
                          </a:solidFill>
                        </a:rPr>
                        <a:t> Ángeles [CA], Nueva York [NY], Chicago [IL], Houston [TX]</a:t>
                      </a:r>
                      <a:endParaRPr lang="es-ES" sz="1800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noProof="0" dirty="0"/>
                        <a:t> Poder adquisitivo: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r>
                        <a:rPr lang="es-ES" sz="2000" i="1" noProof="0" dirty="0">
                          <a:solidFill>
                            <a:srgbClr val="C00000"/>
                          </a:solidFill>
                        </a:rPr>
                        <a:t>600 mil millones de dólares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noProof="0" dirty="0"/>
                        <a:t> Remesas: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r>
                        <a:rPr lang="es-ES" sz="2000" i="1" noProof="0" dirty="0">
                          <a:solidFill>
                            <a:srgbClr val="C00000"/>
                          </a:solidFill>
                        </a:rPr>
                        <a:t>45 mil millones de dólares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noProof="0" dirty="0"/>
                        <a:t> Cantidad de empresas hispanas: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r>
                        <a:rPr lang="es-ES" sz="2000" i="1" noProof="0" dirty="0">
                          <a:solidFill>
                            <a:srgbClr val="C00000"/>
                          </a:solidFill>
                        </a:rPr>
                        <a:t>2 millones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noProof="0" dirty="0"/>
                        <a:t> Facturación de las empresas: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1540">
                <a:tc>
                  <a:txBody>
                    <a:bodyPr/>
                    <a:lstStyle/>
                    <a:p>
                      <a:r>
                        <a:rPr lang="es-ES" sz="2000" i="1" noProof="0" dirty="0">
                          <a:solidFill>
                            <a:srgbClr val="C00000"/>
                          </a:solidFill>
                        </a:rPr>
                        <a:t>200 mil millones de dólares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6881" name="CaixaDeTexto 2"/>
          <p:cNvSpPr txBox="1">
            <a:spLocks noChangeArrowheads="1"/>
          </p:cNvSpPr>
          <p:nvPr/>
        </p:nvSpPr>
        <p:spPr bwMode="auto">
          <a:xfrm>
            <a:off x="7667625" y="0"/>
            <a:ext cx="935038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2.8</a:t>
            </a:r>
          </a:p>
        </p:txBody>
      </p:sp>
      <p:sp>
        <p:nvSpPr>
          <p:cNvPr id="36882" name="CaixaDeTexto 3"/>
          <p:cNvSpPr txBox="1">
            <a:spLocks noChangeArrowheads="1"/>
          </p:cNvSpPr>
          <p:nvPr/>
        </p:nvSpPr>
        <p:spPr bwMode="auto">
          <a:xfrm>
            <a:off x="8675688" y="0"/>
            <a:ext cx="468312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36883" name="Grupo 6"/>
          <p:cNvGrpSpPr>
            <a:grpSpLocks/>
          </p:cNvGrpSpPr>
          <p:nvPr/>
        </p:nvGrpSpPr>
        <p:grpSpPr bwMode="auto">
          <a:xfrm>
            <a:off x="6300788" y="2892425"/>
            <a:ext cx="2843212" cy="3965575"/>
            <a:chOff x="6300192" y="2893066"/>
            <a:chExt cx="2843809" cy="3964935"/>
          </a:xfrm>
        </p:grpSpPr>
        <p:pic>
          <p:nvPicPr>
            <p:cNvPr id="36884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2893066"/>
              <a:ext cx="2843809" cy="2205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5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0192" y="5157192"/>
              <a:ext cx="2843808" cy="1700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957263"/>
          <a:ext cx="5400675" cy="5764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52"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  <a:latin typeface="Trebuchet MS" pitchFamily="34" charset="0"/>
                        </a:rPr>
                        <a:t>Números por extensión:</a:t>
                      </a: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6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baseline="0" noProof="0" dirty="0"/>
                        <a:t> El año de tu nacimiento:</a:t>
                      </a:r>
                      <a:endParaRPr lang="es-ES" sz="2200" noProof="0" dirty="0"/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60">
                <a:tc>
                  <a:txBody>
                    <a:bodyPr/>
                    <a:lstStyle/>
                    <a:p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respuesta libre</a:t>
                      </a: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6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El año en que Brasil se independizó:</a:t>
                      </a: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60">
                <a:tc>
                  <a:txBody>
                    <a:bodyPr/>
                    <a:lstStyle/>
                    <a:p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1822 – mil ochocientos veintidós</a:t>
                      </a: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99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El año en que los</a:t>
                      </a:r>
                      <a:r>
                        <a:rPr lang="es-ES" sz="2200" baseline="0" noProof="0" dirty="0"/>
                        <a:t> portugueses llegaron a Brasil</a:t>
                      </a:r>
                      <a:r>
                        <a:rPr lang="es-ES" sz="2200" noProof="0" dirty="0"/>
                        <a:t>:</a:t>
                      </a: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260">
                <a:tc>
                  <a:txBody>
                    <a:bodyPr/>
                    <a:lstStyle/>
                    <a:p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1500 – mil quinientos</a:t>
                      </a: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99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El año del último mundial de fútbol que ganamos:</a:t>
                      </a: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260">
                <a:tc>
                  <a:txBody>
                    <a:bodyPr/>
                    <a:lstStyle/>
                    <a:p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2002 – dos mil dos</a:t>
                      </a: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26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El año en que se firmó el Mercosur:</a:t>
                      </a: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260">
                <a:tc>
                  <a:txBody>
                    <a:bodyPr/>
                    <a:lstStyle/>
                    <a:p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1991 – mil novecientos</a:t>
                      </a:r>
                      <a:r>
                        <a:rPr lang="es-ES" sz="2200" i="1" baseline="0" noProof="0" dirty="0">
                          <a:solidFill>
                            <a:srgbClr val="C00000"/>
                          </a:solidFill>
                        </a:rPr>
                        <a:t> noventa y uno</a:t>
                      </a:r>
                      <a:endParaRPr lang="es-ES" sz="2200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262" name="CaixaDeTexto 5"/>
          <p:cNvSpPr txBox="1">
            <a:spLocks noChangeArrowheads="1"/>
          </p:cNvSpPr>
          <p:nvPr/>
        </p:nvSpPr>
        <p:spPr bwMode="auto">
          <a:xfrm>
            <a:off x="0" y="0"/>
            <a:ext cx="12954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</a:rPr>
              <a:t>2.9</a:t>
            </a:r>
          </a:p>
        </p:txBody>
      </p:sp>
      <p:sp>
        <p:nvSpPr>
          <p:cNvPr id="53263" name="CaixaDeTexto 6"/>
          <p:cNvSpPr txBox="1">
            <a:spLocks noChangeArrowheads="1"/>
          </p:cNvSpPr>
          <p:nvPr/>
        </p:nvSpPr>
        <p:spPr bwMode="auto">
          <a:xfrm>
            <a:off x="1331913" y="0"/>
            <a:ext cx="466725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3264" name="AutoShape 6" descr="data:image/jpeg;base64,/9j/4AAQSkZJRgABAQAAAQABAAD/2wCEAAkGBhQQERUUExQWFBUWFxoXGBgYGBkXFxoXGhsXFRgeFxYdHCYfFxsvGhUVHy8jJCcpLSwsGB8xNTAqNSYrLSkBCQoKDgwOFw8PGiofHB4pKSkpKSkpKSkpKSksKSksKSwpKSkpKSksKSkpKSwsKSkpKSwpKSksLCwpKSkpKSwpLP/AABEIAHAAoAMBIgACEQEDEQH/xAAcAAACAgMBAQAAAAAAAAAAAAADBQQGAQIHAAj/xAA8EAACAQIEBAQEAwUHBQAAAAABAhEDIQAEEjEFIkFRBhNhcTKBkaEUQrEVI1Ji8AczcoLB0eEWNJKi8f/EABgBAQEBAQEAAAAAAAAAAAAAAAIBAwAE/8QAHxEAAgICAwEBAQAAAAAAAAAAAAECERIhEzFBA1Ey/9oADAMBAAIRAxEAPwCp1aXSC3oJMxg9bhtSmq6qbQ4lSF6e+I2R4i/wrJ6TJJnbr0xbvB3jACotOsqNSLC7LqKhrEjsDGMmmZpC3/pPNKqEI6q55TMbXMxtvvi++H/7MzSam9SotRQASjLIMi4+537DF/y+koIjTFo2jp8owXbDUUdiAy2VSmAqKFAsAMSFOKnxrxZTo5hE16NXK5YFQoDBiTO/KGEiQZGLNlM0Ki6lmOhKlZ9gQDhWhJUHx7GMZxwjGMYycaMMcFmGOBETfGS/eMCqMQLYEp+AxsDVOIWczmm29u+M52vywN4wjryd8ZZWOKRpUILYk09MXmfTA8rQk7YZ5fh5B1EY5IrF6PBxipmJP6YNXWSSbfLAKwBi3THB7N0yjNuDf6XwWpw5kExbBP2iFC/0B74Fna7vt9vXvi2iUcTydQKwbTDDmHS49sdO8KcULVW8qllvOKj4j5bRYsoVVksSAbxsPXFZzPDKBCtS5SqiUa8GQLGZk6p+WJrjK5ZHqVVFV/NrCmNREFY8o6gQQpK37SDaJxfSo6tw/N1YIrUghE3VtakD5SpjpB98AXxCrVhTUqysG5gfhZRJVhuDF/r2xWuD+L2RaeWNRK9YhT5kjSqnmPnG0utxa55SYnCnxXwSrVzCP55YGomsgKFUOxVQCovAWTJPxbYWX4UcZ3wmtfMCqzebqiJ2bTzMANgsGAB2+eLrlMutNdK2A2Ekx7E4T8RY0lUE62VakGIJim2/TeMD4DnWXJJVzJCnSJGwHQXO+++JdFLHqx6cAoVlYStweo2wScLI6zxbGlSuF3/TGW9sC84TF5wW2QXZniZkhRH64FT4odis98Mqk/wzjFOl1KgYzOFxzBNtAjba+Ivw7gHDuAOlsL8zlbyIGIJAMuOaQqjEtqTHaAO2ArVCiCVmRbrBImQL4Y03WB9B3N+gxyZaAU6ChZ3PtecCrUUIuonE9wAD1wCrRPTFJQhzGTMgC4mI23xvQzITVYrEAT1tP1+2A+IsyaJTcyblbMIvYEXscKfDueQVKjVaqg20KTuD3mYPSJ3wXLdCUHVlA4dxFAmkyWixNwNjE9Bbc4zxcVapgHkBLAEDdj39yMa1eBNTLMHC6eoPbeegF8FzVRmZSCTZlM/xAT89xhp7M5KuzHDeNtl1EFALEqVg3vKuPisR8WJ7eIhdj/dkC4+LWJABHaDviu1Mg7QCdCGDqPwryg3/AK6Y2GXiaQKsZixO5kb/ACwtNgxl2XXK/wBphLprkhZFyPzLpkHfqMMeEeNkzzvlXREpQdO+ossFfRdmn3xzqjlEClnfSYMCO3xBgY/LcH0wTJ5sZV25SZJuQB3E32tGDa6Ro00rPoyhVXQCpGmLEREenSMeTNI2zKfYg45NwrNVcxRBphyhMRtBG4gGOvbEnKissQlQ+6TIv2F7/phZIis6ppnGGQdsU7h3iGpSHNTcjqCCPaDhgPFtjNIjeLnpc9MdaKO0QyZ2nl9oG/znBgmKtw3xujqCUYFpIGmCFGn4jtcm3cYkZzxHKGBokgamFhJAJvA2nr1wLQnGh+yThTxDNqtTSWCroJYkxF1Ag9zfGmc8RppLU4fSeYddukYgGoKqgPH70tJkT8OoEdugGBJihEHWro9aUN5QWEqR0k76oG5w3yWY8yq3QU4WJkaoBa/tH1bFUydUhCVn3MAagSCWO/5p9sNeAaXUqq6gCNR21MVIaJ2WOu+M1I3lBUF4lxJiKikimaZEEmVdYMwN4iPY4m1OKKoABt9gBpux+Z/oYp+erUaKqgrt+8kqpDAbgcxFmIKxHzwt/GVcxOowl4MRykqBPuYHsoHfFzads7jUlSDcTqM1apBMy2gsSQTM2PsDiElUqXlVk/F2WCbzJxLy/GqVRnZ1+Kq2liQNNLmE9TImduu+A16yU6oVX80llJAHK4EMuozvJuMHG9iySVEWrWR1pq8gVOoBN1uNYtywSD1uCJjEbOU0Rgp00xUc1Kb6i5Ai4PQ/lWwm/TEOjx6sWYFdZAmYBMm5NgV081otGJHD8nUrafMUaQWOogHUxgjTJ6R74VtF44gU4ijjQw0gkqe8ixHYCYv6x1sbiNNfKTMM/wC8J8sLp0uGEupIiI3kfy7mcYr+HdDNzKFZrAsAAdjAY/1ONK3BC1TQs2Esyw0K0ad7SWGK68M4ybVMxwtmRabFaYIYArAEo/MCqtI0xqOobbY14hll1+XUbUQ2ix1SPiDLNipBWwjE3L5TUPLaCQXjabQBeepYH5HGue4OS4hHAsoP5U6yPmLE7EzgqVM3aUlieFBcoVK1HUq5kLJ8wLaVGwMwd7DFt4TxvNoFISpVplRBKE9zuEmb9ziqrknaoPicAEKGINg5ka5vbc9TOJbZtaLaRWamxEcrsDpPRoJkDHKbBOCS0X6h4hqVVUpTIZT+8DoyqVg7MFaOh2m2KxnPHj5nL1EhEDK0VEbm0KATqUwULTA7Ak9LhbzmpFPxFVkcR/eEgr2DQbYU5nIinTam2kArYydRB1WmIIJMkWNsVzBGKXZ58yaazLOKpuFhrqbCZ9is2t7YZ+I/Ffm06aI6VaQIVzJB81eY+bIBVRaIN4eYgDFY/ESdCRVUMfMUMQCYURqBkQRO+A8N4RX5dDgfG/K2ohSrB5GwtaDdpGLHoc90zoeW45Q4bTZqiPUHnLR8xSCCFVm1kE7czD1BG+D5+olM0T5dN/NWlq/Koks9Rxp5rARHrGOe+Ic1UqFKNQsaSUjUCnlmrpZdSkDU0ERzarq2NOH5164poWlVBCDXolAS/L35jsDfDf8AJhjvZ0vhWWy+beoKSMFpMILO51Agk6V1algx6R9tOIcUyvD1ZmLuzNCU6RZmOnlM3j4pnVaIxQXypy9A5gzS5XphqdUsalQwqK0QaVrm8HRGBftDUqqpFLUrFtDNqZgoaf5BCzANyT3xNJdDwt0mZ4xxlc3XTQlSkAz1GRluDYNpH52sCYtbFgr8Vo1GgFgAJKqpYwIGwsI06vnhRllprTBdnkSEd50w0MW6zEkq3wz7YbeGOD085LLVcCkUBdQB5jxcRADJImALx9ZjmJT4yFxLhXkuVElWbXYX0m7AexB+uLTS8AU0IqJUeoTFuQWPUFj0BGGdHw7lwBrLVDESajCe5hSP+OmM/iswihUoLpUiAjLECeW52IAvvjSMUuzCX1yejkmQDqOcGLJMagWmQLbHTNwfyzh3mcw9CkEqVSlEaipJDaXGxJA5gZsBexnfGvDqPlVaaaSw0+YdU7EBKhRRYEcpPoojBPGtVEprSBAZ2kwbqoWZ2sJK4xo9VsSV6FV5rkh0eCsBgFmBGkjVpEdvfE3g2adDpaNLDoJ5hFzO1rf6YneB6NX4Fh6Rh3LEhkZhHKbhzZJHTUMWHM8OHXr6W+eOlL8BhTEJqm+lQrnY6Zv3jErIjMMxlQ1vihidXchVuJ6YMclfqcTKPEszRslVgB0MMPuMBNelkn4Cy/h3NtTaWoq35bMFPqU0hkN9sRKn9nTsPMLUy5i3OFt1BKnr6YdZLxJUkCtTDX+NBpb5r8Le2LBTz2tZgkTA5L/QkY9EcTzSc12Uar4VzWXRmpPTqKN0E6/dVIE+wM4rmYr1pArfBFw6FLWErPX3x1qoCDsR/l/5xpmeJFRvIHS+/piYoi+rXZwFuIPQqFQdQViBci/RrWmCLkYYftoMh8ykaig6pV4ZSYUAEHeABtFsH8dUteeqtHx6WIIbfSAf0xXlgW5o6gmxsekeuHgmPlHFXj1GowIp1KcLBOoOoEyNKbi5PXBKOby8lizkgzKqYk9haO3bCCEmwPsTYj5C2JNN0EkD5XI+/TFxiTlLLV8Y0/KemabOhNgdIuBAJF4uSLdjhefEqqF8uhSUbatMkfxWOxsPliB+HTe0G0b7DV2wWkvl9FAP6ETM98dil0dyGKmSqZioWKhRP5jpQXjkB6TeAIGL74e4n+Go6KSpUAJ1vrj3ixt2xTANQDKRFwSYJBHQiP4eo37Yl5bg2obiR2G4+RH3xGZybZesr4nV2MGoJi2gsBAHYkAfTDBuJalvUVpixQj6zjntXKlCFNRkn4bNp9ASSevyxIpmup+KmSN5QEwe/wDpg2FxZb+IU4zGXcJpVA1K35Qy2mPyggQe04r2apeeMzmWTz0pu3lRbYCTP5qd1JHpgnFfGNCpSdaDNLAqWZYlSYYKSZEifbDbJcYoEjLosLGkfw3EFQw9Dv3xltdnvyROy7ItOi1JQtOLKBy6KoEkf5ihwbN0yev2OF3Aqgp0FoVEbVSlRqFmQE6SHFtsMKucBXciIscCxPZHy1FS8GPqQfrhqvCgekj/ABXj2Awtyjy/UdiDb/bDcITs8R7R6yOuKmgSTPU+EUgTs8b81h7jpg1HJAfCo9tbfoTiM2SMsSAuoXZYmehInEN/Dpat5nmuymmabCWFipErpJAabyIxraPO8r2Nq9NiI0lY/MhE/OxGEfEAwF2n/EI+4BwsPieoub8sIroW8vSpqU6ihYUNUZlALEc1gR03vi05tQBpFVHXtMf8HHbM5JI5B4ryLeaX5Bqtufb3+2Ef7NqETAYdgwB+hg461xLgqMCz047GV/W+K7meBACwqEeyEfYYakBlE/AspvTb6g/qMSRlWjZwfUCflG+Hz8DdTy6xfYgER98Go8FIuVIv3/3FsKyJFfoZRmGmQBM8wedo6J/U4P8Ah5Ak04Ai7H6/CDF8WL9nvazL25gBjf8AZz/yf5wpM/LbEsQlp5YLdXA/wjV0jrbbBafEwin97cnYUFZm6TNwMNSlRTOrKEdQ5QD9Q30xCqU2ef8Ataj9CtQyB1ATUF+845EoLkeJ1nUaK1JpB5XVFYR/KQAThjTzWY0gr+FnqQKZYHpbV29xhHRy5pFi+TDXkSzqo7WvP1x6pnF5B+FphgZfUzsGHZQY0263PbHUi2VKg5PKsk9AN8WTh2afLKHZlV1kgGGMbW6emKvSqsGleW826H3wbO5nUN/X6+vXCkrdGy0hnnfFNXMspd4UbKOVR3MCzN6nEnI8RaeVo9dzHrEfXFTQxiblM1pMj+pxJ/Iqnov/AAzj5DQ5lbcw+txi5Zfi5EHQWPQjcjvPw45LRVzLJGk79D3thtwfj1SgdBYmkTJkaoP8t4Hqu2PPOH4aQnejpr8dpqRvB2IvfqCNxgp4iFIB5dWzRb2mP1xVMvxJ2EgKywJiCR9b/LDKlmgyjS1wLWkeojGRo0vR7mKVM82kFibkCJHrGBVFAsNQG+5IPpvIGFeRzWoEHebDb6YnU6zfn36r1B9DhKTQJQTMrkqbDnR1+SuPexkfMYiZrK0Ysxt2psT/AOs4nmJFifSWkfPEr8Op2AB/wx9wAcNSM38yrjg9FjC16BJ6Fwp+jKMSqfhcltI8okgxFRSSBcwAPbDDO8CDppC0xBn+7DCOoBmR74Q57w4VINJVX+KKeuSd4eVK2gXDbY0UjNxol8Q4FSyqa8zUWmJiys5n0GkDCbM5vIqBAq1Sd9KIsdtycRc7wbNpJRRp/hTUT7sS8TH/AMwHh61A2mrRZSdi1OPvq++EZk3Ifhcw+k06lP1BR/8Ay+GPcWxLq+AqTqXp1qYUdWBHtzCxPzxJHCQ1Smy+WaaqRUAVtRPSGvH6YWcT4aGXywzCnJOgExfv8icFSFWtgn4CtBA652ioJtpdiSRvCASfmMelyrAZ3LSVvISm4HozUwVPzxB/ZK9rxFz06DC7McFuCAPb12sLjCVAs//Z"/>
          <p:cNvSpPr>
            <a:spLocks noChangeAspect="1" noChangeArrowheads="1"/>
          </p:cNvSpPr>
          <p:nvPr/>
        </p:nvSpPr>
        <p:spPr bwMode="auto">
          <a:xfrm>
            <a:off x="63500" y="-523875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3265" name="AutoShape 8" descr="data:image/jpeg;base64,/9j/4AAQSkZJRgABAQAAAQABAAD/2wCEAAkGBhQQERUUExQWFBUWFxoXGBgYGBkXFxoXGhsXFRgeFxYdHCYfFxsvGhUVHy8jJCcpLSwsGB8xNTAqNSYrLSkBCQoKDgwOFw8PGiofHB4pKSkpKSkpKSkpKSksKSksKSwpKSkpKSksKSkpKSwsKSkpKSwpKSksLCwpKSkpKSwpLP/AABEIAHAAoAMBIgACEQEDEQH/xAAcAAACAgMBAQAAAAAAAAAAAAADBQQGAQIHAAj/xAA8EAACAQIEBAQEAwUHBQAAAAABAhEDIQAEEjEFIkFRBhNhcTKBkaEUQrEVI1Ji8AczcoLB0eEWNJKi8f/EABgBAQEBAQEAAAAAAAAAAAAAAAIBAwAE/8QAHxEAAgICAwEBAQAAAAAAAAAAAAECERIhEzFBA1Ey/9oADAMBAAIRAxEAPwCp1aXSC3oJMxg9bhtSmq6qbQ4lSF6e+I2R4i/wrJ6TJJnbr0xbvB3jACotOsqNSLC7LqKhrEjsDGMmmZpC3/pPNKqEI6q55TMbXMxtvvi++H/7MzSam9SotRQASjLIMi4+537DF/y+koIjTFo2jp8owXbDUUdiAy2VSmAqKFAsAMSFOKnxrxZTo5hE16NXK5YFQoDBiTO/KGEiQZGLNlM0Ki6lmOhKlZ9gQDhWhJUHx7GMZxwjGMYycaMMcFmGOBETfGS/eMCqMQLYEp+AxsDVOIWczmm29u+M52vywN4wjryd8ZZWOKRpUILYk09MXmfTA8rQk7YZ5fh5B1EY5IrF6PBxipmJP6YNXWSSbfLAKwBi3THB7N0yjNuDf6XwWpw5kExbBP2iFC/0B74Fna7vt9vXvi2iUcTydQKwbTDDmHS49sdO8KcULVW8qllvOKj4j5bRYsoVVksSAbxsPXFZzPDKBCtS5SqiUa8GQLGZk6p+WJrjK5ZHqVVFV/NrCmNREFY8o6gQQpK37SDaJxfSo6tw/N1YIrUghE3VtakD5SpjpB98AXxCrVhTUqysG5gfhZRJVhuDF/r2xWuD+L2RaeWNRK9YhT5kjSqnmPnG0utxa55SYnCnxXwSrVzCP55YGomsgKFUOxVQCovAWTJPxbYWX4UcZ3wmtfMCqzebqiJ2bTzMANgsGAB2+eLrlMutNdK2A2Ekx7E4T8RY0lUE62VakGIJim2/TeMD4DnWXJJVzJCnSJGwHQXO+++JdFLHqx6cAoVlYStweo2wScLI6zxbGlSuF3/TGW9sC84TF5wW2QXZniZkhRH64FT4odis98Mqk/wzjFOl1KgYzOFxzBNtAjba+Ivw7gHDuAOlsL8zlbyIGIJAMuOaQqjEtqTHaAO2ArVCiCVmRbrBImQL4Y03WB9B3N+gxyZaAU6ChZ3PtecCrUUIuonE9wAD1wCrRPTFJQhzGTMgC4mI23xvQzITVYrEAT1tP1+2A+IsyaJTcyblbMIvYEXscKfDueQVKjVaqg20KTuD3mYPSJ3wXLdCUHVlA4dxFAmkyWixNwNjE9Bbc4zxcVapgHkBLAEDdj39yMa1eBNTLMHC6eoPbeegF8FzVRmZSCTZlM/xAT89xhp7M5KuzHDeNtl1EFALEqVg3vKuPisR8WJ7eIhdj/dkC4+LWJABHaDviu1Mg7QCdCGDqPwryg3/AK6Y2GXiaQKsZixO5kb/ACwtNgxl2XXK/wBphLprkhZFyPzLpkHfqMMeEeNkzzvlXREpQdO+ossFfRdmn3xzqjlEClnfSYMCO3xBgY/LcH0wTJ5sZV25SZJuQB3E32tGDa6Ro00rPoyhVXQCpGmLEREenSMeTNI2zKfYg45NwrNVcxRBphyhMRtBG4gGOvbEnKissQlQ+6TIv2F7/phZIis6ppnGGQdsU7h3iGpSHNTcjqCCPaDhgPFtjNIjeLnpc9MdaKO0QyZ2nl9oG/znBgmKtw3xujqCUYFpIGmCFGn4jtcm3cYkZzxHKGBokgamFhJAJvA2nr1wLQnGh+yThTxDNqtTSWCroJYkxF1Ag9zfGmc8RppLU4fSeYddukYgGoKqgPH70tJkT8OoEdugGBJihEHWro9aUN5QWEqR0k76oG5w3yWY8yq3QU4WJkaoBa/tH1bFUydUhCVn3MAagSCWO/5p9sNeAaXUqq6gCNR21MVIaJ2WOu+M1I3lBUF4lxJiKikimaZEEmVdYMwN4iPY4m1OKKoABt9gBpux+Z/oYp+erUaKqgrt+8kqpDAbgcxFmIKxHzwt/GVcxOowl4MRykqBPuYHsoHfFzads7jUlSDcTqM1apBMy2gsSQTM2PsDiElUqXlVk/F2WCbzJxLy/GqVRnZ1+Kq2liQNNLmE9TImduu+A16yU6oVX80llJAHK4EMuozvJuMHG9iySVEWrWR1pq8gVOoBN1uNYtywSD1uCJjEbOU0Rgp00xUc1Kb6i5Ai4PQ/lWwm/TEOjx6sWYFdZAmYBMm5NgV081otGJHD8nUrafMUaQWOogHUxgjTJ6R74VtF44gU4ijjQw0gkqe8ixHYCYv6x1sbiNNfKTMM/wC8J8sLp0uGEupIiI3kfy7mcYr+HdDNzKFZrAsAAdjAY/1ONK3BC1TQs2Esyw0K0ad7SWGK68M4ybVMxwtmRabFaYIYArAEo/MCqtI0xqOobbY14hll1+XUbUQ2ix1SPiDLNipBWwjE3L5TUPLaCQXjabQBeepYH5HGue4OS4hHAsoP5U6yPmLE7EzgqVM3aUlieFBcoVK1HUq5kLJ8wLaVGwMwd7DFt4TxvNoFISpVplRBKE9zuEmb9ziqrknaoPicAEKGINg5ka5vbc9TOJbZtaLaRWamxEcrsDpPRoJkDHKbBOCS0X6h4hqVVUpTIZT+8DoyqVg7MFaOh2m2KxnPHj5nL1EhEDK0VEbm0KATqUwULTA7Ak9LhbzmpFPxFVkcR/eEgr2DQbYU5nIinTam2kArYydRB1WmIIJMkWNsVzBGKXZ58yaazLOKpuFhrqbCZ9is2t7YZ+I/Ffm06aI6VaQIVzJB81eY+bIBVRaIN4eYgDFY/ESdCRVUMfMUMQCYURqBkQRO+A8N4RX5dDgfG/K2ohSrB5GwtaDdpGLHoc90zoeW45Q4bTZqiPUHnLR8xSCCFVm1kE7czD1BG+D5+olM0T5dN/NWlq/Koks9Rxp5rARHrGOe+Ic1UqFKNQsaSUjUCnlmrpZdSkDU0ERzarq2NOH5164poWlVBCDXolAS/L35jsDfDf8AJhjvZ0vhWWy+beoKSMFpMILO51Agk6V1algx6R9tOIcUyvD1ZmLuzNCU6RZmOnlM3j4pnVaIxQXypy9A5gzS5XphqdUsalQwqK0QaVrm8HRGBftDUqqpFLUrFtDNqZgoaf5BCzANyT3xNJdDwt0mZ4xxlc3XTQlSkAz1GRluDYNpH52sCYtbFgr8Vo1GgFgAJKqpYwIGwsI06vnhRllprTBdnkSEd50w0MW6zEkq3wz7YbeGOD085LLVcCkUBdQB5jxcRADJImALx9ZjmJT4yFxLhXkuVElWbXYX0m7AexB+uLTS8AU0IqJUeoTFuQWPUFj0BGGdHw7lwBrLVDESajCe5hSP+OmM/iswihUoLpUiAjLECeW52IAvvjSMUuzCX1yejkmQDqOcGLJMagWmQLbHTNwfyzh3mcw9CkEqVSlEaipJDaXGxJA5gZsBexnfGvDqPlVaaaSw0+YdU7EBKhRRYEcpPoojBPGtVEprSBAZ2kwbqoWZ2sJK4xo9VsSV6FV5rkh0eCsBgFmBGkjVpEdvfE3g2adDpaNLDoJ5hFzO1rf6YneB6NX4Fh6Rh3LEhkZhHKbhzZJHTUMWHM8OHXr6W+eOlL8BhTEJqm+lQrnY6Zv3jErIjMMxlQ1vihidXchVuJ6YMclfqcTKPEszRslVgB0MMPuMBNelkn4Cy/h3NtTaWoq35bMFPqU0hkN9sRKn9nTsPMLUy5i3OFt1BKnr6YdZLxJUkCtTDX+NBpb5r8Le2LBTz2tZgkTA5L/QkY9EcTzSc12Uar4VzWXRmpPTqKN0E6/dVIE+wM4rmYr1pArfBFw6FLWErPX3x1qoCDsR/l/5xpmeJFRvIHS+/piYoi+rXZwFuIPQqFQdQViBci/RrWmCLkYYftoMh8ykaig6pV4ZSYUAEHeABtFsH8dUteeqtHx6WIIbfSAf0xXlgW5o6gmxsekeuHgmPlHFXj1GowIp1KcLBOoOoEyNKbi5PXBKOby8lizkgzKqYk9haO3bCCEmwPsTYj5C2JNN0EkD5XI+/TFxiTlLLV8Y0/KemabOhNgdIuBAJF4uSLdjhefEqqF8uhSUbatMkfxWOxsPliB+HTe0G0b7DV2wWkvl9FAP6ETM98dil0dyGKmSqZioWKhRP5jpQXjkB6TeAIGL74e4n+Go6KSpUAJ1vrj3ixt2xTANQDKRFwSYJBHQiP4eo37Yl5bg2obiR2G4+RH3xGZybZesr4nV2MGoJi2gsBAHYkAfTDBuJalvUVpixQj6zjntXKlCFNRkn4bNp9ASSevyxIpmup+KmSN5QEwe/wDpg2FxZb+IU4zGXcJpVA1K35Qy2mPyggQe04r2apeeMzmWTz0pu3lRbYCTP5qd1JHpgnFfGNCpSdaDNLAqWZYlSYYKSZEifbDbJcYoEjLosLGkfw3EFQw9Dv3xltdnvyROy7ItOi1JQtOLKBy6KoEkf5ihwbN0yev2OF3Aqgp0FoVEbVSlRqFmQE6SHFtsMKucBXciIscCxPZHy1FS8GPqQfrhqvCgekj/ABXj2Awtyjy/UdiDb/bDcITs8R7R6yOuKmgSTPU+EUgTs8b81h7jpg1HJAfCo9tbfoTiM2SMsSAuoXZYmehInEN/Dpat5nmuymmabCWFipErpJAabyIxraPO8r2Nq9NiI0lY/MhE/OxGEfEAwF2n/EI+4BwsPieoub8sIroW8vSpqU6ihYUNUZlALEc1gR03vi05tQBpFVHXtMf8HHbM5JI5B4ryLeaX5Bqtufb3+2Ef7NqETAYdgwB+hg461xLgqMCz047GV/W+K7meBACwqEeyEfYYakBlE/AspvTb6g/qMSRlWjZwfUCflG+Hz8DdTy6xfYgER98Go8FIuVIv3/3FsKyJFfoZRmGmQBM8wedo6J/U4P8Ah5Ak04Ai7H6/CDF8WL9nvazL25gBjf8AZz/yf5wpM/LbEsQlp5YLdXA/wjV0jrbbBafEwin97cnYUFZm6TNwMNSlRTOrKEdQ5QD9Q30xCqU2ef8Ataj9CtQyB1ATUF+845EoLkeJ1nUaK1JpB5XVFYR/KQAThjTzWY0gr+FnqQKZYHpbV29xhHRy5pFi+TDXkSzqo7WvP1x6pnF5B+FphgZfUzsGHZQY0263PbHUi2VKg5PKsk9AN8WTh2afLKHZlV1kgGGMbW6emKvSqsGleW826H3wbO5nUN/X6+vXCkrdGy0hnnfFNXMspd4UbKOVR3MCzN6nEnI8RaeVo9dzHrEfXFTQxiblM1pMj+pxJ/Iqnov/AAzj5DQ5lbcw+txi5Zfi5EHQWPQjcjvPw45LRVzLJGk79D3thtwfj1SgdBYmkTJkaoP8t4Hqu2PPOH4aQnejpr8dpqRvB2IvfqCNxgp4iFIB5dWzRb2mP1xVMvxJ2EgKywJiCR9b/LDKlmgyjS1wLWkeojGRo0vR7mKVM82kFibkCJHrGBVFAsNQG+5IPpvIGFeRzWoEHebDb6YnU6zfn36r1B9DhKTQJQTMrkqbDnR1+SuPexkfMYiZrK0Ysxt2psT/AOs4nmJFifSWkfPEr8Op2AB/wx9wAcNSM38yrjg9FjC16BJ6Fwp+jKMSqfhcltI8okgxFRSSBcwAPbDDO8CDppC0xBn+7DCOoBmR74Q57w4VINJVX+KKeuSd4eVK2gXDbY0UjNxol8Q4FSyqa8zUWmJiys5n0GkDCbM5vIqBAq1Sd9KIsdtycRc7wbNpJRRp/hTUT7sS8TH/AMwHh61A2mrRZSdi1OPvq++EZk3Ifhcw+k06lP1BR/8Ay+GPcWxLq+AqTqXp1qYUdWBHtzCxPzxJHCQ1Smy+WaaqRUAVtRPSGvH6YWcT4aGXywzCnJOgExfv8icFSFWtgn4CtBA652ioJtpdiSRvCASfmMelyrAZ3LSVvISm4HozUwVPzxB/ZK9rxFz06DC7McFuCAPb12sLjCVAs//Z"/>
          <p:cNvSpPr>
            <a:spLocks noChangeAspect="1" noChangeArrowheads="1"/>
          </p:cNvSpPr>
          <p:nvPr/>
        </p:nvSpPr>
        <p:spPr bwMode="auto">
          <a:xfrm>
            <a:off x="63500" y="-523875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3266" name="AutoShape 10" descr="data:image/jpeg;base64,/9j/4AAQSkZJRgABAQAAAQABAAD/2wCEAAkGBhQQERUUExQWFBUWFxoXGBgYGBkXFxoXGhsXFRgeFxYdHCYfFxsvGhUVHy8jJCcpLSwsGB8xNTAqNSYrLSkBCQoKDgwOFw8PGiofHB4pKSkpKSkpKSkpKSksKSksKSwpKSkpKSksKSkpKSwsKSkpKSwpKSksLCwpKSkpKSwpLP/AABEIAHAAoAMBIgACEQEDEQH/xAAcAAACAgMBAQAAAAAAAAAAAAADBQQGAQIHAAj/xAA8EAACAQIEBAQEAwUHBQAAAAABAhEDIQAEEjEFIkFRBhNhcTKBkaEUQrEVI1Ji8AczcoLB0eEWNJKi8f/EABgBAQEBAQEAAAAAAAAAAAAAAAIBAwAE/8QAHxEAAgICAwEBAQAAAAAAAAAAAAECERIhEzFBA1Ey/9oADAMBAAIRAxEAPwCp1aXSC3oJMxg9bhtSmq6qbQ4lSF6e+I2R4i/wrJ6TJJnbr0xbvB3jACotOsqNSLC7LqKhrEjsDGMmmZpC3/pPNKqEI6q55TMbXMxtvvi++H/7MzSam9SotRQASjLIMi4+537DF/y+koIjTFo2jp8owXbDUUdiAy2VSmAqKFAsAMSFOKnxrxZTo5hE16NXK5YFQoDBiTO/KGEiQZGLNlM0Ki6lmOhKlZ9gQDhWhJUHx7GMZxwjGMYycaMMcFmGOBETfGS/eMCqMQLYEp+AxsDVOIWczmm29u+M52vywN4wjryd8ZZWOKRpUILYk09MXmfTA8rQk7YZ5fh5B1EY5IrF6PBxipmJP6YNXWSSbfLAKwBi3THB7N0yjNuDf6XwWpw5kExbBP2iFC/0B74Fna7vt9vXvi2iUcTydQKwbTDDmHS49sdO8KcULVW8qllvOKj4j5bRYsoVVksSAbxsPXFZzPDKBCtS5SqiUa8GQLGZk6p+WJrjK5ZHqVVFV/NrCmNREFY8o6gQQpK37SDaJxfSo6tw/N1YIrUghE3VtakD5SpjpB98AXxCrVhTUqysG5gfhZRJVhuDF/r2xWuD+L2RaeWNRK9YhT5kjSqnmPnG0utxa55SYnCnxXwSrVzCP55YGomsgKFUOxVQCovAWTJPxbYWX4UcZ3wmtfMCqzebqiJ2bTzMANgsGAB2+eLrlMutNdK2A2Ekx7E4T8RY0lUE62VakGIJim2/TeMD4DnWXJJVzJCnSJGwHQXO+++JdFLHqx6cAoVlYStweo2wScLI6zxbGlSuF3/TGW9sC84TF5wW2QXZniZkhRH64FT4odis98Mqk/wzjFOl1KgYzOFxzBNtAjba+Ivw7gHDuAOlsL8zlbyIGIJAMuOaQqjEtqTHaAO2ArVCiCVmRbrBImQL4Y03WB9B3N+gxyZaAU6ChZ3PtecCrUUIuonE9wAD1wCrRPTFJQhzGTMgC4mI23xvQzITVYrEAT1tP1+2A+IsyaJTcyblbMIvYEXscKfDueQVKjVaqg20KTuD3mYPSJ3wXLdCUHVlA4dxFAmkyWixNwNjE9Bbc4zxcVapgHkBLAEDdj39yMa1eBNTLMHC6eoPbeegF8FzVRmZSCTZlM/xAT89xhp7M5KuzHDeNtl1EFALEqVg3vKuPisR8WJ7eIhdj/dkC4+LWJABHaDviu1Mg7QCdCGDqPwryg3/AK6Y2GXiaQKsZixO5kb/ACwtNgxl2XXK/wBphLprkhZFyPzLpkHfqMMeEeNkzzvlXREpQdO+ossFfRdmn3xzqjlEClnfSYMCO3xBgY/LcH0wTJ5sZV25SZJuQB3E32tGDa6Ro00rPoyhVXQCpGmLEREenSMeTNI2zKfYg45NwrNVcxRBphyhMRtBG4gGOvbEnKissQlQ+6TIv2F7/phZIis6ppnGGQdsU7h3iGpSHNTcjqCCPaDhgPFtjNIjeLnpc9MdaKO0QyZ2nl9oG/znBgmKtw3xujqCUYFpIGmCFGn4jtcm3cYkZzxHKGBokgamFhJAJvA2nr1wLQnGh+yThTxDNqtTSWCroJYkxF1Ag9zfGmc8RppLU4fSeYddukYgGoKqgPH70tJkT8OoEdugGBJihEHWro9aUN5QWEqR0k76oG5w3yWY8yq3QU4WJkaoBa/tH1bFUydUhCVn3MAagSCWO/5p9sNeAaXUqq6gCNR21MVIaJ2WOu+M1I3lBUF4lxJiKikimaZEEmVdYMwN4iPY4m1OKKoABt9gBpux+Z/oYp+erUaKqgrt+8kqpDAbgcxFmIKxHzwt/GVcxOowl4MRykqBPuYHsoHfFzads7jUlSDcTqM1apBMy2gsSQTM2PsDiElUqXlVk/F2WCbzJxLy/GqVRnZ1+Kq2liQNNLmE9TImduu+A16yU6oVX80llJAHK4EMuozvJuMHG9iySVEWrWR1pq8gVOoBN1uNYtywSD1uCJjEbOU0Rgp00xUc1Kb6i5Ai4PQ/lWwm/TEOjx6sWYFdZAmYBMm5NgV081otGJHD8nUrafMUaQWOogHUxgjTJ6R74VtF44gU4ijjQw0gkqe8ixHYCYv6x1sbiNNfKTMM/wC8J8sLp0uGEupIiI3kfy7mcYr+HdDNzKFZrAsAAdjAY/1ONK3BC1TQs2Esyw0K0ad7SWGK68M4ybVMxwtmRabFaYIYArAEo/MCqtI0xqOobbY14hll1+XUbUQ2ix1SPiDLNipBWwjE3L5TUPLaCQXjabQBeepYH5HGue4OS4hHAsoP5U6yPmLE7EzgqVM3aUlieFBcoVK1HUq5kLJ8wLaVGwMwd7DFt4TxvNoFISpVplRBKE9zuEmb9ziqrknaoPicAEKGINg5ka5vbc9TOJbZtaLaRWamxEcrsDpPRoJkDHKbBOCS0X6h4hqVVUpTIZT+8DoyqVg7MFaOh2m2KxnPHj5nL1EhEDK0VEbm0KATqUwULTA7Ak9LhbzmpFPxFVkcR/eEgr2DQbYU5nIinTam2kArYydRB1WmIIJMkWNsVzBGKXZ58yaazLOKpuFhrqbCZ9is2t7YZ+I/Ffm06aI6VaQIVzJB81eY+bIBVRaIN4eYgDFY/ESdCRVUMfMUMQCYURqBkQRO+A8N4RX5dDgfG/K2ohSrB5GwtaDdpGLHoc90zoeW45Q4bTZqiPUHnLR8xSCCFVm1kE7czD1BG+D5+olM0T5dN/NWlq/Koks9Rxp5rARHrGOe+Ic1UqFKNQsaSUjUCnlmrpZdSkDU0ERzarq2NOH5164poWlVBCDXolAS/L35jsDfDf8AJhjvZ0vhWWy+beoKSMFpMILO51Agk6V1algx6R9tOIcUyvD1ZmLuzNCU6RZmOnlM3j4pnVaIxQXypy9A5gzS5XphqdUsalQwqK0QaVrm8HRGBftDUqqpFLUrFtDNqZgoaf5BCzANyT3xNJdDwt0mZ4xxlc3XTQlSkAz1GRluDYNpH52sCYtbFgr8Vo1GgFgAJKqpYwIGwsI06vnhRllprTBdnkSEd50w0MW6zEkq3wz7YbeGOD085LLVcCkUBdQB5jxcRADJImALx9ZjmJT4yFxLhXkuVElWbXYX0m7AexB+uLTS8AU0IqJUeoTFuQWPUFj0BGGdHw7lwBrLVDESajCe5hSP+OmM/iswihUoLpUiAjLECeW52IAvvjSMUuzCX1yejkmQDqOcGLJMagWmQLbHTNwfyzh3mcw9CkEqVSlEaipJDaXGxJA5gZsBexnfGvDqPlVaaaSw0+YdU7EBKhRRYEcpPoojBPGtVEprSBAZ2kwbqoWZ2sJK4xo9VsSV6FV5rkh0eCsBgFmBGkjVpEdvfE3g2adDpaNLDoJ5hFzO1rf6YneB6NX4Fh6Rh3LEhkZhHKbhzZJHTUMWHM8OHXr6W+eOlL8BhTEJqm+lQrnY6Zv3jErIjMMxlQ1vihidXchVuJ6YMclfqcTKPEszRslVgB0MMPuMBNelkn4Cy/h3NtTaWoq35bMFPqU0hkN9sRKn9nTsPMLUy5i3OFt1BKnr6YdZLxJUkCtTDX+NBpb5r8Le2LBTz2tZgkTA5L/QkY9EcTzSc12Uar4VzWXRmpPTqKN0E6/dVIE+wM4rmYr1pArfBFw6FLWErPX3x1qoCDsR/l/5xpmeJFRvIHS+/piYoi+rXZwFuIPQqFQdQViBci/RrWmCLkYYftoMh8ykaig6pV4ZSYUAEHeABtFsH8dUteeqtHx6WIIbfSAf0xXlgW5o6gmxsekeuHgmPlHFXj1GowIp1KcLBOoOoEyNKbi5PXBKOby8lizkgzKqYk9haO3bCCEmwPsTYj5C2JNN0EkD5XI+/TFxiTlLLV8Y0/KemabOhNgdIuBAJF4uSLdjhefEqqF8uhSUbatMkfxWOxsPliB+HTe0G0b7DV2wWkvl9FAP6ETM98dil0dyGKmSqZioWKhRP5jpQXjkB6TeAIGL74e4n+Go6KSpUAJ1vrj3ixt2xTANQDKRFwSYJBHQiP4eo37Yl5bg2obiR2G4+RH3xGZybZesr4nV2MGoJi2gsBAHYkAfTDBuJalvUVpixQj6zjntXKlCFNRkn4bNp9ASSevyxIpmup+KmSN5QEwe/wDpg2FxZb+IU4zGXcJpVA1K35Qy2mPyggQe04r2apeeMzmWTz0pu3lRbYCTP5qd1JHpgnFfGNCpSdaDNLAqWZYlSYYKSZEifbDbJcYoEjLosLGkfw3EFQw9Dv3xltdnvyROy7ItOi1JQtOLKBy6KoEkf5ihwbN0yev2OF3Aqgp0FoVEbVSlRqFmQE6SHFtsMKucBXciIscCxPZHy1FS8GPqQfrhqvCgekj/ABXj2Awtyjy/UdiDb/bDcITs8R7R6yOuKmgSTPU+EUgTs8b81h7jpg1HJAfCo9tbfoTiM2SMsSAuoXZYmehInEN/Dpat5nmuymmabCWFipErpJAabyIxraPO8r2Nq9NiI0lY/MhE/OxGEfEAwF2n/EI+4BwsPieoub8sIroW8vSpqU6ihYUNUZlALEc1gR03vi05tQBpFVHXtMf8HHbM5JI5B4ryLeaX5Bqtufb3+2Ef7NqETAYdgwB+hg461xLgqMCz047GV/W+K7meBACwqEeyEfYYakBlE/AspvTb6g/qMSRlWjZwfUCflG+Hz8DdTy6xfYgER98Go8FIuVIv3/3FsKyJFfoZRmGmQBM8wedo6J/U4P8Ah5Ak04Ai7H6/CDF8WL9nvazL25gBjf8AZz/yf5wpM/LbEsQlp5YLdXA/wjV0jrbbBafEwin97cnYUFZm6TNwMNSlRTOrKEdQ5QD9Q30xCqU2ef8Ataj9CtQyB1ATUF+845EoLkeJ1nUaK1JpB5XVFYR/KQAThjTzWY0gr+FnqQKZYHpbV29xhHRy5pFi+TDXkSzqo7WvP1x6pnF5B+FphgZfUzsGHZQY0263PbHUi2VKg5PKsk9AN8WTh2afLKHZlV1kgGGMbW6emKvSqsGleW826H3wbO5nUN/X6+vXCkrdGy0hnnfFNXMspd4UbKOVR3MCzN6nEnI8RaeVo9dzHrEfXFTQxiblM1pMj+pxJ/Iqnov/AAzj5DQ5lbcw+txi5Zfi5EHQWPQjcjvPw45LRVzLJGk79D3thtwfj1SgdBYmkTJkaoP8t4Hqu2PPOH4aQnejpr8dpqRvB2IvfqCNxgp4iFIB5dWzRb2mP1xVMvxJ2EgKywJiCR9b/LDKlmgyjS1wLWkeojGRo0vR7mKVM82kFibkCJHrGBVFAsNQG+5IPpvIGFeRzWoEHebDb6YnU6zfn36r1B9DhKTQJQTMrkqbDnR1+SuPexkfMYiZrK0Ysxt2psT/AOs4nmJFifSWkfPEr8Op2AB/wx9wAcNSM38yrjg9FjC16BJ6Fwp+jKMSqfhcltI8okgxFRSSBcwAPbDDO8CDppC0xBn+7DCOoBmR74Q57w4VINJVX+KKeuSd4eVK2gXDbY0UjNxol8Q4FSyqa8zUWmJiys5n0GkDCbM5vIqBAq1Sd9KIsdtycRc7wbNpJRRp/hTUT7sS8TH/AMwHh61A2mrRZSdi1OPvq++EZk3Ifhcw+k06lP1BR/8Ay+GPcWxLq+AqTqXp1qYUdWBHtzCxPzxJHCQ1Smy+WaaqRUAVtRPSGvH6YWcT4aGXywzCnJOgExfv8icFSFWtgn4CtBA652ioJtpdiSRvCASfmMelyrAZ3LSVvISm4HozUwVPzxB/ZK9rxFz06DC7McFuCAPb12sLjCVAs//Z"/>
          <p:cNvSpPr>
            <a:spLocks noChangeAspect="1" noChangeArrowheads="1"/>
          </p:cNvSpPr>
          <p:nvPr/>
        </p:nvSpPr>
        <p:spPr bwMode="auto">
          <a:xfrm>
            <a:off x="63500" y="-523875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3267" name="AutoShape 16" descr="data:image/jpeg;base64,/9j/4AAQSkZJRgABAQAAAQABAAD/2wCEAAkGBhQSERUUExQWFRUUGBkaGBcYFx0eHBkaGB0XFxwaGx0YHCYfGhojHRwcHy8gJCcqLCwsGh4xNTAqNSYrLSkBCQoKDgwOGg8PGikkHyQtLC0sLCksLywsLC8sKSwsLCwsLCwsLCksLCksKiwsLCwsLCwpLCwsLCwpLCwsLCwsKf/AABEIAKgBAQMBIgACEQEDEQH/xAAcAAAABwEBAAAAAAAAAAAAAAAAAQMEBQYHAgj/xABQEAACAQIDBAYFCAYIBAMJAAABAgMAEQQSIQUxQVEGBxMiYXEygZGhwRQjQlJisdHSJFSSk+HwFRczQ1NjgqIIFnLxg7LCJTVEZHOjs9Pi/8QAGgEAAgMBAQAAAAAAAAAAAAAAAgMAAQQFBv/EADERAAICAQIFAwMEAAcBAAAAAAABAhEDElEEFCExgUFh8BMisSMykaEzQlJicdHhBf/aAAwDAQACEQMRAD8Az3pt2ZGHdNDLDGzLw0FgfPKbezxqsK+ljuruadn1YkkAAX4BRYD1CkytRKlRDqWKxve4N7EfHkaTNdBaBFWQ5NAGjKmjyeelQgBJb2fdatn6tVJ2ehNzdna9t5LG++saEJ5b/wCfbW4dWsH/ALNh5Esb+s0/F3YMhadV7aUHUZFvpe9vLWtD6G7QMmFjDekigHXhYWPw9VUGSK88w3XUXI9WvmaneimO7FYSdEIyOTy3A8tDqfXTcsdSBTM1/wCIhLbShPPDJ67STVloatY/4iYicfhyP1b7pJPxrKWWsaGBGiJ9ddNDYefurpYtL8KhBNxY0ee/vo21A93lyogvuqEOD7K6A38qXaH2br6b/hSNiNCKhAvfQPMUax0RWoQLNRFqPJc0dqhDlTar/wBSKX2xB4JMT+7YfGqDlN60XqHS+1gfqwyn3KPjVMh6J2ntFIIZJZTZIkLsfAC+nPl515M2/tuTF4mTESHvStmt9UblUeCqAvqrXevvpbZEwEZ1e0k9uCjVENubDMf+ledYnbQUcV6kOGNJZ7eV7+uliKQC6moyHJNFm4V0V4cq5y2oSAy10DRUROlQh12lCivQqyHov/kbZ+YA4OHeBuPG/jSbdAcAQw+SRXs1jZuHD0t+lWKTh5p/3pTLZyfGuApy3Z0qWxVI+geAKg/JIrHN9bwt9LzpOboNgFt+iRbm+t4W+lVv+TBcoGgF7e+o/aUYVQbc7acd1Xrlu/5LSi32KGOh2EDa4dN4+t+ap0dCMBu+RxeYzb+XpU57AZxppmG7wsPhU1GutjzqPJPd/wAjJRjsiHToFs83HyOHjwflcfSpzsPBLHG6IoRElkCqNyrfQC9TiRb/ADPD7NMdjISkh0/tJLX8GI+BrpcBJuUrfoc/ia09CIRP0mXllH4U+2fGOwRWtYgg8uR30gq/pL6b00520v6qeYCO0K28f5/nnXZbMbGGN2Rh8YIWxMSzSRIYSzE3+bkYC+UjeLN66hZOguCMhAwsYAAP0rd6wH0uG+rFgkyyzgcZVPlmUez0aWePVD9bL/tuT91ec4mUo5ZJNnVwqOldCr4roHgUWwwyHKNWLNckkEm+bdwFNcL0DwnZm+HUkAkFma+pvbQ7hewFXHFRXzcgo37z7fGkYlAVh9kaewis/wBSe7/kcoxrsis4PoRg2fKcLEASw+mTuP2uBqu9JOgkTWOHVY9bEd6x3AHiQQeXOtLwuE75vvzH2EkW/nwqKxuH9zC3t4jh7KKGWcXdkcIS6UUSLoePlGEVoFAOcT2LGNjGC1tbFXK677XtVgw3QLCooLQLJqSc9797ULcECy7ufOrxhMKApv8ASc2O+91uPYCR6qQbD3TKDc8Nd+jcKuWecvUCMYJ9jNcX1aqZGy2VVYstr9+N9QONnjY21FmAG6oLo/sJHx7ROFdURiwINs4slraWu2tvG1bSkIyd7iF08dajY9hxxszhRnky5n4tl0A9Q99GuJlTTJ9KNppepDx9CsGAQ2Fi0G/vePjVQxPQNYcRhjrJG7kSg6gWuwvbcCNPMeNalKvpcN1uWnwqNkjHdtrY8fJT/GghlnH1DeOEvQr+E6HYUdp+jxnRdGudbm+U30B5eFTvRLB4bBTy4jskjEWGld8t75RkJG8793spWBLh78vuYVXOnOLMeBcDTtikR8swlb/8YB86PDKUskVb7lZYxUJUkZztbakmJmlnlN3mYu3hfco8FFgPACmlt1dy0DXo9NdDkiLb60HYXR3Dz4GK8SZ2jN3A798zLmB5jT2VQHXWtS6GC2z4T4P75H+FczjbjFNbmvhUnJp7CG2ejuGjRAMPEDYC9t+gFz51H7J2PBZgYYz3rXK3tqbDzqY6US6KN9iKZbEv3rHj76wpy0XZuqN9ifg6P4WyXwsFyB/djgSP5NB+j+G1HyaC/e17JdNFtpanSSaJz1t6ifjSkj+kdLLr+0CBWfVLcKlscf8AL+G/VsP+6T8KFSnZDl/PtoVNUtwKWxPTJ3QfBfVY0piI+9e/EfePhXE7HLYI+4C2U8/Zeu5nB+i/D+7bXUHlVUIDlS48bfC1NMRBmVQeDG9/bvp3NjE5Px/u38PCmbY5Pt2107J+I8qjLinsRMMXzg5FvialId5HJgPde9RYxSdqCM+jX0jbTUk7xT845VYErJY637Nt3sqhskyStYN5/Cmux0+aYfVZhrzuT69++lI9or3tH1P+G3LyrrDMrZstxm33UjXdxHLX1Vv4KaU3HcxZ4vTZFQx/pb34xD2X09tOMEPmVO+xO7wPCu8PFfFSH7IAHIfj+NLYNPmx5n767bZgZG5bTv49kT7xQSW5C7yC1uf0v4UrikPbE2PoKdLnc2/76TiJuWOb6X0bbxYeu1cDjF+s/H4Org/w0LTRaP8Ad7a4hsFN7actfdSksuj6Praxymx3+FIQzDK3pW4d0+I5VkocuwuAA3kb+rNUdNh9XBvox/Gnskq66Nrfeh3X0O7xpCeZSzEZrNu7rchULRJoT81fx1txAI+FJ9mNORNvv/GkExCjLfP4902Glj7TRwYsG1lc96/oHdepQFCMLd21wO8AP553rvFC9vMeOovvopEAYWR8utzlO8/fw8rUJp7jRH9K/oHhx0FVTCG0iW18T8fxNMZLZAeRG7y0307xMp+pJ9L6B38qp23usDDQAxqGmcHvKO6FK6EMzXufIGmQhKTpIJyUVbLVFxXmJBzvxt7qpPWULYaDxlbx1CkfGu9ldaUDSATRPELnvhg4W4Iu1lBHqvTDrBxiPFhRGcylpGBA0YHKAQdx3mtfDYpRzRUl8oTkyRljellLlG6jK86D6611bT2V6KrbOaIy7/59taz0TwzLgIFO/Jf9pmcA+NiKzPZ2z+3xMUW/tHUH/pvdj+yDWvzSm5IDBSwt3dwGg42HK1cb/wCi+qj5NvCR7yK30oY+u591IdH7kPbn+FKdJXewsCL3+jblzNNOjeWzZgbHw8fOsiX6Zrv7i2PfKp19I28L1zHPZmA+kBp5MBx8/vpudqx2t3rhr2yHkNb30oJOhZGAawYE93ePb4Uihhabj+f+9CoD+mv8tvZR0GgGiP6Y7NwGBGTtsXJiSuZYVmAAvuMjW7gO+288KqaQ4oqrCV2LC4VHYkjkNTfjUFtDajTzyztcmWRm3+JsPICwFTeH2mY0Fr65blSQcu86AixPCuusWmK9WYYT1N2xXDY6NWPyhsY6gnM0UhQqBocySA5iDvsRWiDq4wzRJLHi8WUkAIYTAizbju9tVbAdGJMXhndJI0YFo2J1DrYFWW28AGx8QamernZ2IwiYiKY3gLhY7HTMQc5UHVRqmnMGsuWUabi+uw7TJNbCeJ6ARpIE+U4rXS/aAcNOGnlUhh+rSIgk4rG2ANx23jblT3bOLOdGB1Gh8xprU5s+X5lT9c+4d41l+pLcOUaSZBx9WkW4YvGgi1/nhx4ejypxsfoiuHmWRcVi2y3OSRwyNpuYZdR5a6VPRykAN9a99OdcpIQx3aWI/wBRFV9WSdoXTdph7OiJmkfeDlynhuube6losMFQnmxPv8KpvVT0hMsmMwr+nDNI6+MbyPmH+lz7G8KvUiaAcbnT8a9DGVqzlyVNorfSXYnypo0Ms0OhOaFsrG2ljfePjUTD1fhFX9Px4B4CVfVvWrTj7LJGeORx5EkCjkAykDhc+zWuVxcmsng24P2Iqv8AyZlzfp+PCi2vbLYDW5PdsAKoW1+lUETskGKx+IsT3+2RUJvwJjJYeNhU91u9IHjSLCIcvbKZJrHUpcBVPIMwYnnYVVerzoh/SGJ7MkrGgzOfYABfiT8avDiuH1J9gpZHq0xH2xumkEjZcRiNoYcG1mEySKCPrWiVgL8gavmE6KrIFZMfiniKlldZUINrbjk8ahulXVE0UcjwhXVbHfrYXvoBcke+nvVfsmXD4ScP9J8yKdwDAD1ZrajmtBlUKuPT2GR172tyWbojbQ43GbhvkTz+pXD9HDnA+W42xF7iRSeP2PCrBL3lA3XzA28Bem9r5Cd9mX2WPw91ZHJhpshMFssklDicScjyLftAL5GsL2XXQ06XYPeHz+KHpD+232tr6O7Wu8Ie+/C0+I97/dUssXeXyP3WqrYTdFV2zsMmB8s+JLs3Zp87oC7BQTZdQoJY87VTcD1EYyTMTNCiAnKTckjgSALC/ImtB6TbSWGONpP7JpsrMNcrWPZkga5SwI8NKe4bpDDKlo8Sj5d63swPIjnT8eScFa7AzgsiRhHTboc2zcQIGlWXMgcMoItckWIvpqKiMNMSApJKi5UHcLkXtyvpVw6ycJLJj0GUHOgEdjvA1Obla9/Kq3jNldi6jOJAyZlYAgG+/RtbX48fCutw09TjfdmPJjcW67CUi6V0F09dcy0thcOzukai7OyqB4nS/q311eibbEpdS19Aei4mZsRIXVF7kZQ5SW+mbjgosPXUv0yxGHwCqgfEvM4zCPtyABqMznLexINgNT4Vatm4RIIYoo7FYgACPpc38CWuSKY4zofhcdiWeftMyqsYKNYd2/ge8L2rzM86y5nOXY6ShKMKj3MYm2zO/pyOfC9wPbSkG2JI/wC8YX1NjofWNdan+sPo9BhcRlw0hdAO8G1Ktvy5h6S8fXVOykt/PxroR0yjaXQxSc4y6vqaP0c7HFo1mnV0A7Re2Nu8TlZeaki3hUt/QMV7BsSbkHSc28PX7qpfV61sXl1s8bg2O4DKwbyBFaYsW48vgb/w9Vc3iE4TpM34Za4Wxj/QEXPE/vz+NCpzsPGipGpjOhjOxsL20jFlBJDudbW+kd27fVn2LsWSaURLF2a2DsznMMrbsosLg++o3ofsmd1kxeHk+cwjAug1fI4JL2tZl0YMp4A1dNkdJ88hEoWI8ACctt+hbeOIrocROSdR2/gz8NGMlb7/AJLBi9qSQKkMWHMjABEVrqDb6tlIsvE3ArmNHjEizlM0j9xUvYLaw1O8m1/ZyrubpODcRRySWFy6kWUcrtpbjYb+VUyHrNQsVxRcPGxVXCC2UMdCqAFSAbcb+G6sEccpp0jROSj36E7tKfNm52v8CateDa0Mf/SLeZ/gRWYP0gima0UitmDAC9jpruNjuq/QYwKiHfqvut8beyhlFxpMuVSXQmzLe40sNAeOmvu5Uc8ot5keGmn400inu4v6O4+y3nrXaC7IOBK39R1pYmupnfVdKU2rjj4SX8fnzWvFc2q2Ccxvb+HC1Y71cf8AvLGnn2nvnNXTa/TqPZ6BSplmkJMUYNha+rO1jljBvuBJOg5jr4sunLofql+DHkx3HUvnUsO1orSRchm+69NbnML7jceoi1ZHtzrWxsjf2sceW9hDENOHpSZiagh08xpe7YqcgcpAD7QAPVQ58EssrRMc1CNMcdL5GxW1cQLi6uY0sTbLEuUAX46e29WbqwWXDs7ZGAa1y2g/jVCiaTEYtDGzvPLKoUsbkuxCi5OhBPPxrSthdMmzmOSNEKEgKDZr+iy/asQRfwqZ9SxqK2/A7h1GU2/UtWM6aYZDkOIUSsbBUuzXvu0GhvSvRvF9rJikEbqkbpGzSWDGRAxcBeAAZe9xv66jX2jhLmUQxCVV3kKht9VWbRnPsHE1BTdaxSbPDGcjKvaxy/2jMLDPG4NswXgbg2HnWKENf7UPy/bE0hcNlJuSAAfC199Jdn3gOF7g8CCCDSmC2nHisPHNEweOQXzbr20s3JgdCvMUYjtqBbW9v+q4O7xsfXQONMSpWQ2DTvuLafKJx91SGNxccQEk0iRICbtIQouBuF958rmkNnQXeXmMXiAPXY/GsI6wdsjE7QndWzIr5I9bjLGAndvuBILeum4sP1JNFZMlJGi7Y6y8B3I0d5B2qMziO8YVWJJGYgk21BANMods4CeYy5fnbXGa8Zl8bKdWB5+l4bqyZ30qY2Vj2YCBUjzMbq5XvaC9gR5VrlwsUvtbKxcQ7qRd9o9IB2yyMpAQFQFC5yG0axOgFr1D9P4V+T4LEKgi7ftsicoUKCO/D6x0+sK46JpHiMakOJkyR58jta9zrZMw0UE93NwvVl/4hcOqSYGNQFRIpAqgWAAKAAeFqLDj0SsnEZtapGVHFE8BVg6HdIocLP2s0bOQpCZbEKToWIOp00Ft1zVVVvOjD1rnJzi4yfRmSMnF2j0BsrHpiIw8ZBVuI1G4X153toQDqa6xuzMQrpLh3yh2XtYXv2cikWLC2gYaG41vWbdUm08mMaE7pkNv+uO7+9c3urQNtYdo4TJASrKQApZsneaxfLqQRu0GoNcXJj+nPSdTFNTVkF1h9EjKI5IYycQzWkVXB0tYE3IBF9L1C4noJHBg52muJo1DCQFihY69mtu4RuBv3rnharLidqdmLEZXt5m/PXhUPjJ5sSpSVrwA3CALxudSouzXOl91MhlmklfRDJ4ItuVW2VfoXjkhxitIyomSQMzGwF10HtsPbWjrtONkDLIhDGwYOtjoRpc1nfTPo98j+TrlZWljaRg2++cqAeWgqrgeVbMuBZXqs50Mzxfb3N5+UNyHuo6wntD9Y/tfxoUnkv8AcN5tf6S59U/SI4XaMVzZMQRC+uneIyH1PYX5ManutbscLi1WGNwGVi4OkSuLXERtvF7sAbC67r1mssYQRtHKHZkDnKCDE9z3DfewIBuNNRW1dbJixOw8Pi1RRI7wurAagyi7i433Oh8q2Sim+plhNx7MzWDrGxEIKwlFBFjfvevXcaqs+LZyWYksxJJ5k61qnW3s9MTgcFtCJI17RF7QooFzIBvtvyuCvrrJj91DGMV1SLnklL9zOsPMVII3rZh5jWt62NixNGr93WPPYMCATwuORrAjV56A9IbKYHtvGTnY5iw8bb/XSOKhqjew7hp1LS/U1iN7WPJhf77VIC2dfX8TVc2ftIyALlIUA8DvtwPEacKsOF3qeYB9oXdXLo2y6Gd9Wi/p+O8m9Xz5qsdO9pmXaOJa+isIVH2YgFt6zc+urL1Y3+X40gD6V777duT66z/aWIDSyt9eWRvazEV1cS/Vb9kYMj+xeRTZGxZMSSFZVC7y3wUasanY+jMKZSSzkam9gD6t/jUX0axRjkG8B7i/iN48wDep3H7RAIUb2vrpbfbz3/dWmV3QWKMNNsPBlVkWRdDDMjLYbjGyG9+PHSr71x9GMMiHGLMmHnY3yndOfsqtyJN3eAtuvzrPMJJkhIawc5r79WYnQHiN1XXp5tGCXo9hppI1fESiKNJCBnR0I7Qht4FkIIBtrQVbKyNqmjP4ukvZr3j2x3IyyMpTS53jMuu8aXtUbiMUWfNIxfMdSxuQbcb7x91S+04oDhMB2cKoxileUje0hl7G5J1t82SBuGbSopoBp42IFquEIx6ojnOa6smNnbVlgHzE8kN7kZGIBPMr6JPiRWx9EtsHFYGGdj33Tv2GmZSUb1ZlvWCrKFUKxt3iPMA6mtL6puk91bBSaaO+HPNdWeLzBu48C3Kk8RjuNovUXCGQKmLZjYLPiWJ3WAjBJ9leYg+g8q9BdL8aY9l7VdTY/KJEBPKUYdGA8crNavPjGq4ZUmxWV2AtVx6pVX+l8Jm1BZxrzMclj533VAxdGMS8QmjjMsdrkxkSFN9+0VCWTcfSAFP+r+XLtPBH/wCZi97ZfjWkUat0m2xFg9uw9mixxxRxRy5QqgjEM984A1HonztUV/xGLafB2/wpPcyUn1rYQHH4u5Hejw97XDKLAC1gbgsBc8NKj+uXH9vFsyTW7QOGvvurIre8GlQlcmh+SDUIszAVzelMtJHfThBPdBsZ2e0MK3+aAfJrqfcau3Tfp00RaCNQXbVnJPc1a2UcW43O7TSswws+R0b6rKfYQasnTvDgTLKpukyAg8+IPrVhWacFLKnLY0Qk1jdEWdrykljI7Em5JN7+d99aZ0CxMYeN55kCALbu2VZZNUSRieAIIbddgKyReNWvotkkieF+JU2vYHdYnQju2t43FMyJabrsXgk5Scb7osfXylsZh/8A6B90jVlyvrVz6wIbJh7yM5jzwkM1wirldMt9QCG5nlwtVLjGtMTtdBE4uMmmd28aFdWNHVgC+x9nSYiaOGJQ0khyoCQLnldjbhWx7T6K4+TYeGwHYn5RBP3kzLbsx2pRi18ttRxv4Vm3QNR/SWELMFCzIzMTYAJdjcnwG+vQe0Om+FhCvJiYlWUlVYOGBK6tYLcaaDlc2J3UnLkcKS7jIRsp2zOg+KGxp8DiFQuSXiCuDkDZWsSN3fBOmneNYa0ZGhBBG+/Ag2tXpiPbceNzrET3V7uo7ynf6BOh5eW6jwXVts2SNo3w8bEi+bLlcA3GjixJB40jDncpNMdlxaYo8xsmldYLFtE4dDZhuNuB0NxxuDVh6f8AQ99m4toC2dG1ifiU3d625huNVlV51s6MzdjZ+ivSk4qMGyqVsjRgaL9q5115ctOFXnZ9rpbio9zVhHQbHFJnAOjJqL7yrAr6xr762nYcqtkKngAR6wd9cjiMahOkdOEtcLZQ+rA/pmON7WDMNTwmc/zes1TNlB5/eavXQpyr7SkUgGOGZrX32aX7t9URfRjsdddx3EWro4l98vH4MeT9q8/kf4LEKi8dDfdcX58wRqLjw4XpT5S8zIqqWbVVCgsWN1YWA1J3/fXEUoVVsbOxswtdW4iwI9Pyq7dXE0WBGIkxP6NO5EcEkyax5gbt2ZsQtwLm4vu503JPRGyRTfRDLF4SVFQy4aVCwF2ZWALaWXdlF9Te99d1K7a2diZdkxlIn7DByzO78MsuX0AdWysXvbQD11sohWVFDgSpKAHym8b33XI+iTqrjUHQ86sj4CMxGEovZFShS3dyEZStt1raWpGGbkrYWaXoeTtnyM0QBOiEovgpLSEftMT667kkClb8SPVv18qkNubC+QTz4dyQI5XyE6ZkIUqftd2w86hpMcoewIsF114mxI8bbvVWpdSrqKNU6JIiRtEfk+eEZXfDxq98wBzzYmYZFve2VP8As16bwRwx4XF4YRpMkwsRoj5bvc2CqbWsWHAms9wfS3ExnLDJqbKgCqxGumQEGzHTUC551L9Gtsvjsdh4cZmnVn7MhiSfnO5z7pW+bMNRl5VieGanrbG/Vg46R31g7eGJwcbowyz4yaQqpuARDhwRrY6MWAuKzknWrV0w2AsGMnw6OCYXKi5AJBAYeF7GxHMVVyLGx04Hga1RjpRkl3sEchU5luDwINiOG8UvsrF9lNHJc/NujeWVg3wpEW5iuhaxFx7aKgTYetJidov2YV+1iiNjq1iPLRSFHrF9LGqF0w2hniwsJH9kJSDckFZCjWBO+zBtRpr51dOkEkuJGAmhZiz4GNnCIzWMedHNkB43FuNjaqZ0j2bO2RngmUqWBvDIBbQ31UAXN91ZYprIbZtPD79CsqKSA1p+mzZTuikJ8Eb8tNdOYrUYRMLrUvLIZMPEpJOTMFvwFz3fL7qiyBzFSWz0BQ3tYn1brGhkvUZD1Q1gkC5gY1a6sveB7pP0hYizrbS+m+4pxszaBikD38D5H+NqvfR3BbMxMSSYnM2JhTJNGZBGj5SRHKT6TnJkU2IuRrqbmXG2NlQn5uHAqRpqokP/ANwsPXSpZop6abGY8U3UlS/5Kj00IlgSRTcAi+pNw17G+o0Jt/q8aqOBwDyuEjR5HOoVELMbXvYLc6Vq+0OlGBxCdlMYGjvfKmWI6fVaNRb7qvvQvAYPCwhcNGqFgHkkLZjlYnLdzq99yqNNPaiGbRHS0/azRxGPXLWvNdTzTbwPsNCvXvyn/Jl/ZFHRcz7GX6ZjmB6B4UyIvYCxNjmLHfx9K1S2K6uV7VUQYSNW3s2HBtY+fLhS2DazqftD3VZMa+azXrmrLL1Z1pwSdJJeBPD9VmAXUOQbWLJ2aG24+ig0NPdk9CIcKGGHxmIjVrXHao+7lnQkctKiHFjpa1qVwWPy5tQNKfHiq/ymafDya/cQfT7odhpZY+0lnmlRMpd5VFkuzBe6oubsTflaoCDoZhU/uEPizFj7zarLjZyzkkg6/wA602D+VKnnnJ96NWLBCMe3UPA7HiT0IoV5WRfw31OYHDgfRA8hut8aj8FJrw4VL4Z77jvpcW33KydOgUeCRb5Y41zb7IouDvDWGoJPGomfZUYOkUIsbj5tfdppVgFhx/hTeeEHfrzo5WKg0mQCYYBgQqgqbg5QLEa3HI8iKdbOhRXDGNGZTmUugaxG4794Oo10OtdTKobf/PnRrIOfqpVtdTS6aLVh+koAHzfssN/qqX/pDS9vf/CqIk4qwHFkRX3ac61Q4ifqzBlwRVUivdJX7bEszKCB3VzAEAAA6DgL38b1FHBpvEcfnkXj/p1qRxOutze5P3U1dwCfvv8AdWaU23bNsIpRSEhs1LghEBGoIRQQeBBC3B8a4EGQ5gBmzXvYA3Oma41v476dpILbj7/Om058vXf8aHU7GJDWaBWJYqpJJJJUE89TvNNJdnJfN2cd+eUfhUhlG8EedDsxzFFbCGXyRQNFQf6F/ClMJg1zgZE3j6C+fKnAgHL3UvhIgHXQ6EcPwqWRkvtPEtFic0TZLKoFgALW9HKNLX4fHWpnFdNjGELR3zD6J5aHeag9oqDNexuQNLVxt2KyxXuND5cOdOjlnG6ZkeKEtKkiWfrIHCAnzkt/6TVV2ziYZ3zph0iY6taxDHnbILNzPGuRELbm38vwrrsh41Us05KmxsMGODuKGceEHJf2B+Fd9mPD2C33U/7MAbjSZXTjSrHWIRQx7jGp840OnrFKnZsR/u4/3afhRLbxpxG+u81GymM5NkQ8Y4/Psx8BSGH6OfOdok0yN3SLPuyk2ADKbW10qUxpItv9n86UMPKfteqpqaBq0Nv6FxH6/if2k/8A10Ke9sf5vQq9b9v4BoXjWO5HZC682e3q58adGW9gI10t9J/xuRWNt1s4z/J3f4X/APVA9bOM4dj+6H41o5PL7GV8Tj9zYXI4wodebn/1UnZb6RJy+n4farIv62MYeMX7ofjXDdaeNP04/D5oVOTy+3zwTmcfua+uGXX5lD4kv+e1F8nS+sMftf8APWQt1qY0/Si/dLRf1o4368e7/CWpyeX2+eC+ah7/ADybCIguoiiHjdvz0tFOV0yx6Hhm/N/NqxY9aONv6cel/wC6SjbrUx3+In7pPwqcnl9vngF8Vje/zybcmMPJfY1//NRy4sj6vrBt/wCYVhj9a2P/AMVR5RJ+FJv1qY8/3w9UafhV8nl3X8/+A8xiNslxA3lEJ52b81N2xK78iW14N+esX/rOx/8Aij1xofhRR9ZGN/xR+6j/AC1XJ5N188BrisS3+eTa42+wntPxalTtByNAhXlYkct96xU9ZOOt/baH/KT8utEvWRjj/wDEEf6EFv8AbRclk3XzwU+Lx7P55NnufqR+w/jvorX+hER5Hh/qqkbR22zYaN8NtLNKqOZM8PZ53z/bBWMIl9bnMQotdqrUfS/aZ1WWQ3IUZY0a7G4CiyG7b+7vsCd1VyU9188E5uGz+eTXMqqud0jVdATlJsTw0Plu99F2CknuRE+AFx4EZtPXvvVcw+1DDDHNi9pTxdpCrNH2CmZJGOUMrCMqsR1sxGbSwN72Ybf2tMqwHDY5ViClZZZQoPaKw7pJVmJItaNb5VAY2vU5V+QVxXUuDYZQD82g8MvLyNc9gv1I/wBjl66H/P0GBwwxSjETrORdSAUhIFiqy2AsSwNrsTfTSsp251n4ued5Yn7BGIyxqFIWwA3ldTe5vxvwqo8JKS6MN8XFPqjVox/lxHyWhHJbcsfmEHDXdesXfrAx36w37KflpfB9O8WDeXEOUHeyrkUuDwDZe7rvNiRrYVfJZN188E5yGz+eTZTiyTc5CfFBf23oSbRv6Sqbbu6Dby10rEp+sTGliVnZQTcL3TYcrlbnzNcjrDx2n6S37Kflq+Tybr54JzePZm2LiOaoL/5Y3899LnEHQZI7n/LG7XnWGnrEx3HEN+yn5a5HWJj/ANak/wBv5anJT3X9/wDRT4vHszdhIeCJ6kX4iuDKfqL59mtYZ/WHj/1qT/b+FD+sTH/rUn+38tTkp7orm4bP55NxeT7CH/w1+Irk4r7Kj/w1rEP6wcd+syf7fy0B1g479ak934VOSnuv7L5vHszbJMUW35D5xLQWY/5XkIl+NYqOsDG/rUn+38tEesDHfrUntH5avkp7r+yc3j2f9G4dr9mP92lHWGf1gY39Zk/2/loVOTnuvngnN49n/RAtGaIIaVkk/kUiTrpXTOadqhoZSOVHc8d9cXqECvRZ6GWiy1Cg81C9FajAqEO0S9LYfZkkhIRGcqCxCqWIUbybDQeNCAWF/jWu9Fum+BweyRBGJo8TMPnpI0BbMxYBwzWDC1sq8jzvVN0WkY6cObX/AJvy86muinRR8ZMUGYKqszFRdrBSe4u+RtxyDVvDfVy/5klE0EJjzJ2hYxwhc5zBrRyAEKWNwWzAFe9Vz2nsmGPDlzkiSdAJsOjhSbAZVZ0J1ZrI2UW3WI3UEp0GoGW7K2I874hEkhyrCM7vEwIF0GRVRLiUEgMbECxOYgXpfafQ1BKGwbqUFwgkYO0zRkK/YgLlkXMcoBsDrqRci/dEMG8s/YvhkZlkVpbyPaIxrlErjQF3sY7JdWCi4O+rLtrocseHTBYKFS2IEmeVySqKcpkY3uVzg5RlB1tppcA50y1H0MhwGBeGUkLFnlUKhT0ImYd0EXsjO3c1IIYGwIFQePxMDC8a2Pd0aOy7hcgB21JG8nidBrVnn6PYqHFJHiJlilkDJGA4kEcaZvoL34k1zJYeizC2+mUvV7ipInnhilcRC87MUs0hLMxhCnvxhbEm4Ou4WtTYvqC+w22X0hxDTER5i+JCRFcxKyPfLYpbKwa5XJuXNcWtWtDqpmWCBmlg7bDkyKqxZY1a3Ai/dB757nfKgd29ZBs7a0mHRXYXc5TDKxJKZDcZATbun3mx3Vpr9ZONxUKIsKZpSjBgxEZiCZpM7aGwIYkpqMrrvFLybkiWWfq2eSMlJxhZJEZH7BMyhTc5Y8+Xsgbkv2YTOSd1YR0h6HNgp5opZA/YSorhA1zG6hw9yLLcELYn0jbWth2biNoZSsGLgZWzHuOHKks5uDMxKxA3udWB0AOU0vtnqbhxQSaSS2JcWnfMzpIWFi6ZiMrjev0RYCxFDjn6FyRjB6P4Z3CwTPKMhN+yfNnYZVXLuUBx6WY+NM9oJH2SRxGXtNFMZRSG1JuGBzZsxtkykjUFja537o51b7P2VMkjSl5bN2TTEALb0iMoC313nXW1UnrUaOTHE4WVFEOGLShGRCRnDjISQHsTmsuoIbW5o9f3UVXQyabZ4vZHDgIGY2y5TYZlsd9jpfja9FsuCNpo1mYpEzqHcC5VbjMQBqSBwqVXCHGFAoBnll7NSHALEgBcy+O7OBqd+pvVim6pMRhzKswRiY2MLo/zZddSpcjRhuykC9jqAL0blS6lUOusHovsdMP2+AxdpDYrAbtnBI9G4zJbfc6aW0qgpgowGDyHNlBXIMy3IzWZr3+zYDQnfob3rB9XkMyBhiJSCURssatkkeMyjVW7N1sANGF+0XcRYwm3+hE2FdzkPYx5Q7hg/ZOwHzbsoAD3sbW0DLUTT6FMhNo9HpYUV2Hda2tmAuRe12AB1DLdSQSjW0sTGZatmC26oLM8heSWJ0OchgO2LK976IQSZNBuuCLnNUV0k2d2E7J2ZjGhy6kDh3XJ+cXiHGhvparTI0ROWiy13mos9EUFloWow1ANVEOKFd2o6hBX5Oa4MR50KFQI57I8NRQymhQqrBOwNK6tyoUKhYFSj7E8jQoVLIWHoHJBFtDDvilDQK93zC6i4YBmBBuAxB9Vah1m9KcFjVhhiQSMLSnMpQsLOiRKQO0Dkm4AHC30hQoUEmwojXoD/R+I+UYnFDNLAxEUcsgsEC57qWyhmdg5s2i7tKjdqYvFYjG9lh2kiGJS8EbFQY42DZo2yAhQSDYarY68TRUKXJ0wvSzTOiOwpoMI4ljgjlcNIwQr3nOt2yBVGo1tcXvaw0ExNiIQrSCcK+S9mcZSSCdQ2+/hwFChWeTWrt3GwWpMxfavRpmlRoJIzNKzGJhGygHLESocHQrqF5BHtc3sWA25JgEZBIkiSEyg5MwxAZWERyt3ksVbutlGU33kUVCtEHqVMXPuQ22Z5AiRm7Jio0ljXKbMvf10tlmDfRQFW0B8bh0Y6J4kordj2MkCgJIEBdAyPnOWQIJDIS1hclCVtpc0KFG1aSAuuo82NgcdDApkw2GbPlJRuySV/SEikBQpBIDkMxNjv31OYzpDidmYYSMI8ZDJltLETaMgAWYNI2ZWsbMGABsLa0VCkxdtjJdkI9N4ocV2EnymSNcQtzGTdSSEADKt7ZgVW2Ya5ba1SOiGCwkWOn+UsggUKY37O7FosgzL3W5tm01sTwoUKGLYVJo0TamyMDhEixOFkiSRcsay9yU5FzFjdr2YAnv7zoCdaUw8MGOw7zM8SM3ab4BYNcEs8cgzdoMpBII3332NChQ6tSt7lKJGxDBw5pcJKjucpmWViflHPeQgdmKd6xtlB03io7Vxki42XBThQjySGN5JMqMZbOzSlWyPE5W2UqCt1tYqBQoUWKTl3DywUOxDNsbESXljhwqJBHIMkY7gR1PaFhM+Yle8pJN+61vQIpltXZDfJD20ceHhhllKZVdmZjZexjlJYMgILC5sSHNybUKFNc3Fpe4pJNERgujcMx7uJjjVUQs8psA7E3UKAXa1jooPDdeorGbJdMxyt2avkzkWubEgb9GtrbhuoqFNvqB3Ep8IY2yvoRvHEaA6+2kpWBOgsLDS99ban1nWhQowX0ZxRUKFQo//2Q=="/>
          <p:cNvSpPr>
            <a:spLocks noChangeAspect="1" noChangeArrowheads="1"/>
          </p:cNvSpPr>
          <p:nvPr/>
        </p:nvSpPr>
        <p:spPr bwMode="auto">
          <a:xfrm>
            <a:off x="63500" y="-774700"/>
            <a:ext cx="2447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3268" name="Grupo 14"/>
          <p:cNvGrpSpPr>
            <a:grpSpLocks/>
          </p:cNvGrpSpPr>
          <p:nvPr/>
        </p:nvGrpSpPr>
        <p:grpSpPr bwMode="auto">
          <a:xfrm>
            <a:off x="5580063" y="0"/>
            <a:ext cx="3563937" cy="6858000"/>
            <a:chOff x="5580112" y="0"/>
            <a:chExt cx="3563889" cy="6858000"/>
          </a:xfrm>
        </p:grpSpPr>
        <p:pic>
          <p:nvPicPr>
            <p:cNvPr id="53269" name="Picture 2" descr="http://t1.gstatic.com/images?q=tbn:ANd9GcSOE9aEhmBI_MmFUwE-vkhO5N3R973lkuZaj1mH6MLJeQ9xGT-G"/>
            <p:cNvPicPr>
              <a:picLocks noChangeAspect="1" noChangeArrowheads="1"/>
            </p:cNvPicPr>
            <p:nvPr/>
          </p:nvPicPr>
          <p:blipFill>
            <a:blip r:embed="rId2" cstate="print"/>
            <a:srcRect t="11691" b="14268"/>
            <a:stretch>
              <a:fillRect/>
            </a:stretch>
          </p:blipFill>
          <p:spPr bwMode="auto">
            <a:xfrm>
              <a:off x="5588451" y="0"/>
              <a:ext cx="2677279" cy="14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0" name="Picture 4" descr="http://t1.gstatic.com/images?q=tbn:ANd9GcQ6DJg4DYUaY48uaAACe9W2VUeKQzcWK7ie3SIjgr7y3omsPg9U"/>
            <p:cNvPicPr>
              <a:picLocks noChangeAspect="1" noChangeArrowheads="1"/>
            </p:cNvPicPr>
            <p:nvPr/>
          </p:nvPicPr>
          <p:blipFill>
            <a:blip r:embed="rId3" cstate="print"/>
            <a:srcRect t="6320"/>
            <a:stretch>
              <a:fillRect/>
            </a:stretch>
          </p:blipFill>
          <p:spPr bwMode="auto">
            <a:xfrm>
              <a:off x="5580112" y="1484784"/>
              <a:ext cx="1639880" cy="176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1" name="Picture 12" descr="http://www.historiadobrasil.net/descobrimento/descobrimentobrasi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9000" y="1484784"/>
              <a:ext cx="1905000" cy="177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2" name="Picture 18" descr="http://3.bp.blogspot.com/-qnkLJ4tnrZI/T-O1YIJD7RI/AAAAAAAAFlQ/AE57LNM-WEU/s400/momentos_historico_ex_presidentes_luis_alberto_lacalle_Uruguai_e_carlos_menem_Argentina_e_andres_rodriguez_Paraguai_e_fernando_collor_de_mello_Brasil_Mercosul_be_01.jpg"/>
            <p:cNvPicPr>
              <a:picLocks noChangeAspect="1" noChangeArrowheads="1"/>
            </p:cNvPicPr>
            <p:nvPr/>
          </p:nvPicPr>
          <p:blipFill>
            <a:blip r:embed="rId5" cstate="print"/>
            <a:srcRect b="22826"/>
            <a:stretch>
              <a:fillRect/>
            </a:stretch>
          </p:blipFill>
          <p:spPr bwMode="auto">
            <a:xfrm>
              <a:off x="5580113" y="5085184"/>
              <a:ext cx="3563888" cy="1772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3" name="Picture 14" descr="http://t2.gstatic.com/images?q=tbn:ANd9GcSq39ACPQkUjuYrGsPLUFBtTmosDb5tEqORxP_k_g3GS8T7NZS7oQ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3279980"/>
              <a:ext cx="3563888" cy="179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957263"/>
          <a:ext cx="5400675" cy="5595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8"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  <a:latin typeface="Trebuchet MS" pitchFamily="34" charset="0"/>
                        </a:rPr>
                        <a:t>Completar con –o  si necesario:</a:t>
                      </a:r>
                    </a:p>
                  </a:txBody>
                  <a:tcPr marL="91451" marR="91451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baseline="0" noProof="0" dirty="0"/>
                        <a:t> Estamos en el siglo veintiun</a:t>
                      </a:r>
                      <a:r>
                        <a:rPr lang="es-ES" sz="2200" b="1" u="sng" baseline="0" noProof="0" dirty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s-ES" sz="2200" baseline="0" noProof="0" dirty="0"/>
                        <a:t> .</a:t>
                      </a:r>
                      <a:endParaRPr lang="es-ES" sz="2200" noProof="0" dirty="0"/>
                    </a:p>
                  </a:txBody>
                  <a:tcPr marL="91451" marR="91451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endParaRPr lang="es-ES" sz="2200" noProof="0" dirty="0"/>
                    </a:p>
                  </a:txBody>
                  <a:tcPr marL="91451" marR="91451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1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Hay siete meses del año que tienen treinta y un días.</a:t>
                      </a:r>
                    </a:p>
                  </a:txBody>
                  <a:tcPr marL="91451" marR="91451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endParaRPr lang="es-ES" sz="2200" noProof="0" dirty="0"/>
                    </a:p>
                  </a:txBody>
                  <a:tcPr marL="91451" marR="91451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Esta bebida</a:t>
                      </a:r>
                      <a:r>
                        <a:rPr lang="es-ES" sz="2200" baseline="0" noProof="0" dirty="0"/>
                        <a:t> se llama Cincuenta y Un</a:t>
                      </a:r>
                      <a:r>
                        <a:rPr lang="es-ES" sz="2200" b="1" u="sng" baseline="0" noProof="0" dirty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s-ES" sz="2200" baseline="0" noProof="0" dirty="0"/>
                        <a:t> .</a:t>
                      </a:r>
                      <a:endParaRPr lang="es-ES" sz="2200" noProof="0" dirty="0"/>
                    </a:p>
                  </a:txBody>
                  <a:tcPr marL="91451" marR="91451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endParaRPr lang="es-ES" sz="2200" noProof="0" dirty="0"/>
                    </a:p>
                  </a:txBody>
                  <a:tcPr marL="91451" marR="91451"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1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Hace un año hice un viaje a México, donde me quedé cuarenta y un días.</a:t>
                      </a:r>
                    </a:p>
                  </a:txBody>
                  <a:tcPr marL="91451" marR="91451"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endParaRPr lang="es-ES" sz="2200" noProof="0" dirty="0"/>
                    </a:p>
                  </a:txBody>
                  <a:tcPr marL="91451" marR="91451"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201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El equipo un</a:t>
                      </a:r>
                      <a:r>
                        <a:rPr lang="es-ES" sz="2200" b="1" u="sng" noProof="0" dirty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s-ES" sz="2200" b="1" noProof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ES" sz="2200" noProof="0" dirty="0"/>
                        <a:t>perdió el juego, pues solo consiguió treinta y un  puntos.</a:t>
                      </a:r>
                      <a:r>
                        <a:rPr lang="es-ES" sz="2200" baseline="0" noProof="0" dirty="0"/>
                        <a:t> </a:t>
                      </a:r>
                      <a:endParaRPr lang="es-ES" sz="2200" noProof="0" dirty="0"/>
                    </a:p>
                  </a:txBody>
                  <a:tcPr marL="91451" marR="91451" marT="45721" marB="457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9405" name="CaixaDeTexto 5"/>
          <p:cNvSpPr txBox="1">
            <a:spLocks noChangeArrowheads="1"/>
          </p:cNvSpPr>
          <p:nvPr/>
        </p:nvSpPr>
        <p:spPr bwMode="auto">
          <a:xfrm>
            <a:off x="0" y="0"/>
            <a:ext cx="12954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</a:rPr>
              <a:t>2.9</a:t>
            </a:r>
          </a:p>
        </p:txBody>
      </p:sp>
      <p:sp>
        <p:nvSpPr>
          <p:cNvPr id="59406" name="CaixaDeTexto 6"/>
          <p:cNvSpPr txBox="1">
            <a:spLocks noChangeArrowheads="1"/>
          </p:cNvSpPr>
          <p:nvPr/>
        </p:nvSpPr>
        <p:spPr bwMode="auto">
          <a:xfrm>
            <a:off x="1331913" y="0"/>
            <a:ext cx="6477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>
                <a:solidFill>
                  <a:srgbClr val="FF0000"/>
                </a:solidFill>
              </a:rPr>
              <a:t>II</a:t>
            </a:r>
          </a:p>
        </p:txBody>
      </p:sp>
      <p:grpSp>
        <p:nvGrpSpPr>
          <p:cNvPr id="59407" name="Grupo 7"/>
          <p:cNvGrpSpPr>
            <a:grpSpLocks/>
          </p:cNvGrpSpPr>
          <p:nvPr/>
        </p:nvGrpSpPr>
        <p:grpSpPr bwMode="auto">
          <a:xfrm>
            <a:off x="5356225" y="0"/>
            <a:ext cx="3787775" cy="6858000"/>
            <a:chOff x="5355748" y="0"/>
            <a:chExt cx="3788253" cy="6858000"/>
          </a:xfrm>
        </p:grpSpPr>
        <p:pic>
          <p:nvPicPr>
            <p:cNvPr id="59408" name="Picture 20" descr="http://3.bp.blogspot.com/-TPaFMBjSkqw/Tv-ELBOCpeI/AAAAAAAABVw/01RKvXtEu5k/s640/feliz-ano-novo-2012-1321895523.jpg"/>
            <p:cNvPicPr>
              <a:picLocks noChangeAspect="1" noChangeArrowheads="1"/>
            </p:cNvPicPr>
            <p:nvPr/>
          </p:nvPicPr>
          <p:blipFill>
            <a:blip r:embed="rId2" cstate="print"/>
            <a:srcRect t="19730" b="32057"/>
            <a:stretch>
              <a:fillRect/>
            </a:stretch>
          </p:blipFill>
          <p:spPr bwMode="auto">
            <a:xfrm>
              <a:off x="5436096" y="0"/>
              <a:ext cx="3707904" cy="1382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9" name="Picture 22" descr="http://t0.gstatic.com/images?q=tbn:ANd9GcSRULG53-rfui1tc3Q5U7jcCtDNlVZnsUB7b_bxHKnggcdIjp19qQ"/>
            <p:cNvPicPr>
              <a:picLocks noChangeAspect="1" noChangeArrowheads="1"/>
            </p:cNvPicPr>
            <p:nvPr/>
          </p:nvPicPr>
          <p:blipFill>
            <a:blip r:embed="rId3" cstate="print"/>
            <a:srcRect l="3937" t="20454" r="5501" b="5142"/>
            <a:stretch>
              <a:fillRect/>
            </a:stretch>
          </p:blipFill>
          <p:spPr bwMode="auto">
            <a:xfrm>
              <a:off x="5355748" y="1412776"/>
              <a:ext cx="1656184" cy="1863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0" name="Picture 24" descr="http://t0.gstatic.com/images?q=tbn:ANd9GcQ_f-jzB3LI-oszAWYHbU8-7s_XzyJNqGvoTunhnUa_zpf4ao_84g"/>
            <p:cNvPicPr>
              <a:picLocks noChangeAspect="1" noChangeArrowheads="1"/>
            </p:cNvPicPr>
            <p:nvPr/>
          </p:nvPicPr>
          <p:blipFill>
            <a:blip r:embed="rId4" cstate="print"/>
            <a:srcRect r="16032"/>
            <a:stretch>
              <a:fillRect/>
            </a:stretch>
          </p:blipFill>
          <p:spPr bwMode="auto">
            <a:xfrm>
              <a:off x="7020273" y="1412776"/>
              <a:ext cx="2123728" cy="184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11" name="AutoShape 32" descr="data:image/jpeg;base64,/9j/4AAQSkZJRgABAQAAAQABAAD/2wCEAAkGBhQSERUUExQWFRUVGBcVFxcXFhoVFxgYFhgYFxcYFBcXGyYeGBokGhYXHy8gJCcpLCwsFR4xNTAqNSYrLCkBCQoKDgwOGg8PGikkHCQsKSwsLCwsKSwsLCwsLCksLCwsKSksLCwsLCwsLCwpLCwpLCwsLCwsKSwsLCwsKSwsLP/AABEIAMIBAwMBIgACEQEDEQH/xAAcAAABBQEBAQAAAAAAAAAAAAACAAEDBAUGBwj/xABAEAACAQIDBQYEBAQFAwUBAAABAhEAAxIhMQQFQVFhBhMicYGRMqHR8EJSscEUI+HxBxVTYoIzktJDVHKiwhb/xAAZAQADAQEBAAAAAAAAAAAAAAAAAQIDBAX/xAAmEQACAgICAwACAQUAAAAAAAAAAQIREiEDMRNBUQRxkSJhoeHx/9oADAMBAAIRAxEAPwDgt22bqtKyQB4iplQuUsYOQzGeXpVzeNgLidcTaY1KlCGY8ySSpwk9DPlUtneRtTct3IuW2QqAJDqQZx8OQjQhvWs7bMWJpcy/x55AnLMDLLFGvOK4YNZb7Mv0bPY7bAlzEkzHwQGDBRpnmOh006mvS03G11Vu2yqlvEg4Z8GPIjI8vMV5V2WvqLyArlMS2gGckwNeI8tTXpe69qdGbu272zKsFOUI4ktBgRJPiGWYkYSCvocMnGOhNKT2b+w7C/dhlc+R5zBHQgyPMU2w3r3etinDpnpl0p9g3zaDuhYKrxcSSQsEQ4UkAfEuKP8Aeam2vtPYsgEuGXiUKvh0iQpxZzwB0rTyadhgvRkdrbts2bizhcRkJBlgSpB9DmPynlXNbt2jHatkkYiqk85I5VV7d9pFu7S4tHElu2oUj4Sx8XjYkQPFHPI8647d+8NoW4FRiW5SApAGgERw41zR/Llx8jbX9JnyceR6NTisvYN6O7hSi6eIhhK+a9T1rVAr1+HmhzRzh0ccouLpjinFICiArUQJXP74aVDtOyi6jq2jeHIxpwnzqyBQ4SG4QRmOo4j0/SpaHZl7Pue3Y8VpYB8LDEYIYyPYkdImot7bsULjNskKHJX4oOHKDPhkxmNOlbTWwcuBkn78zVTee8Rs9vE8kAgSMyehHkNRWbjGMf7FqTbPM9o2YY3ETElTiOisQcJPxSASIrf7J7rW4zWrqkrAYAkyDOfwzgnPIkfTIW6167i7sBS2IKg+EQxAWf8Aah+zXd9mt3BRjwAEZKxBDwwlsRI8WvUZV43EnLnUfWzq5HUTWv4bdo5DCo0OkDWTy51ze8d2WtosFksln4RkVLZGc4bMmCJ1HI11dyyGEMJBiQdDBnP2qjvfZ7gthbK5kgGDHhAPHzAHrXqc0JVa6p6r36o5oSMX/wDiVvWrMnu8JDMseEjMkBeBPhBmPhGQrS3b2Ms2bhYeJCpUI4DESQfi/wCPKetau7kcIO8MtJnSNcogDKOlWxRx8UFFaHKcurOaTsQhe5jMrc0AAXAJ+ECDlhgZREda2927mtWMXdLhxcOHDT2nzmrgowKqPFCLtIlzbHAohTAUYFaCQ4oxQgUYFSMVEKaKICkMcU8U4FEBQBHhpVLhpUijwTZ95gKJgjCyyVGmLSI4+EzqMU9aKxtQyxCRB8MyCBmIPCMufGs9dlwh7TDxYcQg6GJKnrhkEc1HKp907AzEQ2GSfF8UBRiJZRJwgQSY56wa8KfGpaO5m5s+6VZ/5cIAQHzUAIY1k5GWIjXI10G1b7t2XI2e5dVlGHwsHAIMfE4YRBPwyMl9Ob3gl633twFWtJdFjEB4GfCSQgwiFIQnICJHHOtXdJVcr1sFLigqRBdcgQy6EjPT/aRrIpxzhFqPX17IfZpbn3qLl8+E2vC5xBQWYyD3lxj8YU6yCPE3EgV2Vve8Wy42gkqpPdsEU6Anwkp4sxkY1jlXO7Ft2y3b1oKWU4s7bSAuO3D91IOeMDxYvw6ca2d5djLXdtgxAhSQDDKxCmJlZgwONdUMse7ZTPM+1u+lvbazKWZW7sEwUJbABLAgQRJGn4RrVC7tQ7yc7jgjxEzkJBGkzoQRxDTM5La5fG65KrKxMRBw4QupzyPH04VV2ewzThmV8fI6jPmfSuGSt2xM6rZboFyEgagAeCQeJkYmOXTyrotjsBVyLGcziYuc+EnhWPu7fdsiNoa3cuRAeC7kagXHwwx8zOUEA1v7PcDqCunlHpFer+ClHudv5rRx836HinAp4p4r1DAUUitPFPFIAHyz5fofse1Qwl+0QR4WEEHUefI0e17L3i4SSAYmDEgGY+UetUNybre0fEdUXFx8XHPjBxfLWcsZuSkklr2WkqLO7txWrKqFWSpkMc2mImfIn3POtC2gAgCBypxRCrUIx6Qm2+xxRgUIoxTAcUYoRRikA4FEBTCiApAOKMCmAowKRQhRgUwFEBUjCAogKQFSWrRYgDjSsaQIosNadvYAhBxSeUZVd2ywXQcM5P8ASsXyqzZcTowIpVqjd9vmx9h+1PT8sR+JnDbZ2Js39oe651WVjUFipxA6QMBy53CeNS3N1W2tDEq/yIMwCV7tsLLJEMAQYnVXzzzoLVu5ZuYbEBQuJLDmFJBhxYuH4VIKnARAJ/DlTjfqm66spt97Ft1uQApiGJacIlBoYJNtcs65XSOhGbvvsqGstsyMLdslb9jxTZLYfEtufECyFmVZJ1GcK1S767Fs+zhrX8y8q2whJA8OQKqIhRBJ9Olb+2EXla0GUwFNpiQQcx3c8/hKtzBP5qs7r2osoNuGRhjVWMEYs3QNmGKuSCCBqM6S6aBq3ZwOz9nf4bbLa3GVfArY9VEzKur/ABCcWWUCSZ1q1vne9u0doQnCoHd2zaAtl7jZFgFhcAzPpqZrQ7S9prVkeO2zPcbvLcqDhUQELEmHU4MUDXEQda8/7Qb0t3LhFvEtkEuEygOScK5fEokZnOCeEVjNtdAyhvTBbZe7fFbdVcjSCR4kYZAkHiNZ9nS6rAGFM5AfDGhIk8AefvVB7Up6/rJ8uWWtT7DsjlzbT8a4wDrkuPKBxAjl5Cubkhlslm7u67syx3liW4Euy58m8WE/LI13m79mL2wQhThhIKxyjKCDWf2d3V/Itsw7u4RhbIYvAzABg4MHnEaV1Fu00TMDzr0fxeKXEryv+P8ApzzqWqMp7JGRFR4a37dtTpB51V2jYZMjWvQXKvZk+L2jLilFWLuzFdajw1onZk0BFOKLDThaYDCiApAUQFIBAUQFICiApDHFEKQFGFpAICjApAVNs9mTUtlJApbPKjit3ZNmQpGh4+dZm27PgaBWS5MnRrLjxVlYCiAo7dssYAJPTOne2QYIg8quyKGFWNl1qECrWwGHFRLouPZoJcyE1M181Lc2eQOlBfsxFclnZTHFnypqaDwp6Qzk7CARxAkCc4BjLyyHsKo783Gl4LhHduDIdFAMATHXOCORGUU6bRRtvJUdMTAE4oBOZgAmBqYAOlaSiZKRwXZ7aVO0K14HN5V5ZSrsxi5KtJEoQVJ8MGDlXWC61q2qo7gXSyqPA6i6ThkOROBlPMEEAwcVVN37xt3Qj90CWBB/lFVJwRcwyI1VyBJMY9MVUN8X0tIe7fEtwL4JDeIkMFcHge7ILZMMOZNYpUjSzqu1G6Lm07KbaMrGVwjAUghgDiPeQIGZEH4dK837Wdl/4e9htkMpTFJy8SAd4M9To3/LpUp7ZbXhwpFsEZOoaSBlMzhY6DEBXRdn1sbTsrWDdJutMg5NzOCZHi1J9+dZOUZOl2Iydu7H3W2awtn+YHwMs4fytmj5QBiOJDocxIzot8bHbR7RshrbJbSybrMFAKIVJUCYYrMmTwjmek7Qbedm2f8Ah7Km4btu2LZ1wtJU3CYhRCgzOTEHiY862tnsX7mzscQUNabMhcahlVh5NmPM86nl0tAy3c3C6YXe4t1mzARyxAABl2wkqM9AJ8q9B7ObQRbh7ouEnOA0JyWH8XDU615dse0P+cqyjwwSCTyy4nrXfdnHu3UxXS2O2xSQZBA/OunMTxij8ef9dESWrO0tJbIp79pY1rP2UEtAEzUm1h11BFeljvszz10VtrGes1WIqZhQMK6I6RzvbI8NPhrmb3bgaW7TMep/ZZ/WqN3tNtT6BbY6AT85NZS54I0XDJnaRVa9vO0hws4mCYmdI5cc64W/fuP/ANS/keBYn5H6VPu21bDL4mJBXMemmX3FZS/K+I0X4/1nfKQdKkArJu7EwNx7LBjnJPhadSCsQTPlUuzb3EDFy1ggnQaHz4TRD8uL70E/xpLrZqBaMLQ2XDCQZH0yq3smz4jXS5KrOdR3QNq0NTWhu+2BnEjz/aqoscJ51pbJaCjXWsOSWjfjjstWbXLKs7ea+Pz+VXr7kZjSs+9cLNJrPju7NOSqo0NlvGAOQAot57LjjCpLRqNI60rFoRIqy13IZ1GVO0aY2qZmbJsJDS4gDgeNaOBZBAAI4gRUF1yc5p7dlj0pyk3sUYqOkWRfmpLp8JquLBFWGggioLIF2gAcaVV8NKqpCs4q0QennkfY0+27mF62QUVzEqGOETqAWAJUSBMcKk2K0wLISSQZXFHiU6QfxQQROvhk61o2FK/hjyEVbZikcFu3ZnPe7E6mLyhluDLAc2lw5xEFokROfWsDtJ4GNvCp8KsHGolBAU/lAHwiM5mvTtv2RWdHA8SAqD0PA+wz1rx/etvC1wDEUW46q2oyJIXIxpnHU1z8sZKJSkroi/zJ2gM5ZhABJzHEkSeunGjS8GbMkMMyw4N0wiQP0/TIUkGa2Ny7CdovKlsEEjOSMoOoIzyXzM+dccuN3rspnU7i3rdKt47rCUVmktmcRAZpAIzB658dcG7szpcYuFc3GIxEzEw6kPpJkeQkV1W5t+DY0a3cxJAxw1o4mOIjwEEcYOIwOoyrPF/Y76jHca2velmDKGuEMGAKMjNhjLwEDIZTEVpjlBX2MzLWz4wqmQwJJJMjWM+RIHllXX9nduvuS38xikYohsjn8Lag56aEdKw12F7N8ByLhKW2ynAy3AwkZg6gZ5azlFdvuXd9q3Ym0uFsJBcsAylgcuBLDI6DI+lcvHxuU6bqgo6DZr4YBwIkcRB8iOEGoNtaRFchte97to9xYYvhBCwoABLZm4zLmYIIggZiZBrrt2K5sJ3pDPAJI0npz869Tj5Le+yWrVC/yckSpBP5dPnWdfQrOWYnLiSOFXd6b9TZEFxwSCwUAak5n9Aa5bffb/HDJZCkjIs0k9WAAj3rdcrT2Zy4lWjib9+7mYC+1ZG070IDEknCcJEkZ8f0rUu3ifv6VFsW6+8fCI8WZyy6sffWuU6SnYc3BbKoxDGGOEkKAYJkaetdBs1i1iURPiAg6ajnU+9gq2ltWiBJBaWjKdT56wOHSKzl2dRmWzJGgJB0yBil2HR3u9d0i1ZZ7bsFQG5hMsIXM4fxDKcgapDeTd2jPbm04xA8BMEEMM1J6j1p9txvbtPZYB4ZmtsYBVgJAnwtmOeeI1o7o20d3g7vAUADWjqo4RzXPKuZ2joVM0NjVcC4PhIkZ4tc9ZM+9WVqLZ7qmFGXAAwPbhVt7JUwRBr1uOcXFUzzOSDUnaJbWyMROlISKe0rZQDnVrZbOM+Khy+jUb6ITtJIg0NwCcqmbYWHXypNsrDhSTXodS9hWLpA6VK1yYk5VBB46Ui0wNKh9mi6Li3VGnvRjaTwqq1xchU9loGdQXZa72iDTUKXBzojdHOpKJIpVQfac6VOibOY2za1DpJGQKsDHwllVSZ4YgPZq1rT5V4Ftm/9oUXbTm4XP8q4ThOSEKEyWQABE4s8XUz2H+Ge+LhuMtzR5l2BYvcWPCXZoGFTkoGetGSeibPRre7g0+IzWPt3ZNO5a2yDA7EsZzxEzM8DkI8gK3bW0Qatm5PrWmbXYvHF9HlG+Oxwa2ptKYVoCAkqMSy5IOYClNOOPpWTsO9O5VbvcobhJ7tziAUIotzGYw4uWcyM9K9L39sz28VyxHAlCMizeCVOcE+HgQYOkmfH7N3E5JEkk4iRifWYMwPbLz0rm5GrtDSrRHvDaLwc96xJfMl4YyJWRGaiQYHIDKIqx2au2TfTvh4MwY5kQvHITx/tV6zuE7Sp7sLONoAVk+FMWFcTEBSJgnOdYByqbNuFx4lyI0LeEAgtiDE5AjCcutYtP4Fndb13RetHAls7R4UQNhIa2qsxUh4CuZczloBOprndt253xWxcIMjEC+MMySCcQkmJYZT01rutx7U1221t2VgFwFlcM4OHNjrmcWQ/DGZacq27Owtu1cF0kkoWCCeAc4Cx/EcBwkEfpVS4ctodkO7uz7bVattcWGRi4bGH79X8RxH8LA6N6Ry1d873/gkVTN1ycInItH4mgeVUt69qP4Rls2EU4RniJwpOYGo4Ee4rn9o2t9puNevkBFABIyEDgvUz8/KtYrH9jqyxvXex2lVuXlC27ZbAvB3MDiTMRrHOua2nasbFiNeAGQ5DyqXeO2m60jwgZKg4Cq0DT75Um7KoZSJAAxE5AAc4j9dK3tm2ddnTxmD8VwjloEX1P3lT7m3cEhj8TfCCPhXifX71yq9oLiFsCvkrHEYJLERllrnM9RU3uikvZQALs1xmHjPAT4dAuQ9MqneyozgmdABHXnlUR2oAaExpOXyqY7QAoOGZ0zqyToez95HUo4yT4SpJYCMwwORHH0qHee7L1u+dp2Z1eAAwxYXlRDSjRiUgCR55VT7NbTg2hAIAaQYzHLUR9zXX7QtvxW3QgAMfD4hhbKRGZHpwrKWmaLaKW7N6W9qt4lgMAO8tnhwxKeK566jQ8Cdu1vgQqXDkggNxIyybr1415rte4b2yEXEuKVU5MjQwB/MrAEaxxFdHurfIvrkQLg+Jf/0nMcxw8s6Sbg8ojdTVSPRLN/KQfKo+8MnrXO7p3qEGBhAzKkZgcYj30ratXwwDKQQcwRXTCSktGMk0WO+K6VC+9Dyo1FNetryq9EO/RWO3E6mga8aB7R4CmFpuVa6Mth95UqX6rd03KpUsnlSdArLibTRd/UNrYiasHYOtRo0VkRvmlVgbDSoyQ6Z4h3ZG1ePBiS2v8R3kAHvHx3e7La4MQz5Bhpkei7LJati62z3Q9ssS1pZIAxHAwxR4sIXXWDnpXO777QguFDG9cS4maDCj5Anu8jhnFhybPDNaT9ozYsm2r2iweMRXIKYEXFtjNgTBYZGMpms1NJkuzo997/azGRClTJMBsUiMIJzymcoEr1qif8SUFogK/e4SASFC4oji2Y46VyT9r5Y98A6Q0yJZpti2VQSO7DFZJyI4idQ3Tur+LuMGtquKCGLlTbywqoGEyviWAR+UYsxOUpOUrixrR6ruHfi7fa7xbToFYRjiGwkMCCNYI9PXLG3h2LAdbdsEKztcRpBwFnt94GmSVVASoA1Yya3OzO7Bs9oqShJIzRcEiB8Sjw4gZGIASInOtZDxq3G1s07Mm/2dUqbbKrqRksAK34mUg5L4pIPU5cK5jd3Ym8CyNkqwbTZYZ8RLACYIY2zlE4SMxXoDvlVa/tSohZjAUFm8hmTVKxOKMfc/Z5tnk+HxKuILnD/iCE54OQOkedYu8e2V5bpWyFwDLERM9ZOWoPy51n7Z2t2q4SA2FDPwgfCeExJMdazbGzPccAHI+mXM55DPlSulSEopMmt2muu7OQASXZj7sY96pby3n3kKnhtKchxJ/MetWd5bWir3VqSPxv8AnPnphET7cprJAEaafWsm7NKCR+Wdam6d3FvG48I0H5j05j751W3XsButGijNjyHIcJNdZsQXPPCFDwIyVQBrx0M/1JqW6KSsg27aFsWVObXGxQSSYI8WfQT61yezup1LMTqSIzMnUnqTNSb33mt27ilgoELOuvSgsIsZA8By8+I68KqCoUmHavLwQk9SMvOT95VIt0RCKPv+4p7N0HIKc+cDLLWT1pXL0ZBR7+pmOlWSK3tjocSEqwkeGRy4zP1mvQ9n2wPbtllxsAJ/C0GNQZxCvO+8MZgKM9CTIiun7Nb2EMGfFA0MmFjIKcWR9KzmXFmjvjddrabZQeB3koSJWQc9Acsv0iuD3hu69sjoxZZnwtbbivoCDnyr0u3tmownONIaQdCMwZ61j9pd1LtFoqjIjghpuBkAgcTBjKM6iMvTKaKW6N7LtK4clugSUGWIZ+JB+q+oy06Tcu3Afy24klTlGeoz65+prynadlubNcwtGKAQVbEI5qw+5FdXuLtANo/lvle4aRc6iNH5jjwzyp04u4halpnpKXhEzIM6dMv1qC5enWsLY97FQFbMTkePrzrR2faQ4lTOZHqNa6eOal+zCacTQspNWX2fKZqts+lTi5lnTd2C6IisUsRGtGRlNPiIp2KhWrhqyLk61AGpYqQ1ouhxSqliFPRQ7PDt+9n3XZbRCfC/8wgKRGBiHOGTC4nBMwctTnUHZ/sXc2gEuGQQTiOcjCURVz0DiSCMsAFR7i7QPYbJzgJGIHMEeR4xXdntlsyqWxwIxQFaTPCI1n9ayiovtmbMjdX+HyZttEsxzgZQWUSTGUgkxHIGus3du9LCwg1Cz1wKqAxpoorlz/iPbOKEYQDE6luAgcOs1j7d/iPdZMKEIZ+PQnoB+H9a0yhHoVM77aO11i2xQksywDhWY6SSBW7s98MsqZBEg8wdK8S2beyuxN2WJBknOToJGnH1rXsbwcMTbuXAgGEEEyRlC65AcuZqVOzRHo+/N8/w9ln4/Cg5sdPbX0rzy9vLaHBx3bjLyzz4gx/Sgu3LjGWdzxAJnXz6UDWmJnGwGXhEEnppqdKbGQJbuMQIJ0gcT5zWpf2juFNpTNxh42kZT+ER9jz0a438MkkzddchkcA55ZenTkM8hbk5nPjmMz1PM1lJlJAmSeQ+9OVOmzljC+506kz6mhLzln7RXQbLucojBlEkCSeHIZdY9egqbKotbr2dFwooVhihiSJY4cXtkPYDnVTf28sFvukaXYNiJmcLczMyYy6TVlnt2Ua40AKSAOJYHDEZZ65cq5J9tZ3Z2YS3M6DgM+AqVtldIJGUx4wCMvLyj2q2qADM5HXJoyHM1FZQDivnBb5D7yqZW8IxNqc/D6k5VqZjrfSQJPDhGQ68Kl8K5wZHHLPQc6EssiM51IX2GWtMRzxRkYgwAP60CAO1DGPC09SI9qu7m306XAogKZJUgEE6xp6ZVSO0TkFJz4qdOnWnBFsq2HMGROkjQRNDGj0O9hZbZXFgIGHAScERCkSDqDw/Siu2lybFhEAHIw0yRiOcazl9Ko9lt7h7WJ1RWLEDABoM9CeennWojLIVQTwMhp4HgM41yIrB6NjlO1HZN7rK9gowiCuJQ3E5ExIIIPrXEC0wMZqynMaMCNPI17DdKFvEFK8FaJ1MwGiBw6Z1we/eyl67fe5s4VkLaY1Vp6hiM/rWkZeiJIu7j7SC+RauQLkQr/CHI/NyY8DxPWt3Zr5tk8ASJ4xHSdfpXlhskEyCCDDSc8q6rcfaeWFq+fFkFuNxyELcjXkG96TTi7iCaaqR1m1dvLezvgKPc8IYsoEaZwCeEHKoD/ighUgWmF3gpIg+RGemZyHrWbvbcqXox4xGUqQGg6gzIPr+9cZvGw2xXyUY4SsI5ABKkQ+mQYSfkeNXGeREouJ6Jsv+Ji6XLZTPgZyIyiQJMzy512FracSgjQgHPrXzt/mBIMEmOevkPvjXUdle3X8KGFwPcxYYGPIQc8iNfKrU97Mz2C/ta21Z3OFVBZieAGprJ3d20sX3uhCcNpcTXDASJjLOflXi+898Neuu5Z2DsT4mnIkkDKBkOAEZaVA++mwNbU4EZgzKABJAiCeXTSnnsR7ae3Gx/wDuE+f7ClXjNjZLJUFrxUnUBJjOlR5GBScFfT6cKpNtpAP1rr23KCScMQyESdQB4xpxPOBnVEdn1xDFbcibmIB7ehjDhz1iflWCnD6iqOWtXyWzaOutWjsrNLCWExplkM4PSrlrsq4xFg4A+EDCcpzkz+WfWt3ZNgYeBVyjEOhkg/r/APWryi+mFFfs/spRSzCCSQATGQ8+prVW1GeKSOuQnP2+lAdgddQ3qCI+VDu7YWuIGAcyTOoOsxlloQPQ08o/S4wbTa9EsfmYj1P3P9Kv2ra2V715xwe7TOcxkx0gR9zoWwbsIUm5auSkkFVc4iDkMJUj10qhvJrtxpNu5OgARshwGa/3JqXNPoag/ZV2m+XbExJJzJ+/vKoMf399Kh2stbwAIQXaPHKZakkn+1dBsm6rZunEk21wGQSWEqpIMEggmefKpsvEfdWx4EF5smyKA+fxeeWXvyrQtWn8UknEch5EDKeQHtVM7wBvOoVgwEhnyAzCYRoDkeBGg61n9pLjP3JtYn7sOpYD8bABs+fDLl0pNjSId/bzN1gtsyinkYJzGKY6mq1hCTDAR0nXrlwH61UXZTEd2asLsuHPAcunGqVIhps0cLBcsNSKDxwmOsa1lY1j/p/IUZVCJK+kcOHHlTsVGjdu5HxATy4e46VENpUGCw4A58sxoOdZzkfCLX01J9dacWgRGCOs+/yp2FF1t525gYifSPmaJzbwgM0+ZBI86oW9lE5iBn7cqk2eyhuAXQVTQsCARyzII+X1osKN/s5vS0sWSGzMhu8ACg5HwZiDrA/KK7l9vtqmKIIAnxLiy0yBgxkPTlXmu57mBwzLAnPMD9ZgxXd2t4W2ybu2nOe8BIkEESoOUnjyrKXZpHot2N6WWEZ584Gehgg8oqLvbFslMLMwM5L5RBBOWmnSsXfDWrNvwHvIZcgsMAzLMCM/DPy5GntPs1xAzXFVxpyfL/bMDMjnFLVWFnPdpOzF65tFx7KKVJJIBwnmfC0Eca5e65I5EGIk8q9OtPs2ZZ1JHwlQTnETGETXF743CD4rKqZZ8lYZCQUyY8iR6VS5I+2ZujQ7NdqJIs32HBUc/Jbh5cAeFdJtmwW3GG7bW4AZwsPhPQiCJ45515y25b3+n81+tdV2Z3rdEWtoEDRLhIOER8NyDmukHh5aZylDuLX8lRmumc5217Ors9wXbS/ybo8OGTgcDxKSxPnrxPKuXt7REzx+5r2a3tShvCxknMKdfIgdNdNPMcl217OBrveWke495A2QzDrrOI5SsE8ZBraE0+xS4/aOLBDDWDynLLTXhUnckiYmNYOYga0Q3JtKf+he6xbb6VobBsDiO8W4hLDS2RkR4icudNtLozUWzAwc5mlWltWMOw7rFBIBwuJAMA5ZaUqrIVHoAfp8hT4zy+X9KDv/AC9waJb3X5f0rx7ANbh6+gipO+bmfcj9KrG750S/c0smFk1y+5EY35jMmCNCJ4jWqm51azaW2ruImQCRJ4nLnAqxgH+33H1qMuv9oqm5JUFltdrucLlwf8jRfx93/Vf/ALj9aqqvnRBai5D2PeuOxBLtlJBkmCQRlOmRqVNruDRj7D6VHh9fSlg6UspDtk13a7jqVZsjE5LwM8ulQ7Jde0IRyB6Hn0jjGUZAU4TpTzHD9KM59WGUvof8fd/1D7D6U38fd0Nz5A/qKD2pd0OlGUguX0c7c/51/wCxP/GiG8XP4gemFf2FAEFIijOX0eUvpKdvf/aP+FEN5vyX2P1qArNMLfSnnIMpfSf+Pc8F/wC36moL+0OwghdVMhYMqQw+YFFg6U2DpRnMHKX0a/dxa27R4ZpP70rN0qZCWh5Wwp9waIjpQBeQAp+SX0Mn9J7+2loBQQDMa8x+9FsO1C1bCBBAmIyAkkwBHWoTTd0On6UeWQ85fS8d5L/p/p9Kqd+JJ7tTM6kcyeXpQYOop8IpeWQeSRMNsWP+mny/8aL+MX/TTp94ar4aYpR5JfQzkWht4/01nof6UzbdxCQf/l+4qrHWhLUeWX0M5Fkbwbkf+40v8zfl8/6VWxU0daPLL6LOX0n/AM0udPn9aVQx1pUeSX0M5fSr3nWiBPP9KFakLHl86ozGxfc04J4/rQtcNCLp5UmAZI+zTFgNQPakLo5U0g/hFToYu86U5J60OXKiB5AUrAdSeZpwDzPtQAE0/dc2NMAyaQuxz9qS2upPrUgFIYkfoR6U4bz9qWChaKQDlxTi4Ps0OX3NOCDoKYBi596048vlUQTp8qcUDJCKfBQAnOnpaDQYFLDUc0/rStCDCH7/ALUisZkgVXZzwFV2Vm+IA8R4jPtED3q4rLsCy28bQyN20CJBHeICCMjImia8pAIcEHSCCPQjKsN+y9hiTgUTyJM/Q1esblRY1IAAAJyWNAAAMq1fi9WCtl0Ov5vmKcjrQps6zp7f3qSdM9OGWfnWbjfRWIxFNi+4obqYiJy6TB6EQelJQ0TjY+Zy+UVS4l7f+P8AYnF+hzc6GmL/AO00rdqBEydZn6UGE/mPtU4pBRJ/xNKkAeQ96aliOmU8vzH9KY3Uj11zJqJEHP8AejFsCrMwkKnIfrUi2+cVCtscKMKelSImRfL2qTFUItTxol2Y86Wx0OblCzk8zR9yedMQaVsqhKxpd4eApgxmjWjY6EG6UjejgalS2YJpsVGIYiF37g0zXo4UxvcwaRuzRiFAHaDTY+VEzDlQi2OVKgodXNSI55VFjiljiixFgP6e9A2051C16osU8aLBlrvKRufeWVVMNCQaVoVl4mPKo3fLhUCD1+/OkyLRY7BJp0umaLuh1o1sj7FCEGtzr8sqkxdAfX9qiNofYp0WK0i2i0wnvDDwHIkZHpzyyqJbFtmVmUHhiBnLiKLuxxE+lMLAB+ED5Vqp/SrBkAkrAEZAgj5z9xQm8Y4Hy/vUhnpHt70Dufs020xNkZ2gfZH1pUPp8h9KVToREPrUlrU0qVJmQaHWmtn796VKshkpGVLEZ1+5pUqSKRIDn71L9RSpVQxrnH7400ZetPSq/Q/QIGQ9f3qcjIU9KkxkY19DUM5UqVSJjp9P0pk4+lKlQIf7/SiCjlSpUwI2FADpSpUmDJB8Pv8ApTsKVKoRJGBn70/4RSpU0MSjOpz+37CmpU10CIzrRGlSqkNDKZUef7CkwypUqobBU6edK6cqVKqXQiO1oKelSqxn/9k="/>
            <p:cNvSpPr>
              <a:spLocks noChangeAspect="1" noChangeArrowheads="1"/>
            </p:cNvSpPr>
            <p:nvPr/>
          </p:nvSpPr>
          <p:spPr bwMode="auto">
            <a:xfrm>
              <a:off x="6677025" y="0"/>
              <a:ext cx="2466975" cy="184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59412" name="Picture 34" descr="http://www.travlang.com/blog/wp-content/uploads/2010/04/chichen-itza_123.jpg"/>
            <p:cNvPicPr>
              <a:picLocks noChangeAspect="1" noChangeArrowheads="1"/>
            </p:cNvPicPr>
            <p:nvPr/>
          </p:nvPicPr>
          <p:blipFill>
            <a:blip r:embed="rId5" cstate="print"/>
            <a:srcRect t="26741" b="13704"/>
            <a:stretch>
              <a:fillRect/>
            </a:stretch>
          </p:blipFill>
          <p:spPr bwMode="auto">
            <a:xfrm>
              <a:off x="5436096" y="3290712"/>
              <a:ext cx="370790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3" name="Picture 38" descr="http://t2.gstatic.com/images?q=tbn:ANd9GcR8d05pMP666bjhvm-KKN2crSPaooM2pAnFt4Tr-Jx9LsxeI2iAoA"/>
            <p:cNvPicPr>
              <a:picLocks noChangeAspect="1" noChangeArrowheads="1"/>
            </p:cNvPicPr>
            <p:nvPr/>
          </p:nvPicPr>
          <p:blipFill>
            <a:blip r:embed="rId6" cstate="print"/>
            <a:srcRect t="7765" b="20905"/>
            <a:stretch>
              <a:fillRect/>
            </a:stretch>
          </p:blipFill>
          <p:spPr bwMode="auto">
            <a:xfrm>
              <a:off x="5436096" y="4985792"/>
              <a:ext cx="3707904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2355850" y="0"/>
            <a:ext cx="4432300" cy="796925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numerales: ordinales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288" y="908050"/>
          <a:ext cx="2894012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noProof="0" dirty="0">
                          <a:solidFill>
                            <a:schemeClr val="tx1"/>
                          </a:solidFill>
                        </a:rPr>
                        <a:t>1º</a:t>
                      </a:r>
                      <a:endParaRPr lang="es-E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primero</a:t>
                      </a:r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2º</a:t>
                      </a:r>
                    </a:p>
                  </a:txBody>
                  <a:tcPr marL="91458" marR="914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segundo</a:t>
                      </a:r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baseline="0" noProof="0" dirty="0">
                          <a:solidFill>
                            <a:schemeClr val="tx1"/>
                          </a:solidFill>
                        </a:rPr>
                        <a:t>3º</a:t>
                      </a:r>
                      <a:endParaRPr lang="es-E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tercero</a:t>
                      </a:r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4º</a:t>
                      </a:r>
                    </a:p>
                  </a:txBody>
                  <a:tcPr marL="91458" marR="914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uarto</a:t>
                      </a:r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5º</a:t>
                      </a:r>
                    </a:p>
                  </a:txBody>
                  <a:tcPr marL="91458" marR="914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quinto</a:t>
                      </a:r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6º</a:t>
                      </a:r>
                    </a:p>
                  </a:txBody>
                  <a:tcPr marL="91458" marR="914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sexto</a:t>
                      </a:r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7º</a:t>
                      </a:r>
                    </a:p>
                  </a:txBody>
                  <a:tcPr marL="91458" marR="914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sé(p)timo</a:t>
                      </a:r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8º</a:t>
                      </a:r>
                    </a:p>
                  </a:txBody>
                  <a:tcPr marL="91458" marR="914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o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tavo</a:t>
                      </a:r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9º</a:t>
                      </a:r>
                    </a:p>
                  </a:txBody>
                  <a:tcPr marL="91458" marR="914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noveno</a:t>
                      </a:r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10º</a:t>
                      </a:r>
                    </a:p>
                  </a:txBody>
                  <a:tcPr marL="91458" marR="914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décimo</a:t>
                      </a:r>
                    </a:p>
                  </a:txBody>
                  <a:tcPr marL="91458" marR="914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552950" y="908050"/>
          <a:ext cx="3916363" cy="5699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11º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decimoprimero</a:t>
                      </a: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12º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decimosegundo</a:t>
                      </a: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13º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decimotercero</a:t>
                      </a: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14º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decimocuarto</a:t>
                      </a: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15º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>
                          <a:solidFill>
                            <a:srgbClr val="C00000"/>
                          </a:solidFill>
                        </a:rPr>
                        <a:t>decimoquinto</a:t>
                      </a:r>
                      <a:endParaRPr lang="es-ES" sz="28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16º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decimosexto</a:t>
                      </a: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17º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 err="1">
                          <a:solidFill>
                            <a:srgbClr val="C00000"/>
                          </a:solidFill>
                        </a:rPr>
                        <a:t>decimosé</a:t>
                      </a:r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(p)timo</a:t>
                      </a: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18º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>
                          <a:solidFill>
                            <a:srgbClr val="C00000"/>
                          </a:solidFill>
                        </a:rPr>
                        <a:t>decimoctavo</a:t>
                      </a:r>
                      <a:endParaRPr lang="es-ES" sz="28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19º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decimonoveno</a:t>
                      </a: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20º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vigésimo</a:t>
                      </a: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21º</a:t>
                      </a:r>
                    </a:p>
                  </a:txBody>
                  <a:tcPr marL="91442" marR="91442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vigésimo primero</a:t>
                      </a:r>
                    </a:p>
                  </a:txBody>
                  <a:tcPr marL="91442" marR="91442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2962275" cy="796925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288" y="908050"/>
          <a:ext cx="2663825" cy="5699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ero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uno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dos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uatro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cinco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6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seis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7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ie</a:t>
                      </a:r>
                      <a:r>
                        <a:rPr lang="es-ES" sz="2800" b="1" noProof="0" dirty="0"/>
                        <a:t>te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8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o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ch</a:t>
                      </a:r>
                      <a:r>
                        <a:rPr lang="es-ES" sz="2800" b="1" noProof="0" dirty="0"/>
                        <a:t>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9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n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ue</a:t>
                      </a:r>
                      <a:r>
                        <a:rPr lang="es-ES" sz="2800" b="1" noProof="0" dirty="0"/>
                        <a:t>ve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ie</a:t>
                      </a:r>
                      <a:r>
                        <a:rPr lang="es-ES" sz="2800" b="1" noProof="0" dirty="0"/>
                        <a:t>z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3744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numerales: ordinales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85725" y="1449388"/>
          <a:ext cx="3527425" cy="4663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noProof="0" dirty="0">
                          <a:solidFill>
                            <a:schemeClr val="tx1"/>
                          </a:solidFill>
                        </a:rPr>
                        <a:t>1º</a:t>
                      </a:r>
                      <a:endParaRPr lang="es-E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primero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segundo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baseline="0" noProof="0" dirty="0">
                          <a:solidFill>
                            <a:schemeClr val="tx1"/>
                          </a:solidFill>
                        </a:rPr>
                        <a:t>3º</a:t>
                      </a:r>
                      <a:endParaRPr lang="es-E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tercero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u="none" noProof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uarto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quinto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11º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/>
                        <a:t>decimoprimero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13º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>
                          <a:solidFill>
                            <a:schemeClr val="tx1"/>
                          </a:solidFill>
                        </a:rPr>
                        <a:t>decimotercero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21º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/>
                        <a:t>vigésimo primero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23º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>
                          <a:solidFill>
                            <a:schemeClr val="tx1"/>
                          </a:solidFill>
                        </a:rPr>
                        <a:t>vigésimo tercero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708400" y="0"/>
            <a:ext cx="54356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140200" y="153988"/>
            <a:ext cx="4572000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Usos de primero y primer:</a:t>
            </a:r>
          </a:p>
          <a:p>
            <a:pPr>
              <a:defRPr/>
            </a:pP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Nacho y Alberto han sido el </a:t>
            </a:r>
            <a:r>
              <a: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y el segundo colocados en el examen.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acabó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tiempo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del partido y no hubo goles.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Enero es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del año y diciembre el último.</a:t>
            </a:r>
          </a:p>
          <a:p>
            <a:pPr marL="457200" indent="-457200">
              <a:buFontTx/>
              <a:buAutoNum type="arabicPeriod" startAt="4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Eres siempre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reclamar, nunca estás contento.</a:t>
            </a:r>
            <a:endParaRPr lang="pt-B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3744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numerales: ordinales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85725" y="1449388"/>
          <a:ext cx="3527425" cy="4662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noProof="0" dirty="0">
                          <a:solidFill>
                            <a:schemeClr val="tx1"/>
                          </a:solidFill>
                        </a:rPr>
                        <a:t>1º</a:t>
                      </a:r>
                      <a:endParaRPr lang="es-E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primero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segundo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baseline="0" noProof="0" dirty="0">
                          <a:solidFill>
                            <a:schemeClr val="tx1"/>
                          </a:solidFill>
                        </a:rPr>
                        <a:t>3º</a:t>
                      </a:r>
                      <a:endParaRPr lang="es-E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tercero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u="none" noProof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uarto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quinto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11º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/>
                        <a:t>decimoprimero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13º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>
                          <a:solidFill>
                            <a:schemeClr val="tx1"/>
                          </a:solidFill>
                        </a:rPr>
                        <a:t>decimotercero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21º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/>
                        <a:t>vigésimo primero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23º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>
                          <a:solidFill>
                            <a:schemeClr val="tx1"/>
                          </a:solidFill>
                        </a:rPr>
                        <a:t>vigésimo tercero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708400" y="0"/>
            <a:ext cx="54356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140200" y="153988"/>
            <a:ext cx="4572000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Usos de primero y primer:</a:t>
            </a:r>
          </a:p>
          <a:p>
            <a:pPr>
              <a:defRPr/>
            </a:pP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Nacho y Alberto han sido el </a:t>
            </a:r>
            <a:r>
              <a: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y el segundo colocados en el examen.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acabó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tiempo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del partido y no hubo goles.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Enero es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del año y diciembre el último.</a:t>
            </a:r>
          </a:p>
          <a:p>
            <a:pPr marL="457200" indent="-457200">
              <a:buFontTx/>
              <a:buAutoNum type="arabicPeriod" startAt="4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Eres siempre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reclamar, nunca estás contento.</a:t>
            </a:r>
            <a:endParaRPr lang="pt-B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24325" y="3605213"/>
            <a:ext cx="4572000" cy="1968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tercero y tercer pasa lo mismo:</a:t>
            </a:r>
          </a:p>
          <a:p>
            <a:pPr>
              <a:defRPr/>
            </a:pP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 startAt="5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piloto tuvo problemas mecánicos y por eso llegó en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tercero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  </a:t>
            </a:r>
          </a:p>
          <a:p>
            <a:pPr marL="342900" indent="-342900">
              <a:buFontTx/>
              <a:buAutoNum type="arabicPeriod" startAt="6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Este ya es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tercer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mensaje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que te envío y sigo sin respuesta.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3744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numerales: ordinales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85725" y="1449388"/>
          <a:ext cx="3527425" cy="4662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noProof="0" dirty="0">
                          <a:solidFill>
                            <a:schemeClr val="tx1"/>
                          </a:solidFill>
                        </a:rPr>
                        <a:t>1º</a:t>
                      </a:r>
                      <a:endParaRPr lang="es-E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primero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segundo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baseline="0" noProof="0" dirty="0">
                          <a:solidFill>
                            <a:schemeClr val="tx1"/>
                          </a:solidFill>
                        </a:rPr>
                        <a:t>3º</a:t>
                      </a:r>
                      <a:endParaRPr lang="es-E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tercero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u="none" noProof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uarto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quinto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11º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/>
                        <a:t>decimoprimero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>
                          <a:solidFill>
                            <a:schemeClr val="tx1"/>
                          </a:solidFill>
                        </a:rPr>
                        <a:t>13º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>
                          <a:solidFill>
                            <a:schemeClr val="tx1"/>
                          </a:solidFill>
                        </a:rPr>
                        <a:t>decimotercero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21º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/>
                        <a:t>vigésimo primero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23º</a:t>
                      </a:r>
                    </a:p>
                  </a:txBody>
                  <a:tcPr marL="91425" marR="91425" marT="45697" marB="456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noProof="0" dirty="0">
                          <a:solidFill>
                            <a:schemeClr val="tx1"/>
                          </a:solidFill>
                        </a:rPr>
                        <a:t>vigésimo tercero</a:t>
                      </a:r>
                    </a:p>
                  </a:txBody>
                  <a:tcPr marL="91425" marR="91425" marT="45697" marB="4569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708400" y="0"/>
            <a:ext cx="54356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140200" y="153988"/>
            <a:ext cx="4572000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Usos de primero y primer:</a:t>
            </a:r>
          </a:p>
          <a:p>
            <a:pPr>
              <a:defRPr/>
            </a:pP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Nacho y Alberto han sido el </a:t>
            </a:r>
            <a:r>
              <a: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y el segundo colocados en el examen.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acabó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tiempo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del partido y no hubo goles.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Enero es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del año y diciembre el último.</a:t>
            </a:r>
          </a:p>
          <a:p>
            <a:pPr marL="457200" indent="-457200">
              <a:buFontTx/>
              <a:buAutoNum type="arabicPeriod" startAt="4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Eres siempre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primero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reclamar, nunca estás contento.</a:t>
            </a:r>
            <a:endParaRPr lang="pt-B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24325" y="3605213"/>
            <a:ext cx="4572000" cy="1968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tercero y tercer pasa lo mismo:</a:t>
            </a:r>
          </a:p>
          <a:p>
            <a:pPr>
              <a:defRPr/>
            </a:pP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 startAt="5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piloto tuvo problemas mecánicos y por eso llegó en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tercero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  </a:t>
            </a:r>
          </a:p>
          <a:p>
            <a:pPr marL="342900" indent="-342900">
              <a:buFontTx/>
              <a:buAutoNum type="arabicPeriod" startAt="6"/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Este ya es el </a:t>
            </a:r>
            <a:r>
              <a:rPr lang="es-E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tercer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mensaje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que te envío y sigo sin respuesta.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124325" y="5864225"/>
            <a:ext cx="4572000" cy="708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i="1" dirty="0">
                <a:solidFill>
                  <a:schemeClr val="bg1"/>
                </a:solidFill>
                <a:latin typeface="+mn-lt"/>
              </a:rPr>
              <a:t>PRIMER / TERCER </a:t>
            </a:r>
            <a:r>
              <a:rPr lang="es-ES" sz="2000" i="1" dirty="0">
                <a:solidFill>
                  <a:schemeClr val="bg1"/>
                </a:solidFill>
                <a:latin typeface="+mn-lt"/>
                <a:sym typeface="Wingdings" pitchFamily="2" charset="2"/>
              </a:rPr>
              <a:t> antes de sustantivo masculino singular</a:t>
            </a:r>
            <a:endParaRPr lang="es-ES" sz="2000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1125538"/>
          <a:ext cx="5040313" cy="4664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  <a:latin typeface="Trebuchet MS" pitchFamily="34" charset="0"/>
                        </a:rPr>
                        <a:t>Completar con los ordinales: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baseline="0" noProof="0" dirty="0"/>
                        <a:t> La (5) </a:t>
                      </a:r>
                      <a:r>
                        <a:rPr lang="es-ES" sz="2200" i="1" baseline="0" noProof="0" dirty="0">
                          <a:solidFill>
                            <a:srgbClr val="C00000"/>
                          </a:solidFill>
                        </a:rPr>
                        <a:t>Quinta</a:t>
                      </a:r>
                      <a:r>
                        <a:rPr lang="es-ES" sz="2200" baseline="0" noProof="0" dirty="0"/>
                        <a:t>  Avenida es una de las más famosas de NY.</a:t>
                      </a:r>
                      <a:endParaRPr lang="es-ES" sz="2200" noProof="0" dirty="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Mi piso está en la (9) </a:t>
                      </a:r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novena </a:t>
                      </a:r>
                      <a:r>
                        <a:rPr lang="es-ES" sz="2200" baseline="0" noProof="0" dirty="0"/>
                        <a:t> planta de este edificio</a:t>
                      </a:r>
                      <a:r>
                        <a:rPr lang="es-ES" sz="2200" noProof="0" dirty="0"/>
                        <a:t>.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42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Los (30) </a:t>
                      </a:r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trigésimos</a:t>
                      </a:r>
                      <a:r>
                        <a:rPr lang="es-ES" sz="2200" noProof="0" dirty="0"/>
                        <a:t> JJ.OO. se celebraron</a:t>
                      </a:r>
                      <a:r>
                        <a:rPr lang="es-ES" sz="2200" baseline="0" noProof="0" dirty="0"/>
                        <a:t> en Londres</a:t>
                      </a:r>
                      <a:r>
                        <a:rPr lang="es-ES" sz="2200" noProof="0" dirty="0"/>
                        <a:t>. Los (31) </a:t>
                      </a:r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trigésimo primeros</a:t>
                      </a:r>
                      <a:r>
                        <a:rPr lang="es-ES" sz="2200" baseline="0" noProof="0" dirty="0"/>
                        <a:t>  se disputaron en Río.</a:t>
                      </a:r>
                      <a:endParaRPr lang="es-ES" sz="2200" noProof="0" dirty="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1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</a:t>
                      </a:r>
                      <a:r>
                        <a:rPr lang="es-ES" sz="2200" b="0" noProof="0" dirty="0"/>
                        <a:t>El atleta tuvo problemas y llegó en (28) </a:t>
                      </a:r>
                      <a:r>
                        <a:rPr lang="es-ES" sz="2200" b="0" i="1" noProof="0" dirty="0">
                          <a:solidFill>
                            <a:srgbClr val="C00000"/>
                          </a:solidFill>
                        </a:rPr>
                        <a:t>vigésimo octavo</a:t>
                      </a:r>
                      <a:r>
                        <a:rPr lang="es-ES" sz="2200" b="0" noProof="0" dirty="0"/>
                        <a:t>  lugar.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1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El libro de </a:t>
                      </a:r>
                      <a:r>
                        <a:rPr lang="es-ES" sz="2200" noProof="0" dirty="0" err="1"/>
                        <a:t>Toffler</a:t>
                      </a:r>
                      <a:r>
                        <a:rPr lang="es-ES" sz="2200" noProof="0" dirty="0"/>
                        <a:t>, </a:t>
                      </a:r>
                      <a:r>
                        <a:rPr lang="es-ES" sz="2200" i="1" noProof="0" dirty="0"/>
                        <a:t>La</a:t>
                      </a:r>
                      <a:r>
                        <a:rPr lang="es-ES" sz="2200" noProof="0" dirty="0"/>
                        <a:t> (3) </a:t>
                      </a:r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Tercera</a:t>
                      </a:r>
                      <a:r>
                        <a:rPr lang="es-ES" sz="2200" noProof="0" dirty="0"/>
                        <a:t> </a:t>
                      </a:r>
                      <a:r>
                        <a:rPr lang="es-ES" sz="2200" i="1" noProof="0" dirty="0"/>
                        <a:t>Ola</a:t>
                      </a:r>
                      <a:r>
                        <a:rPr lang="es-ES" sz="2200" noProof="0" dirty="0"/>
                        <a:t>,</a:t>
                      </a:r>
                      <a:r>
                        <a:rPr lang="es-ES" sz="2200" baseline="0" noProof="0" dirty="0"/>
                        <a:t> fue muy popular en los años 80</a:t>
                      </a:r>
                      <a:r>
                        <a:rPr lang="es-ES" sz="2200" noProof="0" dirty="0"/>
                        <a:t>.</a:t>
                      </a:r>
                      <a:r>
                        <a:rPr lang="es-ES" sz="2200" baseline="0" noProof="0" dirty="0"/>
                        <a:t> </a:t>
                      </a:r>
                      <a:endParaRPr lang="es-ES" sz="2200" noProof="0" dirty="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665" name="CaixaDeTexto 5"/>
          <p:cNvSpPr txBox="1">
            <a:spLocks noChangeArrowheads="1"/>
          </p:cNvSpPr>
          <p:nvPr/>
        </p:nvSpPr>
        <p:spPr bwMode="auto">
          <a:xfrm>
            <a:off x="0" y="0"/>
            <a:ext cx="12954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</a:rPr>
              <a:t>2.10</a:t>
            </a:r>
          </a:p>
        </p:txBody>
      </p:sp>
      <p:sp>
        <p:nvSpPr>
          <p:cNvPr id="70666" name="CaixaDeTexto 6"/>
          <p:cNvSpPr txBox="1">
            <a:spLocks noChangeArrowheads="1"/>
          </p:cNvSpPr>
          <p:nvPr/>
        </p:nvSpPr>
        <p:spPr bwMode="auto">
          <a:xfrm>
            <a:off x="1331913" y="0"/>
            <a:ext cx="466725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70667" name="Grupo 7"/>
          <p:cNvGrpSpPr>
            <a:grpSpLocks/>
          </p:cNvGrpSpPr>
          <p:nvPr/>
        </p:nvGrpSpPr>
        <p:grpSpPr bwMode="auto">
          <a:xfrm>
            <a:off x="5219700" y="0"/>
            <a:ext cx="3924300" cy="6858000"/>
            <a:chOff x="5220071" y="0"/>
            <a:chExt cx="3923930" cy="6858000"/>
          </a:xfrm>
        </p:grpSpPr>
        <p:pic>
          <p:nvPicPr>
            <p:cNvPr id="70668" name="Picture 16" descr="http://t0.gstatic.com/images?q=tbn:ANd9GcQPPTK3hXrGBJhbLK-yaMSIHzukMkP-mICs9gxzKLI2RKJ6PB9W"/>
            <p:cNvPicPr>
              <a:picLocks noChangeAspect="1" noChangeArrowheads="1"/>
            </p:cNvPicPr>
            <p:nvPr/>
          </p:nvPicPr>
          <p:blipFill>
            <a:blip r:embed="rId2" cstate="print"/>
            <a:srcRect t="10641"/>
            <a:stretch>
              <a:fillRect/>
            </a:stretch>
          </p:blipFill>
          <p:spPr bwMode="auto">
            <a:xfrm>
              <a:off x="5220071" y="0"/>
              <a:ext cx="392392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9" name="Picture 18" descr="http://t0.gstatic.com/images?q=tbn:ANd9GcTgKvhx3GtSf8SCKxGwFqZzElZ-9Wt7_dZbpkKOBMzd4MVbbYJJkw"/>
            <p:cNvPicPr>
              <a:picLocks noChangeAspect="1" noChangeArrowheads="1"/>
            </p:cNvPicPr>
            <p:nvPr/>
          </p:nvPicPr>
          <p:blipFill>
            <a:blip r:embed="rId3" cstate="print"/>
            <a:srcRect t="12321" b="35718"/>
            <a:stretch>
              <a:fillRect/>
            </a:stretch>
          </p:blipFill>
          <p:spPr bwMode="auto">
            <a:xfrm>
              <a:off x="5220073" y="1315748"/>
              <a:ext cx="3923928" cy="152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0" name="Picture 20" descr="http://t3.gstatic.com/images?q=tbn:ANd9GcQ-IZvL2k9FH7tqjcQt8-JEM4RHIQcOeEJOh6MB3vAo45r-5Q7P"/>
            <p:cNvPicPr>
              <a:picLocks noChangeAspect="1" noChangeArrowheads="1"/>
            </p:cNvPicPr>
            <p:nvPr/>
          </p:nvPicPr>
          <p:blipFill>
            <a:blip r:embed="rId4" cstate="print"/>
            <a:srcRect l="26352"/>
            <a:stretch>
              <a:fillRect/>
            </a:stretch>
          </p:blipFill>
          <p:spPr bwMode="auto">
            <a:xfrm>
              <a:off x="5220072" y="2867004"/>
              <a:ext cx="1929099" cy="1743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1" name="Picture 22" descr="http://t0.gstatic.com/images?q=tbn:ANd9GcQZOgG7keq7GdGglpGvawLqgMWiCS6EebLc2B4xBRxBJv-RU2MwQg"/>
            <p:cNvPicPr>
              <a:picLocks noChangeAspect="1" noChangeArrowheads="1"/>
            </p:cNvPicPr>
            <p:nvPr/>
          </p:nvPicPr>
          <p:blipFill>
            <a:blip r:embed="rId5" cstate="print"/>
            <a:srcRect l="28082"/>
            <a:stretch>
              <a:fillRect/>
            </a:stretch>
          </p:blipFill>
          <p:spPr bwMode="auto">
            <a:xfrm>
              <a:off x="7164288" y="2852936"/>
              <a:ext cx="1979712" cy="175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2" name="Picture 26" descr="http://bp0.blogger.com/_HWe3XU5Q920/R8XnyGPpQPI/AAAAAAAAAuo/KEG8VRjblzs/s320/gc07_toffler.jpg"/>
            <p:cNvPicPr>
              <a:picLocks noChangeAspect="1" noChangeArrowheads="1"/>
            </p:cNvPicPr>
            <p:nvPr/>
          </p:nvPicPr>
          <p:blipFill>
            <a:blip r:embed="rId6" cstate="print"/>
            <a:srcRect t="3058" b="21091"/>
            <a:stretch>
              <a:fillRect/>
            </a:stretch>
          </p:blipFill>
          <p:spPr bwMode="auto">
            <a:xfrm>
              <a:off x="5220072" y="4625752"/>
              <a:ext cx="3923928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1227138"/>
          <a:ext cx="5040313" cy="4405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85">
                <a:tc>
                  <a:txBody>
                    <a:bodyPr/>
                    <a:lstStyle/>
                    <a:p>
                      <a:r>
                        <a:rPr lang="es-ES" sz="2800" b="1" noProof="0" dirty="0">
                          <a:solidFill>
                            <a:srgbClr val="C00000"/>
                          </a:solidFill>
                          <a:latin typeface="Trebuchet MS" pitchFamily="34" charset="0"/>
                        </a:rPr>
                        <a:t>Elegir la opción correcta:</a:t>
                      </a:r>
                    </a:p>
                  </a:txBody>
                  <a:tcPr marL="91446" marR="91446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6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baseline="0" noProof="0" dirty="0"/>
                        <a:t> Mi </a:t>
                      </a:r>
                      <a:r>
                        <a:rPr lang="es-ES" sz="2200" i="1" baseline="0" noProof="0" dirty="0">
                          <a:solidFill>
                            <a:srgbClr val="C00000"/>
                          </a:solidFill>
                        </a:rPr>
                        <a:t>primer</a:t>
                      </a:r>
                      <a:r>
                        <a:rPr lang="es-ES" sz="2200" baseline="0" noProof="0" dirty="0"/>
                        <a:t>  empleo fue de camarero.</a:t>
                      </a:r>
                      <a:endParaRPr lang="es-ES" sz="2200" noProof="0" dirty="0"/>
                    </a:p>
                  </a:txBody>
                  <a:tcPr marL="91446" marR="91446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5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Enero es el </a:t>
                      </a:r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primer</a:t>
                      </a:r>
                      <a:r>
                        <a:rPr lang="es-ES" sz="2200" noProof="0" dirty="0"/>
                        <a:t> </a:t>
                      </a:r>
                      <a:r>
                        <a:rPr lang="es-ES" sz="2200" baseline="0" noProof="0" dirty="0"/>
                        <a:t> mes del año y marzo es el </a:t>
                      </a:r>
                      <a:r>
                        <a:rPr lang="es-ES" sz="2200" i="1" baseline="0" noProof="0" dirty="0">
                          <a:solidFill>
                            <a:srgbClr val="C00000"/>
                          </a:solidFill>
                        </a:rPr>
                        <a:t>tercero</a:t>
                      </a:r>
                      <a:r>
                        <a:rPr lang="es-ES" sz="2200" noProof="0" dirty="0"/>
                        <a:t>.</a:t>
                      </a:r>
                    </a:p>
                  </a:txBody>
                  <a:tcPr marL="91446" marR="91446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36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Gonzalo y yo vivimos en la misma finca, pero en pisos diferentes: él, en el </a:t>
                      </a:r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primer</a:t>
                      </a:r>
                      <a:r>
                        <a:rPr lang="es-ES" sz="2200" noProof="0" dirty="0"/>
                        <a:t> piso; yo, en el </a:t>
                      </a:r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decimotercero</a:t>
                      </a:r>
                      <a:r>
                        <a:rPr lang="es-ES" sz="2200" baseline="0" noProof="0" dirty="0"/>
                        <a:t>.</a:t>
                      </a:r>
                      <a:endParaRPr lang="es-ES" sz="2200" noProof="0" dirty="0"/>
                    </a:p>
                  </a:txBody>
                  <a:tcPr marL="91446" marR="91446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36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El equipo ganó el partido final del campeonato con un gol anotado en el </a:t>
                      </a:r>
                      <a:r>
                        <a:rPr lang="es-ES" sz="2200" b="0" i="1" noProof="0" dirty="0">
                          <a:solidFill>
                            <a:srgbClr val="C00000"/>
                          </a:solidFill>
                        </a:rPr>
                        <a:t>trigésimo tercer</a:t>
                      </a:r>
                      <a:r>
                        <a:rPr lang="es-ES" sz="2200" noProof="0" dirty="0"/>
                        <a:t> minuto del </a:t>
                      </a:r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primer </a:t>
                      </a:r>
                      <a:r>
                        <a:rPr lang="es-ES" sz="2200" noProof="0" dirty="0"/>
                        <a:t>tiempo.</a:t>
                      </a:r>
                    </a:p>
                  </a:txBody>
                  <a:tcPr marL="91446" marR="91446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16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200" noProof="0" dirty="0"/>
                        <a:t> Mi </a:t>
                      </a:r>
                      <a:r>
                        <a:rPr lang="es-ES" sz="2200" i="1" noProof="0" dirty="0">
                          <a:solidFill>
                            <a:srgbClr val="C00000"/>
                          </a:solidFill>
                        </a:rPr>
                        <a:t>primer</a:t>
                      </a:r>
                      <a:r>
                        <a:rPr lang="es-ES" sz="2200" noProof="0" dirty="0"/>
                        <a:t> viaje a Brasil </a:t>
                      </a:r>
                      <a:r>
                        <a:rPr lang="es-ES" sz="2200" baseline="0" noProof="0" dirty="0"/>
                        <a:t>fue a </a:t>
                      </a:r>
                      <a:r>
                        <a:rPr lang="es-ES" sz="2200" baseline="0" noProof="0" dirty="0" err="1"/>
                        <a:t>Ubatuba</a:t>
                      </a:r>
                      <a:r>
                        <a:rPr lang="es-ES" sz="2200" noProof="0" dirty="0"/>
                        <a:t>.</a:t>
                      </a:r>
                      <a:r>
                        <a:rPr lang="es-ES" sz="2200" baseline="0" noProof="0" dirty="0"/>
                        <a:t> </a:t>
                      </a:r>
                      <a:endParaRPr lang="es-ES" sz="2200" noProof="0" dirty="0"/>
                    </a:p>
                  </a:txBody>
                  <a:tcPr marL="91446" marR="91446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6809" name="CaixaDeTexto 5"/>
          <p:cNvSpPr txBox="1">
            <a:spLocks noChangeArrowheads="1"/>
          </p:cNvSpPr>
          <p:nvPr/>
        </p:nvSpPr>
        <p:spPr bwMode="auto">
          <a:xfrm>
            <a:off x="0" y="0"/>
            <a:ext cx="12954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rgbClr val="FF0000"/>
                </a:solidFill>
              </a:rPr>
              <a:t>2.10</a:t>
            </a:r>
          </a:p>
        </p:txBody>
      </p:sp>
      <p:sp>
        <p:nvSpPr>
          <p:cNvPr id="76810" name="CaixaDeTexto 6"/>
          <p:cNvSpPr txBox="1">
            <a:spLocks noChangeArrowheads="1"/>
          </p:cNvSpPr>
          <p:nvPr/>
        </p:nvSpPr>
        <p:spPr bwMode="auto">
          <a:xfrm>
            <a:off x="1331913" y="0"/>
            <a:ext cx="576262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>
                <a:solidFill>
                  <a:srgbClr val="FF0000"/>
                </a:solidFill>
              </a:rPr>
              <a:t>II</a:t>
            </a:r>
          </a:p>
        </p:txBody>
      </p:sp>
      <p:grpSp>
        <p:nvGrpSpPr>
          <p:cNvPr id="76811" name="Grupo 4"/>
          <p:cNvGrpSpPr>
            <a:grpSpLocks/>
          </p:cNvGrpSpPr>
          <p:nvPr/>
        </p:nvGrpSpPr>
        <p:grpSpPr bwMode="auto">
          <a:xfrm>
            <a:off x="5148263" y="0"/>
            <a:ext cx="3995737" cy="6858000"/>
            <a:chOff x="5148064" y="0"/>
            <a:chExt cx="3995937" cy="6858001"/>
          </a:xfrm>
        </p:grpSpPr>
        <p:pic>
          <p:nvPicPr>
            <p:cNvPr id="76812" name="Picture 18" descr="http://t0.gstatic.com/images?q=tbn:ANd9GcRCpwG89z8B8yCv9FJwoJUxLnvlHW_qrR5T1Y5RkreeI215XdTsiQ"/>
            <p:cNvPicPr>
              <a:picLocks noChangeAspect="1" noChangeArrowheads="1"/>
            </p:cNvPicPr>
            <p:nvPr/>
          </p:nvPicPr>
          <p:blipFill>
            <a:blip r:embed="rId2" cstate="print"/>
            <a:srcRect t="40987" b="22302"/>
            <a:stretch>
              <a:fillRect/>
            </a:stretch>
          </p:blipFill>
          <p:spPr bwMode="auto">
            <a:xfrm>
              <a:off x="5148064" y="1772816"/>
              <a:ext cx="3995936" cy="1354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3" name="Picture 24" descr="http://t3.gstatic.com/images?q=tbn:ANd9GcSM8nmcTTiPKVRTThxePc-SJDX3-sv58zNSdpjPffM69xtqRwvWrA"/>
            <p:cNvPicPr>
              <a:picLocks noChangeAspect="1" noChangeArrowheads="1"/>
            </p:cNvPicPr>
            <p:nvPr/>
          </p:nvPicPr>
          <p:blipFill>
            <a:blip r:embed="rId3" cstate="print"/>
            <a:srcRect r="48795"/>
            <a:stretch>
              <a:fillRect/>
            </a:stretch>
          </p:blipFill>
          <p:spPr bwMode="auto">
            <a:xfrm>
              <a:off x="7519655" y="3139300"/>
              <a:ext cx="1624161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4" name="Picture 28" descr="http://t0.gstatic.com/images?q=tbn:ANd9GcRqGvopeRsIvovXrzmcVEHhMRj6IKWHh23ssB5PJZBE51pj8zbY"/>
            <p:cNvPicPr>
              <a:picLocks noChangeAspect="1" noChangeArrowheads="1"/>
            </p:cNvPicPr>
            <p:nvPr/>
          </p:nvPicPr>
          <p:blipFill>
            <a:blip r:embed="rId4" cstate="print"/>
            <a:srcRect t="24252"/>
            <a:stretch>
              <a:fillRect/>
            </a:stretch>
          </p:blipFill>
          <p:spPr bwMode="auto">
            <a:xfrm>
              <a:off x="5148065" y="4581128"/>
              <a:ext cx="3995936" cy="2276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5" name="Picture 34" descr="http://placaspredial.com.br/173-421-large/porta-corta-fogo-decimo-terceiro-andar.jpg"/>
            <p:cNvPicPr>
              <a:picLocks noChangeAspect="1" noChangeArrowheads="1"/>
            </p:cNvPicPr>
            <p:nvPr/>
          </p:nvPicPr>
          <p:blipFill>
            <a:blip r:embed="rId5" cstate="print"/>
            <a:srcRect l="2521" t="47879" r="4240" b="4240"/>
            <a:stretch>
              <a:fillRect/>
            </a:stretch>
          </p:blipFill>
          <p:spPr bwMode="auto">
            <a:xfrm>
              <a:off x="5148064" y="3140968"/>
              <a:ext cx="2348128" cy="141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6" name="Picture 36" descr="http://www.produzindo.net/wp-content/uploads/2009/05/garcom.jpg"/>
            <p:cNvPicPr>
              <a:picLocks noChangeAspect="1" noChangeArrowheads="1"/>
            </p:cNvPicPr>
            <p:nvPr/>
          </p:nvPicPr>
          <p:blipFill>
            <a:blip r:embed="rId6" cstate="print"/>
            <a:srcRect l="6773" t="29613" b="15007"/>
            <a:stretch>
              <a:fillRect/>
            </a:stretch>
          </p:blipFill>
          <p:spPr bwMode="auto">
            <a:xfrm>
              <a:off x="5148064" y="0"/>
              <a:ext cx="3995936" cy="178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63938" y="0"/>
            <a:ext cx="558006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2962275" cy="796925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288" y="908050"/>
          <a:ext cx="2663825" cy="5699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cero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uno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dos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cuatro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cinco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6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seis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7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siete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8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ocho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9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nueve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diez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4086225" y="0"/>
            <a:ext cx="50577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ES" sz="2400" dirty="0">
                <a:latin typeface="+mn-lt"/>
              </a:rPr>
              <a:t>			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Atención: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¿Cuál prefieres? La foto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uno</a:t>
            </a: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 la foto dos?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 queda solo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</a:t>
            </a: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día para terminar el informe.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 queda solo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una</a:t>
            </a: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hora para preparar la comida.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038600" y="2852738"/>
            <a:ext cx="4643438" cy="1016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►  </a:t>
            </a:r>
            <a:r>
              <a:rPr lang="es-ES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(y demás compuestos) pierde la  –o  final antes de nombres masculinos (2) </a:t>
            </a:r>
          </a:p>
          <a:p>
            <a:pPr marL="457200" indent="-457200"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►  </a:t>
            </a:r>
            <a:r>
              <a:rPr lang="es-ES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sufre cambio de género (3)</a:t>
            </a:r>
            <a:r>
              <a:rPr lang="es-ES" sz="20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63938" y="0"/>
            <a:ext cx="558006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2962275" cy="796925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288" y="908050"/>
          <a:ext cx="2663825" cy="5699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cero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uno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dos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cuatro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cinco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6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seis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7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siete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8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ocho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9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nueve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diez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4086225" y="0"/>
            <a:ext cx="50577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ES" sz="2400" dirty="0">
                <a:latin typeface="+mn-lt"/>
              </a:rPr>
              <a:t>			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Atención: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¿Cuál prefieres? La foto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uno</a:t>
            </a: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 la foto dos?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 queda solo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</a:t>
            </a: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día para terminar el informe.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 queda solo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una</a:t>
            </a: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hora para preparar la comida.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038600" y="2852738"/>
            <a:ext cx="4643438" cy="1016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►  </a:t>
            </a:r>
            <a:r>
              <a:rPr lang="es-ES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(y demás compuestos) pierde la  –o  final antes de nombres masculinos (2) </a:t>
            </a:r>
          </a:p>
          <a:p>
            <a:pPr marL="457200" indent="-457200"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►  </a:t>
            </a:r>
            <a:r>
              <a:rPr lang="es-ES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Uno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sufre cambio de género (3)</a:t>
            </a:r>
            <a:r>
              <a:rPr lang="es-ES" sz="20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4086225" y="4714875"/>
            <a:ext cx="5057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  Tengo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dos</a:t>
            </a: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hermanos menores.</a:t>
            </a:r>
          </a:p>
          <a:p>
            <a:pPr marL="457200" indent="-457200">
              <a:buFontTx/>
              <a:buAutoNum type="arabicPeriod" startAt="5"/>
              <a:defRPr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Acaban de llegar 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dos</a:t>
            </a: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alumnas.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67175" y="5732463"/>
            <a:ext cx="4608513" cy="4016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►  </a:t>
            </a:r>
            <a:r>
              <a:rPr lang="es-ES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Dos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 sufre cambio de género (4, 5)</a:t>
            </a:r>
            <a:endParaRPr lang="pt-B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090863" y="0"/>
            <a:ext cx="2962275" cy="796925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288" y="908050"/>
          <a:ext cx="3152775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11</a:t>
                      </a:r>
                    </a:p>
                  </a:txBody>
                  <a:tcPr marL="91428" marR="914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on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e</a:t>
                      </a:r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12</a:t>
                      </a:r>
                    </a:p>
                  </a:txBody>
                  <a:tcPr marL="91428" marR="914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do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e</a:t>
                      </a:r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13</a:t>
                      </a:r>
                    </a:p>
                  </a:txBody>
                  <a:tcPr marL="91428" marR="914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e</a:t>
                      </a:r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14</a:t>
                      </a:r>
                    </a:p>
                  </a:txBody>
                  <a:tcPr marL="91428" marR="914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cator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e</a:t>
                      </a:r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15</a:t>
                      </a:r>
                    </a:p>
                  </a:txBody>
                  <a:tcPr marL="91428" marR="914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quin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e</a:t>
                      </a:r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16</a:t>
                      </a:r>
                    </a:p>
                  </a:txBody>
                  <a:tcPr marL="91428" marR="914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die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iséis</a:t>
                      </a:r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17</a:t>
                      </a:r>
                    </a:p>
                  </a:txBody>
                  <a:tcPr marL="91428" marR="914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die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isiete</a:t>
                      </a:r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18</a:t>
                      </a:r>
                    </a:p>
                  </a:txBody>
                  <a:tcPr marL="91428" marR="914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die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iocho</a:t>
                      </a:r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19</a:t>
                      </a:r>
                    </a:p>
                  </a:txBody>
                  <a:tcPr marL="91428" marR="914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die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inueve</a:t>
                      </a:r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20</a:t>
                      </a:r>
                    </a:p>
                  </a:txBody>
                  <a:tcPr marL="91428" marR="914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ei</a:t>
                      </a:r>
                      <a:r>
                        <a:rPr lang="es-ES" sz="2800" b="1" noProof="0" dirty="0"/>
                        <a:t>nte</a:t>
                      </a:r>
                    </a:p>
                  </a:txBody>
                  <a:tcPr marL="91428" marR="914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3800" y="908050"/>
          <a:ext cx="3406775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21</a:t>
                      </a:r>
                    </a:p>
                  </a:txBody>
                  <a:tcPr marL="91451" marR="914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veint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s-ES" sz="2800" b="1" noProof="0" dirty="0"/>
                        <a:t>uno</a:t>
                      </a:r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22</a:t>
                      </a:r>
                    </a:p>
                  </a:txBody>
                  <a:tcPr marL="91451" marR="914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veint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s-ES" sz="2800" b="1" noProof="0" dirty="0"/>
                        <a:t>dós</a:t>
                      </a:r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23</a:t>
                      </a:r>
                    </a:p>
                  </a:txBody>
                  <a:tcPr marL="91451" marR="914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veint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s-ES" sz="2800" b="1" noProof="0" dirty="0"/>
                        <a:t>trés</a:t>
                      </a:r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24</a:t>
                      </a:r>
                    </a:p>
                  </a:txBody>
                  <a:tcPr marL="91451" marR="914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veint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s-ES" sz="2800" b="1" noProof="0" dirty="0"/>
                        <a:t>cuatro</a:t>
                      </a:r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25</a:t>
                      </a:r>
                    </a:p>
                  </a:txBody>
                  <a:tcPr marL="91451" marR="914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veint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s-ES" sz="2800" b="1" noProof="0" dirty="0"/>
                        <a:t>cinco</a:t>
                      </a:r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26</a:t>
                      </a:r>
                    </a:p>
                  </a:txBody>
                  <a:tcPr marL="91451" marR="914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veint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s-ES" sz="2800" b="1" noProof="0" dirty="0"/>
                        <a:t>séis</a:t>
                      </a:r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27</a:t>
                      </a:r>
                    </a:p>
                  </a:txBody>
                  <a:tcPr marL="91451" marR="914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veint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s-ES" sz="2800" b="1" noProof="0" dirty="0"/>
                        <a:t>siete</a:t>
                      </a:r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28</a:t>
                      </a:r>
                    </a:p>
                  </a:txBody>
                  <a:tcPr marL="91451" marR="914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veint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s-ES" sz="2800" b="1" noProof="0" dirty="0"/>
                        <a:t>ocho</a:t>
                      </a:r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29</a:t>
                      </a:r>
                    </a:p>
                  </a:txBody>
                  <a:tcPr marL="91451" marR="914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veint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s-ES" sz="2800" b="1" noProof="0" dirty="0"/>
                        <a:t>nueve</a:t>
                      </a:r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30</a:t>
                      </a:r>
                    </a:p>
                  </a:txBody>
                  <a:tcPr marL="91451" marR="914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ei</a:t>
                      </a:r>
                      <a:r>
                        <a:rPr lang="es-ES" sz="2800" b="1" noProof="0" dirty="0"/>
                        <a:t>nta</a:t>
                      </a:r>
                    </a:p>
                  </a:txBody>
                  <a:tcPr marL="91451" marR="914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2962275" cy="796925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388" y="908050"/>
          <a:ext cx="3478212" cy="5699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31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treinta </a:t>
                      </a:r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y</a:t>
                      </a:r>
                      <a:r>
                        <a:rPr lang="es-ES" sz="2800" b="1" noProof="0" dirty="0"/>
                        <a:t> uno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32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treinta </a:t>
                      </a:r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y</a:t>
                      </a:r>
                      <a:r>
                        <a:rPr lang="es-ES" sz="2800" b="1" noProof="0" dirty="0"/>
                        <a:t> dos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uarenta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cin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60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es-ES" sz="2800" b="1" noProof="0" dirty="0"/>
                        <a:t>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70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s-ES" sz="2800" b="1" noProof="0" dirty="0"/>
                        <a:t>tenta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80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o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ch</a:t>
                      </a:r>
                      <a:r>
                        <a:rPr lang="es-ES" sz="2800" b="1" noProof="0" dirty="0"/>
                        <a:t>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90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n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s-ES" sz="2800" b="1" noProof="0" dirty="0"/>
                        <a:t>venta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ie</a:t>
                      </a:r>
                      <a:r>
                        <a:rPr lang="es-ES" sz="2800" b="1" noProof="0" dirty="0"/>
                        <a:t>n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101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ciento uno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102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ciento dos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2962275" cy="796925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388" y="908050"/>
          <a:ext cx="3478212" cy="5699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31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treinta </a:t>
                      </a:r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y</a:t>
                      </a:r>
                      <a:r>
                        <a:rPr lang="es-ES" sz="2800" b="1" noProof="0" dirty="0"/>
                        <a:t> uno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32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treinta </a:t>
                      </a:r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y</a:t>
                      </a:r>
                      <a:r>
                        <a:rPr lang="es-ES" sz="2800" b="1" noProof="0" dirty="0"/>
                        <a:t> dos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uarenta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cin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60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es-ES" sz="2800" b="1" noProof="0" dirty="0"/>
                        <a:t>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70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s-ES" sz="2800" b="1" noProof="0" dirty="0"/>
                        <a:t>tenta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80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o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ch</a:t>
                      </a:r>
                      <a:r>
                        <a:rPr lang="es-ES" sz="2800" b="1" noProof="0" dirty="0"/>
                        <a:t>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90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n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s-ES" sz="2800" b="1" noProof="0" dirty="0"/>
                        <a:t>venta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ie</a:t>
                      </a:r>
                      <a:r>
                        <a:rPr lang="es-ES" sz="2800" b="1" noProof="0" dirty="0"/>
                        <a:t>n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101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ciento uno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102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ciento dos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995738" y="0"/>
            <a:ext cx="514826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240213" y="1276350"/>
            <a:ext cx="4645025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i="1" dirty="0">
                <a:solidFill>
                  <a:schemeClr val="bg1"/>
                </a:solidFill>
                <a:latin typeface="+mn-lt"/>
              </a:rPr>
              <a:t>Solo se escribe </a:t>
            </a:r>
            <a:r>
              <a:rPr lang="es-ES" sz="2000" b="1" i="1" u="sng" dirty="0">
                <a:solidFill>
                  <a:schemeClr val="bg1"/>
                </a:solidFill>
                <a:latin typeface="+mn-lt"/>
              </a:rPr>
              <a:t>Y</a:t>
            </a:r>
            <a:r>
              <a:rPr lang="es-ES" sz="2000" i="1" dirty="0">
                <a:solidFill>
                  <a:schemeClr val="bg1"/>
                </a:solidFill>
                <a:latin typeface="+mn-lt"/>
              </a:rPr>
              <a:t> entre decenas y unidades</a:t>
            </a: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4086225" y="309563"/>
            <a:ext cx="505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ES" sz="2400" dirty="0">
                <a:latin typeface="+mn-lt"/>
              </a:rPr>
              <a:t>			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Atención: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2962275" cy="796925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388" y="908050"/>
          <a:ext cx="3478212" cy="5699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31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treinta </a:t>
                      </a:r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y</a:t>
                      </a:r>
                      <a:r>
                        <a:rPr lang="es-ES" sz="2800" b="1" noProof="0" dirty="0"/>
                        <a:t> uno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32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treinta </a:t>
                      </a:r>
                      <a:r>
                        <a:rPr lang="es-ES" sz="2800" b="1" noProof="0" dirty="0">
                          <a:solidFill>
                            <a:srgbClr val="C00000"/>
                          </a:solidFill>
                        </a:rPr>
                        <a:t>y</a:t>
                      </a:r>
                      <a:r>
                        <a:rPr lang="es-ES" sz="2800" b="1" noProof="0" dirty="0"/>
                        <a:t> dos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uarenta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cin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60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es-ES" sz="2800" b="1" noProof="0" dirty="0"/>
                        <a:t>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70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s-ES" sz="2800" b="1" noProof="0" dirty="0"/>
                        <a:t>tenta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80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o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ch</a:t>
                      </a:r>
                      <a:r>
                        <a:rPr lang="es-ES" sz="2800" b="1" noProof="0" dirty="0"/>
                        <a:t>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90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n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s-ES" sz="2800" b="1" noProof="0" dirty="0"/>
                        <a:t>venta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100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ie</a:t>
                      </a:r>
                      <a:r>
                        <a:rPr lang="es-ES" sz="2800" b="1" noProof="0" dirty="0"/>
                        <a:t>n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101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ciento uno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102</a:t>
                      </a:r>
                    </a:p>
                  </a:txBody>
                  <a:tcPr marL="91424" marR="91424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ciento dos</a:t>
                      </a:r>
                    </a:p>
                  </a:txBody>
                  <a:tcPr marL="91424" marR="91424"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995738" y="0"/>
            <a:ext cx="514826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240213" y="1276350"/>
            <a:ext cx="4645025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i="1" dirty="0">
                <a:solidFill>
                  <a:schemeClr val="bg1"/>
                </a:solidFill>
                <a:latin typeface="+mn-lt"/>
              </a:rPr>
              <a:t>Solo se escribe </a:t>
            </a:r>
            <a:r>
              <a:rPr lang="es-ES" sz="2000" b="1" i="1" u="sng" dirty="0">
                <a:solidFill>
                  <a:schemeClr val="bg1"/>
                </a:solidFill>
                <a:latin typeface="+mn-lt"/>
              </a:rPr>
              <a:t>Y</a:t>
            </a:r>
            <a:r>
              <a:rPr lang="es-ES" sz="2000" i="1" dirty="0">
                <a:solidFill>
                  <a:schemeClr val="bg1"/>
                </a:solidFill>
                <a:latin typeface="+mn-lt"/>
              </a:rPr>
              <a:t> entre decenas y unidades</a:t>
            </a: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4086225" y="309563"/>
            <a:ext cx="505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ES" sz="2400" dirty="0">
                <a:latin typeface="+mn-lt"/>
              </a:rPr>
              <a:t>			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Atención: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05325" y="2565400"/>
            <a:ext cx="403225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6"/>
              <a:defRPr/>
            </a:pPr>
            <a:r>
              <a:rPr lang="es-ES" sz="2400" dirty="0">
                <a:solidFill>
                  <a:schemeClr val="bg1"/>
                </a:solidFill>
                <a:latin typeface="+mn-lt"/>
              </a:rPr>
              <a:t>Pagué </a:t>
            </a:r>
            <a:r>
              <a:rPr lang="es-ES" sz="2400" b="1" u="sng" dirty="0">
                <a:solidFill>
                  <a:schemeClr val="bg1"/>
                </a:solidFill>
                <a:latin typeface="+mn-lt"/>
              </a:rPr>
              <a:t>cien</a:t>
            </a:r>
            <a:r>
              <a:rPr lang="es-ES" sz="2400" dirty="0">
                <a:solidFill>
                  <a:schemeClr val="bg1"/>
                </a:solidFill>
                <a:latin typeface="+mn-lt"/>
              </a:rPr>
              <a:t> euros por esta camisa.</a:t>
            </a:r>
          </a:p>
          <a:p>
            <a:pPr marL="457200" indent="-457200">
              <a:defRPr/>
            </a:pPr>
            <a:r>
              <a:rPr lang="es-ES" sz="2400" dirty="0">
                <a:solidFill>
                  <a:schemeClr val="bg1"/>
                </a:solidFill>
                <a:latin typeface="+mn-lt"/>
              </a:rPr>
              <a:t>7.	Esta camisa cuesta </a:t>
            </a:r>
            <a:r>
              <a:rPr lang="es-ES" sz="2400" b="1" u="sng" dirty="0">
                <a:solidFill>
                  <a:schemeClr val="bg1"/>
                </a:solidFill>
                <a:latin typeface="+mn-lt"/>
              </a:rPr>
              <a:t>ciento</a:t>
            </a:r>
            <a:r>
              <a:rPr lang="es-ES" sz="2400" dirty="0">
                <a:solidFill>
                  <a:schemeClr val="bg1"/>
                </a:solidFill>
                <a:latin typeface="+mn-lt"/>
              </a:rPr>
              <a:t> veinte euros.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11638" y="4508500"/>
            <a:ext cx="4572000" cy="1016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ES" sz="2000" i="1" dirty="0">
                <a:solidFill>
                  <a:schemeClr val="bg1"/>
                </a:solidFill>
                <a:latin typeface="+mn-lt"/>
              </a:rPr>
              <a:t>►  Se escribe </a:t>
            </a:r>
            <a:r>
              <a:rPr lang="es-ES" sz="2000" i="1" u="sng" dirty="0">
                <a:solidFill>
                  <a:schemeClr val="bg1"/>
                </a:solidFill>
                <a:latin typeface="+mn-lt"/>
              </a:rPr>
              <a:t>cien</a:t>
            </a:r>
            <a:r>
              <a:rPr lang="es-ES" sz="2000" i="1" dirty="0">
                <a:solidFill>
                  <a:schemeClr val="bg1"/>
                </a:solidFill>
                <a:latin typeface="+mn-lt"/>
              </a:rPr>
              <a:t> antes de nombres (6)</a:t>
            </a:r>
          </a:p>
          <a:p>
            <a:pPr marL="457200" indent="-457200">
              <a:defRPr/>
            </a:pPr>
            <a:r>
              <a:rPr lang="es-ES" sz="2000" i="1" dirty="0">
                <a:solidFill>
                  <a:schemeClr val="bg1"/>
                </a:solidFill>
                <a:latin typeface="+mn-lt"/>
              </a:rPr>
              <a:t>►  Se escribe </a:t>
            </a:r>
            <a:r>
              <a:rPr lang="es-ES" sz="2000" i="1" u="sng" dirty="0">
                <a:solidFill>
                  <a:schemeClr val="bg1"/>
                </a:solidFill>
                <a:latin typeface="+mn-lt"/>
              </a:rPr>
              <a:t>ciento</a:t>
            </a:r>
            <a:r>
              <a:rPr lang="es-ES" sz="2000" i="1" dirty="0">
                <a:solidFill>
                  <a:schemeClr val="bg1"/>
                </a:solidFill>
                <a:latin typeface="+mn-lt"/>
              </a:rPr>
              <a:t> antes de otros números (7)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2962275" cy="796925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>
                <a:solidFill>
                  <a:srgbClr val="C00000"/>
                </a:solidFill>
                <a:latin typeface="+mn-lt"/>
                <a:cs typeface="Arial" charset="0"/>
              </a:rPr>
              <a:t>Los numerales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388" y="1096963"/>
          <a:ext cx="3708400" cy="4664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200</a:t>
                      </a:r>
                    </a:p>
                  </a:txBody>
                  <a:tcPr marL="91450" marR="91450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doscientos</a:t>
                      </a:r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300</a:t>
                      </a:r>
                    </a:p>
                  </a:txBody>
                  <a:tcPr marL="91450" marR="91450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trescientos</a:t>
                      </a:r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400</a:t>
                      </a:r>
                    </a:p>
                  </a:txBody>
                  <a:tcPr marL="91450" marR="91450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s-ES" sz="2800" b="1" noProof="0" dirty="0"/>
                        <a:t>uatrocientos</a:t>
                      </a:r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500</a:t>
                      </a:r>
                    </a:p>
                  </a:txBody>
                  <a:tcPr marL="91450" marR="91450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qui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nie</a:t>
                      </a:r>
                      <a:r>
                        <a:rPr lang="es-ES" sz="2800" b="1" noProof="0" dirty="0"/>
                        <a:t>ntos</a:t>
                      </a:r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600</a:t>
                      </a:r>
                    </a:p>
                  </a:txBody>
                  <a:tcPr marL="91450" marR="91450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seiscientos</a:t>
                      </a:r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700</a:t>
                      </a:r>
                    </a:p>
                  </a:txBody>
                  <a:tcPr marL="91450" marR="91450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s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s-ES" sz="2800" b="1" noProof="0" dirty="0"/>
                        <a:t>tecientos</a:t>
                      </a:r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800</a:t>
                      </a:r>
                    </a:p>
                  </a:txBody>
                  <a:tcPr marL="91450" marR="91450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ochocientos</a:t>
                      </a:r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900</a:t>
                      </a:r>
                    </a:p>
                  </a:txBody>
                  <a:tcPr marL="91450" marR="91450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n</a:t>
                      </a:r>
                      <a:r>
                        <a:rPr lang="es-ES" sz="2800" b="1" u="sng" noProof="0" dirty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s-ES" sz="2800" b="1" noProof="0" dirty="0"/>
                        <a:t>vecientos</a:t>
                      </a:r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algn="ctr"/>
                      <a:r>
                        <a:rPr lang="es-ES" sz="2800" b="1" noProof="0" dirty="0"/>
                        <a:t>1.000</a:t>
                      </a:r>
                    </a:p>
                  </a:txBody>
                  <a:tcPr marL="91450" marR="91450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2400" b="1" noProof="0" dirty="0"/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noProof="0" dirty="0"/>
                        <a:t>mil</a:t>
                      </a:r>
                    </a:p>
                  </a:txBody>
                  <a:tcPr marL="91450" marR="91450"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140200" y="0"/>
            <a:ext cx="50038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4086225" y="0"/>
            <a:ext cx="505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ES" sz="2400" dirty="0">
                <a:latin typeface="+mn-lt"/>
              </a:rPr>
              <a:t>			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Atención: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27538" y="703263"/>
            <a:ext cx="4465637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8"/>
              <a:defRPr/>
            </a:pP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Había </a:t>
            </a:r>
            <a:r>
              <a:rPr lang="es-E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doscientos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invitados en la fiesta.</a:t>
            </a:r>
          </a:p>
          <a:p>
            <a:pPr marL="457200" indent="-457200">
              <a:defRPr/>
            </a:pP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	Había </a:t>
            </a:r>
            <a:r>
              <a:rPr lang="es-E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doscientas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personas en la fiesta.</a:t>
            </a:r>
            <a:endParaRPr lang="pt-BR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40225" y="2349500"/>
            <a:ext cx="4537075" cy="708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216000" indent="-457200" algn="ctr">
              <a:defRPr/>
            </a:pPr>
            <a:r>
              <a:rPr lang="es-ES" sz="2000" i="1" dirty="0">
                <a:solidFill>
                  <a:schemeClr val="bg1"/>
                </a:solidFill>
                <a:latin typeface="+mn-lt"/>
              </a:rPr>
              <a:t>►Las centenas sufren cambio de género       (8, 9)</a:t>
            </a:r>
            <a:r>
              <a:rPr lang="es-ES" dirty="0"/>
              <a:t>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56100" y="3497263"/>
            <a:ext cx="457200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Fíjate:</a:t>
            </a:r>
          </a:p>
          <a:p>
            <a:pPr>
              <a:buFont typeface="Arial" charset="0"/>
              <a:buNone/>
              <a:defRPr/>
            </a:pPr>
            <a:endParaRPr lang="es-ES" dirty="0"/>
          </a:p>
          <a:p>
            <a:pPr>
              <a:buFont typeface="Arial" charset="0"/>
              <a:buNone/>
              <a:defRPr/>
            </a:pP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1.000.000 = </a:t>
            </a:r>
            <a:r>
              <a:rPr lang="es-E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 millón</a:t>
            </a:r>
          </a:p>
          <a:p>
            <a:pPr>
              <a:buFont typeface="Arial" charset="0"/>
              <a:buNone/>
              <a:defRPr/>
            </a:pP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1.000.000.000 = </a:t>
            </a:r>
            <a:r>
              <a:rPr lang="es-E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 millones</a:t>
            </a:r>
          </a:p>
          <a:p>
            <a:pPr>
              <a:buFont typeface="Arial" charset="0"/>
              <a:buNone/>
              <a:defRPr/>
            </a:pP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15.000.000.000 = </a:t>
            </a:r>
            <a:r>
              <a:rPr lang="es-E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quince mil millones</a:t>
            </a:r>
          </a:p>
          <a:p>
            <a:pPr>
              <a:buFont typeface="Arial" charset="0"/>
              <a:buNone/>
              <a:defRPr/>
            </a:pP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150.000.000.000 = </a:t>
            </a:r>
            <a:r>
              <a:rPr lang="es-E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ciento cincuenta</a:t>
            </a:r>
          </a:p>
          <a:p>
            <a:pPr>
              <a:buFont typeface="Arial" charset="0"/>
              <a:buNone/>
              <a:defRPr/>
            </a:pP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</a:t>
            </a:r>
            <a:r>
              <a:rPr lang="es-E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 millones</a:t>
            </a:r>
          </a:p>
          <a:p>
            <a:pPr>
              <a:buFont typeface="Arial" charset="0"/>
              <a:buNone/>
              <a:defRPr/>
            </a:pP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1.000.000.000.000 = </a:t>
            </a:r>
            <a:r>
              <a:rPr lang="es-E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 billón</a:t>
            </a:r>
          </a:p>
          <a:p>
            <a:pPr>
              <a:buFont typeface="Arial" charset="0"/>
              <a:buNone/>
              <a:defRPr/>
            </a:pP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30.000.000.000.000 = </a:t>
            </a:r>
            <a:r>
              <a:rPr lang="es-E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treinta billones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1414</Words>
  <Application>Microsoft Office PowerPoint</Application>
  <PresentationFormat>Apresentação na tela (4:3)</PresentationFormat>
  <Paragraphs>494</Paragraphs>
  <Slides>24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Tema do Office</vt:lpstr>
      <vt:lpstr>Documento</vt:lpstr>
      <vt:lpstr>Los numerales</vt:lpstr>
      <vt:lpstr>Los numerales</vt:lpstr>
      <vt:lpstr>Los numerales</vt:lpstr>
      <vt:lpstr>Los numerales</vt:lpstr>
      <vt:lpstr>Los numerales</vt:lpstr>
      <vt:lpstr>Los numerales</vt:lpstr>
      <vt:lpstr>Los numerales</vt:lpstr>
      <vt:lpstr>Los numerales</vt:lpstr>
      <vt:lpstr>Los numerales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Los numerales: ordinales </vt:lpstr>
      <vt:lpstr>Los numerales: ordinales </vt:lpstr>
      <vt:lpstr>Los numerales: ordinales </vt:lpstr>
      <vt:lpstr>Los numerales: ordinales 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numerales</dc:title>
  <dc:creator>Silvio Koiti Sato</dc:creator>
  <cp:lastModifiedBy>Benivaldo Araújo</cp:lastModifiedBy>
  <cp:revision>168</cp:revision>
  <dcterms:created xsi:type="dcterms:W3CDTF">2007-10-24T14:46:58Z</dcterms:created>
  <dcterms:modified xsi:type="dcterms:W3CDTF">2018-05-03T11:29:30Z</dcterms:modified>
</cp:coreProperties>
</file>