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96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" name="Shape 1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69623728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>
        <a:latin typeface="+mj-lt"/>
        <a:ea typeface="+mj-ea"/>
        <a:cs typeface="+mj-cs"/>
        <a:sym typeface="Helvetica Neue"/>
      </a:defRPr>
    </a:lvl1pPr>
    <a:lvl2pPr indent="228600" latinLnBrk="0">
      <a:defRPr>
        <a:latin typeface="+mj-lt"/>
        <a:ea typeface="+mj-ea"/>
        <a:cs typeface="+mj-cs"/>
        <a:sym typeface="Helvetica Neue"/>
      </a:defRPr>
    </a:lvl2pPr>
    <a:lvl3pPr indent="457200" latinLnBrk="0">
      <a:defRPr>
        <a:latin typeface="+mj-lt"/>
        <a:ea typeface="+mj-ea"/>
        <a:cs typeface="+mj-cs"/>
        <a:sym typeface="Helvetica Neue"/>
      </a:defRPr>
    </a:lvl3pPr>
    <a:lvl4pPr indent="685800" latinLnBrk="0">
      <a:defRPr>
        <a:latin typeface="+mj-lt"/>
        <a:ea typeface="+mj-ea"/>
        <a:cs typeface="+mj-cs"/>
        <a:sym typeface="Helvetica Neue"/>
      </a:defRPr>
    </a:lvl4pPr>
    <a:lvl5pPr indent="914400" latinLnBrk="0">
      <a:defRPr>
        <a:latin typeface="+mj-lt"/>
        <a:ea typeface="+mj-ea"/>
        <a:cs typeface="+mj-cs"/>
        <a:sym typeface="Helvetica Neue"/>
      </a:defRPr>
    </a:lvl5pPr>
    <a:lvl6pPr indent="1143000" latinLnBrk="0">
      <a:defRPr>
        <a:latin typeface="+mj-lt"/>
        <a:ea typeface="+mj-ea"/>
        <a:cs typeface="+mj-cs"/>
        <a:sym typeface="Helvetica Neue"/>
      </a:defRPr>
    </a:lvl6pPr>
    <a:lvl7pPr indent="1371600" latinLnBrk="0">
      <a:defRPr>
        <a:latin typeface="+mj-lt"/>
        <a:ea typeface="+mj-ea"/>
        <a:cs typeface="+mj-cs"/>
        <a:sym typeface="Helvetica Neue"/>
      </a:defRPr>
    </a:lvl7pPr>
    <a:lvl8pPr indent="1600200" latinLnBrk="0">
      <a:defRPr>
        <a:latin typeface="+mj-lt"/>
        <a:ea typeface="+mj-ea"/>
        <a:cs typeface="+mj-cs"/>
        <a:sym typeface="Helvetica Neue"/>
      </a:defRPr>
    </a:lvl8pPr>
    <a:lvl9pPr indent="1828800" latinLnBrk="0">
      <a:defRPr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457200" y="92074"/>
            <a:ext cx="8229600" cy="1508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/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med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4572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9144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13716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18288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783771" marR="0" indent="-326571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219200" marR="0" indent="-3048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7373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235200" marR="0" indent="-4064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692400" marR="0" indent="-4064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149600" marR="0" indent="-4064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606800" marR="0" indent="-4064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4064000" marR="0" indent="-4064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orthoinfo.aaos.org/topic.cfm?topic=A00040" TargetMode="External"/><Relationship Id="rId2" Type="http://schemas.openxmlformats.org/officeDocument/2006/relationships/hyperlink" Target="http://orthoinfo.aaos.org/topic.cfm?topic=A00037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aturas do membro superior na criança"/>
          <p:cNvSpPr txBox="1"/>
          <p:nvPr/>
        </p:nvSpPr>
        <p:spPr>
          <a:xfrm>
            <a:off x="685800" y="2460942"/>
            <a:ext cx="7772400" cy="151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>
            <a:lvl1pPr algn="ctr">
              <a:spcBef>
                <a:spcPts val="600"/>
              </a:spcBef>
              <a:defRPr sz="4800" b="1">
                <a:solidFill>
                  <a:srgbClr val="10253F"/>
                </a:solidFill>
              </a:defRPr>
            </a:lvl1pPr>
          </a:lstStyle>
          <a:p>
            <a:r>
              <a:t>Fraturas do membro superior na criança</a:t>
            </a:r>
          </a:p>
        </p:txBody>
      </p:sp>
      <p:sp>
        <p:nvSpPr>
          <p:cNvPr id="21" name="Daniel Augusto Carvalho Maranho…"/>
          <p:cNvSpPr txBox="1"/>
          <p:nvPr/>
        </p:nvSpPr>
        <p:spPr>
          <a:xfrm>
            <a:off x="1371600" y="4724400"/>
            <a:ext cx="6400800" cy="16245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spcBef>
                <a:spcPts val="1800"/>
              </a:spcBef>
              <a:defRPr sz="2000" b="1">
                <a:solidFill>
                  <a:srgbClr val="254061"/>
                </a:solidFill>
              </a:defRPr>
            </a:pPr>
            <a:r>
              <a:t>Daniel Augusto Carvalho Maranho</a:t>
            </a:r>
          </a:p>
          <a:p>
            <a:pPr algn="ctr">
              <a:spcBef>
                <a:spcPts val="1800"/>
              </a:spcBef>
              <a:defRPr sz="2000" b="1" i="1">
                <a:solidFill>
                  <a:srgbClr val="254061"/>
                </a:solidFill>
              </a:defRPr>
            </a:pPr>
            <a:r>
              <a:t>dacmaranho@usp.br</a:t>
            </a:r>
          </a:p>
          <a:p>
            <a:pPr algn="ctr">
              <a:spcBef>
                <a:spcPts val="1400"/>
              </a:spcBef>
              <a:defRPr sz="1600" b="1">
                <a:solidFill>
                  <a:srgbClr val="254061"/>
                </a:solidFill>
              </a:defRPr>
            </a:pPr>
            <a:r>
              <a:t>Ortopedia e Traumatologia da Criança e do Adolescente</a:t>
            </a:r>
          </a:p>
        </p:txBody>
      </p:sp>
      <p:sp>
        <p:nvSpPr>
          <p:cNvPr id="22" name="UNIVERSIDADE DE SÃO PAULO Faculdade de Medicina de Ribeirão Preto…"/>
          <p:cNvSpPr txBox="1"/>
          <p:nvPr/>
        </p:nvSpPr>
        <p:spPr>
          <a:xfrm>
            <a:off x="1641475" y="678973"/>
            <a:ext cx="5861050" cy="961391"/>
          </a:xfrm>
          <a:prstGeom prst="rect">
            <a:avLst/>
          </a:prstGeom>
          <a:ln w="12700">
            <a:miter lim="400000"/>
          </a:ln>
          <a:effectLst>
            <a:outerShdw blurRad="63500" dist="38100" dir="2700000" rotWithShape="0">
              <a:srgbClr val="FFFFFF">
                <a:alpha val="34999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/>
          <a:p>
            <a:pPr algn="ctr">
              <a:lnSpc>
                <a:spcPct val="150000"/>
              </a:lnSpc>
              <a:defRPr sz="1600" b="1"/>
            </a:pPr>
            <a:r>
              <a:t>UNIVERSIDADE DE SÃO PAULO</a:t>
            </a:r>
            <a:br/>
            <a:r>
              <a:rPr sz="1400"/>
              <a:t>Faculdade de Medicina de Ribeirão Preto</a:t>
            </a:r>
          </a:p>
          <a:p>
            <a:pPr algn="ctr">
              <a:lnSpc>
                <a:spcPct val="150000"/>
              </a:lnSpc>
              <a:defRPr sz="1400"/>
            </a:pPr>
            <a:r>
              <a:t>Biomecânica, Medicina e e Reabilitação do Aparelho Locomotor</a:t>
            </a:r>
          </a:p>
        </p:txBody>
      </p:sp>
      <p:pic>
        <p:nvPicPr>
          <p:cNvPr id="23" name="http://www.fmrp.usp.br/novo_portal/images/stories/fmrp/brasao.jpg" descr="http://www.fmrp.usp.br/novo_portal/images/stories/fmrp/brasao.jpg"/>
          <p:cNvPicPr>
            <a:picLocks noChangeAspect="1"/>
          </p:cNvPicPr>
          <p:nvPr/>
        </p:nvPicPr>
        <p:blipFill>
          <a:blip r:embed="rId2">
            <a:extLst/>
          </a:blip>
          <a:srcRect l="5555" t="10273" b="10957"/>
          <a:stretch>
            <a:fillRect/>
          </a:stretch>
        </p:blipFill>
        <p:spPr>
          <a:xfrm>
            <a:off x="8147050" y="608012"/>
            <a:ext cx="901700" cy="1220789"/>
          </a:xfrm>
          <a:prstGeom prst="rect">
            <a:avLst/>
          </a:prstGeom>
          <a:ln w="12700">
            <a:miter lim="400000"/>
          </a:ln>
          <a:effectLst>
            <a:outerShdw blurRad="292100" dist="139700" dir="2700000" rotWithShape="0">
              <a:srgbClr val="333333">
                <a:alpha val="64999"/>
              </a:srgbClr>
            </a:outerShdw>
          </a:effectLst>
        </p:spPr>
      </p:pic>
      <p:pic>
        <p:nvPicPr>
          <p:cNvPr id="24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5887" y="781050"/>
            <a:ext cx="1395413" cy="889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DSC05724.JPG" descr="DSC05724.JPG"/>
          <p:cNvPicPr>
            <a:picLocks noChangeAspect="1"/>
          </p:cNvPicPr>
          <p:nvPr/>
        </p:nvPicPr>
        <p:blipFill>
          <a:blip r:embed="rId2">
            <a:extLst/>
          </a:blip>
          <a:srcRect l="33264" t="18843" r="32568" b="22268"/>
          <a:stretch>
            <a:fillRect/>
          </a:stretch>
        </p:blipFill>
        <p:spPr>
          <a:xfrm flipH="1">
            <a:off x="381000" y="2438399"/>
            <a:ext cx="3124200" cy="4038602"/>
          </a:xfrm>
          <a:prstGeom prst="rect">
            <a:avLst/>
          </a:prstGeom>
          <a:ln w="12700">
            <a:miter lim="400000"/>
          </a:ln>
        </p:spPr>
      </p:pic>
      <p:sp>
        <p:nvSpPr>
          <p:cNvPr id="67" name="Riscos e complicações"/>
          <p:cNvSpPr txBox="1">
            <a:spLocks noGrp="1"/>
          </p:cNvSpPr>
          <p:nvPr>
            <p:ph type="title" idx="4294967295"/>
          </p:nvPr>
        </p:nvSpPr>
        <p:spPr>
          <a:xfrm>
            <a:off x="457200" y="76199"/>
            <a:ext cx="8229600" cy="1143002"/>
          </a:xfrm>
          <a:prstGeom prst="rect">
            <a:avLst/>
          </a:prstGeom>
          <a:gradFill>
            <a:gsLst>
              <a:gs pos="0">
                <a:srgbClr val="FFA2A1"/>
              </a:gs>
              <a:gs pos="35000">
                <a:srgbClr val="FFBEBD"/>
              </a:gs>
              <a:gs pos="100000">
                <a:srgbClr val="FFE5E5"/>
              </a:gs>
            </a:gsLst>
            <a:lin ang="16200000"/>
          </a:gradFill>
          <a:ln w="9525">
            <a:solidFill>
              <a:srgbClr val="BE4B48"/>
            </a:solidFill>
            <a:round/>
          </a:ln>
          <a:effectLst>
            <a:outerShdw blurRad="38100" dist="20000" dir="5400000" rotWithShape="0">
              <a:srgbClr val="000000">
                <a:alpha val="37998"/>
              </a:srgbClr>
            </a:outerShdw>
          </a:effectLst>
        </p:spPr>
        <p:txBody>
          <a:bodyPr>
            <a:normAutofit/>
          </a:bodyPr>
          <a:lstStyle>
            <a:lvl1pPr>
              <a:defRPr b="1"/>
            </a:lvl1pPr>
          </a:lstStyle>
          <a:p>
            <a:r>
              <a:t>Riscos e complicações</a:t>
            </a:r>
          </a:p>
        </p:txBody>
      </p:sp>
      <p:sp>
        <p:nvSpPr>
          <p:cNvPr id="68" name="Qual o principal risco desse tipo de fratura do cotovelo ? Qual a complicação mais grave ?"/>
          <p:cNvSpPr txBox="1">
            <a:spLocks noGrp="1"/>
          </p:cNvSpPr>
          <p:nvPr>
            <p:ph type="body" sz="quarter" idx="4294967295"/>
          </p:nvPr>
        </p:nvSpPr>
        <p:spPr>
          <a:xfrm>
            <a:off x="3684587" y="1298574"/>
            <a:ext cx="5459413" cy="1520827"/>
          </a:xfrm>
          <a:prstGeom prst="rect">
            <a:avLst/>
          </a:prstGeom>
          <a:ln w="9525">
            <a:solidFill>
              <a:srgbClr val="000000"/>
            </a:solidFill>
            <a:round/>
          </a:ln>
        </p:spPr>
        <p:txBody>
          <a:bodyPr>
            <a:normAutofit/>
          </a:bodyPr>
          <a:lstStyle>
            <a:lvl1pPr>
              <a:spcBef>
                <a:spcPts val="600"/>
              </a:spcBef>
              <a:buSzTx/>
              <a:buNone/>
              <a:defRPr sz="2800" b="1"/>
            </a:lvl1pPr>
          </a:lstStyle>
          <a:p>
            <a:r>
              <a:t>Qual o principal risco desse tipo de fratura do cotovelo ? Qual a complicação mais grave ?</a:t>
            </a:r>
          </a:p>
        </p:txBody>
      </p:sp>
      <p:pic>
        <p:nvPicPr>
          <p:cNvPr id="69" name="Picture 10.png" descr="Picture 1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733800" y="3276600"/>
            <a:ext cx="4624388" cy="3184525"/>
          </a:xfrm>
          <a:prstGeom prst="rect">
            <a:avLst/>
          </a:prstGeom>
          <a:ln w="12700">
            <a:miter lim="400000"/>
          </a:ln>
          <a:effectLst>
            <a:outerShdw blurRad="50800" dist="38100" dir="2700000" rotWithShape="0">
              <a:srgbClr val="808080">
                <a:alpha val="39999"/>
              </a:srgbClr>
            </a:outerShdw>
          </a:effectLst>
        </p:spPr>
      </p:pic>
      <p:sp>
        <p:nvSpPr>
          <p:cNvPr id="70" name="Line"/>
          <p:cNvSpPr/>
          <p:nvPr/>
        </p:nvSpPr>
        <p:spPr>
          <a:xfrm>
            <a:off x="458787" y="2438399"/>
            <a:ext cx="1976438" cy="29911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066" extrusionOk="0">
                <a:moveTo>
                  <a:pt x="21600" y="0"/>
                </a:moveTo>
                <a:cubicBezTo>
                  <a:pt x="21589" y="0"/>
                  <a:pt x="16841" y="397"/>
                  <a:pt x="14875" y="2146"/>
                </a:cubicBezTo>
                <a:cubicBezTo>
                  <a:pt x="12909" y="3895"/>
                  <a:pt x="11026" y="8257"/>
                  <a:pt x="9806" y="10494"/>
                </a:cubicBezTo>
                <a:cubicBezTo>
                  <a:pt x="8585" y="12731"/>
                  <a:pt x="6641" y="15012"/>
                  <a:pt x="7550" y="15568"/>
                </a:cubicBezTo>
                <a:cubicBezTo>
                  <a:pt x="7050" y="17516"/>
                  <a:pt x="7783" y="18186"/>
                  <a:pt x="8603" y="18662"/>
                </a:cubicBezTo>
                <a:cubicBezTo>
                  <a:pt x="9423" y="19138"/>
                  <a:pt x="12519" y="18086"/>
                  <a:pt x="12469" y="18424"/>
                </a:cubicBezTo>
                <a:cubicBezTo>
                  <a:pt x="12420" y="18761"/>
                  <a:pt x="9555" y="20312"/>
                  <a:pt x="8306" y="20689"/>
                </a:cubicBezTo>
                <a:cubicBezTo>
                  <a:pt x="7057" y="21067"/>
                  <a:pt x="6360" y="20704"/>
                  <a:pt x="4975" y="20689"/>
                </a:cubicBezTo>
                <a:cubicBezTo>
                  <a:pt x="3591" y="20675"/>
                  <a:pt x="1384" y="21600"/>
                  <a:pt x="0" y="20602"/>
                </a:cubicBezTo>
              </a:path>
            </a:pathLst>
          </a:custGeom>
          <a:ln w="73025">
            <a:solidFill>
              <a:srgbClr val="FF0000"/>
            </a:solidFill>
          </a:ln>
          <a:effectLst>
            <a:outerShdw blurRad="38100" dist="20000" dir="5400000" rotWithShape="0">
              <a:srgbClr val="808080">
                <a:alpha val="37998"/>
              </a:srgbClr>
            </a:outerShdw>
          </a:effectLst>
        </p:spPr>
        <p:txBody>
          <a:bodyPr lIns="45719" rIns="45719" anchor="ctr"/>
          <a:lstStyle/>
          <a:p>
            <a:pPr algn="ctr">
              <a:defRPr sz="1800"/>
            </a:pPr>
            <a:endParaRPr/>
          </a:p>
        </p:txBody>
      </p:sp>
      <p:sp>
        <p:nvSpPr>
          <p:cNvPr id="71" name="QUESTÃO 4"/>
          <p:cNvSpPr txBox="1"/>
          <p:nvPr/>
        </p:nvSpPr>
        <p:spPr>
          <a:xfrm>
            <a:off x="0" y="1524000"/>
            <a:ext cx="2835782" cy="726440"/>
          </a:xfrm>
          <a:prstGeom prst="rect">
            <a:avLst/>
          </a:prstGeom>
          <a:gradFill>
            <a:gsLst>
              <a:gs pos="0">
                <a:srgbClr val="A3C4FF"/>
              </a:gs>
              <a:gs pos="35000">
                <a:srgbClr val="BFD5FF"/>
              </a:gs>
              <a:gs pos="100000">
                <a:srgbClr val="E5EEFF"/>
              </a:gs>
            </a:gsLst>
            <a:lin ang="16200000"/>
          </a:gradFill>
          <a:ln w="38100">
            <a:solidFill>
              <a:srgbClr val="000000"/>
            </a:solidFill>
          </a:ln>
          <a:effectLst>
            <a:outerShdw blurRad="38100" dist="20000" dir="5400000" rotWithShape="0">
              <a:srgbClr val="808080">
                <a:alpha val="37998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4000" b="1"/>
            </a:lvl1pPr>
          </a:lstStyle>
          <a:p>
            <a:r>
              <a:t>QUESTÃO 4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índrome de compartimento -  Atenção !!!"/>
          <p:cNvSpPr txBox="1">
            <a:spLocks noGrp="1"/>
          </p:cNvSpPr>
          <p:nvPr>
            <p:ph type="title" idx="4294967295"/>
          </p:nvPr>
        </p:nvSpPr>
        <p:spPr>
          <a:xfrm>
            <a:off x="381000" y="-1"/>
            <a:ext cx="8229600" cy="1143002"/>
          </a:xfrm>
          <a:prstGeom prst="rect">
            <a:avLst/>
          </a:prstGeom>
          <a:gradFill>
            <a:gsLst>
              <a:gs pos="0">
                <a:srgbClr val="FFBE86"/>
              </a:gs>
              <a:gs pos="35000">
                <a:srgbClr val="FFD0AA"/>
              </a:gs>
              <a:gs pos="100000">
                <a:srgbClr val="FFEBDB"/>
              </a:gs>
            </a:gsLst>
            <a:lin ang="16200000"/>
          </a:gradFill>
          <a:ln w="9525">
            <a:solidFill>
              <a:srgbClr val="F69240"/>
            </a:solidFill>
            <a:round/>
          </a:ln>
          <a:effectLst>
            <a:outerShdw blurRad="38100" dist="20000" dir="5400000" rotWithShape="0">
              <a:srgbClr val="000000">
                <a:alpha val="37998"/>
              </a:srgbClr>
            </a:outerShdw>
          </a:effectLst>
        </p:spPr>
        <p:txBody>
          <a:bodyPr>
            <a:normAutofit/>
          </a:bodyPr>
          <a:lstStyle>
            <a:lvl1pPr defTabSz="438911">
              <a:defRPr sz="3455"/>
            </a:lvl1pPr>
          </a:lstStyle>
          <a:p>
            <a:r>
              <a:t>Síndrome de compartimento -  Atenção !!!</a:t>
            </a:r>
          </a:p>
        </p:txBody>
      </p:sp>
      <p:pic>
        <p:nvPicPr>
          <p:cNvPr id="74" name="DSC06286.JPG" descr="DSC06286.JPG"/>
          <p:cNvPicPr>
            <a:picLocks noChangeAspect="1"/>
          </p:cNvPicPr>
          <p:nvPr/>
        </p:nvPicPr>
        <p:blipFill>
          <a:blip r:embed="rId2">
            <a:extLst/>
          </a:blip>
          <a:srcRect l="938" t="7106" r="1826" b="24101"/>
          <a:stretch>
            <a:fillRect/>
          </a:stretch>
        </p:blipFill>
        <p:spPr>
          <a:xfrm>
            <a:off x="4953000" y="3733799"/>
            <a:ext cx="3733800" cy="1981202"/>
          </a:xfrm>
          <a:prstGeom prst="rect">
            <a:avLst/>
          </a:prstGeom>
          <a:ln w="12700">
            <a:miter lim="400000"/>
          </a:ln>
        </p:spPr>
      </p:pic>
      <p:pic>
        <p:nvPicPr>
          <p:cNvPr id="75" name="DSC06051.JPG" descr="DSC06051.JPG"/>
          <p:cNvPicPr>
            <a:picLocks noChangeAspect="1"/>
          </p:cNvPicPr>
          <p:nvPr/>
        </p:nvPicPr>
        <p:blipFill>
          <a:blip r:embed="rId3">
            <a:extLst/>
          </a:blip>
          <a:srcRect b="27038"/>
          <a:stretch>
            <a:fillRect/>
          </a:stretch>
        </p:blipFill>
        <p:spPr>
          <a:xfrm>
            <a:off x="4846637" y="1128712"/>
            <a:ext cx="3840163" cy="2101851"/>
          </a:xfrm>
          <a:prstGeom prst="rect">
            <a:avLst/>
          </a:prstGeom>
          <a:ln w="12700">
            <a:miter lim="400000"/>
          </a:ln>
        </p:spPr>
      </p:pic>
      <p:pic>
        <p:nvPicPr>
          <p:cNvPr id="76" name="DSC06311.JPG" descr="DSC06311.JPG"/>
          <p:cNvPicPr>
            <a:picLocks noChangeAspect="1"/>
          </p:cNvPicPr>
          <p:nvPr/>
        </p:nvPicPr>
        <p:blipFill>
          <a:blip r:embed="rId4">
            <a:extLst/>
          </a:blip>
          <a:srcRect l="17802" t="10583" r="7061"/>
          <a:stretch>
            <a:fillRect/>
          </a:stretch>
        </p:blipFill>
        <p:spPr>
          <a:xfrm rot="5400000">
            <a:off x="2116931" y="4128293"/>
            <a:ext cx="2884488" cy="2574926"/>
          </a:xfrm>
          <a:prstGeom prst="rect">
            <a:avLst/>
          </a:prstGeom>
          <a:ln w="12700">
            <a:miter lim="400000"/>
          </a:ln>
        </p:spPr>
      </p:pic>
      <p:pic>
        <p:nvPicPr>
          <p:cNvPr id="77" name="DSC05731.JPG" descr="DSC05731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16200000">
            <a:off x="-327819" y="1547018"/>
            <a:ext cx="3840163" cy="28797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RATAMENTO"/>
          <p:cNvSpPr txBox="1"/>
          <p:nvPr/>
        </p:nvSpPr>
        <p:spPr>
          <a:xfrm>
            <a:off x="3571875" y="457200"/>
            <a:ext cx="1675369" cy="393065"/>
          </a:xfrm>
          <a:prstGeom prst="rect">
            <a:avLst/>
          </a:prstGeom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 b="1"/>
            </a:lvl1pPr>
          </a:lstStyle>
          <a:p>
            <a:r>
              <a:t>TRATAMENTO</a:t>
            </a:r>
          </a:p>
        </p:txBody>
      </p:sp>
      <p:sp>
        <p:nvSpPr>
          <p:cNvPr id="80" name="Natureza: ambulatorial, internação, emergência, urgência,…"/>
          <p:cNvSpPr txBox="1"/>
          <p:nvPr/>
        </p:nvSpPr>
        <p:spPr>
          <a:xfrm>
            <a:off x="1257437" y="1303337"/>
            <a:ext cx="6503713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1800" b="1"/>
            </a:pPr>
            <a:r>
              <a:t>Natureza: ambulatorial, internação, emergência, urgência,</a:t>
            </a:r>
          </a:p>
          <a:p>
            <a:pPr algn="ctr">
              <a:defRPr sz="1800" b="1"/>
            </a:pPr>
            <a:r>
              <a:t> expectante, conservador, cirúrgico?</a:t>
            </a:r>
          </a:p>
        </p:txBody>
      </p:sp>
      <p:sp>
        <p:nvSpPr>
          <p:cNvPr id="81" name="No caso de cirurgia, o que deverá ser feito?…"/>
          <p:cNvSpPr txBox="1"/>
          <p:nvPr/>
        </p:nvSpPr>
        <p:spPr>
          <a:xfrm>
            <a:off x="3585264" y="3049587"/>
            <a:ext cx="4846847" cy="1243966"/>
          </a:xfrm>
          <a:prstGeom prst="rect">
            <a:avLst/>
          </a:prstGeom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spcBef>
                <a:spcPts val="4800"/>
              </a:spcBef>
              <a:defRPr sz="1800" b="1"/>
            </a:pPr>
            <a:r>
              <a:t>No caso de cirurgia, o que deverá ser feito?</a:t>
            </a:r>
          </a:p>
          <a:p>
            <a:pPr algn="ctr">
              <a:spcBef>
                <a:spcPts val="4800"/>
              </a:spcBef>
              <a:defRPr sz="1800" b="1">
                <a:solidFill>
                  <a:srgbClr val="008000"/>
                </a:solidFill>
              </a:defRPr>
            </a:pPr>
            <a:r>
              <a:t>Elabore um plano de tratamento ortopédico</a:t>
            </a:r>
          </a:p>
        </p:txBody>
      </p:sp>
      <p:sp>
        <p:nvSpPr>
          <p:cNvPr id="82" name="QUESTÃO 5"/>
          <p:cNvSpPr txBox="1"/>
          <p:nvPr/>
        </p:nvSpPr>
        <p:spPr>
          <a:xfrm>
            <a:off x="228599" y="3406775"/>
            <a:ext cx="2835782" cy="726440"/>
          </a:xfrm>
          <a:prstGeom prst="rect">
            <a:avLst/>
          </a:prstGeom>
          <a:gradFill>
            <a:gsLst>
              <a:gs pos="0">
                <a:srgbClr val="A3C4FF"/>
              </a:gs>
              <a:gs pos="35000">
                <a:srgbClr val="BFD5FF"/>
              </a:gs>
              <a:gs pos="100000">
                <a:srgbClr val="E5EEFF"/>
              </a:gs>
            </a:gsLst>
            <a:lin ang="16200000"/>
          </a:gradFill>
          <a:ln w="38100">
            <a:solidFill>
              <a:srgbClr val="000000"/>
            </a:solidFill>
          </a:ln>
          <a:effectLst>
            <a:outerShdw blurRad="38100" dist="20000" dir="5400000" rotWithShape="0">
              <a:srgbClr val="808080">
                <a:alpha val="37998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4000" b="1"/>
            </a:lvl1pPr>
          </a:lstStyle>
          <a:p>
            <a:r>
              <a:t>QUESTÃO 5</a:t>
            </a:r>
          </a:p>
        </p:txBody>
      </p:sp>
      <p:sp>
        <p:nvSpPr>
          <p:cNvPr id="83" name="Sugestão de roteiro para a resposta: como a fratura é (Instável/Estável?), o princípio de tratamento deve envolver redução (aberta/fechada/ não reduzir ?) e estabilização com (gesso/fixação interna/fixador externo/fixação percutânea/ não estabilizar???)."/>
          <p:cNvSpPr txBox="1"/>
          <p:nvPr/>
        </p:nvSpPr>
        <p:spPr>
          <a:xfrm>
            <a:off x="712787" y="4648200"/>
            <a:ext cx="7848601" cy="1167765"/>
          </a:xfrm>
          <a:prstGeom prst="rect">
            <a:avLst/>
          </a:prstGeom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spcBef>
                <a:spcPts val="4800"/>
              </a:spcBef>
              <a:defRPr sz="1800" b="1"/>
            </a:pPr>
            <a:r>
              <a:t>Sugestão de roteiro para a resposta: </a:t>
            </a:r>
            <a:r>
              <a:rPr>
                <a:solidFill>
                  <a:srgbClr val="008000"/>
                </a:solidFill>
              </a:rPr>
              <a:t>como a fratura é (Instável/Estável?), o princípio de tratamento deve envolver redução (aberta/fechada/ não reduzir ?) e estabilização com (gesso/fixação interna/fixador externo/fixação percutânea/ não estabilizar???).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1" animBg="1" advAuto="0"/>
      <p:bldP spid="83" grpId="2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DSC07799.JPG" descr="DSC07799.JPG"/>
          <p:cNvPicPr>
            <a:picLocks noChangeAspect="1"/>
          </p:cNvPicPr>
          <p:nvPr/>
        </p:nvPicPr>
        <p:blipFill>
          <a:blip r:embed="rId2">
            <a:extLst/>
          </a:blip>
          <a:srcRect l="10546" t="10908" r="9753" b="6733"/>
          <a:stretch>
            <a:fillRect/>
          </a:stretch>
        </p:blipFill>
        <p:spPr>
          <a:xfrm rot="5400000">
            <a:off x="1463674" y="384175"/>
            <a:ext cx="3416302" cy="2647950"/>
          </a:xfrm>
          <a:prstGeom prst="rect">
            <a:avLst/>
          </a:prstGeom>
          <a:ln w="12700">
            <a:miter lim="400000"/>
          </a:ln>
        </p:spPr>
      </p:pic>
      <p:pic>
        <p:nvPicPr>
          <p:cNvPr id="86" name="DSC07801.JPG" descr="DSC07801.JPG"/>
          <p:cNvPicPr>
            <a:picLocks noChangeAspect="1"/>
          </p:cNvPicPr>
          <p:nvPr/>
        </p:nvPicPr>
        <p:blipFill>
          <a:blip r:embed="rId3">
            <a:extLst/>
          </a:blip>
          <a:srcRect t="26019" r="4167" b="26469"/>
          <a:stretch>
            <a:fillRect/>
          </a:stretch>
        </p:blipFill>
        <p:spPr>
          <a:xfrm>
            <a:off x="4495800" y="304799"/>
            <a:ext cx="4510088" cy="1676402"/>
          </a:xfrm>
          <a:prstGeom prst="rect">
            <a:avLst/>
          </a:prstGeom>
          <a:ln w="12700">
            <a:miter lim="400000"/>
          </a:ln>
        </p:spPr>
      </p:pic>
      <p:pic>
        <p:nvPicPr>
          <p:cNvPr id="87" name="antes da fixação do rádio.bmp" descr="antes da fixação do rádio.bmp"/>
          <p:cNvPicPr>
            <a:picLocks noChangeAspect="1"/>
          </p:cNvPicPr>
          <p:nvPr/>
        </p:nvPicPr>
        <p:blipFill>
          <a:blip r:embed="rId4">
            <a:extLst/>
          </a:blip>
          <a:srcRect l="29174" t="38633" r="13204" b="13348"/>
          <a:stretch>
            <a:fillRect/>
          </a:stretch>
        </p:blipFill>
        <p:spPr>
          <a:xfrm rot="5400000">
            <a:off x="-609600" y="3733800"/>
            <a:ext cx="3657600" cy="2438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8" name="antes da fixação do rádio (1).bmp" descr="antes da fixação do rádio (1).bmp"/>
          <p:cNvPicPr>
            <a:picLocks noChangeAspect="1"/>
          </p:cNvPicPr>
          <p:nvPr/>
        </p:nvPicPr>
        <p:blipFill>
          <a:blip r:embed="rId5">
            <a:extLst/>
          </a:blip>
          <a:srcRect l="24519" t="31042" r="26754" b="14514"/>
          <a:stretch>
            <a:fillRect/>
          </a:stretch>
        </p:blipFill>
        <p:spPr>
          <a:xfrm rot="5400000">
            <a:off x="2131218" y="4013993"/>
            <a:ext cx="2416176" cy="2160589"/>
          </a:xfrm>
          <a:prstGeom prst="rect">
            <a:avLst/>
          </a:prstGeom>
          <a:ln w="12700">
            <a:miter lim="400000"/>
          </a:ln>
        </p:spPr>
      </p:pic>
      <p:pic>
        <p:nvPicPr>
          <p:cNvPr id="89" name="antes da fixação do rádio (3).bmp" descr="antes da fixação do rádio (3).bmp"/>
          <p:cNvPicPr>
            <a:picLocks noChangeAspect="1"/>
          </p:cNvPicPr>
          <p:nvPr/>
        </p:nvPicPr>
        <p:blipFill>
          <a:blip r:embed="rId6">
            <a:extLst/>
          </a:blip>
          <a:srcRect l="28555" t="12568" r="28395" b="36520"/>
          <a:stretch>
            <a:fillRect/>
          </a:stretch>
        </p:blipFill>
        <p:spPr>
          <a:xfrm rot="5400000">
            <a:off x="6727031" y="3953668"/>
            <a:ext cx="2511426" cy="2376489"/>
          </a:xfrm>
          <a:prstGeom prst="rect">
            <a:avLst/>
          </a:prstGeom>
          <a:ln w="12700">
            <a:miter lim="400000"/>
          </a:ln>
        </p:spPr>
      </p:pic>
      <p:pic>
        <p:nvPicPr>
          <p:cNvPr id="90" name="antes da fixação do rádio (2).bmp" descr="antes da fixação do rádio (2).bmp"/>
          <p:cNvPicPr>
            <a:picLocks noChangeAspect="1"/>
          </p:cNvPicPr>
          <p:nvPr/>
        </p:nvPicPr>
        <p:blipFill>
          <a:blip r:embed="rId7">
            <a:extLst/>
          </a:blip>
          <a:srcRect l="26055" t="20208" r="26832" b="39895"/>
          <a:stretch>
            <a:fillRect/>
          </a:stretch>
        </p:blipFill>
        <p:spPr>
          <a:xfrm rot="5400000">
            <a:off x="4073525" y="3317874"/>
            <a:ext cx="4038600" cy="2736852"/>
          </a:xfrm>
          <a:prstGeom prst="rect">
            <a:avLst/>
          </a:prstGeom>
          <a:ln w="12700">
            <a:miter lim="400000"/>
          </a:ln>
        </p:spPr>
      </p:pic>
      <p:sp>
        <p:nvSpPr>
          <p:cNvPr id="91" name="Radiografias…"/>
          <p:cNvSpPr txBox="1"/>
          <p:nvPr/>
        </p:nvSpPr>
        <p:spPr>
          <a:xfrm>
            <a:off x="115200" y="582612"/>
            <a:ext cx="1625388" cy="1129666"/>
          </a:xfrm>
          <a:prstGeom prst="rect">
            <a:avLst/>
          </a:prstGeom>
          <a:gradFill>
            <a:gsLst>
              <a:gs pos="0">
                <a:srgbClr val="DAFDA7"/>
              </a:gs>
              <a:gs pos="35000">
                <a:srgbClr val="E4FDC2"/>
              </a:gs>
              <a:gs pos="100000">
                <a:schemeClr val="accent3">
                  <a:hueOff val="321486"/>
                  <a:satOff val="58119"/>
                  <a:lumOff val="40966"/>
                </a:schemeClr>
              </a:gs>
            </a:gsLst>
            <a:lin ang="16200000"/>
          </a:gradFill>
          <a:ln>
            <a:solidFill>
              <a:srgbClr val="98B954"/>
            </a:solidFill>
          </a:ln>
          <a:effectLst>
            <a:outerShdw blurRad="38100" dist="20000" dir="5400000" rotWithShape="0">
              <a:srgbClr val="808080">
                <a:alpha val="37998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spcBef>
                <a:spcPts val="600"/>
              </a:spcBef>
              <a:defRPr sz="2000" b="1"/>
            </a:pPr>
            <a:r>
              <a:t>Radiografias</a:t>
            </a:r>
          </a:p>
          <a:p>
            <a:pPr algn="ctr">
              <a:spcBef>
                <a:spcPts val="600"/>
              </a:spcBef>
              <a:defRPr sz="2000" b="1"/>
            </a:pPr>
            <a:r>
              <a:t>Trans-</a:t>
            </a:r>
          </a:p>
          <a:p>
            <a:pPr algn="ctr">
              <a:spcBef>
                <a:spcPts val="600"/>
              </a:spcBef>
              <a:defRPr sz="2000" b="1"/>
            </a:pPr>
            <a:r>
              <a:t>operatórias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DSC00026.JPG" descr="DSC00026.JPG"/>
          <p:cNvPicPr>
            <a:picLocks noChangeAspect="1"/>
          </p:cNvPicPr>
          <p:nvPr/>
        </p:nvPicPr>
        <p:blipFill>
          <a:blip r:embed="rId2">
            <a:extLst/>
          </a:blip>
          <a:srcRect t="12687" b="21166"/>
          <a:stretch>
            <a:fillRect/>
          </a:stretch>
        </p:blipFill>
        <p:spPr>
          <a:xfrm rot="5400000">
            <a:off x="2766218" y="1196181"/>
            <a:ext cx="3840164" cy="1905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94" name="DSC07326.JPG" descr="DSC07326.JPG"/>
          <p:cNvPicPr>
            <a:picLocks noChangeAspect="1"/>
          </p:cNvPicPr>
          <p:nvPr/>
        </p:nvPicPr>
        <p:blipFill>
          <a:blip r:embed="rId3">
            <a:extLst/>
          </a:blip>
          <a:srcRect l="15197" r="21846"/>
          <a:stretch>
            <a:fillRect/>
          </a:stretch>
        </p:blipFill>
        <p:spPr>
          <a:xfrm>
            <a:off x="914399" y="1728787"/>
            <a:ext cx="2209802" cy="4679951"/>
          </a:xfrm>
          <a:prstGeom prst="rect">
            <a:avLst/>
          </a:prstGeom>
          <a:ln w="12700">
            <a:miter lim="400000"/>
          </a:ln>
        </p:spPr>
      </p:pic>
      <p:pic>
        <p:nvPicPr>
          <p:cNvPr id="95" name="DSC07327.JPG" descr="DSC07327.JPG"/>
          <p:cNvPicPr>
            <a:picLocks noChangeAspect="1"/>
          </p:cNvPicPr>
          <p:nvPr/>
        </p:nvPicPr>
        <p:blipFill>
          <a:blip r:embed="rId4">
            <a:extLst/>
          </a:blip>
          <a:srcRect l="24505" t="9167" r="14753" b="17500"/>
          <a:stretch>
            <a:fillRect/>
          </a:stretch>
        </p:blipFill>
        <p:spPr>
          <a:xfrm>
            <a:off x="6019800" y="1990725"/>
            <a:ext cx="2744788" cy="4418013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Radiografias…"/>
          <p:cNvSpPr txBox="1"/>
          <p:nvPr/>
        </p:nvSpPr>
        <p:spPr>
          <a:xfrm>
            <a:off x="298308" y="228599"/>
            <a:ext cx="2943509" cy="761366"/>
          </a:xfrm>
          <a:prstGeom prst="rect">
            <a:avLst/>
          </a:prstGeom>
          <a:gradFill>
            <a:gsLst>
              <a:gs pos="0">
                <a:srgbClr val="DAFDA7"/>
              </a:gs>
              <a:gs pos="35000">
                <a:srgbClr val="E4FDC2"/>
              </a:gs>
              <a:gs pos="100000">
                <a:schemeClr val="accent3">
                  <a:hueOff val="321486"/>
                  <a:satOff val="58119"/>
                  <a:lumOff val="40966"/>
                </a:schemeClr>
              </a:gs>
            </a:gsLst>
            <a:lin ang="16200000"/>
          </a:gradFill>
          <a:ln>
            <a:solidFill>
              <a:srgbClr val="98B954"/>
            </a:solidFill>
          </a:ln>
          <a:effectLst>
            <a:outerShdw blurRad="38100" dist="20000" dir="5400000" rotWithShape="0">
              <a:srgbClr val="808080">
                <a:alpha val="37998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spcBef>
                <a:spcPts val="600"/>
              </a:spcBef>
              <a:defRPr sz="2000" b="1"/>
            </a:pPr>
            <a:r>
              <a:t>Radiografias</a:t>
            </a:r>
          </a:p>
          <a:p>
            <a:pPr algn="ctr">
              <a:spcBef>
                <a:spcPts val="600"/>
              </a:spcBef>
              <a:defRPr sz="2000" b="1"/>
            </a:pPr>
            <a:r>
              <a:t>4 semanas após cirurgia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Interpretação"/>
          <p:cNvSpPr txBox="1">
            <a:spLocks noGrp="1"/>
          </p:cNvSpPr>
          <p:nvPr>
            <p:ph type="title" idx="4294967295"/>
          </p:nvPr>
        </p:nvSpPr>
        <p:spPr>
          <a:xfrm>
            <a:off x="2743200" y="274637"/>
            <a:ext cx="5943600" cy="11430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Interpretação</a:t>
            </a:r>
          </a:p>
        </p:txBody>
      </p:sp>
      <p:sp>
        <p:nvSpPr>
          <p:cNvPr id="99" name="A. Qual a interpretação das radiografias transoperatórias (realizadas logo após a redução e fixação) ?…"/>
          <p:cNvSpPr txBox="1"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500"/>
              </a:spcBef>
              <a:buSzTx/>
              <a:buNone/>
              <a:defRPr sz="2400" b="1"/>
            </a:pPr>
            <a:r>
              <a:t>A. Qual a interpretação das radiografias transoperatórias (realizadas logo após a redução e fixação) ?</a:t>
            </a:r>
          </a:p>
          <a:p>
            <a:pPr>
              <a:spcBef>
                <a:spcPts val="500"/>
              </a:spcBef>
              <a:buSzTx/>
              <a:buNone/>
              <a:defRPr sz="2400" b="1"/>
            </a:pPr>
            <a:r>
              <a:t>	</a:t>
            </a:r>
            <a:r>
              <a:rPr>
                <a:solidFill>
                  <a:srgbClr val="008000"/>
                </a:solidFill>
              </a:rPr>
              <a:t>- roteiro: Houve redução e estabilização das fraturas ?</a:t>
            </a:r>
          </a:p>
          <a:p>
            <a:pPr>
              <a:buSzTx/>
              <a:buNone/>
              <a:defRPr sz="2400" b="1"/>
            </a:pPr>
            <a:endParaRPr>
              <a:solidFill>
                <a:srgbClr val="008000"/>
              </a:solidFill>
            </a:endParaRPr>
          </a:p>
          <a:p>
            <a:pPr>
              <a:spcBef>
                <a:spcPts val="500"/>
              </a:spcBef>
              <a:buSzTx/>
              <a:buNone/>
              <a:defRPr sz="2400" b="1"/>
            </a:pPr>
            <a:r>
              <a:t>B . Qual a interpretação das radiografias realizadas 4 semanas após a cirurgia ?</a:t>
            </a:r>
          </a:p>
          <a:p>
            <a:pPr>
              <a:spcBef>
                <a:spcPts val="500"/>
              </a:spcBef>
              <a:buSzTx/>
              <a:buNone/>
              <a:defRPr sz="2400" b="1"/>
            </a:pPr>
            <a:r>
              <a:t>	</a:t>
            </a:r>
            <a:r>
              <a:rPr>
                <a:solidFill>
                  <a:srgbClr val="008000"/>
                </a:solidFill>
              </a:rPr>
              <a:t>- roteiro: Houve consolidação ? Qual critério foi utilizado para confirmar se houve consolidação ?</a:t>
            </a:r>
          </a:p>
        </p:txBody>
      </p:sp>
      <p:sp>
        <p:nvSpPr>
          <p:cNvPr id="100" name="QUESTÃO 6"/>
          <p:cNvSpPr txBox="1"/>
          <p:nvPr/>
        </p:nvSpPr>
        <p:spPr>
          <a:xfrm>
            <a:off x="454024" y="533400"/>
            <a:ext cx="2835782" cy="726440"/>
          </a:xfrm>
          <a:prstGeom prst="rect">
            <a:avLst/>
          </a:prstGeom>
          <a:gradFill>
            <a:gsLst>
              <a:gs pos="0">
                <a:srgbClr val="A3C4FF"/>
              </a:gs>
              <a:gs pos="35000">
                <a:srgbClr val="BFD5FF"/>
              </a:gs>
              <a:gs pos="100000">
                <a:srgbClr val="E5EEFF"/>
              </a:gs>
            </a:gsLst>
            <a:lin ang="16200000"/>
          </a:gradFill>
          <a:ln w="38100">
            <a:solidFill>
              <a:srgbClr val="000000"/>
            </a:solidFill>
          </a:ln>
          <a:effectLst>
            <a:outerShdw blurRad="38100" dist="20000" dir="5400000" rotWithShape="0">
              <a:srgbClr val="808080">
                <a:alpha val="37998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4000" b="1"/>
            </a:lvl1pPr>
          </a:lstStyle>
          <a:p>
            <a:r>
              <a:t>QUESTÃO 6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ine as seguintes situações:"/>
          <p:cNvSpPr txBox="1">
            <a:spLocks noGrp="1"/>
          </p:cNvSpPr>
          <p:nvPr>
            <p:ph type="title" idx="4294967295"/>
          </p:nvPr>
        </p:nvSpPr>
        <p:spPr>
          <a:xfrm>
            <a:off x="-1" y="0"/>
            <a:ext cx="9144002" cy="838200"/>
          </a:xfrm>
          <a:prstGeom prst="rect">
            <a:avLst/>
          </a:prstGeom>
          <a:gradFill>
            <a:gsLst>
              <a:gs pos="0">
                <a:srgbClr val="DAFDA7"/>
              </a:gs>
              <a:gs pos="35000">
                <a:srgbClr val="E4FDC2"/>
              </a:gs>
              <a:gs pos="100000">
                <a:schemeClr val="accent3">
                  <a:hueOff val="321486"/>
                  <a:satOff val="58119"/>
                  <a:lumOff val="40966"/>
                </a:schemeClr>
              </a:gs>
            </a:gsLst>
            <a:lin ang="16200000"/>
          </a:gradFill>
          <a:ln w="9525">
            <a:solidFill>
              <a:srgbClr val="98B954"/>
            </a:solidFill>
            <a:round/>
          </a:ln>
          <a:effectLst>
            <a:outerShdw blurRad="38100" dist="20000" dir="5400000" rotWithShape="0">
              <a:srgbClr val="000000">
                <a:alpha val="37998"/>
              </a:srgbClr>
            </a:outerShdw>
          </a:effectLst>
        </p:spPr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t>Imagine as seguintes situações:</a:t>
            </a:r>
          </a:p>
        </p:txBody>
      </p:sp>
      <p:pic>
        <p:nvPicPr>
          <p:cNvPr id="103" name="IMG_2493.JPG" descr="IMG_2493.JPG"/>
          <p:cNvPicPr>
            <a:picLocks noChangeAspect="1"/>
          </p:cNvPicPr>
          <p:nvPr/>
        </p:nvPicPr>
        <p:blipFill>
          <a:blip r:embed="rId2">
            <a:extLst/>
          </a:blip>
          <a:srcRect l="28488" t="31065" r="25587" b="16712"/>
          <a:stretch>
            <a:fillRect/>
          </a:stretch>
        </p:blipFill>
        <p:spPr>
          <a:xfrm>
            <a:off x="2438399" y="838199"/>
            <a:ext cx="2100264" cy="318611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4" name="IMG_2492.JPG" descr="IMG_2492.JPG"/>
          <p:cNvPicPr>
            <a:picLocks noChangeAspect="1"/>
          </p:cNvPicPr>
          <p:nvPr/>
        </p:nvPicPr>
        <p:blipFill>
          <a:blip r:embed="rId3">
            <a:extLst/>
          </a:blip>
          <a:srcRect l="24227" t="38287" r="22438" b="9490"/>
          <a:stretch>
            <a:fillRect/>
          </a:stretch>
        </p:blipFill>
        <p:spPr>
          <a:xfrm>
            <a:off x="0" y="838199"/>
            <a:ext cx="2439988" cy="3186114"/>
          </a:xfrm>
          <a:prstGeom prst="rect">
            <a:avLst/>
          </a:prstGeom>
          <a:ln w="12700">
            <a:miter lim="400000"/>
          </a:ln>
        </p:spPr>
      </p:pic>
      <p:sp>
        <p:nvSpPr>
          <p:cNvPr id="105" name="Line"/>
          <p:cNvSpPr/>
          <p:nvPr/>
        </p:nvSpPr>
        <p:spPr>
          <a:xfrm flipH="1">
            <a:off x="3657599" y="2057399"/>
            <a:ext cx="881064" cy="533402"/>
          </a:xfrm>
          <a:prstGeom prst="line">
            <a:avLst/>
          </a:prstGeom>
          <a:ln w="41275">
            <a:solidFill>
              <a:srgbClr val="000000"/>
            </a:solidFill>
            <a:tailEnd type="triangle"/>
          </a:ln>
          <a:effectLst>
            <a:outerShdw blurRad="38100" dist="20000" dir="5400000" rotWithShape="0">
              <a:srgbClr val="FFFFFF">
                <a:alpha val="37998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pic>
        <p:nvPicPr>
          <p:cNvPr id="106" name="PA.0002 torus.jpg" descr="PA.0002 torus.jpg"/>
          <p:cNvPicPr>
            <a:picLocks noChangeAspect="1"/>
          </p:cNvPicPr>
          <p:nvPr/>
        </p:nvPicPr>
        <p:blipFill>
          <a:blip r:embed="rId4">
            <a:extLst/>
          </a:blip>
          <a:srcRect l="28947" t="19143" r="24984" b="22221"/>
          <a:stretch>
            <a:fillRect/>
          </a:stretch>
        </p:blipFill>
        <p:spPr>
          <a:xfrm>
            <a:off x="206375" y="3952874"/>
            <a:ext cx="1706563" cy="2905127"/>
          </a:xfrm>
          <a:prstGeom prst="rect">
            <a:avLst/>
          </a:prstGeom>
          <a:ln w="12700">
            <a:miter lim="400000"/>
          </a:ln>
        </p:spPr>
      </p:pic>
      <p:pic>
        <p:nvPicPr>
          <p:cNvPr id="107" name="PA.0001 torus.jpg" descr="PA.0001 torus.jpg"/>
          <p:cNvPicPr>
            <a:picLocks noChangeAspect="1"/>
          </p:cNvPicPr>
          <p:nvPr/>
        </p:nvPicPr>
        <p:blipFill>
          <a:blip r:embed="rId5">
            <a:extLst/>
          </a:blip>
          <a:srcRect l="27568" t="36633" r="31512" b="4733"/>
          <a:stretch>
            <a:fillRect/>
          </a:stretch>
        </p:blipFill>
        <p:spPr>
          <a:xfrm>
            <a:off x="2141537" y="3952875"/>
            <a:ext cx="1516063" cy="2905125"/>
          </a:xfrm>
          <a:prstGeom prst="rect">
            <a:avLst/>
          </a:prstGeom>
          <a:ln w="12700">
            <a:miter lim="400000"/>
          </a:ln>
        </p:spPr>
      </p:pic>
      <p:sp>
        <p:nvSpPr>
          <p:cNvPr id="108" name="Line"/>
          <p:cNvSpPr/>
          <p:nvPr/>
        </p:nvSpPr>
        <p:spPr>
          <a:xfrm flipH="1">
            <a:off x="3243262" y="4800600"/>
            <a:ext cx="1176338" cy="685800"/>
          </a:xfrm>
          <a:prstGeom prst="line">
            <a:avLst/>
          </a:prstGeom>
          <a:ln w="41275">
            <a:solidFill>
              <a:srgbClr val="000000"/>
            </a:solidFill>
            <a:tailEnd type="triangle"/>
          </a:ln>
          <a:effectLst>
            <a:outerShdw blurRad="38100" dist="20000" dir="5400000" rotWithShape="0">
              <a:srgbClr val="FFFFFF">
                <a:alpha val="37998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109" name="Qual a diferença em relação…"/>
          <p:cNvSpPr txBox="1"/>
          <p:nvPr/>
        </p:nvSpPr>
        <p:spPr>
          <a:xfrm>
            <a:off x="4937125" y="2057400"/>
            <a:ext cx="3749675" cy="3339465"/>
          </a:xfrm>
          <a:prstGeom prst="rect">
            <a:avLst/>
          </a:prstGeom>
          <a:gradFill>
            <a:gsLst>
              <a:gs pos="0">
                <a:srgbClr val="9EEAFF"/>
              </a:gs>
              <a:gs pos="35000">
                <a:srgbClr val="BBEFFF"/>
              </a:gs>
              <a:gs pos="100000">
                <a:srgbClr val="E4F9FF"/>
              </a:gs>
            </a:gsLst>
            <a:lin ang="16200000"/>
          </a:gradFill>
          <a:ln>
            <a:solidFill>
              <a:srgbClr val="46AAC5"/>
            </a:solidFill>
          </a:ln>
          <a:effectLst>
            <a:outerShdw blurRad="38100" dist="20000" dir="5400000" rotWithShape="0">
              <a:srgbClr val="808080">
                <a:alpha val="37998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1800"/>
              </a:spcBef>
              <a:defRPr sz="1800" b="1"/>
            </a:pPr>
            <a:r>
              <a:t>Qual a diferença em relação </a:t>
            </a:r>
          </a:p>
          <a:p>
            <a:pPr>
              <a:spcBef>
                <a:spcPts val="1800"/>
              </a:spcBef>
              <a:defRPr sz="1800" b="1"/>
            </a:pPr>
            <a:r>
              <a:t>ao primeiro caso quanto:</a:t>
            </a:r>
          </a:p>
          <a:p>
            <a:pPr>
              <a:spcBef>
                <a:spcPts val="1800"/>
              </a:spcBef>
              <a:defRPr sz="1800" b="1"/>
            </a:pPr>
            <a:endParaRPr/>
          </a:p>
          <a:p>
            <a:pPr>
              <a:spcBef>
                <a:spcPts val="1800"/>
              </a:spcBef>
              <a:buSzPct val="100000"/>
              <a:buAutoNum type="alphaUcPeriod"/>
              <a:defRPr sz="1800" b="1"/>
            </a:pPr>
            <a:r>
              <a:t>Local</a:t>
            </a:r>
          </a:p>
          <a:p>
            <a:pPr>
              <a:spcBef>
                <a:spcPts val="1800"/>
              </a:spcBef>
              <a:buSzPct val="100000"/>
              <a:buAutoNum type="alphaUcPeriod"/>
              <a:defRPr sz="1800" b="1"/>
            </a:pPr>
            <a:r>
              <a:t>Grau de desvio</a:t>
            </a:r>
          </a:p>
          <a:p>
            <a:pPr>
              <a:spcBef>
                <a:spcPts val="1800"/>
              </a:spcBef>
              <a:buSzPct val="100000"/>
              <a:buAutoNum type="alphaUcPeriod"/>
              <a:defRPr sz="1800" b="1"/>
            </a:pPr>
            <a:r>
              <a:t>Energia do trauma</a:t>
            </a:r>
          </a:p>
          <a:p>
            <a:pPr>
              <a:spcBef>
                <a:spcPts val="1800"/>
              </a:spcBef>
              <a:buSzPct val="100000"/>
              <a:buAutoNum type="alphaUcPeriod"/>
              <a:defRPr sz="1800" b="1"/>
            </a:pPr>
            <a:r>
              <a:t>Estabilidade</a:t>
            </a:r>
          </a:p>
        </p:txBody>
      </p:sp>
      <p:sp>
        <p:nvSpPr>
          <p:cNvPr id="110" name="Line"/>
          <p:cNvSpPr/>
          <p:nvPr/>
        </p:nvSpPr>
        <p:spPr>
          <a:xfrm>
            <a:off x="206375" y="5716270"/>
            <a:ext cx="500063" cy="0"/>
          </a:xfrm>
          <a:prstGeom prst="line">
            <a:avLst/>
          </a:prstGeom>
          <a:ln w="41275">
            <a:solidFill>
              <a:srgbClr val="FFFFFF"/>
            </a:solidFill>
            <a:tailEnd type="triangle"/>
          </a:ln>
          <a:effectLst>
            <a:outerShdw blurRad="38100" dist="20000" dir="5400000" rotWithShape="0">
              <a:srgbClr val="FFFFFF">
                <a:alpha val="37998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111" name="Line"/>
          <p:cNvSpPr/>
          <p:nvPr/>
        </p:nvSpPr>
        <p:spPr>
          <a:xfrm>
            <a:off x="-44450" y="1753870"/>
            <a:ext cx="501650" cy="1"/>
          </a:xfrm>
          <a:prstGeom prst="line">
            <a:avLst/>
          </a:prstGeom>
          <a:ln w="41275">
            <a:solidFill>
              <a:srgbClr val="FFFFFF"/>
            </a:solidFill>
            <a:tailEnd type="triangle"/>
          </a:ln>
          <a:effectLst>
            <a:outerShdw blurRad="38100" dist="20000" dir="5400000" rotWithShape="0">
              <a:srgbClr val="FFFFFF">
                <a:alpha val="37998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112" name="QUESTÃO 7"/>
          <p:cNvSpPr txBox="1"/>
          <p:nvPr/>
        </p:nvSpPr>
        <p:spPr>
          <a:xfrm>
            <a:off x="5486399" y="1044575"/>
            <a:ext cx="2835782" cy="726440"/>
          </a:xfrm>
          <a:prstGeom prst="rect">
            <a:avLst/>
          </a:prstGeom>
          <a:gradFill>
            <a:gsLst>
              <a:gs pos="0">
                <a:srgbClr val="A3C4FF"/>
              </a:gs>
              <a:gs pos="35000">
                <a:srgbClr val="BFD5FF"/>
              </a:gs>
              <a:gs pos="100000">
                <a:srgbClr val="E5EEFF"/>
              </a:gs>
            </a:gsLst>
            <a:lin ang="16200000"/>
          </a:gradFill>
          <a:ln w="38100">
            <a:solidFill>
              <a:srgbClr val="000000"/>
            </a:solidFill>
          </a:ln>
          <a:effectLst>
            <a:outerShdw blurRad="38100" dist="20000" dir="5400000" rotWithShape="0">
              <a:srgbClr val="808080">
                <a:alpha val="37998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4000" b="1"/>
            </a:lvl1pPr>
          </a:lstStyle>
          <a:p>
            <a:r>
              <a:t>QUESTÃO 7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IDF, 0706225A - 4.jpg" descr="IDF, 0706225A - 4.jpg"/>
          <p:cNvPicPr>
            <a:picLocks noChangeAspect="1"/>
          </p:cNvPicPr>
          <p:nvPr/>
        </p:nvPicPr>
        <p:blipFill>
          <a:blip r:embed="rId2">
            <a:extLst/>
          </a:blip>
          <a:srcRect r="11543"/>
          <a:stretch>
            <a:fillRect/>
          </a:stretch>
        </p:blipFill>
        <p:spPr>
          <a:xfrm rot="13419377">
            <a:off x="4054475" y="3230562"/>
            <a:ext cx="5307013" cy="4913313"/>
          </a:xfrm>
          <a:prstGeom prst="rect">
            <a:avLst/>
          </a:prstGeom>
          <a:ln w="12700">
            <a:miter lim="400000"/>
          </a:ln>
        </p:spPr>
      </p:pic>
      <p:sp>
        <p:nvSpPr>
          <p:cNvPr id="115" name="Rectangle"/>
          <p:cNvSpPr/>
          <p:nvPr/>
        </p:nvSpPr>
        <p:spPr>
          <a:xfrm>
            <a:off x="2057400" y="1905000"/>
            <a:ext cx="7086600" cy="28194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16" name="DSC07401.JPG" descr="DSC07401.JPG"/>
          <p:cNvPicPr>
            <a:picLocks noChangeAspect="1"/>
          </p:cNvPicPr>
          <p:nvPr/>
        </p:nvPicPr>
        <p:blipFill>
          <a:blip r:embed="rId3">
            <a:extLst/>
          </a:blip>
          <a:srcRect l="17500" t="10481" r="6245" b="50149"/>
          <a:stretch>
            <a:fillRect/>
          </a:stretch>
        </p:blipFill>
        <p:spPr>
          <a:xfrm>
            <a:off x="2438399" y="3157537"/>
            <a:ext cx="4833939" cy="1871664"/>
          </a:xfrm>
          <a:prstGeom prst="rect">
            <a:avLst/>
          </a:prstGeom>
          <a:ln w="12700">
            <a:miter lim="400000"/>
          </a:ln>
        </p:spPr>
      </p:pic>
      <p:sp>
        <p:nvSpPr>
          <p:cNvPr id="117" name="Aspectos gerais das fraturas no esqueleto imaturo"/>
          <p:cNvSpPr txBox="1">
            <a:spLocks noGrp="1"/>
          </p:cNvSpPr>
          <p:nvPr>
            <p:ph type="title" idx="4294967295"/>
          </p:nvPr>
        </p:nvSpPr>
        <p:spPr>
          <a:xfrm>
            <a:off x="-1" y="-1"/>
            <a:ext cx="9144002" cy="1143002"/>
          </a:xfrm>
          <a:prstGeom prst="rect">
            <a:avLst/>
          </a:prstGeom>
          <a:gradFill>
            <a:gsLst>
              <a:gs pos="0">
                <a:srgbClr val="A3C4FF"/>
              </a:gs>
              <a:gs pos="35000">
                <a:srgbClr val="BFD5FF"/>
              </a:gs>
              <a:gs pos="100000">
                <a:srgbClr val="E5EEFF"/>
              </a:gs>
            </a:gsLst>
            <a:lin ang="16200000"/>
          </a:gradFill>
          <a:ln w="9525">
            <a:solidFill>
              <a:srgbClr val="4A7EBB"/>
            </a:solidFill>
            <a:round/>
          </a:ln>
          <a:effectLst>
            <a:outerShdw blurRad="38100" dist="20000" dir="5400000" rotWithShape="0">
              <a:srgbClr val="000000">
                <a:alpha val="37998"/>
              </a:srgbClr>
            </a:outerShdw>
          </a:effectLst>
        </p:spPr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t>Aspectos gerais das fraturas no esqueleto imaturo</a:t>
            </a:r>
          </a:p>
        </p:txBody>
      </p:sp>
      <p:pic>
        <p:nvPicPr>
          <p:cNvPr id="118" name="PA.0001 torus.jpg" descr="PA.0001 torus.jpg"/>
          <p:cNvPicPr>
            <a:picLocks noChangeAspect="1"/>
          </p:cNvPicPr>
          <p:nvPr/>
        </p:nvPicPr>
        <p:blipFill>
          <a:blip r:embed="rId4">
            <a:extLst/>
          </a:blip>
          <a:srcRect l="31126" t="20693" r="33230" b="8195"/>
          <a:stretch>
            <a:fillRect/>
          </a:stretch>
        </p:blipFill>
        <p:spPr>
          <a:xfrm rot="16200000">
            <a:off x="1676399" y="-152401"/>
            <a:ext cx="1828802" cy="4876802"/>
          </a:xfrm>
          <a:prstGeom prst="rect">
            <a:avLst/>
          </a:prstGeom>
          <a:ln w="12700">
            <a:miter lim="400000"/>
          </a:ln>
        </p:spPr>
      </p:pic>
      <p:sp>
        <p:nvSpPr>
          <p:cNvPr id="119" name="A"/>
          <p:cNvSpPr txBox="1"/>
          <p:nvPr/>
        </p:nvSpPr>
        <p:spPr>
          <a:xfrm>
            <a:off x="152400" y="2554287"/>
            <a:ext cx="393686" cy="62484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600" b="1"/>
            </a:lvl1pPr>
          </a:lstStyle>
          <a:p>
            <a:r>
              <a:t>A</a:t>
            </a:r>
          </a:p>
        </p:txBody>
      </p:sp>
      <p:sp>
        <p:nvSpPr>
          <p:cNvPr id="120" name="B"/>
          <p:cNvSpPr txBox="1"/>
          <p:nvPr/>
        </p:nvSpPr>
        <p:spPr>
          <a:xfrm>
            <a:off x="2438400" y="4383087"/>
            <a:ext cx="376273" cy="62484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600" b="1"/>
            </a:lvl1pPr>
          </a:lstStyle>
          <a:p>
            <a:r>
              <a:t>B</a:t>
            </a:r>
          </a:p>
        </p:txBody>
      </p:sp>
      <p:sp>
        <p:nvSpPr>
          <p:cNvPr id="121" name="C"/>
          <p:cNvSpPr txBox="1"/>
          <p:nvPr/>
        </p:nvSpPr>
        <p:spPr>
          <a:xfrm>
            <a:off x="4267200" y="5983287"/>
            <a:ext cx="383863" cy="62484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600" b="1"/>
            </a:lvl1pPr>
          </a:lstStyle>
          <a:p>
            <a:r>
              <a:t>C</a:t>
            </a:r>
          </a:p>
        </p:txBody>
      </p:sp>
      <p:sp>
        <p:nvSpPr>
          <p:cNvPr id="122" name="Defina de forma sucinta as lesões A, B, C e D (ver próximo slide)"/>
          <p:cNvSpPr txBox="1">
            <a:spLocks noGrp="1"/>
          </p:cNvSpPr>
          <p:nvPr>
            <p:ph type="body" sz="quarter" idx="4294967295"/>
          </p:nvPr>
        </p:nvSpPr>
        <p:spPr>
          <a:xfrm>
            <a:off x="5029200" y="2057399"/>
            <a:ext cx="4114800" cy="1143002"/>
          </a:xfrm>
          <a:prstGeom prst="rect">
            <a:avLst/>
          </a:prstGeom>
          <a:ln w="9525">
            <a:solidFill>
              <a:srgbClr val="000000"/>
            </a:solidFill>
            <a:round/>
          </a:ln>
        </p:spPr>
        <p:txBody>
          <a:bodyPr>
            <a:normAutofit/>
          </a:bodyPr>
          <a:lstStyle/>
          <a:p>
            <a:pPr algn="r">
              <a:spcBef>
                <a:spcPts val="500"/>
              </a:spcBef>
              <a:buSzTx/>
              <a:buNone/>
              <a:defRPr sz="2400" b="1"/>
            </a:pPr>
            <a:r>
              <a:t>Defina de forma sucinta as lesões A, B, C e D </a:t>
            </a:r>
            <a:r>
              <a:rPr sz="1800"/>
              <a:t>(ver próximo slide)</a:t>
            </a:r>
          </a:p>
        </p:txBody>
      </p:sp>
      <p:sp>
        <p:nvSpPr>
          <p:cNvPr id="123" name="QUESTÃO 8"/>
          <p:cNvSpPr txBox="1"/>
          <p:nvPr/>
        </p:nvSpPr>
        <p:spPr>
          <a:xfrm>
            <a:off x="5257799" y="1219200"/>
            <a:ext cx="2835782" cy="726440"/>
          </a:xfrm>
          <a:prstGeom prst="rect">
            <a:avLst/>
          </a:prstGeom>
          <a:gradFill>
            <a:gsLst>
              <a:gs pos="0">
                <a:srgbClr val="A3C4FF"/>
              </a:gs>
              <a:gs pos="35000">
                <a:srgbClr val="BFD5FF"/>
              </a:gs>
              <a:gs pos="100000">
                <a:srgbClr val="E5EEFF"/>
              </a:gs>
            </a:gsLst>
            <a:lin ang="16200000"/>
          </a:gradFill>
          <a:ln w="38100">
            <a:solidFill>
              <a:srgbClr val="000000"/>
            </a:solidFill>
          </a:ln>
          <a:effectLst>
            <a:outerShdw blurRad="38100" dist="20000" dir="5400000" rotWithShape="0">
              <a:srgbClr val="808080">
                <a:alpha val="37998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4000" b="1"/>
            </a:lvl1pPr>
          </a:lstStyle>
          <a:p>
            <a:r>
              <a:t>QUESTÃO 8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Aspectos gerais das fraturas no esqueleto imaturo"/>
          <p:cNvSpPr txBox="1">
            <a:spLocks noGrp="1"/>
          </p:cNvSpPr>
          <p:nvPr>
            <p:ph type="title" idx="4294967295"/>
          </p:nvPr>
        </p:nvSpPr>
        <p:spPr>
          <a:xfrm>
            <a:off x="-1" y="-1"/>
            <a:ext cx="9144002" cy="1143002"/>
          </a:xfrm>
          <a:prstGeom prst="rect">
            <a:avLst/>
          </a:prstGeom>
          <a:gradFill>
            <a:gsLst>
              <a:gs pos="0">
                <a:srgbClr val="A3C4FF"/>
              </a:gs>
              <a:gs pos="35000">
                <a:srgbClr val="BFD5FF"/>
              </a:gs>
              <a:gs pos="100000">
                <a:srgbClr val="E5EEFF"/>
              </a:gs>
            </a:gsLst>
            <a:lin ang="16200000"/>
          </a:gradFill>
          <a:ln w="9525">
            <a:solidFill>
              <a:srgbClr val="4A7EBB"/>
            </a:solidFill>
            <a:round/>
          </a:ln>
          <a:effectLst>
            <a:outerShdw blurRad="38100" dist="20000" dir="5400000" rotWithShape="0">
              <a:srgbClr val="000000">
                <a:alpha val="37998"/>
              </a:srgbClr>
            </a:outerShdw>
          </a:effectLst>
        </p:spPr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t>Aspectos gerais das fraturas no esqueleto imaturo</a:t>
            </a:r>
          </a:p>
        </p:txBody>
      </p:sp>
      <p:sp>
        <p:nvSpPr>
          <p:cNvPr id="126" name="As radiografias foram feitas numa criança que sofreu trauma no antebraço. O que as imagens representam e qual o nome da lesão (continua questão 8)?"/>
          <p:cNvSpPr txBox="1">
            <a:spLocks noGrp="1"/>
          </p:cNvSpPr>
          <p:nvPr>
            <p:ph type="body" sz="half" idx="4294967295"/>
          </p:nvPr>
        </p:nvSpPr>
        <p:spPr>
          <a:xfrm>
            <a:off x="381000" y="1371600"/>
            <a:ext cx="8229600" cy="15240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spcBef>
                <a:spcPts val="1200"/>
              </a:spcBef>
              <a:buSzTx/>
              <a:buNone/>
              <a:defRPr sz="2400" b="1"/>
            </a:lvl1pPr>
          </a:lstStyle>
          <a:p>
            <a:r>
              <a:t>As radiografias foram feitas numa criança que sofreu trauma no antebraço. O que as imagens representam e qual o nome da lesão (continua questão 8)?</a:t>
            </a:r>
          </a:p>
        </p:txBody>
      </p:sp>
      <p:pic>
        <p:nvPicPr>
          <p:cNvPr id="127" name="IMG_4170.JPG" descr="IMG_4170.JPG"/>
          <p:cNvPicPr>
            <a:picLocks noChangeAspect="1"/>
          </p:cNvPicPr>
          <p:nvPr/>
        </p:nvPicPr>
        <p:blipFill>
          <a:blip r:embed="rId2">
            <a:extLst/>
          </a:blip>
          <a:srcRect l="14062" t="30494" r="21055" b="33255"/>
          <a:stretch>
            <a:fillRect/>
          </a:stretch>
        </p:blipFill>
        <p:spPr>
          <a:xfrm>
            <a:off x="3733799" y="4495799"/>
            <a:ext cx="5273677" cy="22098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IMG_4171.JPG" descr="IMG_4171.JPG"/>
          <p:cNvPicPr>
            <a:picLocks noChangeAspect="1"/>
          </p:cNvPicPr>
          <p:nvPr/>
        </p:nvPicPr>
        <p:blipFill>
          <a:blip r:embed="rId3">
            <a:extLst/>
          </a:blip>
          <a:srcRect l="25723" t="40780" b="22969"/>
          <a:stretch>
            <a:fillRect/>
          </a:stretch>
        </p:blipFill>
        <p:spPr>
          <a:xfrm>
            <a:off x="134937" y="2590799"/>
            <a:ext cx="6037263" cy="2209802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D"/>
          <p:cNvSpPr txBox="1"/>
          <p:nvPr/>
        </p:nvSpPr>
        <p:spPr>
          <a:xfrm>
            <a:off x="7162800" y="3505200"/>
            <a:ext cx="397927" cy="62484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600" b="1"/>
            </a:lvl1pPr>
          </a:lstStyle>
          <a:p>
            <a:r>
              <a:t>D</a:t>
            </a:r>
          </a:p>
        </p:txBody>
      </p:sp>
      <p:sp>
        <p:nvSpPr>
          <p:cNvPr id="130" name="Line"/>
          <p:cNvSpPr/>
          <p:nvPr/>
        </p:nvSpPr>
        <p:spPr>
          <a:xfrm flipH="1">
            <a:off x="6400799" y="3810000"/>
            <a:ext cx="762001" cy="1524001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  <a:effectLst>
            <a:outerShdw blurRad="38100" dist="20000" dir="5400000" rotWithShape="0">
              <a:srgbClr val="808080">
                <a:alpha val="37998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131" name="Line"/>
          <p:cNvSpPr/>
          <p:nvPr/>
        </p:nvSpPr>
        <p:spPr>
          <a:xfrm flipH="1" flipV="1">
            <a:off x="2057400" y="2895599"/>
            <a:ext cx="5105400" cy="914402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  <a:effectLst>
            <a:outerShdw blurRad="38100" dist="20000" dir="5400000" rotWithShape="0">
              <a:srgbClr val="808080">
                <a:alpha val="37998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Aspectos gerais das fraturas no esqueleto imaturo"/>
          <p:cNvSpPr txBox="1">
            <a:spLocks noGrp="1"/>
          </p:cNvSpPr>
          <p:nvPr>
            <p:ph type="title" idx="4294967295"/>
          </p:nvPr>
        </p:nvSpPr>
        <p:spPr>
          <a:xfrm>
            <a:off x="-1" y="-1"/>
            <a:ext cx="9144002" cy="1143002"/>
          </a:xfrm>
          <a:prstGeom prst="rect">
            <a:avLst/>
          </a:prstGeom>
          <a:gradFill>
            <a:gsLst>
              <a:gs pos="0">
                <a:srgbClr val="A3C4FF"/>
              </a:gs>
              <a:gs pos="35000">
                <a:srgbClr val="BFD5FF"/>
              </a:gs>
              <a:gs pos="100000">
                <a:srgbClr val="E5EEFF"/>
              </a:gs>
            </a:gsLst>
            <a:lin ang="16200000"/>
          </a:gradFill>
          <a:ln w="9525">
            <a:solidFill>
              <a:srgbClr val="4A7EBB"/>
            </a:solidFill>
            <a:round/>
          </a:ln>
          <a:effectLst>
            <a:outerShdw blurRad="38100" dist="20000" dir="5400000" rotWithShape="0">
              <a:srgbClr val="000000">
                <a:alpha val="37998"/>
              </a:srgbClr>
            </a:outerShdw>
          </a:effectLst>
        </p:spPr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t>Aspectos gerais das fraturas no esqueleto imaturo</a:t>
            </a:r>
          </a:p>
        </p:txBody>
      </p:sp>
      <p:sp>
        <p:nvSpPr>
          <p:cNvPr id="134" name="As lesões acometem qual estrutura do esqueleto da criança ? Classifique A, B e C:"/>
          <p:cNvSpPr txBox="1">
            <a:spLocks noGrp="1"/>
          </p:cNvSpPr>
          <p:nvPr>
            <p:ph type="body" sz="quarter" idx="4294967295"/>
          </p:nvPr>
        </p:nvSpPr>
        <p:spPr>
          <a:xfrm>
            <a:off x="2974975" y="1246187"/>
            <a:ext cx="6016625" cy="963613"/>
          </a:xfrm>
          <a:prstGeom prst="rect">
            <a:avLst/>
          </a:prstGeom>
          <a:ln w="9525">
            <a:solidFill>
              <a:srgbClr val="000000"/>
            </a:solidFill>
            <a:round/>
          </a:ln>
        </p:spPr>
        <p:txBody>
          <a:bodyPr>
            <a:normAutofit/>
          </a:bodyPr>
          <a:lstStyle>
            <a:lvl1pPr marL="308609" indent="-308609" algn="ctr" defTabSz="411479">
              <a:spcBef>
                <a:spcPts val="1000"/>
              </a:spcBef>
              <a:buSzTx/>
              <a:buNone/>
              <a:defRPr sz="2159" b="1"/>
            </a:lvl1pPr>
          </a:lstStyle>
          <a:p>
            <a:r>
              <a:t>As lesões acometem qual estrutura do esqueleto da criança ? Classifique A, B e C:</a:t>
            </a:r>
          </a:p>
        </p:txBody>
      </p:sp>
      <p:pic>
        <p:nvPicPr>
          <p:cNvPr id="135" name="eudes da silva felipe.jpg" descr="eudes da silva felipe.jpg"/>
          <p:cNvPicPr>
            <a:picLocks noChangeAspect="1"/>
          </p:cNvPicPr>
          <p:nvPr/>
        </p:nvPicPr>
        <p:blipFill>
          <a:blip r:embed="rId2">
            <a:extLst/>
          </a:blip>
          <a:srcRect l="62416" t="13316" r="8108" b="27415"/>
          <a:stretch>
            <a:fillRect/>
          </a:stretch>
        </p:blipFill>
        <p:spPr>
          <a:xfrm rot="5400000">
            <a:off x="5099843" y="3271043"/>
            <a:ext cx="2709864" cy="44640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" name="DSC03800.JPG" descr="DSC03800.JPG"/>
          <p:cNvPicPr>
            <a:picLocks noChangeAspect="1"/>
          </p:cNvPicPr>
          <p:nvPr/>
        </p:nvPicPr>
        <p:blipFill>
          <a:blip r:embed="rId3">
            <a:extLst/>
          </a:blip>
          <a:srcRect l="13626" t="38786" r="35574" b="27412"/>
          <a:stretch>
            <a:fillRect/>
          </a:stretch>
        </p:blipFill>
        <p:spPr>
          <a:xfrm rot="10800000">
            <a:off x="3203574" y="2311399"/>
            <a:ext cx="4681539" cy="23368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" name="IMG_0118.JPG" descr="IMG_0118.JPG"/>
          <p:cNvPicPr>
            <a:picLocks noChangeAspect="1"/>
          </p:cNvPicPr>
          <p:nvPr/>
        </p:nvPicPr>
        <p:blipFill>
          <a:blip r:embed="rId4">
            <a:extLst/>
          </a:blip>
          <a:srcRect l="18286" t="15037" b="12379"/>
          <a:stretch>
            <a:fillRect/>
          </a:stretch>
        </p:blipFill>
        <p:spPr>
          <a:xfrm>
            <a:off x="84137" y="2495550"/>
            <a:ext cx="3040063" cy="3600450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A"/>
          <p:cNvSpPr txBox="1"/>
          <p:nvPr/>
        </p:nvSpPr>
        <p:spPr>
          <a:xfrm>
            <a:off x="68262" y="5373687"/>
            <a:ext cx="393686" cy="62484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600" b="1"/>
            </a:lvl1pPr>
          </a:lstStyle>
          <a:p>
            <a:r>
              <a:t>A</a:t>
            </a:r>
          </a:p>
        </p:txBody>
      </p:sp>
      <p:sp>
        <p:nvSpPr>
          <p:cNvPr id="139" name="B"/>
          <p:cNvSpPr txBox="1"/>
          <p:nvPr/>
        </p:nvSpPr>
        <p:spPr>
          <a:xfrm>
            <a:off x="3290887" y="3849687"/>
            <a:ext cx="376273" cy="62484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600" b="1"/>
            </a:lvl1pPr>
          </a:lstStyle>
          <a:p>
            <a:r>
              <a:t>B</a:t>
            </a:r>
          </a:p>
        </p:txBody>
      </p:sp>
      <p:sp>
        <p:nvSpPr>
          <p:cNvPr id="140" name="C"/>
          <p:cNvSpPr txBox="1"/>
          <p:nvPr/>
        </p:nvSpPr>
        <p:spPr>
          <a:xfrm>
            <a:off x="4267200" y="6059487"/>
            <a:ext cx="383863" cy="62484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600" b="1"/>
            </a:lvl1pPr>
          </a:lstStyle>
          <a:p>
            <a:r>
              <a:t>C</a:t>
            </a:r>
          </a:p>
        </p:txBody>
      </p:sp>
      <p:sp>
        <p:nvSpPr>
          <p:cNvPr id="141" name="QUESTÃO 9"/>
          <p:cNvSpPr txBox="1"/>
          <p:nvPr/>
        </p:nvSpPr>
        <p:spPr>
          <a:xfrm>
            <a:off x="-1" y="1474787"/>
            <a:ext cx="2835782" cy="726441"/>
          </a:xfrm>
          <a:prstGeom prst="rect">
            <a:avLst/>
          </a:prstGeom>
          <a:gradFill>
            <a:gsLst>
              <a:gs pos="0">
                <a:srgbClr val="A3C4FF"/>
              </a:gs>
              <a:gs pos="35000">
                <a:srgbClr val="BFD5FF"/>
              </a:gs>
              <a:gs pos="100000">
                <a:srgbClr val="E5EEFF"/>
              </a:gs>
            </a:gsLst>
            <a:lin ang="16200000"/>
          </a:gradFill>
          <a:ln w="38100">
            <a:solidFill>
              <a:srgbClr val="000000"/>
            </a:solidFill>
          </a:ln>
          <a:effectLst>
            <a:outerShdw blurRad="38100" dist="20000" dir="5400000" rotWithShape="0">
              <a:srgbClr val="808080">
                <a:alpha val="37998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4000" b="1"/>
            </a:lvl1pPr>
          </a:lstStyle>
          <a:p>
            <a:r>
              <a:t>QUESTÃO 9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aro  Aluno,…"/>
          <p:cNvSpPr txBox="1">
            <a:spLocks noGrp="1"/>
          </p:cNvSpPr>
          <p:nvPr>
            <p:ph type="body" idx="4294967295"/>
          </p:nvPr>
        </p:nvSpPr>
        <p:spPr>
          <a:xfrm>
            <a:off x="-1" y="76200"/>
            <a:ext cx="9144002" cy="6477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spcBef>
                <a:spcPts val="600"/>
              </a:spcBef>
              <a:buSzTx/>
              <a:buNone/>
              <a:defRPr sz="2800" b="1">
                <a:solidFill>
                  <a:srgbClr val="008000"/>
                </a:solidFill>
              </a:defRPr>
            </a:pPr>
            <a:r>
              <a:t>Caro  Aluno,</a:t>
            </a:r>
          </a:p>
          <a:p>
            <a:pPr algn="ctr">
              <a:buSzTx/>
              <a:buNone/>
              <a:defRPr sz="900" b="1"/>
            </a:pPr>
            <a:endParaRPr/>
          </a:p>
          <a:p>
            <a:pPr algn="ctr">
              <a:spcBef>
                <a:spcPts val="600"/>
              </a:spcBef>
              <a:buSzTx/>
              <a:buNone/>
              <a:defRPr sz="2000" b="1"/>
            </a:pPr>
            <a:r>
              <a:t>Esta é uma discussão sobre traumatismos frequentes no membro superior da criança.</a:t>
            </a:r>
          </a:p>
          <a:p>
            <a:pPr algn="ctr">
              <a:buSzTx/>
              <a:buNone/>
              <a:defRPr sz="1000" b="1"/>
            </a:pPr>
            <a:endParaRPr/>
          </a:p>
          <a:p>
            <a:pPr>
              <a:spcBef>
                <a:spcPts val="400"/>
              </a:spcBef>
              <a:buSzTx/>
              <a:buNone/>
              <a:defRPr sz="2000" b="1"/>
            </a:pPr>
            <a:r>
              <a:t>Portanto, todos devem estar preparados para discutir estes tópicos. Tudo pode ser estudado no livro da graduação do Departamento (Fundamentos de Ortopedia e Traumatologia – capítulo 25). </a:t>
            </a:r>
          </a:p>
          <a:p>
            <a:pPr>
              <a:buSzTx/>
              <a:buNone/>
              <a:defRPr sz="2000" b="1"/>
            </a:pPr>
            <a:endParaRPr/>
          </a:p>
          <a:p>
            <a:pPr>
              <a:spcBef>
                <a:spcPts val="400"/>
              </a:spcBef>
              <a:buSzTx/>
              <a:buNone/>
              <a:defRPr sz="2000" b="1"/>
            </a:pPr>
            <a:r>
              <a:t>A leitura adicional é útil:</a:t>
            </a:r>
          </a:p>
          <a:p>
            <a:pPr marL="285750" lvl="1" indent="171450">
              <a:spcBef>
                <a:spcPts val="0"/>
              </a:spcBef>
              <a:buSzTx/>
              <a:buNone/>
              <a:defRPr sz="1600" u="sng">
                <a:solidFill>
                  <a:srgbClr val="0000FF"/>
                </a:solidFill>
              </a:defRPr>
            </a:pPr>
            <a:r>
              <a:rPr>
                <a:uFill>
                  <a:solidFill>
                    <a:srgbClr val="0000FF"/>
                  </a:solidFill>
                </a:uFill>
                <a:hlinkClick r:id="rId2"/>
              </a:rPr>
              <a:t>http://orthoinfo.aaos.org/topic.cfm?topic=A00037</a:t>
            </a:r>
          </a:p>
          <a:p>
            <a:pPr marL="285750" lvl="1" indent="171450">
              <a:spcBef>
                <a:spcPts val="0"/>
              </a:spcBef>
              <a:buSzTx/>
              <a:buNone/>
              <a:defRPr sz="1600" u="sng">
                <a:solidFill>
                  <a:srgbClr val="0000FF"/>
                </a:solidFill>
              </a:defRPr>
            </a:pPr>
            <a:r>
              <a:t>http://orthoinfo.aaos.org/topic.cfm?topic=A00039</a:t>
            </a:r>
          </a:p>
          <a:p>
            <a:pPr marL="285750" lvl="1" indent="171450">
              <a:spcBef>
                <a:spcPts val="0"/>
              </a:spcBef>
              <a:buSzTx/>
              <a:buNone/>
              <a:defRPr sz="1600" u="sng">
                <a:solidFill>
                  <a:srgbClr val="0000FF"/>
                </a:solidFill>
              </a:defRPr>
            </a:pPr>
            <a:r>
              <a:rPr>
                <a:uFill>
                  <a:solidFill>
                    <a:srgbClr val="0000FF"/>
                  </a:solidFill>
                </a:uFill>
                <a:hlinkClick r:id="rId3"/>
              </a:rPr>
              <a:t>http://orthoinfo.aaos.org/topic.cfm?topic=A00040</a:t>
            </a:r>
          </a:p>
          <a:p>
            <a:pPr marL="285750" lvl="1" indent="171450">
              <a:spcBef>
                <a:spcPts val="0"/>
              </a:spcBef>
              <a:buSzTx/>
              <a:buNone/>
              <a:defRPr sz="1600" u="sng">
                <a:solidFill>
                  <a:srgbClr val="0000FF"/>
                </a:solidFill>
              </a:defRPr>
            </a:pPr>
            <a:r>
              <a:t>http://kidshealth.org/parent/medical/bones/nursemaid.html#</a:t>
            </a:r>
          </a:p>
          <a:p>
            <a:pPr algn="ctr">
              <a:buSzTx/>
              <a:buNone/>
              <a:defRPr sz="1000" b="1"/>
            </a:pPr>
            <a:endParaRPr/>
          </a:p>
          <a:p>
            <a:pPr algn="ctr">
              <a:spcBef>
                <a:spcPts val="600"/>
              </a:spcBef>
              <a:buSzTx/>
              <a:buNone/>
              <a:defRPr sz="2000" b="1"/>
            </a:pPr>
            <a:r>
              <a:t>O roteiro completo da aula foi disponibilizado e é solicitado que vocês respondam as </a:t>
            </a:r>
            <a:r>
              <a:rPr u="sng"/>
              <a:t>10 questões antes da discussão</a:t>
            </a:r>
            <a:r>
              <a:t>. As respostas devem ser entregues por escrito, com identificação, logo antes do início da atividade, e será atribuída </a:t>
            </a:r>
            <a:r>
              <a:rPr u="sng"/>
              <a:t>nota</a:t>
            </a:r>
            <a:r>
              <a:t> individual.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Classificação de Salter &amp; Harris"/>
          <p:cNvSpPr txBox="1">
            <a:spLocks noGrp="1"/>
          </p:cNvSpPr>
          <p:nvPr>
            <p:ph type="title" idx="4294967295"/>
          </p:nvPr>
        </p:nvSpPr>
        <p:spPr>
          <a:xfrm>
            <a:off x="457200" y="895350"/>
            <a:ext cx="8229600" cy="857250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306324">
              <a:defRPr sz="2680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Classificação de Salter &amp; Harris</a:t>
            </a:r>
            <a:br/>
            <a:endParaRPr/>
          </a:p>
        </p:txBody>
      </p:sp>
      <p:pic>
        <p:nvPicPr>
          <p:cNvPr id="144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00112" y="2060575"/>
            <a:ext cx="7488238" cy="3024188"/>
          </a:xfrm>
          <a:prstGeom prst="rect">
            <a:avLst/>
          </a:prstGeom>
          <a:ln w="38100">
            <a:solidFill>
              <a:srgbClr val="FF7F01"/>
            </a:solidFill>
          </a:ln>
        </p:spPr>
      </p:pic>
      <p:sp>
        <p:nvSpPr>
          <p:cNvPr id="145" name="Line"/>
          <p:cNvSpPr/>
          <p:nvPr/>
        </p:nvSpPr>
        <p:spPr>
          <a:xfrm>
            <a:off x="1042987" y="3429000"/>
            <a:ext cx="1225551" cy="3603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941"/>
                </a:moveTo>
                <a:cubicBezTo>
                  <a:pt x="2322" y="17223"/>
                  <a:pt x="4673" y="21600"/>
                  <a:pt x="6351" y="21600"/>
                </a:cubicBezTo>
                <a:cubicBezTo>
                  <a:pt x="8030" y="21600"/>
                  <a:pt x="8674" y="13702"/>
                  <a:pt x="10156" y="12941"/>
                </a:cubicBezTo>
                <a:cubicBezTo>
                  <a:pt x="11639" y="12180"/>
                  <a:pt x="13346" y="19411"/>
                  <a:pt x="15249" y="17223"/>
                </a:cubicBezTo>
                <a:cubicBezTo>
                  <a:pt x="17151" y="15034"/>
                  <a:pt x="20537" y="2855"/>
                  <a:pt x="21600" y="0"/>
                </a:cubicBezTo>
              </a:path>
            </a:pathLst>
          </a:custGeom>
          <a:ln w="38100">
            <a:solidFill>
              <a:srgbClr val="FF7F01"/>
            </a:solidFill>
          </a:ln>
        </p:spPr>
        <p:txBody>
          <a:bodyPr lIns="45719" rIns="45719"/>
          <a:lstStyle/>
          <a:p>
            <a:pPr>
              <a:defRPr sz="1800">
                <a:solidFill>
                  <a:srgbClr val="FF6600"/>
                </a:solidFill>
              </a:defRPr>
            </a:pPr>
            <a:endParaRPr/>
          </a:p>
        </p:txBody>
      </p:sp>
      <p:sp>
        <p:nvSpPr>
          <p:cNvPr id="146" name="Line"/>
          <p:cNvSpPr/>
          <p:nvPr/>
        </p:nvSpPr>
        <p:spPr>
          <a:xfrm>
            <a:off x="2555874" y="2349499"/>
            <a:ext cx="805669" cy="14452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27" h="19723" extrusionOk="0">
                <a:moveTo>
                  <a:pt x="0" y="17679"/>
                </a:moveTo>
                <a:cubicBezTo>
                  <a:pt x="3320" y="18654"/>
                  <a:pt x="6682" y="19650"/>
                  <a:pt x="9539" y="19650"/>
                </a:cubicBezTo>
                <a:cubicBezTo>
                  <a:pt x="12397" y="19650"/>
                  <a:pt x="15254" y="17852"/>
                  <a:pt x="17146" y="17679"/>
                </a:cubicBezTo>
                <a:cubicBezTo>
                  <a:pt x="19037" y="17505"/>
                  <a:pt x="20339" y="21600"/>
                  <a:pt x="20970" y="18654"/>
                </a:cubicBezTo>
                <a:cubicBezTo>
                  <a:pt x="21600" y="15707"/>
                  <a:pt x="21264" y="7843"/>
                  <a:pt x="20970" y="0"/>
                </a:cubicBezTo>
              </a:path>
            </a:pathLst>
          </a:custGeom>
          <a:ln w="38100">
            <a:solidFill>
              <a:srgbClr val="FF7F01"/>
            </a:solidFill>
          </a:ln>
        </p:spPr>
        <p:txBody>
          <a:bodyPr lIns="45719" rIns="45719"/>
          <a:lstStyle/>
          <a:p>
            <a:pPr>
              <a:defRPr sz="1800">
                <a:solidFill>
                  <a:srgbClr val="FF6600"/>
                </a:solidFill>
              </a:defRPr>
            </a:pPr>
            <a:endParaRPr/>
          </a:p>
        </p:txBody>
      </p:sp>
      <p:sp>
        <p:nvSpPr>
          <p:cNvPr id="147" name="Line"/>
          <p:cNvSpPr/>
          <p:nvPr/>
        </p:nvSpPr>
        <p:spPr>
          <a:xfrm>
            <a:off x="4622270" y="3573462"/>
            <a:ext cx="525993" cy="1079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566" h="21349" extrusionOk="0">
                <a:moveTo>
                  <a:pt x="20566" y="0"/>
                </a:moveTo>
                <a:cubicBezTo>
                  <a:pt x="17959" y="1162"/>
                  <a:pt x="15414" y="2355"/>
                  <a:pt x="12125" y="2826"/>
                </a:cubicBezTo>
                <a:cubicBezTo>
                  <a:pt x="8835" y="3297"/>
                  <a:pt x="2690" y="-251"/>
                  <a:pt x="828" y="2826"/>
                </a:cubicBezTo>
                <a:cubicBezTo>
                  <a:pt x="-1034" y="5902"/>
                  <a:pt x="828" y="18272"/>
                  <a:pt x="828" y="21349"/>
                </a:cubicBezTo>
              </a:path>
            </a:pathLst>
          </a:custGeom>
          <a:ln w="38100">
            <a:solidFill>
              <a:srgbClr val="FF7F01"/>
            </a:solidFill>
          </a:ln>
        </p:spPr>
        <p:txBody>
          <a:bodyPr lIns="45719" rIns="45719"/>
          <a:lstStyle/>
          <a:p>
            <a:pPr>
              <a:defRPr sz="1800">
                <a:solidFill>
                  <a:srgbClr val="FF6600"/>
                </a:solidFill>
              </a:defRPr>
            </a:pPr>
            <a:endParaRPr/>
          </a:p>
        </p:txBody>
      </p:sp>
      <p:sp>
        <p:nvSpPr>
          <p:cNvPr id="148" name="Line"/>
          <p:cNvSpPr/>
          <p:nvPr/>
        </p:nvSpPr>
        <p:spPr>
          <a:xfrm flipH="1">
            <a:off x="6156325" y="2708275"/>
            <a:ext cx="215900" cy="2016126"/>
          </a:xfrm>
          <a:prstGeom prst="line">
            <a:avLst/>
          </a:prstGeom>
          <a:ln w="38100">
            <a:solidFill>
              <a:srgbClr val="FF7F0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9" name="Oval"/>
          <p:cNvSpPr/>
          <p:nvPr/>
        </p:nvSpPr>
        <p:spPr>
          <a:xfrm>
            <a:off x="7380287" y="3500437"/>
            <a:ext cx="576263" cy="504826"/>
          </a:xfrm>
          <a:prstGeom prst="ellipse">
            <a:avLst/>
          </a:prstGeom>
          <a:ln w="38100">
            <a:solidFill>
              <a:srgbClr val="FF7F01"/>
            </a:solidFill>
          </a:ln>
        </p:spPr>
        <p:txBody>
          <a:bodyPr lIns="45719" rIns="45719" anchor="ctr"/>
          <a:lstStyle/>
          <a:p>
            <a:pPr>
              <a:defRPr sz="1800">
                <a:solidFill>
                  <a:srgbClr val="FF6600"/>
                </a:solidFill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1" animBg="1" advAuto="0"/>
      <p:bldP spid="146" grpId="2" animBg="1" advAuto="0"/>
      <p:bldP spid="147" grpId="3" animBg="1" advAuto="0"/>
      <p:bldP spid="148" grpId="4" animBg="1" advAuto="0"/>
      <p:bldP spid="149" grpId="5" animBg="1" advAuto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ronação dolorosa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1"/>
            </a:lvl1pPr>
          </a:lstStyle>
          <a:p>
            <a:r>
              <a:t>Pronação dolorosa</a:t>
            </a:r>
          </a:p>
        </p:txBody>
      </p:sp>
      <p:sp>
        <p:nvSpPr>
          <p:cNvPr id="152" name="“escorregamento” do ligamento anular da cabeça do rádio…"/>
          <p:cNvSpPr txBox="1">
            <a:spLocks noGrp="1"/>
          </p:cNvSpPr>
          <p:nvPr>
            <p:ph type="body" sz="half" idx="4294967295"/>
          </p:nvPr>
        </p:nvSpPr>
        <p:spPr>
          <a:xfrm>
            <a:off x="457200" y="1600200"/>
            <a:ext cx="8229600" cy="19050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har char="•"/>
              <a:defRPr b="1"/>
            </a:pPr>
            <a:r>
              <a:t>“escorregamento” do ligamento anular da cabeça do rádio</a:t>
            </a:r>
          </a:p>
          <a:p>
            <a:pPr>
              <a:buChar char="•"/>
              <a:defRPr b="1"/>
            </a:pPr>
            <a:r>
              <a:t>Tração pelo membro superior</a:t>
            </a:r>
          </a:p>
        </p:txBody>
      </p:sp>
      <p:pic>
        <p:nvPicPr>
          <p:cNvPr id="153" name="Screen shot 2014-04-10 at 12.03.44.png" descr="Screen shot 2014-04-10 at 12.03.4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3541712"/>
            <a:ext cx="5232400" cy="2755901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Descreva a manobra de redução"/>
          <p:cNvSpPr txBox="1"/>
          <p:nvPr/>
        </p:nvSpPr>
        <p:spPr>
          <a:xfrm>
            <a:off x="6096000" y="3949700"/>
            <a:ext cx="2667000" cy="1320165"/>
          </a:xfrm>
          <a:prstGeom prst="rect">
            <a:avLst/>
          </a:prstGeom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800" b="1"/>
            </a:lvl1pPr>
          </a:lstStyle>
          <a:p>
            <a:r>
              <a:t>Descreva a manobra de redução</a:t>
            </a:r>
          </a:p>
        </p:txBody>
      </p:sp>
      <p:sp>
        <p:nvSpPr>
          <p:cNvPr id="155" name="QUESTÃO 10"/>
          <p:cNvSpPr txBox="1"/>
          <p:nvPr/>
        </p:nvSpPr>
        <p:spPr>
          <a:xfrm>
            <a:off x="6019800" y="3101975"/>
            <a:ext cx="3133438" cy="726440"/>
          </a:xfrm>
          <a:prstGeom prst="rect">
            <a:avLst/>
          </a:prstGeom>
          <a:gradFill>
            <a:gsLst>
              <a:gs pos="0">
                <a:srgbClr val="A3C4FF"/>
              </a:gs>
              <a:gs pos="35000">
                <a:srgbClr val="BFD5FF"/>
              </a:gs>
              <a:gs pos="100000">
                <a:srgbClr val="E5EEFF"/>
              </a:gs>
            </a:gsLst>
            <a:lin ang="16200000"/>
          </a:gradFill>
          <a:ln w="38100">
            <a:solidFill>
              <a:srgbClr val="000000"/>
            </a:solidFill>
          </a:ln>
          <a:effectLst>
            <a:outerShdw blurRad="38100" dist="20000" dir="5400000" rotWithShape="0">
              <a:srgbClr val="808080">
                <a:alpha val="37998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4000" b="1"/>
            </a:lvl1pPr>
          </a:lstStyle>
          <a:p>
            <a:r>
              <a:t>QUESTÃO 10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ISCUSSÃO DE CASOS DE TRAUMA NA CRIANÇA…"/>
          <p:cNvSpPr txBox="1">
            <a:spLocks noGrp="1"/>
          </p:cNvSpPr>
          <p:nvPr>
            <p:ph type="body" sz="half" idx="4294967295"/>
          </p:nvPr>
        </p:nvSpPr>
        <p:spPr>
          <a:xfrm>
            <a:off x="457200" y="304800"/>
            <a:ext cx="8229600" cy="23622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spcBef>
                <a:spcPts val="1200"/>
              </a:spcBef>
              <a:buSzTx/>
              <a:buNone/>
              <a:defRPr sz="2800" b="1"/>
            </a:pPr>
            <a:r>
              <a:t>DISCUSSÃO DE CASOS DE TRAUMA NA CRIANÇA</a:t>
            </a:r>
          </a:p>
          <a:p>
            <a:pPr algn="ctr">
              <a:spcBef>
                <a:spcPts val="1200"/>
              </a:spcBef>
              <a:buSzTx/>
              <a:buNone/>
              <a:defRPr sz="2400" b="1"/>
            </a:pPr>
            <a:r>
              <a:t>5 anos, história de queda de árvore (3 m) na manhã do dia de atendimento, dor e deformidade no membro superior direito</a:t>
            </a:r>
          </a:p>
        </p:txBody>
      </p:sp>
      <p:pic>
        <p:nvPicPr>
          <p:cNvPr id="29" name="DSC06550.JPG" descr="DSC06550.JPG"/>
          <p:cNvPicPr>
            <a:picLocks noChangeAspect="1"/>
          </p:cNvPicPr>
          <p:nvPr/>
        </p:nvPicPr>
        <p:blipFill>
          <a:blip r:embed="rId2">
            <a:extLst/>
          </a:blip>
          <a:srcRect b="37777"/>
          <a:stretch>
            <a:fillRect/>
          </a:stretch>
        </p:blipFill>
        <p:spPr>
          <a:xfrm>
            <a:off x="2009775" y="3771899"/>
            <a:ext cx="5305425" cy="2476502"/>
          </a:xfrm>
          <a:prstGeom prst="rect">
            <a:avLst/>
          </a:prstGeom>
          <a:ln w="12700">
            <a:miter lim="400000"/>
          </a:ln>
        </p:spPr>
      </p:pic>
      <p:pic>
        <p:nvPicPr>
          <p:cNvPr id="30" name="DSC06549.JPG" descr="DSC06549.JPG"/>
          <p:cNvPicPr>
            <a:picLocks noChangeAspect="1"/>
          </p:cNvPicPr>
          <p:nvPr/>
        </p:nvPicPr>
        <p:blipFill>
          <a:blip r:embed="rId3">
            <a:extLst/>
          </a:blip>
          <a:srcRect t="33172" b="20161"/>
          <a:stretch>
            <a:fillRect/>
          </a:stretch>
        </p:blipFill>
        <p:spPr>
          <a:xfrm>
            <a:off x="3471862" y="2514600"/>
            <a:ext cx="5443538" cy="1905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1" name="Picture 1.png" descr="Picture 1.png"/>
          <p:cNvPicPr>
            <a:picLocks noChangeAspect="1"/>
          </p:cNvPicPr>
          <p:nvPr/>
        </p:nvPicPr>
        <p:blipFill>
          <a:blip r:embed="rId4">
            <a:extLst/>
          </a:blip>
          <a:srcRect l="22879" t="13043" r="29692"/>
          <a:stretch>
            <a:fillRect/>
          </a:stretch>
        </p:blipFill>
        <p:spPr>
          <a:xfrm>
            <a:off x="457199" y="1905000"/>
            <a:ext cx="1552577" cy="2019300"/>
          </a:xfrm>
          <a:prstGeom prst="rect">
            <a:avLst/>
          </a:prstGeom>
          <a:ln w="12700">
            <a:miter lim="400000"/>
          </a:ln>
        </p:spPr>
      </p:pic>
      <p:sp>
        <p:nvSpPr>
          <p:cNvPr id="32" name="Line"/>
          <p:cNvSpPr/>
          <p:nvPr/>
        </p:nvSpPr>
        <p:spPr>
          <a:xfrm flipH="1">
            <a:off x="7315200" y="2324099"/>
            <a:ext cx="1588" cy="685801"/>
          </a:xfrm>
          <a:prstGeom prst="line">
            <a:avLst/>
          </a:prstGeom>
          <a:ln w="57150">
            <a:solidFill>
              <a:srgbClr val="000000"/>
            </a:solidFill>
            <a:tailEnd type="triangle"/>
          </a:ln>
          <a:effectLst>
            <a:outerShdw blurRad="38100" dist="20000" dir="5400000" rotWithShape="0">
              <a:srgbClr val="808080">
                <a:alpha val="37998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33" name="Line"/>
          <p:cNvSpPr/>
          <p:nvPr/>
        </p:nvSpPr>
        <p:spPr>
          <a:xfrm flipH="1">
            <a:off x="3657600" y="3924300"/>
            <a:ext cx="1588" cy="685800"/>
          </a:xfrm>
          <a:prstGeom prst="line">
            <a:avLst/>
          </a:prstGeom>
          <a:ln w="57150">
            <a:solidFill>
              <a:srgbClr val="000000"/>
            </a:solidFill>
            <a:tailEnd type="triangle"/>
          </a:ln>
          <a:effectLst>
            <a:outerShdw blurRad="38100" dist="20000" dir="5400000" rotWithShape="0">
              <a:srgbClr val="808080">
                <a:alpha val="37998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escreva as alterações esperadas no exame físico."/>
          <p:cNvSpPr txBox="1">
            <a:spLocks noGrp="1"/>
          </p:cNvSpPr>
          <p:nvPr>
            <p:ph type="title" idx="4294967295"/>
          </p:nvPr>
        </p:nvSpPr>
        <p:spPr>
          <a:xfrm>
            <a:off x="3200400" y="457199"/>
            <a:ext cx="4724400" cy="1143002"/>
          </a:xfrm>
          <a:prstGeom prst="rect">
            <a:avLst/>
          </a:prstGeom>
          <a:ln w="9525">
            <a:solidFill>
              <a:srgbClr val="000000"/>
            </a:solidFill>
            <a:round/>
          </a:ln>
        </p:spPr>
        <p:txBody>
          <a:bodyPr>
            <a:normAutofit/>
          </a:bodyPr>
          <a:lstStyle>
            <a:lvl1pPr defTabSz="406908">
              <a:defRPr sz="2848" b="1"/>
            </a:lvl1pPr>
          </a:lstStyle>
          <a:p>
            <a:r>
              <a:t>Descreva as alterações esperadas no exame físico.</a:t>
            </a:r>
          </a:p>
        </p:txBody>
      </p:sp>
      <p:sp>
        <p:nvSpPr>
          <p:cNvPr id="36" name="Na inspeção, quais alterações estão presentes?…"/>
          <p:cNvSpPr txBox="1">
            <a:spLocks noGrp="1"/>
          </p:cNvSpPr>
          <p:nvPr>
            <p:ph type="body" idx="4294967295"/>
          </p:nvPr>
        </p:nvSpPr>
        <p:spPr>
          <a:xfrm>
            <a:off x="457200" y="2103437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98919" indent="-498919" defTabSz="443484">
              <a:spcBef>
                <a:spcPts val="600"/>
              </a:spcBef>
              <a:buFontTx/>
              <a:buAutoNum type="alphaUcPeriod"/>
              <a:defRPr sz="2716" b="1"/>
            </a:pPr>
            <a:r>
              <a:t>Na inspeção, quais alterações estão presentes?</a:t>
            </a:r>
          </a:p>
          <a:p>
            <a:pPr marL="498919" indent="-498919" defTabSz="443484">
              <a:buFontTx/>
              <a:buAutoNum type="alphaUcPeriod"/>
              <a:defRPr sz="2716" b="1"/>
            </a:pPr>
            <a:endParaRPr/>
          </a:p>
          <a:p>
            <a:pPr marL="498919" indent="-498919" defTabSz="443484">
              <a:spcBef>
                <a:spcPts val="600"/>
              </a:spcBef>
              <a:buFontTx/>
              <a:buAutoNum type="alphaUcPeriod" startAt="2"/>
              <a:defRPr sz="2716" b="1"/>
            </a:pPr>
            <a:r>
              <a:t>Na palpação há dor difusa no membro superior, com acentuação importante no cotovelo e no punho. Qual alteração deve ser encontrada na avaliação da movimentação ativa e passiva ?</a:t>
            </a:r>
          </a:p>
          <a:p>
            <a:pPr marL="498919" indent="-498919" defTabSz="443484">
              <a:buFontTx/>
              <a:buAutoNum type="alphaUcPeriod" startAt="2"/>
              <a:defRPr sz="2716" b="1"/>
            </a:pPr>
            <a:endParaRPr/>
          </a:p>
          <a:p>
            <a:pPr marL="498919" indent="-498919" defTabSz="443484">
              <a:spcBef>
                <a:spcPts val="600"/>
              </a:spcBef>
              <a:buFontTx/>
              <a:buAutoNum type="alphaUcPeriod" startAt="3"/>
              <a:defRPr sz="2716" b="1"/>
            </a:pPr>
            <a:r>
              <a:t>Descreva como realizar o exame neurovascular do membro superior traumatizado.</a:t>
            </a:r>
          </a:p>
        </p:txBody>
      </p:sp>
      <p:sp>
        <p:nvSpPr>
          <p:cNvPr id="37" name="QUESTÃO 1"/>
          <p:cNvSpPr txBox="1"/>
          <p:nvPr/>
        </p:nvSpPr>
        <p:spPr>
          <a:xfrm>
            <a:off x="457199" y="685800"/>
            <a:ext cx="2835782" cy="726440"/>
          </a:xfrm>
          <a:prstGeom prst="rect">
            <a:avLst/>
          </a:prstGeom>
          <a:gradFill>
            <a:gsLst>
              <a:gs pos="0">
                <a:srgbClr val="A3C4FF"/>
              </a:gs>
              <a:gs pos="35000">
                <a:srgbClr val="BFD5FF"/>
              </a:gs>
              <a:gs pos="100000">
                <a:srgbClr val="E5EEFF"/>
              </a:gs>
            </a:gsLst>
            <a:lin ang="16200000"/>
          </a:gradFill>
          <a:ln w="38100">
            <a:solidFill>
              <a:srgbClr val="000000"/>
            </a:solidFill>
          </a:ln>
          <a:effectLst>
            <a:outerShdw blurRad="38100" dist="20000" dir="5400000" rotWithShape="0">
              <a:srgbClr val="808080">
                <a:alpha val="37998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4000" b="1"/>
            </a:lvl1pPr>
          </a:lstStyle>
          <a:p>
            <a:r>
              <a:t>QUESTÃO 1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EXAME NEUROVASCULAR CUIDADOSO…"/>
          <p:cNvSpPr txBox="1">
            <a:spLocks noGrp="1"/>
          </p:cNvSpPr>
          <p:nvPr>
            <p:ph type="body" idx="4294967295"/>
          </p:nvPr>
        </p:nvSpPr>
        <p:spPr>
          <a:xfrm>
            <a:off x="457200" y="0"/>
            <a:ext cx="8229600" cy="61404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SzTx/>
              <a:buNone/>
              <a:defRPr b="1">
                <a:solidFill>
                  <a:srgbClr val="92D050"/>
                </a:solidFill>
              </a:defRPr>
            </a:pPr>
            <a:r>
              <a:t>EXAME NEUROVASCULAR CUIDADOSO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SzTx/>
              <a:buNone/>
              <a:defRPr b="1">
                <a:solidFill>
                  <a:srgbClr val="3366FF"/>
                </a:solidFill>
              </a:defRPr>
            </a:pPr>
            <a:r>
              <a:t>SEMPRE !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SzTx/>
              <a:buNone/>
              <a:defRPr sz="2400" b="1">
                <a:solidFill>
                  <a:srgbClr val="FFC000"/>
                </a:solidFill>
              </a:defRPr>
            </a:pPr>
            <a:r>
              <a:t>RADIAL</a:t>
            </a:r>
            <a:r>
              <a:rPr>
                <a:solidFill>
                  <a:srgbClr val="FFFFFF"/>
                </a:solidFill>
              </a:rPr>
              <a:t>	</a:t>
            </a:r>
            <a:r>
              <a:rPr b="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rPr>
              <a:t> </a:t>
            </a:r>
            <a:r>
              <a:rPr>
                <a:solidFill>
                  <a:srgbClr val="000000"/>
                </a:solidFill>
              </a:rPr>
              <a:t>sensibilidade na tabaqueira anatômica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SzTx/>
              <a:buNone/>
              <a:defRPr sz="2400" b="1">
                <a:solidFill>
                  <a:srgbClr val="FFFFFF"/>
                </a:solidFill>
              </a:defRPr>
            </a:pPr>
            <a:r>
              <a:t>			</a:t>
            </a:r>
            <a:r>
              <a:rPr b="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rPr>
              <a:t> </a:t>
            </a:r>
            <a:r>
              <a:rPr>
                <a:solidFill>
                  <a:srgbClr val="000000"/>
                </a:solidFill>
              </a:rPr>
              <a:t>extensão do polegar, dedos e punho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SzTx/>
              <a:buNone/>
              <a:defRPr sz="900" b="1"/>
            </a:pPr>
            <a:endParaRPr>
              <a:solidFill>
                <a:srgbClr val="000000"/>
              </a:solidFill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SzTx/>
              <a:buNone/>
              <a:defRPr sz="2400" b="1">
                <a:solidFill>
                  <a:srgbClr val="FFC000"/>
                </a:solidFill>
              </a:defRPr>
            </a:pPr>
            <a:r>
              <a:t>MEDIANO</a:t>
            </a:r>
            <a:r>
              <a:rPr>
                <a:solidFill>
                  <a:srgbClr val="FFFFFF"/>
                </a:solidFill>
              </a:rPr>
              <a:t>	</a:t>
            </a:r>
            <a:r>
              <a:rPr b="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rPr>
              <a:t> </a:t>
            </a:r>
            <a:r>
              <a:rPr>
                <a:solidFill>
                  <a:srgbClr val="000000"/>
                </a:solidFill>
              </a:rPr>
              <a:t>polpa do indicador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SzTx/>
              <a:buNone/>
              <a:defRPr sz="2400" b="1">
                <a:solidFill>
                  <a:srgbClr val="FFFFFF"/>
                </a:solidFill>
              </a:defRPr>
            </a:pPr>
            <a:r>
              <a:t>			</a:t>
            </a:r>
            <a:r>
              <a:rPr b="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rPr>
              <a:t> </a:t>
            </a:r>
            <a:r>
              <a:rPr>
                <a:solidFill>
                  <a:srgbClr val="000000"/>
                </a:solidFill>
              </a:rPr>
              <a:t>flexão da IF polegar e IFD 2 dedo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SzTx/>
              <a:buNone/>
              <a:defRPr sz="900" b="1"/>
            </a:pPr>
            <a:endParaRPr>
              <a:solidFill>
                <a:srgbClr val="000000"/>
              </a:solidFill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SzTx/>
              <a:buNone/>
              <a:defRPr sz="2400" b="1">
                <a:solidFill>
                  <a:srgbClr val="FFC000"/>
                </a:solidFill>
              </a:defRPr>
            </a:pPr>
            <a:r>
              <a:t>ULNAR</a:t>
            </a:r>
            <a:r>
              <a:rPr>
                <a:solidFill>
                  <a:srgbClr val="FFFFFF"/>
                </a:solidFill>
              </a:rPr>
              <a:t>	</a:t>
            </a:r>
            <a:r>
              <a:rPr b="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rPr>
              <a:t> </a:t>
            </a:r>
            <a:r>
              <a:rPr>
                <a:solidFill>
                  <a:srgbClr val="000000"/>
                </a:solidFill>
              </a:rPr>
              <a:t>polpa quinto dedo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SzTx/>
              <a:buNone/>
              <a:defRPr sz="2400" b="1">
                <a:solidFill>
                  <a:srgbClr val="FFFFFF"/>
                </a:solidFill>
              </a:defRPr>
            </a:pPr>
            <a:r>
              <a:t>			 </a:t>
            </a:r>
            <a:r>
              <a:rPr b="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rPr>
              <a:t> </a:t>
            </a:r>
            <a:r>
              <a:rPr>
                <a:solidFill>
                  <a:srgbClr val="000000"/>
                </a:solidFill>
              </a:rPr>
              <a:t>interósseos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SzTx/>
              <a:buNone/>
              <a:defRPr sz="900" b="1"/>
            </a:pPr>
            <a:endParaRPr>
              <a:solidFill>
                <a:srgbClr val="000000"/>
              </a:solidFill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SzTx/>
              <a:buNone/>
              <a:defRPr sz="2400" b="1">
                <a:solidFill>
                  <a:srgbClr val="C00000"/>
                </a:solidFill>
              </a:defRPr>
            </a:pPr>
            <a:r>
              <a:t>VASCULAR 	</a:t>
            </a:r>
            <a:r>
              <a:rPr>
                <a:solidFill>
                  <a:srgbClr val="000000"/>
                </a:solidFill>
              </a:rPr>
              <a:t>:   PULSO E PERFUSÃO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Quais as incidências radiográficas devem ser solicitadas ?…"/>
          <p:cNvSpPr txBox="1"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indent="-514350">
              <a:buFontTx/>
              <a:buAutoNum type="alphaUcPeriod"/>
              <a:defRPr b="1"/>
            </a:pPr>
            <a:r>
              <a:t>Quais as incidências radiográficas devem ser solicitadas ?</a:t>
            </a:r>
          </a:p>
          <a:p>
            <a:pPr marL="514350" indent="-514350">
              <a:buFontTx/>
              <a:buAutoNum type="alphaUcPeriod"/>
              <a:defRPr b="1"/>
            </a:pPr>
            <a:r>
              <a:t>Quais os achados das radiografias do cotovelo e punho (próximos dois slides)?</a:t>
            </a:r>
          </a:p>
        </p:txBody>
      </p:sp>
      <p:sp>
        <p:nvSpPr>
          <p:cNvPr id="42" name="QUESTÃO 2"/>
          <p:cNvSpPr txBox="1"/>
          <p:nvPr/>
        </p:nvSpPr>
        <p:spPr>
          <a:xfrm>
            <a:off x="3121024" y="609600"/>
            <a:ext cx="2835782" cy="726440"/>
          </a:xfrm>
          <a:prstGeom prst="rect">
            <a:avLst/>
          </a:prstGeom>
          <a:gradFill>
            <a:gsLst>
              <a:gs pos="0">
                <a:srgbClr val="A3C4FF"/>
              </a:gs>
              <a:gs pos="35000">
                <a:srgbClr val="BFD5FF"/>
              </a:gs>
              <a:gs pos="100000">
                <a:srgbClr val="E5EEFF"/>
              </a:gs>
            </a:gsLst>
            <a:lin ang="16200000"/>
          </a:gradFill>
          <a:ln w="38100">
            <a:solidFill>
              <a:srgbClr val="000000"/>
            </a:solidFill>
          </a:ln>
          <a:effectLst>
            <a:outerShdw blurRad="38100" dist="20000" dir="5400000" rotWithShape="0">
              <a:srgbClr val="808080">
                <a:alpha val="37998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4000" b="1"/>
            </a:lvl1pPr>
          </a:lstStyle>
          <a:p>
            <a:r>
              <a:t>QUESTÃO 2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róximo passo …"/>
          <p:cNvSpPr txBox="1">
            <a:spLocks noGrp="1"/>
          </p:cNvSpPr>
          <p:nvPr>
            <p:ph type="title" idx="4294967295"/>
          </p:nvPr>
        </p:nvSpPr>
        <p:spPr>
          <a:xfrm>
            <a:off x="447674" y="274637"/>
            <a:ext cx="2828927" cy="1173163"/>
          </a:xfrm>
          <a:prstGeom prst="rect">
            <a:avLst/>
          </a:prstGeom>
          <a:gradFill>
            <a:gsLst>
              <a:gs pos="0">
                <a:srgbClr val="DAFDA7"/>
              </a:gs>
              <a:gs pos="35000">
                <a:srgbClr val="E4FDC2"/>
              </a:gs>
              <a:gs pos="100000">
                <a:schemeClr val="accent3">
                  <a:hueOff val="321486"/>
                  <a:satOff val="58119"/>
                  <a:lumOff val="40966"/>
                </a:schemeClr>
              </a:gs>
            </a:gsLst>
            <a:lin ang="16200000"/>
          </a:gradFill>
          <a:ln w="9525">
            <a:solidFill>
              <a:srgbClr val="98B954"/>
            </a:solidFill>
            <a:round/>
          </a:ln>
          <a:effectLst>
            <a:outerShdw blurRad="38100" dist="20000" dir="5400000" rotWithShape="0">
              <a:srgbClr val="000000">
                <a:alpha val="37998"/>
              </a:srgbClr>
            </a:outerShdw>
          </a:effectLst>
        </p:spPr>
        <p:txBody>
          <a:bodyPr>
            <a:normAutofit/>
          </a:bodyPr>
          <a:lstStyle>
            <a:lvl1pPr>
              <a:defRPr sz="2800" b="1"/>
            </a:lvl1pPr>
          </a:lstStyle>
          <a:p>
            <a:r>
              <a:t>Próximo passo …</a:t>
            </a:r>
          </a:p>
        </p:txBody>
      </p:sp>
      <p:pic>
        <p:nvPicPr>
          <p:cNvPr id="45" name="DSC06552.JPG" descr="DSC06552.JPG"/>
          <p:cNvPicPr>
            <a:picLocks noChangeAspect="1"/>
          </p:cNvPicPr>
          <p:nvPr/>
        </p:nvPicPr>
        <p:blipFill>
          <a:blip r:embed="rId2">
            <a:extLst/>
          </a:blip>
          <a:srcRect l="19364" t="13075" r="15255" b="18284"/>
          <a:stretch>
            <a:fillRect/>
          </a:stretch>
        </p:blipFill>
        <p:spPr>
          <a:xfrm>
            <a:off x="3505200" y="76199"/>
            <a:ext cx="2286000" cy="3200402"/>
          </a:xfrm>
          <a:prstGeom prst="rect">
            <a:avLst/>
          </a:prstGeom>
          <a:ln w="12700">
            <a:miter lim="400000"/>
          </a:ln>
        </p:spPr>
      </p:pic>
      <p:pic>
        <p:nvPicPr>
          <p:cNvPr id="46" name="DSC06553.JPG" descr="DSC06553.JPG"/>
          <p:cNvPicPr>
            <a:picLocks noChangeAspect="1"/>
          </p:cNvPicPr>
          <p:nvPr/>
        </p:nvPicPr>
        <p:blipFill>
          <a:blip r:embed="rId3">
            <a:extLst/>
          </a:blip>
          <a:srcRect l="13075" t="13380" b="17977"/>
          <a:stretch>
            <a:fillRect/>
          </a:stretch>
        </p:blipFill>
        <p:spPr>
          <a:xfrm>
            <a:off x="5848349" y="76200"/>
            <a:ext cx="3040064" cy="3200400"/>
          </a:xfrm>
          <a:prstGeom prst="rect">
            <a:avLst/>
          </a:prstGeom>
          <a:ln w="12700">
            <a:miter lim="400000"/>
          </a:ln>
        </p:spPr>
      </p:pic>
      <p:sp>
        <p:nvSpPr>
          <p:cNvPr id="47" name="Quais incidências…"/>
          <p:cNvSpPr txBox="1"/>
          <p:nvPr/>
        </p:nvSpPr>
        <p:spPr>
          <a:xfrm>
            <a:off x="837736" y="1628775"/>
            <a:ext cx="2029753" cy="1396365"/>
          </a:xfrm>
          <a:prstGeom prst="rect">
            <a:avLst/>
          </a:prstGeom>
          <a:gradFill>
            <a:gsLst>
              <a:gs pos="0">
                <a:srgbClr val="FFBE86"/>
              </a:gs>
              <a:gs pos="35000">
                <a:srgbClr val="FFD0AA"/>
              </a:gs>
              <a:gs pos="100000">
                <a:srgbClr val="FFEBDB"/>
              </a:gs>
            </a:gsLst>
            <a:lin ang="16200000"/>
          </a:gradFill>
          <a:ln>
            <a:solidFill>
              <a:srgbClr val="F69240"/>
            </a:solidFill>
          </a:ln>
          <a:effectLst>
            <a:outerShdw blurRad="38100" dist="20000" dir="5400000" rotWithShape="0">
              <a:srgbClr val="808080">
                <a:alpha val="37998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spcBef>
                <a:spcPts val="600"/>
              </a:spcBef>
              <a:defRPr sz="1800" b="1"/>
            </a:pPr>
            <a:r>
              <a:t>Quais incidências</a:t>
            </a:r>
          </a:p>
          <a:p>
            <a:pPr algn="ctr">
              <a:spcBef>
                <a:spcPts val="600"/>
              </a:spcBef>
              <a:defRPr sz="1800" b="1"/>
            </a:pPr>
            <a:r>
              <a:t>radiográficas</a:t>
            </a:r>
          </a:p>
          <a:p>
            <a:pPr algn="ctr">
              <a:spcBef>
                <a:spcPts val="600"/>
              </a:spcBef>
              <a:defRPr sz="1800" b="1"/>
            </a:pPr>
            <a:r>
              <a:t>devem ser</a:t>
            </a:r>
          </a:p>
          <a:p>
            <a:pPr algn="ctr">
              <a:spcBef>
                <a:spcPts val="600"/>
              </a:spcBef>
              <a:defRPr sz="1800" b="1"/>
            </a:pPr>
            <a:r>
              <a:t>solicitadas</a:t>
            </a:r>
          </a:p>
        </p:txBody>
      </p:sp>
      <p:pic>
        <p:nvPicPr>
          <p:cNvPr id="48" name="2 - LADO NORMAL (1).jpg" descr="2 - LADO NORMAL (1).jpg"/>
          <p:cNvPicPr>
            <a:picLocks noChangeAspect="1"/>
          </p:cNvPicPr>
          <p:nvPr/>
        </p:nvPicPr>
        <p:blipFill>
          <a:blip r:embed="rId4">
            <a:extLst/>
          </a:blip>
          <a:srcRect l="27917" t="8517" r="33749" b="12593"/>
          <a:stretch>
            <a:fillRect/>
          </a:stretch>
        </p:blipFill>
        <p:spPr>
          <a:xfrm>
            <a:off x="3714749" y="3306762"/>
            <a:ext cx="2152652" cy="33226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9" name="2 - LADO NORMAL (2).jpg" descr="2 - LADO NORMAL (2).jpg"/>
          <p:cNvPicPr>
            <a:picLocks noChangeAspect="1"/>
          </p:cNvPicPr>
          <p:nvPr/>
        </p:nvPicPr>
        <p:blipFill>
          <a:blip r:embed="rId5">
            <a:extLst/>
          </a:blip>
          <a:srcRect l="27830" t="21203" r="32170" b="23240"/>
          <a:stretch>
            <a:fillRect/>
          </a:stretch>
        </p:blipFill>
        <p:spPr>
          <a:xfrm>
            <a:off x="5878512" y="3533775"/>
            <a:ext cx="2655889" cy="2765425"/>
          </a:xfrm>
          <a:prstGeom prst="rect">
            <a:avLst/>
          </a:prstGeom>
          <a:ln w="12700">
            <a:miter lim="400000"/>
          </a:ln>
        </p:spPr>
      </p:pic>
      <p:pic>
        <p:nvPicPr>
          <p:cNvPr id="50" name="image.png" descr="image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14400" y="3562350"/>
            <a:ext cx="2089150" cy="3143250"/>
          </a:xfrm>
          <a:prstGeom prst="rect">
            <a:avLst/>
          </a:prstGeom>
          <a:ln w="12700">
            <a:miter lim="400000"/>
          </a:ln>
        </p:spPr>
      </p:pic>
      <p:sp>
        <p:nvSpPr>
          <p:cNvPr id="51" name="Imagens de um cotovelo normal, para comparação"/>
          <p:cNvSpPr txBox="1"/>
          <p:nvPr/>
        </p:nvSpPr>
        <p:spPr>
          <a:xfrm>
            <a:off x="2514600" y="6335712"/>
            <a:ext cx="5867400" cy="39306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>
            <a:outerShdw blurRad="38100" dist="20000" dir="5400000" rotWithShape="0">
              <a:srgbClr val="808080">
                <a:alpha val="37998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000"/>
            </a:lvl1pPr>
          </a:lstStyle>
          <a:p>
            <a:r>
              <a:t>Imagens de um cotovelo normal, para comparação</a:t>
            </a:r>
          </a:p>
        </p:txBody>
      </p:sp>
      <p:sp>
        <p:nvSpPr>
          <p:cNvPr id="52" name="Radiografia do cotovelo acometido (acima)"/>
          <p:cNvSpPr txBox="1"/>
          <p:nvPr/>
        </p:nvSpPr>
        <p:spPr>
          <a:xfrm>
            <a:off x="3505200" y="3048000"/>
            <a:ext cx="5383213" cy="36766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>
            <a:outerShdw blurRad="38100" dist="20000" dir="5400000" rotWithShape="0">
              <a:srgbClr val="808080">
                <a:alpha val="37998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1800"/>
            </a:lvl1pPr>
          </a:lstStyle>
          <a:p>
            <a:r>
              <a:t>Radiografia do cotovelo acometido (acima)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6" animBg="1" advAuto="0"/>
      <p:bldP spid="46" grpId="7" animBg="1" advAuto="0"/>
      <p:bldP spid="47" grpId="1" animBg="1" advAuto="0"/>
      <p:bldP spid="48" grpId="3" animBg="1" advAuto="0"/>
      <p:bldP spid="49" grpId="2" animBg="1" advAuto="0"/>
      <p:bldP spid="50" grpId="5" animBg="1" advAuto="0"/>
      <p:bldP spid="51" grpId="4" animBg="1" advAuto="0"/>
      <p:bldP spid="52" grpId="8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Estabeleça o diagnóstico"/>
          <p:cNvSpPr txBox="1"/>
          <p:nvPr/>
        </p:nvSpPr>
        <p:spPr>
          <a:xfrm>
            <a:off x="3879850" y="3759199"/>
            <a:ext cx="4763056" cy="570866"/>
          </a:xfrm>
          <a:prstGeom prst="rect">
            <a:avLst/>
          </a:prstGeom>
          <a:solidFill>
            <a:schemeClr val="accent1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 b="1"/>
            </a:lvl1pPr>
          </a:lstStyle>
          <a:p>
            <a:r>
              <a:t>Estabeleça o diagnóstico</a:t>
            </a:r>
          </a:p>
        </p:txBody>
      </p:sp>
      <p:pic>
        <p:nvPicPr>
          <p:cNvPr id="55" name="DSC07792.JPG" descr="DSC07792.JPG"/>
          <p:cNvPicPr>
            <a:picLocks noChangeAspect="1"/>
          </p:cNvPicPr>
          <p:nvPr/>
        </p:nvPicPr>
        <p:blipFill>
          <a:blip r:embed="rId2">
            <a:extLst/>
          </a:blip>
          <a:srcRect t="26806" b="17639"/>
          <a:stretch>
            <a:fillRect/>
          </a:stretch>
        </p:blipFill>
        <p:spPr>
          <a:xfrm>
            <a:off x="3505200" y="1316037"/>
            <a:ext cx="5435600" cy="2265363"/>
          </a:xfrm>
          <a:prstGeom prst="rect">
            <a:avLst/>
          </a:prstGeom>
          <a:ln w="12700">
            <a:miter lim="400000"/>
          </a:ln>
        </p:spPr>
      </p:pic>
      <p:pic>
        <p:nvPicPr>
          <p:cNvPr id="56" name="DSC07791.JPG" descr="DSC07791.JPG"/>
          <p:cNvPicPr>
            <a:picLocks noChangeAspect="1"/>
          </p:cNvPicPr>
          <p:nvPr/>
        </p:nvPicPr>
        <p:blipFill>
          <a:blip r:embed="rId3">
            <a:extLst/>
          </a:blip>
          <a:srcRect t="16481" b="11296"/>
          <a:stretch>
            <a:fillRect/>
          </a:stretch>
        </p:blipFill>
        <p:spPr>
          <a:xfrm rot="16200000">
            <a:off x="-949325" y="1558924"/>
            <a:ext cx="5472113" cy="2963864"/>
          </a:xfrm>
          <a:prstGeom prst="rect">
            <a:avLst/>
          </a:prstGeom>
          <a:ln w="12700">
            <a:miter lim="400000"/>
          </a:ln>
        </p:spPr>
      </p:pic>
      <p:sp>
        <p:nvSpPr>
          <p:cNvPr id="57" name="A lesão do punho tem uma característica peculiar:…"/>
          <p:cNvSpPr txBox="1"/>
          <p:nvPr/>
        </p:nvSpPr>
        <p:spPr>
          <a:xfrm>
            <a:off x="3439332" y="4560887"/>
            <a:ext cx="5554636" cy="1624966"/>
          </a:xfrm>
          <a:prstGeom prst="rect">
            <a:avLst/>
          </a:prstGeom>
          <a:gradFill>
            <a:gsLst>
              <a:gs pos="0">
                <a:srgbClr val="FFBE86"/>
              </a:gs>
              <a:gs pos="35000">
                <a:srgbClr val="FFD0AA"/>
              </a:gs>
              <a:gs pos="100000">
                <a:srgbClr val="FFEBDB"/>
              </a:gs>
            </a:gsLst>
            <a:lin ang="16200000"/>
          </a:gradFill>
          <a:ln>
            <a:solidFill>
              <a:srgbClr val="F69240"/>
            </a:solidFill>
          </a:ln>
          <a:effectLst>
            <a:outerShdw blurRad="38100" dist="20000" dir="5400000" rotWithShape="0">
              <a:srgbClr val="808080">
                <a:alpha val="37998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spcBef>
                <a:spcPts val="1200"/>
              </a:spcBef>
              <a:defRPr sz="1800" b="1"/>
            </a:pPr>
            <a:r>
              <a:t>A lesão do punho tem uma característica peculiar:</a:t>
            </a:r>
          </a:p>
          <a:p>
            <a:pPr algn="ctr">
              <a:spcBef>
                <a:spcPts val="1200"/>
              </a:spcBef>
              <a:defRPr sz="1800" b="1"/>
            </a:pPr>
            <a:r>
              <a:t> fratura do rádio e luxação da articulação</a:t>
            </a:r>
          </a:p>
          <a:p>
            <a:pPr algn="ctr">
              <a:spcBef>
                <a:spcPts val="1200"/>
              </a:spcBef>
              <a:defRPr sz="1800" b="1"/>
            </a:pPr>
            <a:r>
              <a:t>radioulnar distal. Qual o nome dessa lesão ?</a:t>
            </a:r>
          </a:p>
          <a:p>
            <a:pPr algn="ctr">
              <a:spcBef>
                <a:spcPts val="1200"/>
              </a:spcBef>
              <a:defRPr sz="1800" b="1"/>
            </a:pPr>
            <a:r>
              <a:rPr b="0">
                <a:latin typeface="Wingdings"/>
                <a:ea typeface="Wingdings"/>
                <a:cs typeface="Wingdings"/>
                <a:sym typeface="Wingdings"/>
              </a:rPr>
              <a:t></a:t>
            </a:r>
            <a:r>
              <a:t> Fratura luxação de Galeazzi</a:t>
            </a:r>
          </a:p>
        </p:txBody>
      </p:sp>
      <p:pic>
        <p:nvPicPr>
          <p:cNvPr id="58" name="IMG_1372.JPG" descr="IMG_1372.JPG"/>
          <p:cNvPicPr>
            <a:picLocks noChangeAspect="1"/>
          </p:cNvPicPr>
          <p:nvPr/>
        </p:nvPicPr>
        <p:blipFill>
          <a:blip r:embed="rId4">
            <a:extLst/>
          </a:blip>
          <a:srcRect t="12994" r="69288" b="6094"/>
          <a:stretch>
            <a:fillRect/>
          </a:stretch>
        </p:blipFill>
        <p:spPr>
          <a:xfrm rot="5400000">
            <a:off x="5137943" y="-642144"/>
            <a:ext cx="1316039" cy="2600326"/>
          </a:xfrm>
          <a:prstGeom prst="rect">
            <a:avLst/>
          </a:prstGeom>
          <a:ln w="12700">
            <a:miter lim="400000"/>
          </a:ln>
        </p:spPr>
      </p:pic>
      <p:sp>
        <p:nvSpPr>
          <p:cNvPr id="59" name="Perfil normal do punho para comparação"/>
          <p:cNvSpPr txBox="1"/>
          <p:nvPr/>
        </p:nvSpPr>
        <p:spPr>
          <a:xfrm>
            <a:off x="7162800" y="160337"/>
            <a:ext cx="1897063" cy="82486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>
            <a:outerShdw blurRad="38100" dist="20000" dir="5400000" rotWithShape="0">
              <a:srgbClr val="808080">
                <a:alpha val="37998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1600"/>
            </a:lvl1pPr>
          </a:lstStyle>
          <a:p>
            <a:r>
              <a:t>Perfil normal do punho para comparação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1" animBg="1" advAuto="0"/>
      <p:bldP spid="57" grpId="2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ratamento inicial no primeiro atendimento (PS)"/>
          <p:cNvSpPr txBox="1">
            <a:spLocks noGrp="1"/>
          </p:cNvSpPr>
          <p:nvPr>
            <p:ph type="title" idx="4294967295"/>
          </p:nvPr>
        </p:nvSpPr>
        <p:spPr>
          <a:xfrm>
            <a:off x="3505200" y="76199"/>
            <a:ext cx="5181600" cy="114300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</a:ln>
          <a:effectLst>
            <a:outerShdw blurRad="38100" dist="20000" dir="5400000" rotWithShape="0">
              <a:srgbClr val="000000">
                <a:alpha val="37998"/>
              </a:srgbClr>
            </a:outerShdw>
          </a:effectLst>
        </p:spPr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t>Tratamento inicial no primeiro atendimento (PS)</a:t>
            </a:r>
          </a:p>
        </p:txBody>
      </p:sp>
      <p:sp>
        <p:nvSpPr>
          <p:cNvPr id="62" name="Estabeleça o tratamento na sequência de prioridade:"/>
          <p:cNvSpPr txBox="1">
            <a:spLocks noGrp="1"/>
          </p:cNvSpPr>
          <p:nvPr>
            <p:ph type="body" sz="quarter" idx="4294967295"/>
          </p:nvPr>
        </p:nvSpPr>
        <p:spPr>
          <a:xfrm>
            <a:off x="533400" y="1371600"/>
            <a:ext cx="8229600" cy="12192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spcBef>
                <a:spcPts val="600"/>
              </a:spcBef>
              <a:buSzTx/>
              <a:buNone/>
              <a:defRPr sz="2800" b="1"/>
            </a:lvl1pPr>
          </a:lstStyle>
          <a:p>
            <a:r>
              <a:t>Estabeleça o tratamento na sequência de prioridade:</a:t>
            </a:r>
          </a:p>
        </p:txBody>
      </p:sp>
      <p:sp>
        <p:nvSpPr>
          <p:cNvPr id="63" name="Roteiro sugerido:…"/>
          <p:cNvSpPr txBox="1"/>
          <p:nvPr/>
        </p:nvSpPr>
        <p:spPr>
          <a:xfrm>
            <a:off x="1676399" y="2468562"/>
            <a:ext cx="6737485" cy="3314066"/>
          </a:xfrm>
          <a:prstGeom prst="rect">
            <a:avLst/>
          </a:prstGeom>
          <a:gradFill>
            <a:gsLst>
              <a:gs pos="0">
                <a:srgbClr val="FFBE86"/>
              </a:gs>
              <a:gs pos="35000">
                <a:srgbClr val="FFD0AA"/>
              </a:gs>
              <a:gs pos="100000">
                <a:srgbClr val="FFEBDB"/>
              </a:gs>
            </a:gsLst>
            <a:lin ang="16200000"/>
          </a:gradFill>
          <a:ln>
            <a:solidFill>
              <a:srgbClr val="F69240"/>
            </a:solidFill>
          </a:ln>
          <a:effectLst>
            <a:outerShdw blurRad="38100" dist="20000" dir="5400000" rotWithShape="0">
              <a:srgbClr val="808080">
                <a:alpha val="37998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marL="342900" indent="-342900">
              <a:defRPr sz="2000" b="1"/>
            </a:pPr>
            <a:r>
              <a:t>Roteiro sugerido:</a:t>
            </a:r>
          </a:p>
          <a:p>
            <a:pPr marL="342900" indent="-342900">
              <a:buSzPct val="100000"/>
              <a:buAutoNum type="arabicPeriod"/>
              <a:defRPr sz="2000" b="1"/>
            </a:pPr>
            <a:r>
              <a:t>Imobilização?</a:t>
            </a:r>
          </a:p>
          <a:p>
            <a:pPr marL="342900" indent="-342900">
              <a:buSzPct val="100000"/>
              <a:buAutoNum type="arabicPeriod"/>
              <a:defRPr sz="2000" b="1"/>
            </a:pPr>
            <a:r>
              <a:t>Dieta?</a:t>
            </a:r>
          </a:p>
          <a:p>
            <a:pPr marL="342900" indent="-342900">
              <a:buSzPct val="100000"/>
              <a:buAutoNum type="arabicPeriod"/>
              <a:defRPr sz="2000" b="1"/>
            </a:pPr>
            <a:r>
              <a:t>Prescreva um analgésico, se for o caso</a:t>
            </a:r>
          </a:p>
          <a:p>
            <a:pPr marL="342900" indent="-342900">
              <a:buSzPct val="100000"/>
              <a:buAutoNum type="arabicPeriod"/>
              <a:defRPr sz="2000" b="1"/>
            </a:pPr>
            <a:r>
              <a:t>Prescreva um anti-inflamatório, se for o caso</a:t>
            </a:r>
          </a:p>
          <a:p>
            <a:pPr marL="342900" indent="-342900">
              <a:buSzPct val="100000"/>
              <a:buAutoNum type="arabicPeriod"/>
              <a:defRPr sz="2000" b="1"/>
            </a:pPr>
            <a:r>
              <a:t>Prescreva um antibiótico, se for o caso</a:t>
            </a:r>
          </a:p>
          <a:p>
            <a:pPr marL="342900" indent="-342900">
              <a:buSzPct val="100000"/>
              <a:buAutoNum type="arabicPeriod"/>
              <a:defRPr sz="2000" b="1"/>
            </a:pPr>
            <a:r>
              <a:t>Sondagem vesical?</a:t>
            </a:r>
          </a:p>
          <a:p>
            <a:pPr marL="342900" indent="-342900">
              <a:buSzPct val="100000"/>
              <a:buAutoNum type="arabicPeriod"/>
              <a:defRPr sz="2000" b="1"/>
            </a:pPr>
            <a:r>
              <a:t>Repouso no leito?</a:t>
            </a:r>
          </a:p>
          <a:p>
            <a:pPr marL="342900" indent="-342900">
              <a:buSzPct val="100000"/>
              <a:buAutoNum type="arabicPeriod"/>
              <a:defRPr sz="2000" b="1"/>
            </a:pPr>
            <a:r>
              <a:t>Fisioterapia? Massagem? Gelo? Compressa quente?</a:t>
            </a:r>
          </a:p>
          <a:p>
            <a:pPr marL="342900" indent="-342900">
              <a:buSzPct val="100000"/>
              <a:buAutoNum type="arabicPeriod"/>
              <a:defRPr sz="2000" b="1"/>
            </a:pPr>
            <a:r>
              <a:t>Alguma recomendação especial para a enfermagem?</a:t>
            </a:r>
          </a:p>
        </p:txBody>
      </p:sp>
      <p:sp>
        <p:nvSpPr>
          <p:cNvPr id="64" name="QUESTÃO 3"/>
          <p:cNvSpPr txBox="1"/>
          <p:nvPr/>
        </p:nvSpPr>
        <p:spPr>
          <a:xfrm>
            <a:off x="379412" y="255587"/>
            <a:ext cx="2835782" cy="726441"/>
          </a:xfrm>
          <a:prstGeom prst="rect">
            <a:avLst/>
          </a:prstGeom>
          <a:gradFill>
            <a:gsLst>
              <a:gs pos="0">
                <a:srgbClr val="A3C4FF"/>
              </a:gs>
              <a:gs pos="35000">
                <a:srgbClr val="BFD5FF"/>
              </a:gs>
              <a:gs pos="100000">
                <a:srgbClr val="E5EEFF"/>
              </a:gs>
            </a:gsLst>
            <a:lin ang="16200000"/>
          </a:gradFill>
          <a:ln w="38100">
            <a:solidFill>
              <a:srgbClr val="000000"/>
            </a:solidFill>
          </a:ln>
          <a:effectLst>
            <a:outerShdw blurRad="38100" dist="20000" dir="5400000" rotWithShape="0">
              <a:srgbClr val="808080">
                <a:alpha val="37998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4000" b="1"/>
            </a:lvl1pPr>
          </a:lstStyle>
          <a:p>
            <a:r>
              <a:t>QUESTÃO 3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1" animBg="1" advAuto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673</Words>
  <Application>Microsoft Office PowerPoint</Application>
  <PresentationFormat>Apresentação na tela (4:3)</PresentationFormat>
  <Paragraphs>122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2" baseType="lpstr">
      <vt:lpstr>Office Theme</vt:lpstr>
      <vt:lpstr>Apresentação do PowerPoint</vt:lpstr>
      <vt:lpstr>Apresentação do PowerPoint</vt:lpstr>
      <vt:lpstr>Apresentação do PowerPoint</vt:lpstr>
      <vt:lpstr>Descreva as alterações esperadas no exame físico.</vt:lpstr>
      <vt:lpstr>Apresentação do PowerPoint</vt:lpstr>
      <vt:lpstr>Apresentação do PowerPoint</vt:lpstr>
      <vt:lpstr>Próximo passo …</vt:lpstr>
      <vt:lpstr>Apresentação do PowerPoint</vt:lpstr>
      <vt:lpstr>Tratamento inicial no primeiro atendimento (PS)</vt:lpstr>
      <vt:lpstr>Riscos e complicações</vt:lpstr>
      <vt:lpstr>Síndrome de compartimento -  Atenção !!!</vt:lpstr>
      <vt:lpstr>Apresentação do PowerPoint</vt:lpstr>
      <vt:lpstr>Apresentação do PowerPoint</vt:lpstr>
      <vt:lpstr>Apresentação do PowerPoint</vt:lpstr>
      <vt:lpstr>Interpretação</vt:lpstr>
      <vt:lpstr>Imagine as seguintes situações:</vt:lpstr>
      <vt:lpstr>Aspectos gerais das fraturas no esqueleto imaturo</vt:lpstr>
      <vt:lpstr>Aspectos gerais das fraturas no esqueleto imaturo</vt:lpstr>
      <vt:lpstr>Aspectos gerais das fraturas no esqueleto imaturo</vt:lpstr>
      <vt:lpstr>Classificação de Salter &amp; Harris </vt:lpstr>
      <vt:lpstr>Pronação dolorosa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Eliane</dc:creator>
  <cp:lastModifiedBy>Fatima</cp:lastModifiedBy>
  <cp:revision>1</cp:revision>
  <dcterms:modified xsi:type="dcterms:W3CDTF">2018-03-21T15:39:08Z</dcterms:modified>
</cp:coreProperties>
</file>