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91" r:id="rId4"/>
    <p:sldId id="300" r:id="rId5"/>
    <p:sldId id="283" r:id="rId6"/>
    <p:sldId id="284" r:id="rId7"/>
    <p:sldId id="287" r:id="rId8"/>
    <p:sldId id="285" r:id="rId9"/>
    <p:sldId id="286" r:id="rId10"/>
    <p:sldId id="293" r:id="rId11"/>
    <p:sldId id="289" r:id="rId12"/>
    <p:sldId id="288" r:id="rId13"/>
    <p:sldId id="295" r:id="rId14"/>
    <p:sldId id="294" r:id="rId15"/>
    <p:sldId id="296" r:id="rId16"/>
    <p:sldId id="269" r:id="rId17"/>
    <p:sldId id="265" r:id="rId18"/>
    <p:sldId id="274" r:id="rId19"/>
    <p:sldId id="270" r:id="rId20"/>
    <p:sldId id="297" r:id="rId21"/>
    <p:sldId id="259" r:id="rId22"/>
    <p:sldId id="292" r:id="rId23"/>
    <p:sldId id="261" r:id="rId24"/>
    <p:sldId id="273" r:id="rId25"/>
    <p:sldId id="281" r:id="rId26"/>
    <p:sldId id="298" r:id="rId27"/>
    <p:sldId id="264" r:id="rId28"/>
    <p:sldId id="301" r:id="rId29"/>
    <p:sldId id="268" r:id="rId30"/>
    <p:sldId id="276" r:id="rId31"/>
    <p:sldId id="272" r:id="rId32"/>
    <p:sldId id="302" r:id="rId33"/>
    <p:sldId id="278" r:id="rId34"/>
    <p:sldId id="262" r:id="rId35"/>
    <p:sldId id="266" r:id="rId36"/>
    <p:sldId id="271" r:id="rId37"/>
    <p:sldId id="277" r:id="rId38"/>
    <p:sldId id="299" r:id="rId39"/>
    <p:sldId id="275" r:id="rId40"/>
    <p:sldId id="267" r:id="rId41"/>
    <p:sldId id="260" r:id="rId42"/>
    <p:sldId id="280" r:id="rId4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8519" autoAdjust="0"/>
  </p:normalViewPr>
  <p:slideViewPr>
    <p:cSldViewPr>
      <p:cViewPr>
        <p:scale>
          <a:sx n="80" d="100"/>
          <a:sy n="80" d="100"/>
        </p:scale>
        <p:origin x="-78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42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FE877-A46B-4588-B4AC-E13E8F75E992}" type="datetimeFigureOut">
              <a:rPr lang="pt-BR" smtClean="0"/>
              <a:t>5/12/2017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6915-0C58-4CDE-A9B9-8312458C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827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FE877-A46B-4588-B4AC-E13E8F75E992}" type="datetimeFigureOut">
              <a:rPr lang="pt-BR" smtClean="0"/>
              <a:t>5/12/2017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6915-0C58-4CDE-A9B9-8312458C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633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FE877-A46B-4588-B4AC-E13E8F75E992}" type="datetimeFigureOut">
              <a:rPr lang="pt-BR" smtClean="0"/>
              <a:t>5/12/2017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6915-0C58-4CDE-A9B9-8312458C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5148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FE877-A46B-4588-B4AC-E13E8F75E992}" type="datetimeFigureOut">
              <a:rPr lang="pt-BR" smtClean="0"/>
              <a:t>5/12/2017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6915-0C58-4CDE-A9B9-8312458C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7258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FE877-A46B-4588-B4AC-E13E8F75E992}" type="datetimeFigureOut">
              <a:rPr lang="pt-BR" smtClean="0"/>
              <a:t>5/12/2017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6915-0C58-4CDE-A9B9-8312458C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3882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FE877-A46B-4588-B4AC-E13E8F75E992}" type="datetimeFigureOut">
              <a:rPr lang="pt-BR" smtClean="0"/>
              <a:t>5/12/2017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6915-0C58-4CDE-A9B9-8312458C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4271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FE877-A46B-4588-B4AC-E13E8F75E992}" type="datetimeFigureOut">
              <a:rPr lang="pt-BR" smtClean="0"/>
              <a:t>5/12/2017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6915-0C58-4CDE-A9B9-8312458C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9607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FE877-A46B-4588-B4AC-E13E8F75E992}" type="datetimeFigureOut">
              <a:rPr lang="pt-BR" smtClean="0"/>
              <a:t>5/12/2017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6915-0C58-4CDE-A9B9-8312458C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5137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FE877-A46B-4588-B4AC-E13E8F75E992}" type="datetimeFigureOut">
              <a:rPr lang="pt-BR" smtClean="0"/>
              <a:t>5/12/2017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6915-0C58-4CDE-A9B9-8312458C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1757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FE877-A46B-4588-B4AC-E13E8F75E992}" type="datetimeFigureOut">
              <a:rPr lang="pt-BR" smtClean="0"/>
              <a:t>5/12/2017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6915-0C58-4CDE-A9B9-8312458C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2525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FE877-A46B-4588-B4AC-E13E8F75E992}" type="datetimeFigureOut">
              <a:rPr lang="pt-BR" smtClean="0"/>
              <a:t>5/12/2017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6915-0C58-4CDE-A9B9-8312458C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1888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FE877-A46B-4588-B4AC-E13E8F75E992}" type="datetimeFigureOut">
              <a:rPr lang="pt-BR" smtClean="0"/>
              <a:t>5/12/2017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D6915-0C58-4CDE-A9B9-8312458C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9214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7504" y="21201"/>
            <a:ext cx="4470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002060"/>
                </a:solidFill>
              </a:rPr>
              <a:t>Sistemas de recompensa</a:t>
            </a:r>
            <a:endParaRPr lang="pt-BR" sz="3200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120"/>
          <a:stretch/>
        </p:blipFill>
        <p:spPr bwMode="auto">
          <a:xfrm>
            <a:off x="2005505" y="1218610"/>
            <a:ext cx="4845797" cy="4986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ector reto 2"/>
          <p:cNvCxnSpPr/>
          <p:nvPr/>
        </p:nvCxnSpPr>
        <p:spPr>
          <a:xfrm>
            <a:off x="107504" y="605976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224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41892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38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196894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930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584843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5892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352928" cy="6435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19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29" y="980728"/>
            <a:ext cx="8750759" cy="459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020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47664" y="1340768"/>
            <a:ext cx="57115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 smtClean="0">
                <a:solidFill>
                  <a:srgbClr val="002060"/>
                </a:solidFill>
              </a:rPr>
              <a:t>O que é recompensa?</a:t>
            </a:r>
            <a:endParaRPr lang="pt-BR" sz="4800" b="1" dirty="0">
              <a:solidFill>
                <a:srgbClr val="00206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632737" y="3063667"/>
            <a:ext cx="35413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 smtClean="0">
                <a:solidFill>
                  <a:srgbClr val="FF0000"/>
                </a:solidFill>
              </a:rPr>
              <a:t>P R A Z E R</a:t>
            </a:r>
            <a:endParaRPr lang="pt-BR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395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592" y="1859340"/>
            <a:ext cx="912140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 smtClean="0">
                <a:solidFill>
                  <a:srgbClr val="002060"/>
                </a:solidFill>
              </a:rPr>
              <a:t>O sistema de recompensa do cérebro é formado por </a:t>
            </a:r>
          </a:p>
          <a:p>
            <a:pPr algn="ctr">
              <a:lnSpc>
                <a:spcPct val="150000"/>
              </a:lnSpc>
            </a:pPr>
            <a:r>
              <a:rPr lang="pt-BR" sz="3200" b="1" dirty="0">
                <a:solidFill>
                  <a:srgbClr val="002060"/>
                </a:solidFill>
              </a:rPr>
              <a:t>c</a:t>
            </a:r>
            <a:r>
              <a:rPr lang="pt-BR" sz="3200" b="1" dirty="0" smtClean="0">
                <a:solidFill>
                  <a:srgbClr val="002060"/>
                </a:solidFill>
              </a:rPr>
              <a:t>ircuitos neurais que reforçam as </a:t>
            </a:r>
            <a:r>
              <a:rPr lang="pt-BR" sz="3200" b="1" dirty="0" smtClean="0">
                <a:solidFill>
                  <a:srgbClr val="FF0000"/>
                </a:solidFill>
              </a:rPr>
              <a:t>experiências </a:t>
            </a:r>
          </a:p>
          <a:p>
            <a:pPr algn="ctr">
              <a:lnSpc>
                <a:spcPct val="150000"/>
              </a:lnSpc>
            </a:pPr>
            <a:r>
              <a:rPr lang="pt-BR" sz="3200" b="1" dirty="0" smtClean="0">
                <a:solidFill>
                  <a:srgbClr val="FF0000"/>
                </a:solidFill>
              </a:rPr>
              <a:t>positivas</a:t>
            </a:r>
            <a:r>
              <a:rPr lang="pt-BR" sz="3200" b="1" dirty="0" smtClean="0">
                <a:solidFill>
                  <a:srgbClr val="002060"/>
                </a:solidFill>
              </a:rPr>
              <a:t> e te movem a repeti-las</a:t>
            </a:r>
            <a:endParaRPr lang="pt-BR" sz="3200" b="1" dirty="0">
              <a:solidFill>
                <a:srgbClr val="002060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475656" y="5589240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https://www.youtube.com/watch?v=de_b7k9kQp0</a:t>
            </a:r>
          </a:p>
        </p:txBody>
      </p:sp>
    </p:spTree>
    <p:extLst>
      <p:ext uri="{BB962C8B-B14F-4D97-AF65-F5344CB8AC3E}">
        <p14:creationId xmlns:p14="http://schemas.microsoft.com/office/powerpoint/2010/main" val="88107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9512" y="35913"/>
            <a:ext cx="3991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C00000"/>
                </a:solidFill>
              </a:rPr>
              <a:t>Recompensas naturais</a:t>
            </a:r>
            <a:endParaRPr lang="pt-BR" sz="3200" b="1" dirty="0">
              <a:solidFill>
                <a:srgbClr val="C00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51520" y="1124744"/>
            <a:ext cx="751987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t-BR" sz="2400" b="1" dirty="0" smtClean="0">
                <a:solidFill>
                  <a:schemeClr val="tx2"/>
                </a:solidFill>
              </a:rPr>
              <a:t>Sensação de bem-estar que previne um estímulo aversivo</a:t>
            </a:r>
          </a:p>
          <a:p>
            <a:pPr marL="630238" indent="-184150">
              <a:lnSpc>
                <a:spcPct val="200000"/>
              </a:lnSpc>
              <a:buFont typeface="Arial" pitchFamily="34" charset="0"/>
              <a:buChar char="•"/>
            </a:pPr>
            <a:r>
              <a:rPr lang="pt-BR" sz="2400" b="1" dirty="0" smtClean="0">
                <a:solidFill>
                  <a:schemeClr val="tx2"/>
                </a:solidFill>
              </a:rPr>
              <a:t>       Fome &gt; alimento</a:t>
            </a:r>
          </a:p>
          <a:p>
            <a:pPr marL="630238" indent="-184150">
              <a:lnSpc>
                <a:spcPct val="200000"/>
              </a:lnSpc>
              <a:buFont typeface="Arial" pitchFamily="34" charset="0"/>
              <a:buChar char="•"/>
            </a:pPr>
            <a:r>
              <a:rPr lang="pt-BR" sz="2400" b="1" dirty="0" smtClean="0">
                <a:solidFill>
                  <a:schemeClr val="tx2"/>
                </a:solidFill>
              </a:rPr>
              <a:t>       Sede &gt; água</a:t>
            </a:r>
          </a:p>
          <a:p>
            <a:pPr marL="630238" indent="-184150">
              <a:lnSpc>
                <a:spcPct val="200000"/>
              </a:lnSpc>
              <a:buFont typeface="Arial" pitchFamily="34" charset="0"/>
              <a:buChar char="•"/>
            </a:pPr>
            <a:r>
              <a:rPr lang="pt-BR" sz="2400" b="1" dirty="0" smtClean="0">
                <a:solidFill>
                  <a:schemeClr val="tx2"/>
                </a:solidFill>
              </a:rPr>
              <a:t>       Solidão &gt; interação social</a:t>
            </a:r>
          </a:p>
          <a:p>
            <a:pPr marL="630238" indent="-184150">
              <a:lnSpc>
                <a:spcPct val="200000"/>
              </a:lnSpc>
              <a:buFont typeface="Arial" pitchFamily="34" charset="0"/>
              <a:buChar char="•"/>
            </a:pPr>
            <a:r>
              <a:rPr lang="pt-BR" sz="2400" b="1" dirty="0" smtClean="0">
                <a:solidFill>
                  <a:schemeClr val="tx2"/>
                </a:solidFill>
              </a:rPr>
              <a:t>       Excitação &gt; reprodução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179512" y="578297"/>
            <a:ext cx="878497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720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692696"/>
            <a:ext cx="8258030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t-BR" sz="3200" b="1" dirty="0" smtClean="0">
                <a:solidFill>
                  <a:schemeClr val="tx2"/>
                </a:solidFill>
              </a:rPr>
              <a:t>O sistema de recompensa do cérebro garante a </a:t>
            </a:r>
          </a:p>
          <a:p>
            <a:pPr>
              <a:lnSpc>
                <a:spcPct val="200000"/>
              </a:lnSpc>
            </a:pPr>
            <a:r>
              <a:rPr lang="pt-BR" sz="3200" b="1" dirty="0" smtClean="0">
                <a:solidFill>
                  <a:schemeClr val="tx2"/>
                </a:solidFill>
              </a:rPr>
              <a:t>execução de comportamentos essenciais </a:t>
            </a:r>
          </a:p>
          <a:p>
            <a:pPr>
              <a:lnSpc>
                <a:spcPct val="200000"/>
              </a:lnSpc>
            </a:pPr>
            <a:r>
              <a:rPr lang="pt-BR" sz="3200" b="1" dirty="0" smtClean="0">
                <a:solidFill>
                  <a:schemeClr val="tx2"/>
                </a:solidFill>
              </a:rPr>
              <a:t>para a sobrevivência do </a:t>
            </a:r>
            <a:r>
              <a:rPr lang="pt-BR" sz="3200" b="1" dirty="0" smtClean="0">
                <a:solidFill>
                  <a:srgbClr val="FF0000"/>
                </a:solidFill>
              </a:rPr>
              <a:t>indivíduo</a:t>
            </a:r>
            <a:r>
              <a:rPr lang="pt-BR" sz="3200" b="1" dirty="0" smtClean="0"/>
              <a:t> </a:t>
            </a:r>
            <a:r>
              <a:rPr lang="pt-B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(comer, beber) </a:t>
            </a:r>
            <a:endParaRPr lang="pt-BR" sz="3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pt-BR" sz="3200" b="1" dirty="0" smtClean="0">
                <a:solidFill>
                  <a:schemeClr val="tx2"/>
                </a:solidFill>
              </a:rPr>
              <a:t>e da </a:t>
            </a:r>
            <a:r>
              <a:rPr lang="pt-BR" sz="3200" b="1" dirty="0" smtClean="0">
                <a:solidFill>
                  <a:srgbClr val="FF0000"/>
                </a:solidFill>
              </a:rPr>
              <a:t>espécie</a:t>
            </a:r>
            <a:r>
              <a:rPr lang="pt-BR" sz="3200" b="1" dirty="0" smtClean="0"/>
              <a:t> </a:t>
            </a:r>
            <a:r>
              <a:rPr lang="pt-B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(comportamento social, parental, sexual)</a:t>
            </a:r>
            <a:endParaRPr lang="pt-BR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310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6498"/>
            <a:ext cx="8256190" cy="6494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9689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368300"/>
            <a:ext cx="8212137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3189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9512" y="35913"/>
            <a:ext cx="4169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C00000"/>
                </a:solidFill>
              </a:rPr>
              <a:t>Recompensas artificiais</a:t>
            </a:r>
            <a:endParaRPr lang="pt-BR" sz="3200" b="1" dirty="0">
              <a:solidFill>
                <a:srgbClr val="C00000"/>
              </a:solidFill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79512" y="578297"/>
            <a:ext cx="878497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68760"/>
            <a:ext cx="2918098" cy="1944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396" y="1268760"/>
            <a:ext cx="2950764" cy="1968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68761"/>
            <a:ext cx="2889714" cy="1920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32"/>
          <a:stretch/>
        </p:blipFill>
        <p:spPr bwMode="auto">
          <a:xfrm>
            <a:off x="35496" y="3789040"/>
            <a:ext cx="2271769" cy="191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773016"/>
            <a:ext cx="2556995" cy="191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t="4936" r="3757"/>
          <a:stretch/>
        </p:blipFill>
        <p:spPr bwMode="auto">
          <a:xfrm>
            <a:off x="5364088" y="3761179"/>
            <a:ext cx="3329232" cy="197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672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514350"/>
            <a:ext cx="9067800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322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0544" y="2564904"/>
            <a:ext cx="88318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 smtClean="0">
                <a:solidFill>
                  <a:srgbClr val="002060"/>
                </a:solidFill>
              </a:rPr>
              <a:t>Anatomia do sistema de recompensa</a:t>
            </a:r>
            <a:endParaRPr lang="pt-BR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15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86" y="692696"/>
            <a:ext cx="874010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914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29" b="6199"/>
          <a:stretch/>
        </p:blipFill>
        <p:spPr bwMode="auto">
          <a:xfrm>
            <a:off x="1835696" y="260648"/>
            <a:ext cx="5555307" cy="606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534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738"/>
          <a:stretch/>
        </p:blipFill>
        <p:spPr bwMode="auto">
          <a:xfrm>
            <a:off x="539551" y="548680"/>
            <a:ext cx="8234385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09819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136"/>
          <a:stretch/>
        </p:blipFill>
        <p:spPr bwMode="auto">
          <a:xfrm>
            <a:off x="755576" y="476672"/>
            <a:ext cx="7716067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432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76"/>
          <a:stretch/>
        </p:blipFill>
        <p:spPr bwMode="auto">
          <a:xfrm>
            <a:off x="421920" y="404664"/>
            <a:ext cx="8532440" cy="569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995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55576" y="2492896"/>
            <a:ext cx="6534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https://www.youtube.com/watch?v=7VUlKP4LDyQ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323528" y="575102"/>
            <a:ext cx="8002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tx2"/>
                </a:solidFill>
              </a:rPr>
              <a:t>Sistema dopaminérgico nos sistemas de recompensa</a:t>
            </a:r>
            <a:endParaRPr lang="pt-BR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1355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18" y="548680"/>
            <a:ext cx="740135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3126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91680" y="2420888"/>
            <a:ext cx="57115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 smtClean="0">
                <a:solidFill>
                  <a:srgbClr val="002060"/>
                </a:solidFill>
              </a:rPr>
              <a:t>O que é recompensa?</a:t>
            </a:r>
            <a:endParaRPr lang="pt-BR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580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356309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18510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3" y="216024"/>
            <a:ext cx="8412427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79984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55060" y="2276872"/>
            <a:ext cx="6534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https://www.youtube.com/watch?v=JVQy-LUE9Ss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51520" y="188640"/>
            <a:ext cx="3854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chemeClr val="tx2"/>
                </a:solidFill>
              </a:rPr>
              <a:t>Dependência química</a:t>
            </a:r>
            <a:endParaRPr lang="pt-BR" sz="3200" b="1" dirty="0">
              <a:solidFill>
                <a:schemeClr val="tx2"/>
              </a:solidFill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251520" y="773415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6281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0" y="260648"/>
            <a:ext cx="8208912" cy="615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9604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705298"/>
            <a:ext cx="6552728" cy="610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3795" y="174579"/>
            <a:ext cx="3003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Circuitos do desejo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845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91440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7478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212725"/>
            <a:ext cx="8486775" cy="643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3345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172400" cy="5640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1152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1053"/>
            <a:ext cx="8491199" cy="599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7041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31" r="53376"/>
          <a:stretch/>
        </p:blipFill>
        <p:spPr bwMode="auto">
          <a:xfrm>
            <a:off x="2339752" y="1043153"/>
            <a:ext cx="3651613" cy="4780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79512" y="107340"/>
            <a:ext cx="6638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tx2"/>
                </a:solidFill>
              </a:rPr>
              <a:t>Reorganização dos circuitos de recompensa</a:t>
            </a:r>
            <a:endParaRPr lang="pt-BR" sz="2800" b="1" dirty="0">
              <a:solidFill>
                <a:schemeClr val="tx2"/>
              </a:solidFill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79512" y="630560"/>
            <a:ext cx="87129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969345" y="3433612"/>
            <a:ext cx="13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recompensa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843808" y="1772816"/>
            <a:ext cx="989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controla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o desejo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563401" y="5454740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memória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134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55576" y="6277962"/>
            <a:ext cx="6390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https://www.youtube.com/watch?v=Yo4WF3cSd9Q</a:t>
            </a:r>
          </a:p>
        </p:txBody>
      </p:sp>
      <p:sp>
        <p:nvSpPr>
          <p:cNvPr id="3" name="Retângulo 2"/>
          <p:cNvSpPr/>
          <p:nvPr/>
        </p:nvSpPr>
        <p:spPr>
          <a:xfrm>
            <a:off x="179512" y="188640"/>
            <a:ext cx="65527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The Marshmallow </a:t>
            </a:r>
            <a:r>
              <a:rPr lang="en-US" sz="3200" b="1" dirty="0" smtClean="0">
                <a:solidFill>
                  <a:schemeClr val="tx2"/>
                </a:solidFill>
              </a:rPr>
              <a:t>Experiment</a:t>
            </a:r>
            <a:endParaRPr lang="pt-BR" sz="3200" b="1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61" y="1156332"/>
            <a:ext cx="7621471" cy="508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ector reto 4"/>
          <p:cNvCxnSpPr/>
          <p:nvPr/>
        </p:nvCxnSpPr>
        <p:spPr>
          <a:xfrm>
            <a:off x="179512" y="773415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3633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31"/>
          <a:stretch/>
        </p:blipFill>
        <p:spPr bwMode="auto">
          <a:xfrm>
            <a:off x="888802" y="1569493"/>
            <a:ext cx="7226447" cy="4411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79512" y="107340"/>
            <a:ext cx="6638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tx2"/>
                </a:solidFill>
              </a:rPr>
              <a:t>Reorganização dos circuitos de recompensa</a:t>
            </a:r>
            <a:endParaRPr lang="pt-BR" sz="2800" b="1" dirty="0">
              <a:solidFill>
                <a:schemeClr val="tx2"/>
              </a:solidFill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179512" y="630560"/>
            <a:ext cx="87129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46603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43" y="476673"/>
            <a:ext cx="8530137" cy="590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8069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569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212573"/>
            <a:ext cx="6152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002060"/>
                </a:solidFill>
              </a:rPr>
              <a:t>Sensação de prazer em resposta a um estímulo</a:t>
            </a:r>
            <a:endParaRPr lang="pt-BR" sz="2400" b="1" dirty="0">
              <a:solidFill>
                <a:srgbClr val="002060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6984776" cy="52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8683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14375"/>
            <a:ext cx="868680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850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999339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4473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71500"/>
            <a:ext cx="8572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3674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446051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80228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156</Words>
  <Application>Microsoft Office PowerPoint</Application>
  <PresentationFormat>Apresentação na tela (4:3)</PresentationFormat>
  <Paragraphs>34</Paragraphs>
  <Slides>42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3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USP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Guilherme</dc:creator>
  <cp:lastModifiedBy>Guilherme</cp:lastModifiedBy>
  <cp:revision>105</cp:revision>
  <dcterms:created xsi:type="dcterms:W3CDTF">2017-12-04T16:21:37Z</dcterms:created>
  <dcterms:modified xsi:type="dcterms:W3CDTF">2017-12-05T09:45:28Z</dcterms:modified>
</cp:coreProperties>
</file>