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9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9.xml" ContentType="application/vnd.openxmlformats-officedocument.presentationml.notesSlide+xml"/>
  <Override PartName="/ppt/_rels/presentation.xml.rels" ContentType="application/vnd.openxmlformats-package.relationships+xml"/>
  <Override PartName="/ppt/media/image6.wmf" ContentType="image/x-wmf"/>
  <Override PartName="/ppt/media/image1.jpeg" ContentType="image/jpeg"/>
  <Override PartName="/ppt/media/image11.wmf" ContentType="image/x-wmf"/>
  <Override PartName="/ppt/media/image13.png" ContentType="image/png"/>
  <Override PartName="/ppt/media/image5.wmf" ContentType="image/x-wmf"/>
  <Override PartName="/ppt/media/image9.wmf" ContentType="image/x-wmf"/>
  <Override PartName="/ppt/media/image10.wmf" ContentType="image/x-wmf"/>
  <Override PartName="/ppt/media/image12.png" ContentType="image/png"/>
  <Override PartName="/ppt/media/image2.png" ContentType="image/png"/>
  <Override PartName="/ppt/media/image4.wmf" ContentType="image/x-wmf"/>
  <Override PartName="/ppt/media/image8.wmf" ContentType="image/x-wmf"/>
  <Override PartName="/ppt/media/image3.wmf" ContentType="image/x-wmf"/>
  <Override PartName="/ppt/media/image7.wmf" ContentType="image/x-wmf"/>
  <Override PartName="/ppt/slideLayouts/slideLayout33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18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.xml.rels" ContentType="application/vnd.openxmlformats-package.relationships+xml"/>
  <Override PartName="/ppt/slideLayouts/slideLayout7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9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28.xml.rels" ContentType="application/vnd.openxmlformats-package.relationships+xml"/>
  <Override PartName="/ppt/slides/_rels/slide12.xml.rels" ContentType="application/vnd.openxmlformats-package.relationships+xml"/>
  <Override PartName="/ppt/slides/_rels/slide10.xml.rels" ContentType="application/vnd.openxmlformats-package.relationships+xml"/>
  <Override PartName="/ppt/slides/_rels/slide31.xml.rels" ContentType="application/vnd.openxmlformats-package.relationships+xml"/>
  <Override PartName="/ppt/slides/_rels/slide2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29.xml.rels" ContentType="application/vnd.openxmlformats-package.relationships+xml"/>
  <Override PartName="/ppt/slides/_rels/slide27.xml.rels" ContentType="application/vnd.openxmlformats-package.relationships+xml"/>
  <Override PartName="/ppt/slides/_rels/slide13.xml.rels" ContentType="application/vnd.openxmlformats-package.relationships+xml"/>
  <Override PartName="/ppt/slides/_rels/slide11.xml.rels" ContentType="application/vnd.openxmlformats-package.relationships+xml"/>
  <Override PartName="/ppt/slides/_rels/slide3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19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7.xml" ContentType="application/vnd.openxmlformats-officedocument.theme+xml"/>
  <Override PartName="/ppt/theme/theme4.xml" ContentType="application/vnd.openxmlformats-officedocument.theme+xml"/>
  <Override PartName="/ppt/theme/theme8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</p:sldIdLst>
  <p:sldSz cx="9144000" cy="6858000"/>
  <p:notesSz cx="7315200" cy="9601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24" Type="http://schemas.openxmlformats.org/officeDocument/2006/relationships/slide" Target="slides/slide15.xml"/><Relationship Id="rId25" Type="http://schemas.openxmlformats.org/officeDocument/2006/relationships/slide" Target="slides/slide16.xml"/><Relationship Id="rId26" Type="http://schemas.openxmlformats.org/officeDocument/2006/relationships/slide" Target="slides/slide17.xml"/><Relationship Id="rId27" Type="http://schemas.openxmlformats.org/officeDocument/2006/relationships/slide" Target="slides/slide18.xml"/><Relationship Id="rId28" Type="http://schemas.openxmlformats.org/officeDocument/2006/relationships/slide" Target="slides/slide19.xml"/><Relationship Id="rId29" Type="http://schemas.openxmlformats.org/officeDocument/2006/relationships/slide" Target="slides/slide20.xml"/><Relationship Id="rId30" Type="http://schemas.openxmlformats.org/officeDocument/2006/relationships/slide" Target="slides/slide21.xml"/><Relationship Id="rId31" Type="http://schemas.openxmlformats.org/officeDocument/2006/relationships/slide" Target="slides/slide22.xml"/><Relationship Id="rId32" Type="http://schemas.openxmlformats.org/officeDocument/2006/relationships/slide" Target="slides/slide23.xml"/><Relationship Id="rId33" Type="http://schemas.openxmlformats.org/officeDocument/2006/relationships/slide" Target="slides/slide24.xml"/><Relationship Id="rId34" Type="http://schemas.openxmlformats.org/officeDocument/2006/relationships/slide" Target="slides/slide25.xml"/><Relationship Id="rId35" Type="http://schemas.openxmlformats.org/officeDocument/2006/relationships/slide" Target="slides/slide26.xml"/><Relationship Id="rId36" Type="http://schemas.openxmlformats.org/officeDocument/2006/relationships/slide" Target="slides/slide27.xml"/><Relationship Id="rId37" Type="http://schemas.openxmlformats.org/officeDocument/2006/relationships/slide" Target="slides/slide28.xml"/><Relationship Id="rId38" Type="http://schemas.openxmlformats.org/officeDocument/2006/relationships/slide" Target="slides/slide29.xml"/><Relationship Id="rId39" Type="http://schemas.openxmlformats.org/officeDocument/2006/relationships/slide" Target="slides/slide30.xml"/><Relationship Id="rId40" Type="http://schemas.openxmlformats.org/officeDocument/2006/relationships/slide" Target="slides/slide3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8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Click to edit the notes format</a:t>
            </a:r>
            <a:endParaRPr/>
          </a:p>
        </p:txBody>
      </p:sp>
      <p:sp>
        <p:nvSpPr>
          <p:cNvPr id="27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&lt;header&gt;</a:t>
            </a:r>
            <a:endParaRPr/>
          </a:p>
        </p:txBody>
      </p:sp>
      <p:sp>
        <p:nvSpPr>
          <p:cNvPr id="272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&lt;date/time&gt;</a:t>
            </a:r>
            <a:endParaRPr/>
          </a:p>
        </p:txBody>
      </p:sp>
      <p:sp>
        <p:nvSpPr>
          <p:cNvPr id="27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&lt;footer&gt;</a:t>
            </a:r>
            <a:endParaRPr/>
          </a:p>
        </p:txBody>
      </p:sp>
      <p:sp>
        <p:nvSpPr>
          <p:cNvPr id="274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11E1F181-D1C1-4121-8191-01F1D171C1F1}" type="slidenum">
              <a:rPr lang="pt-BR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88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81E131-2131-41E1-A121-F151D1A161B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A17151-E141-4151-91C1-E1713101914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  <p:sp>
        <p:nvSpPr>
          <p:cNvPr id="398" name="PlaceHolder 2"/>
          <p:cNvSpPr>
            <a:spLocks noGrp="1"/>
          </p:cNvSpPr>
          <p:nvPr>
            <p:ph type="body"/>
          </p:nvPr>
        </p:nvSpPr>
        <p:spPr>
          <a:xfrm>
            <a:off x="974880" y="4560840"/>
            <a:ext cx="5365080" cy="43189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C1F121-5171-4151-A111-D181E181915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974880" y="4560840"/>
            <a:ext cx="5365080" cy="43189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A1B171-C171-4161-8101-C101011121F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974880" y="4560840"/>
            <a:ext cx="5365080" cy="43189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D1B191-1111-4101-A141-B1919191412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  <p:sp>
        <p:nvSpPr>
          <p:cNvPr id="394" name="PlaceHolder 2"/>
          <p:cNvSpPr>
            <a:spLocks noGrp="1"/>
          </p:cNvSpPr>
          <p:nvPr>
            <p:ph type="body"/>
          </p:nvPr>
        </p:nvSpPr>
        <p:spPr>
          <a:xfrm>
            <a:off x="974880" y="4560840"/>
            <a:ext cx="5365080" cy="4318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>
                <a:solidFill>
                  <a:srgbClr val="000000"/>
                </a:solidFill>
                <a:latin typeface="Arial"/>
                <a:ea typeface="+mn-ea"/>
              </a:rPr>
              <a:t>Right brain thinking is intuition and emotion  and left brain thinking is logic and reasoning.</a:t>
            </a:r>
            <a:endParaRPr/>
          </a:p>
          <a:p>
            <a:endParaRPr/>
          </a:p>
          <a:p>
            <a:r>
              <a:rPr lang="pt-BR">
                <a:solidFill>
                  <a:srgbClr val="000000"/>
                </a:solidFill>
                <a:latin typeface="Arial"/>
                <a:ea typeface="+mn-ea"/>
              </a:rPr>
              <a:t>Verbal – This is what you are saying – the actual content that comes out of your mouth.  Well, this seems as though that is an important thing and generally what people should focus on.</a:t>
            </a:r>
            <a:endParaRPr/>
          </a:p>
          <a:p>
            <a:endParaRPr/>
          </a:p>
          <a:p>
            <a:r>
              <a:rPr lang="pt-BR">
                <a:solidFill>
                  <a:srgbClr val="000000"/>
                </a:solidFill>
                <a:latin typeface="Arial"/>
                <a:ea typeface="+mn-ea"/>
              </a:rPr>
              <a:t>Vocal – This is how you say it – inflection, enhtusiasm, intonation, …</a:t>
            </a:r>
            <a:endParaRPr/>
          </a:p>
          <a:p>
            <a:endParaRPr/>
          </a:p>
          <a:p>
            <a:r>
              <a:rPr lang="pt-BR">
                <a:solidFill>
                  <a:srgbClr val="000000"/>
                </a:solidFill>
                <a:latin typeface="Arial"/>
                <a:ea typeface="+mn-ea"/>
              </a:rPr>
              <a:t>Visual -what the audience sees (speaker appearance, eye contact, posture, gesture, facial expressions). </a:t>
            </a:r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21F1A1-C1B1-41A1-B191-01812141219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974880" y="4560840"/>
            <a:ext cx="5365080" cy="43189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8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7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4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8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6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457200" y="635292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1" name="Line 2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2" name="CustomShape 3"/>
          <p:cNvSpPr/>
          <p:nvPr/>
        </p:nvSpPr>
        <p:spPr>
          <a:xfrm>
            <a:off x="574560" y="6432120"/>
            <a:ext cx="190080" cy="119520"/>
          </a:xfrm>
          <a:prstGeom prst="triangle">
            <a:avLst>
              <a:gd fmla="val 2000" name="adj"/>
            </a:avLst>
          </a:prstGeom>
          <a:solidFill>
            <a:srgbClr val="9fb8cd"/>
          </a:solidFill>
        </p:spPr>
      </p:sp>
      <p:sp>
        <p:nvSpPr>
          <p:cNvPr id="3" name="CustomShape 4"/>
          <p:cNvSpPr/>
          <p:nvPr/>
        </p:nvSpPr>
        <p:spPr>
          <a:xfrm>
            <a:off x="905040" y="3648240"/>
            <a:ext cx="7314480" cy="1279440"/>
          </a:xfrm>
          <a:prstGeom prst="rect">
            <a:avLst/>
          </a:prstGeom>
          <a:ln w="6480">
            <a:solidFill>
              <a:srgbClr val="727ca3"/>
            </a:solidFill>
            <a:round/>
          </a:ln>
        </p:spPr>
      </p:sp>
      <p:sp>
        <p:nvSpPr>
          <p:cNvPr id="4" name="CustomShape 5"/>
          <p:cNvSpPr/>
          <p:nvPr/>
        </p:nvSpPr>
        <p:spPr>
          <a:xfrm>
            <a:off x="914400" y="5048280"/>
            <a:ext cx="7314480" cy="685080"/>
          </a:xfrm>
          <a:prstGeom prst="rect">
            <a:avLst/>
          </a:prstGeom>
          <a:ln w="6480">
            <a:solidFill>
              <a:srgbClr val="9fb8cd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905040" y="3648240"/>
            <a:ext cx="227880" cy="1279440"/>
          </a:xfrm>
          <a:prstGeom prst="rect">
            <a:avLst/>
          </a:prstGeom>
          <a:solidFill>
            <a:srgbClr val="727ca3"/>
          </a:solidFill>
        </p:spPr>
      </p:sp>
      <p:sp>
        <p:nvSpPr>
          <p:cNvPr id="6" name="CustomShape 7"/>
          <p:cNvSpPr/>
          <p:nvPr/>
        </p:nvSpPr>
        <p:spPr>
          <a:xfrm>
            <a:off x="914400" y="5048280"/>
            <a:ext cx="227880" cy="685080"/>
          </a:xfrm>
          <a:prstGeom prst="rect">
            <a:avLst/>
          </a:prstGeom>
          <a:solidFill>
            <a:srgbClr val="9fb8cd"/>
          </a:solidFill>
        </p:spPr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1219320" y="2971800"/>
            <a:ext cx="6857280" cy="10663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Click to edit the title text format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"/>
          <p:cNvSpPr/>
          <p:nvPr/>
        </p:nvSpPr>
        <p:spPr>
          <a:xfrm>
            <a:off x="457200" y="635292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42" name="Line 2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43" name="CustomShape 3"/>
          <p:cNvSpPr/>
          <p:nvPr/>
        </p:nvSpPr>
        <p:spPr>
          <a:xfrm>
            <a:off x="574560" y="6432120"/>
            <a:ext cx="190080" cy="119520"/>
          </a:xfrm>
          <a:prstGeom prst="triangle">
            <a:avLst>
              <a:gd fmla="val 2000" name="adj"/>
            </a:avLst>
          </a:prstGeom>
          <a:solidFill>
            <a:srgbClr val="9fb8cd"/>
          </a:solidFill>
        </p:spPr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1219320" y="2971800"/>
            <a:ext cx="6857280" cy="10663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Click to edit the title text format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1295280" y="4267080"/>
            <a:ext cx="3308400" cy="114228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Ninth Outline Level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4769640" y="4267080"/>
            <a:ext cx="3308400" cy="114228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Line 1"/>
          <p:cNvSpPr/>
          <p:nvPr/>
        </p:nvSpPr>
        <p:spPr>
          <a:xfrm>
            <a:off x="457200" y="635292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80" name="Line 2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81" name="CustomShape 3"/>
          <p:cNvSpPr/>
          <p:nvPr/>
        </p:nvSpPr>
        <p:spPr>
          <a:xfrm>
            <a:off x="574560" y="6432120"/>
            <a:ext cx="190080" cy="119520"/>
          </a:xfrm>
          <a:prstGeom prst="triangle">
            <a:avLst>
              <a:gd fmla="val 2000" name="adj"/>
            </a:avLst>
          </a:prstGeom>
          <a:solidFill>
            <a:srgbClr val="9fb8cd"/>
          </a:solidFill>
        </p:spPr>
      </p:sp>
      <p:sp>
        <p:nvSpPr>
          <p:cNvPr id="82" name="Line 4"/>
          <p:cNvSpPr/>
          <p:nvPr/>
        </p:nvSpPr>
        <p:spPr>
          <a:xfrm>
            <a:off x="457200" y="635292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83" name="CustomShape 5"/>
          <p:cNvSpPr/>
          <p:nvPr/>
        </p:nvSpPr>
        <p:spPr>
          <a:xfrm>
            <a:off x="574560" y="6432120"/>
            <a:ext cx="190080" cy="119520"/>
          </a:xfrm>
          <a:prstGeom prst="triangle">
            <a:avLst>
              <a:gd fmla="val 2000" name="adj"/>
            </a:avLst>
          </a:prstGeom>
          <a:solidFill>
            <a:srgbClr val="9fb8cd"/>
          </a:solidFill>
        </p:spPr>
      </p:sp>
      <p:sp>
        <p:nvSpPr>
          <p:cNvPr id="84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Click to edit the title text format</a:t>
            </a:r>
            <a:endParaRPr/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Line 1"/>
          <p:cNvSpPr/>
          <p:nvPr/>
        </p:nvSpPr>
        <p:spPr>
          <a:xfrm>
            <a:off x="457200" y="635292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119" name="Line 2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120" name="CustomShape 3"/>
          <p:cNvSpPr/>
          <p:nvPr/>
        </p:nvSpPr>
        <p:spPr>
          <a:xfrm>
            <a:off x="574560" y="6432120"/>
            <a:ext cx="190080" cy="119520"/>
          </a:xfrm>
          <a:prstGeom prst="triangle">
            <a:avLst>
              <a:gd fmla="val 2000" name="adj"/>
            </a:avLst>
          </a:prstGeom>
          <a:solidFill>
            <a:srgbClr val="9fb8cd"/>
          </a:solidFill>
        </p:spPr>
      </p:sp>
      <p:sp>
        <p:nvSpPr>
          <p:cNvPr id="121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Click to edit the title text format</a:t>
            </a:r>
            <a:endParaRPr/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ine 1"/>
          <p:cNvSpPr/>
          <p:nvPr/>
        </p:nvSpPr>
        <p:spPr>
          <a:xfrm>
            <a:off x="457200" y="635292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156" name="Line 2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157" name="CustomShape 3"/>
          <p:cNvSpPr/>
          <p:nvPr/>
        </p:nvSpPr>
        <p:spPr>
          <a:xfrm>
            <a:off x="574560" y="6432120"/>
            <a:ext cx="190080" cy="119520"/>
          </a:xfrm>
          <a:prstGeom prst="triangle">
            <a:avLst>
              <a:gd fmla="val 2000" name="adj"/>
            </a:avLst>
          </a:prstGeom>
          <a:solidFill>
            <a:srgbClr val="9fb8cd"/>
          </a:solidFill>
        </p:spPr>
      </p:sp>
      <p:sp>
        <p:nvSpPr>
          <p:cNvPr id="15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Click to edit the title text format</a:t>
            </a:r>
            <a:endParaRPr/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Line 1"/>
          <p:cNvSpPr/>
          <p:nvPr/>
        </p:nvSpPr>
        <p:spPr>
          <a:xfrm>
            <a:off x="457200" y="635292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193" name="Line 2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194" name="CustomShape 3"/>
          <p:cNvSpPr/>
          <p:nvPr/>
        </p:nvSpPr>
        <p:spPr>
          <a:xfrm>
            <a:off x="574560" y="6432120"/>
            <a:ext cx="190080" cy="119520"/>
          </a:xfrm>
          <a:prstGeom prst="triangle">
            <a:avLst>
              <a:gd fmla="val 2000" name="adj"/>
            </a:avLst>
          </a:prstGeom>
          <a:solidFill>
            <a:srgbClr val="9fb8cd"/>
          </a:solidFill>
        </p:spPr>
      </p:sp>
      <p:sp>
        <p:nvSpPr>
          <p:cNvPr id="195" name="PlaceHolder 4"/>
          <p:cNvSpPr>
            <a:spLocks noGrp="1"/>
          </p:cNvSpPr>
          <p:nvPr>
            <p:ph type="title"/>
          </p:nvPr>
        </p:nvSpPr>
        <p:spPr>
          <a:xfrm>
            <a:off x="1219320" y="2971800"/>
            <a:ext cx="6857280" cy="10663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Click to edit the title text format</a:t>
            </a:r>
            <a:endParaRPr/>
          </a:p>
        </p:txBody>
      </p:sp>
      <p:sp>
        <p:nvSpPr>
          <p:cNvPr id="196" name="PlaceHolder 5"/>
          <p:cNvSpPr>
            <a:spLocks noGrp="1"/>
          </p:cNvSpPr>
          <p:nvPr>
            <p:ph type="body"/>
          </p:nvPr>
        </p:nvSpPr>
        <p:spPr>
          <a:xfrm>
            <a:off x="1295280" y="4267080"/>
            <a:ext cx="3308400" cy="114228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Ninth Outline Level</a:t>
            </a:r>
            <a:endParaRPr/>
          </a:p>
        </p:txBody>
      </p:sp>
      <p:sp>
        <p:nvSpPr>
          <p:cNvPr id="197" name="PlaceHolder 6"/>
          <p:cNvSpPr>
            <a:spLocks noGrp="1"/>
          </p:cNvSpPr>
          <p:nvPr>
            <p:ph type="body"/>
          </p:nvPr>
        </p:nvSpPr>
        <p:spPr>
          <a:xfrm>
            <a:off x="4769640" y="4267080"/>
            <a:ext cx="3308400" cy="54432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Ninth Outline Level</a:t>
            </a:r>
            <a:endParaRPr/>
          </a:p>
        </p:txBody>
      </p:sp>
      <p:sp>
        <p:nvSpPr>
          <p:cNvPr id="198" name="PlaceHolder 7"/>
          <p:cNvSpPr>
            <a:spLocks noGrp="1"/>
          </p:cNvSpPr>
          <p:nvPr>
            <p:ph type="body"/>
          </p:nvPr>
        </p:nvSpPr>
        <p:spPr>
          <a:xfrm>
            <a:off x="4769640" y="4863600"/>
            <a:ext cx="3308400" cy="54432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de9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Line 1"/>
          <p:cNvSpPr/>
          <p:nvPr/>
        </p:nvSpPr>
        <p:spPr>
          <a:xfrm>
            <a:off x="457200" y="635292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232" name="Line 2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 cap="rnd" w="9360">
            <a:solidFill>
              <a:srgbClr val="9fb8cd"/>
            </a:solidFill>
            <a:custDash>
              <a:ds d="2704000000" sp="2028000000"/>
            </a:custDash>
            <a:round/>
          </a:ln>
        </p:spPr>
      </p:sp>
      <p:sp>
        <p:nvSpPr>
          <p:cNvPr id="233" name="CustomShape 3"/>
          <p:cNvSpPr/>
          <p:nvPr/>
        </p:nvSpPr>
        <p:spPr>
          <a:xfrm>
            <a:off x="574560" y="6432120"/>
            <a:ext cx="190080" cy="119520"/>
          </a:xfrm>
          <a:prstGeom prst="triangle">
            <a:avLst>
              <a:gd fmla="val 2000" name="adj"/>
            </a:avLst>
          </a:prstGeom>
          <a:solidFill>
            <a:srgbClr val="9fb8cd"/>
          </a:solidFill>
        </p:spPr>
      </p:sp>
      <p:sp>
        <p:nvSpPr>
          <p:cNvPr id="234" name="CustomShape 4"/>
          <p:cNvSpPr/>
          <p:nvPr/>
        </p:nvSpPr>
        <p:spPr>
          <a:xfrm>
            <a:off x="914400" y="2819520"/>
            <a:ext cx="7314480" cy="1279440"/>
          </a:xfrm>
          <a:prstGeom prst="rect">
            <a:avLst/>
          </a:prstGeom>
          <a:ln w="6480">
            <a:solidFill>
              <a:srgbClr val="727ca3"/>
            </a:solidFill>
            <a:round/>
          </a:ln>
        </p:spPr>
      </p:sp>
      <p:sp>
        <p:nvSpPr>
          <p:cNvPr id="235" name="CustomShape 5"/>
          <p:cNvSpPr/>
          <p:nvPr/>
        </p:nvSpPr>
        <p:spPr>
          <a:xfrm>
            <a:off x="914400" y="2819520"/>
            <a:ext cx="227880" cy="1279440"/>
          </a:xfrm>
          <a:prstGeom prst="rect">
            <a:avLst/>
          </a:prstGeom>
          <a:solidFill>
            <a:srgbClr val="727ca3"/>
          </a:solidFill>
        </p:spPr>
      </p:sp>
      <p:sp>
        <p:nvSpPr>
          <p:cNvPr id="236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Click to edit the title text format</a:t>
            </a:r>
            <a:endParaRPr/>
          </a:p>
        </p:txBody>
      </p:sp>
      <p:sp>
        <p:nvSpPr>
          <p:cNvPr id="237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4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6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slideLayout" Target="../slideLayouts/slideLayout3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slideLayout" Target="../slideLayouts/slideLayout49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slideLayout" Target="../slideLayouts/slideLayout6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3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3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slideLayout" Target="../slideLayouts/slideLayout37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1219320" y="3886200"/>
            <a:ext cx="6857280" cy="9900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3200">
                <a:solidFill>
                  <a:srgbClr val="000000"/>
                </a:solidFill>
                <a:latin typeface="Bookman Old Style"/>
              </a:rPr>
              <a:t>Aula 7 – Parte 2 - Apresentações Orais – Dicas Gerais</a:t>
            </a:r>
            <a:endParaRPr/>
          </a:p>
        </p:txBody>
      </p:sp>
      <p:sp>
        <p:nvSpPr>
          <p:cNvPr id="276" name="CustomShape 2"/>
          <p:cNvSpPr/>
          <p:nvPr/>
        </p:nvSpPr>
        <p:spPr>
          <a:xfrm>
            <a:off x="1219320" y="5124600"/>
            <a:ext cx="6857280" cy="532800"/>
          </a:xfrm>
          <a:prstGeom prst="rect">
            <a:avLst/>
          </a:prstGeom>
        </p:spPr>
        <p:txBody>
          <a:bodyPr bIns="45000" lIns="90000" rIns="90000" tIns="45000"/>
          <a:p>
            <a:pPr algn="r"/>
            <a:r>
              <a:rPr lang="pt-BR" sz="2000">
                <a:solidFill>
                  <a:srgbClr val="464653"/>
                </a:solidFill>
                <a:latin typeface="Bookman Old Style"/>
              </a:rPr>
              <a:t>PSI2501 Projeto de Formatura I</a:t>
            </a:r>
            <a:endParaRPr/>
          </a:p>
          <a:p>
            <a:pPr algn="r"/>
            <a:r>
              <a:rPr lang="pt-BR" sz="2000">
                <a:solidFill>
                  <a:srgbClr val="464653"/>
                </a:solidFill>
                <a:latin typeface="Bookman Old Style"/>
              </a:rPr>
              <a:t>25 Abril, 2014</a:t>
            </a:r>
            <a:endParaRPr/>
          </a:p>
          <a:p>
            <a:pPr algn="r"/>
            <a:endParaRPr/>
          </a:p>
        </p:txBody>
      </p:sp>
      <p:pic>
        <p:nvPicPr>
          <p:cNvPr descr="" id="277" name="Imagem 4"/>
          <p:cNvPicPr/>
          <p:nvPr/>
        </p:nvPicPr>
        <p:blipFill>
          <a:blip r:embed="rId1"/>
          <a:stretch>
            <a:fillRect/>
          </a:stretch>
        </p:blipFill>
        <p:spPr>
          <a:xfrm>
            <a:off x="3886200" y="1143000"/>
            <a:ext cx="1474560" cy="163908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762120" y="228600"/>
            <a:ext cx="7923960" cy="68508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Audiência</a:t>
            </a:r>
            <a:endParaRPr/>
          </a:p>
        </p:txBody>
      </p:sp>
      <p:sp>
        <p:nvSpPr>
          <p:cNvPr id="310" name="CustomShape 2"/>
          <p:cNvSpPr/>
          <p:nvPr/>
        </p:nvSpPr>
        <p:spPr>
          <a:xfrm>
            <a:off x="838080" y="1295280"/>
            <a:ext cx="7276320" cy="479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Analise a sua audiência</a:t>
            </a:r>
            <a:endParaRPr/>
          </a:p>
          <a:p>
            <a:pPr lvl="1">
              <a:lnSpc>
                <a:spcPct val="80000"/>
              </a:lnSpc>
              <a:buSzPct val="76000"/>
              <a:buFont charset="2" typeface="Wingdings"/>
              <a:buAutoNum type="arabicPeriod"/>
            </a:pPr>
            <a:r>
              <a:rPr lang="pt-BR" sz="2800">
                <a:solidFill>
                  <a:srgbClr val="464653"/>
                </a:solidFill>
                <a:latin typeface="Gill Sans MT"/>
              </a:rPr>
              <a:t>No que eles estão interessados?</a:t>
            </a:r>
            <a:endParaRPr/>
          </a:p>
          <a:p>
            <a:pPr lvl="1">
              <a:lnSpc>
                <a:spcPct val="80000"/>
              </a:lnSpc>
              <a:buSzPct val="76000"/>
              <a:buFont charset="2" typeface="Wingdings"/>
              <a:buAutoNum type="arabicPeriod"/>
            </a:pPr>
            <a:r>
              <a:rPr lang="pt-BR" sz="2800">
                <a:solidFill>
                  <a:srgbClr val="464653"/>
                </a:solidFill>
                <a:latin typeface="Gill Sans MT"/>
              </a:rPr>
              <a:t>O que eles querem da sua apresentação?</a:t>
            </a:r>
            <a:endParaRPr/>
          </a:p>
          <a:p>
            <a:pPr lvl="1">
              <a:lnSpc>
                <a:spcPct val="80000"/>
              </a:lnSpc>
              <a:buSzPct val="76000"/>
              <a:buFont charset="2" typeface="Wingdings"/>
              <a:buAutoNum type="arabicPeriod"/>
            </a:pPr>
            <a:r>
              <a:rPr lang="pt-BR" sz="2800">
                <a:solidFill>
                  <a:srgbClr val="464653"/>
                </a:solidFill>
                <a:latin typeface="Gill Sans MT"/>
              </a:rPr>
              <a:t>O que a audiência já conhece sobre a apresentação?  </a:t>
            </a:r>
            <a:endParaRPr/>
          </a:p>
          <a:p>
            <a:pPr lvl="1">
              <a:lnSpc>
                <a:spcPct val="80000"/>
              </a:lnSpc>
              <a:buSzPct val="76000"/>
              <a:buFont charset="2" typeface="Wingdings"/>
              <a:buAutoNum type="arabicPeriod"/>
            </a:pPr>
            <a:r>
              <a:rPr lang="pt-BR" sz="2800">
                <a:solidFill>
                  <a:srgbClr val="464653"/>
                </a:solidFill>
                <a:latin typeface="Gill Sans MT"/>
              </a:rPr>
              <a:t>O que eles não sabem?</a:t>
            </a:r>
            <a:endParaRPr/>
          </a:p>
          <a:p>
            <a:pPr lvl="1">
              <a:lnSpc>
                <a:spcPct val="80000"/>
              </a:lnSpc>
              <a:buSzPct val="76000"/>
              <a:buFont charset="2" typeface="Wingdings"/>
              <a:buAutoNum type="arabicPeriod"/>
            </a:pPr>
            <a:r>
              <a:rPr lang="pt-BR" sz="2800">
                <a:solidFill>
                  <a:srgbClr val="464653"/>
                </a:solidFill>
                <a:latin typeface="Gill Sans MT"/>
              </a:rPr>
              <a:t>Qual é a atitude da audiência em relação a mim e ao meu assunto?</a:t>
            </a:r>
            <a:endParaRPr/>
          </a:p>
          <a:p>
            <a:pPr lvl="1">
              <a:lnSpc>
                <a:spcPct val="80000"/>
              </a:lnSpc>
              <a:buSzPct val="76000"/>
              <a:buFont charset="2" typeface="Wingdings"/>
              <a:buAutoNum type="arabicPeriod"/>
            </a:pPr>
            <a:r>
              <a:rPr lang="pt-BR" sz="2800">
                <a:solidFill>
                  <a:srgbClr val="464653"/>
                </a:solidFill>
                <a:latin typeface="Gill Sans MT"/>
              </a:rPr>
              <a:t>Quais são os valores da minha audiência?</a:t>
            </a:r>
            <a:endParaRPr/>
          </a:p>
          <a:p>
            <a:pPr lvl="1">
              <a:lnSpc>
                <a:spcPct val="80000"/>
              </a:lnSpc>
              <a:buSzPct val="76000"/>
              <a:buFont charset="2" typeface="Wingdings"/>
              <a:buAutoNum type="arabicPeriod"/>
            </a:pP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b="1" i="1" lang="pt-BR" sz="2600">
                <a:solidFill>
                  <a:srgbClr val="000000"/>
                </a:solidFill>
                <a:latin typeface="Gill Sans MT"/>
              </a:rPr>
              <a:t>Credibilidade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 – você deve ter os interesses deles no seu coração – não os seus!</a:t>
            </a:r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pic>
        <p:nvPicPr>
          <p:cNvPr descr="" id="311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6172200" y="0"/>
            <a:ext cx="2971080" cy="1407240"/>
          </a:xfrm>
          <a:prstGeom prst="rect">
            <a:avLst/>
          </a:prstGeom>
        </p:spPr>
      </p:pic>
      <p:sp>
        <p:nvSpPr>
          <p:cNvPr id="312" name="CustomShape 3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D1B19121-8171-4191-B181-6131D111517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</p:spTree>
  </p:cSld>
  <p:timing>
    <p:tnLst>
      <p:par>
        <p:cTn dur="indefinite" id="77" nodeType="tmRoot" restart="never">
          <p:childTnLst>
            <p:seq>
              <p:cTn dur="indefinite" id="78" nodeType="mainSeq">
                <p:childTnLst>
                  <p:par>
                    <p:cTn fill="hold" id="79">
                      <p:stCondLst>
                        <p:cond delay="indefinite"/>
                      </p:stCondLst>
                      <p:childTnLst>
                        <p:par>
                          <p:cTn fill="hold" id="80">
                            <p:stCondLst>
                              <p:cond delay="0"/>
                            </p:stCondLst>
                            <p:childTnLst>
                              <p:par>
                                <p:cTn fill="hold" id="8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2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58" st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58" st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58" st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58" st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58" st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58" st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5">
                      <p:stCondLst>
                        <p:cond delay="indefinite"/>
                      </p:stCondLst>
                      <p:childTnLst>
                        <p:par>
                          <p:cTn fill="hold" id="96">
                            <p:stCondLst>
                              <p:cond delay="0"/>
                            </p:stCondLst>
                            <p:childTnLst>
                              <p:par>
                                <p:cTn fill="hold" id="9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58" st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Determine os Pontos Principais</a:t>
            </a:r>
            <a:endParaRPr/>
          </a:p>
        </p:txBody>
      </p:sp>
      <p:sp>
        <p:nvSpPr>
          <p:cNvPr id="314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917131-5171-41A1-B141-11315131E1E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15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Identifique os pontos principais que você gostaria de percorrer.  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cc0000"/>
                </a:solidFill>
                <a:latin typeface="Gill Sans MT"/>
              </a:rPr>
              <a:t>Se eles não aprenderem mais nada depois, o que você deseja que as pessoas levem consigo?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Enfatize </a:t>
            </a:r>
            <a:r>
              <a:rPr b="1" i="1" lang="pt-BR" sz="2600">
                <a:solidFill>
                  <a:srgbClr val="000000"/>
                </a:solidFill>
                <a:latin typeface="Gill Sans MT"/>
              </a:rPr>
              <a:t>3 pontos principais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 na sua fala.  Pesquisas mostraram que as pessoas esquecem mais do que isso.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Estruture sua apresentação para apoiar estes pontos.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…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OK, OK, pode ser 4 ou 5 pontos…</a:t>
            </a:r>
            <a:endParaRPr/>
          </a:p>
        </p:txBody>
      </p:sp>
    </p:spTree>
  </p:cSld>
  <p:timing>
    <p:tnLst>
      <p:par>
        <p:cTn dur="indefinite" id="99" nodeType="tmRoot" restart="never">
          <p:childTnLst>
            <p:seq>
              <p:cTn dur="indefinite" id="100" nodeType="mainSeq">
                <p:childTnLst>
                  <p:par>
                    <p:cTn fill="hold" id="101">
                      <p:stCondLst>
                        <p:cond delay="indefinite"/>
                      </p:stCondLst>
                      <p:childTnLst>
                        <p:par>
                          <p:cTn fill="hold" id="102">
                            <p:stCondLst>
                              <p:cond delay="0"/>
                            </p:stCondLst>
                            <p:childTnLst>
                              <p:par>
                                <p:cTn fill="hold" id="10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6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5">
                      <p:stCondLst>
                        <p:cond delay="indefinite"/>
                      </p:stCondLst>
                      <p:childTnLst>
                        <p:par>
                          <p:cTn fill="hold" id="106">
                            <p:stCondLst>
                              <p:cond delay="0"/>
                            </p:stCondLst>
                            <p:childTnLst>
                              <p:par>
                                <p:cTn fill="hold" id="10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347" st="3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9">
                      <p:stCondLst>
                        <p:cond delay="indefinite"/>
                      </p:stCondLst>
                      <p:childTnLst>
                        <p:par>
                          <p:cTn fill="hold" id="110">
                            <p:stCondLst>
                              <p:cond delay="0"/>
                            </p:stCondLst>
                            <p:childTnLst>
                              <p:par>
                                <p:cTn fill="hold" id="11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347" st="3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3">
                      <p:stCondLst>
                        <p:cond delay="indefinite"/>
                      </p:stCondLst>
                      <p:childTnLst>
                        <p:par>
                          <p:cTn fill="hold" id="114">
                            <p:stCondLst>
                              <p:cond delay="0"/>
                            </p:stCondLst>
                            <p:childTnLst>
                              <p:par>
                                <p:cTn fill="hold" id="11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347" st="3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7">
                      <p:stCondLst>
                        <p:cond delay="indefinite"/>
                      </p:stCondLst>
                      <p:childTnLst>
                        <p:par>
                          <p:cTn fill="hold" id="118">
                            <p:stCondLst>
                              <p:cond delay="0"/>
                            </p:stCondLst>
                            <p:childTnLst>
                              <p:par>
                                <p:cTn fill="hold" id="11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347" st="3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Fórmula para o Sucesso</a:t>
            </a:r>
            <a:endParaRPr/>
          </a:p>
        </p:txBody>
      </p:sp>
      <p:sp>
        <p:nvSpPr>
          <p:cNvPr id="317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A1918161-B121-4151-B101-D141C191F1E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18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</a:pPr>
            <a:r>
              <a:rPr b="1" i="1" lang="pt-BR" sz="2600" u="sng">
                <a:solidFill>
                  <a:srgbClr val="000000"/>
                </a:solidFill>
                <a:latin typeface="Gill Sans MT"/>
              </a:rPr>
              <a:t>Uma  Fórmula para uma Apresentação de Sucesso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Conheça o assunto (substância conta!)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Conheça a sua audiência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Prepare-se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b="1" i="1" lang="pt-BR" sz="2600" u="sng">
                <a:solidFill>
                  <a:srgbClr val="000000"/>
                </a:solidFill>
                <a:latin typeface="Gill Sans MT"/>
              </a:rPr>
              <a:t>A sabedoria convencional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Diga a eles o que você irá dizer a eles.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Diga para eles.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Conclua dizendo para eles o que voce acabou de dizer a eles.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A Introdução</a:t>
            </a:r>
            <a:endParaRPr/>
          </a:p>
        </p:txBody>
      </p:sp>
      <p:sp>
        <p:nvSpPr>
          <p:cNvPr id="320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A131C1C1-F1B1-41D1-A1F1-6151F171813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21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</a:pPr>
            <a:r>
              <a:rPr lang="pt-BR" sz="2800">
                <a:solidFill>
                  <a:srgbClr val="000000"/>
                </a:solidFill>
                <a:latin typeface="Gill Sans MT"/>
              </a:rPr>
              <a:t>É absolutamente crítico que você faça uma boa introdução: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i="1" lang="pt-BR" sz="2800">
                <a:solidFill>
                  <a:srgbClr val="000000"/>
                </a:solidFill>
                <a:latin typeface="Gill Sans MT"/>
              </a:rPr>
              <a:t>"Nothing should be explained in such a way that it cannot be understood by an intelligent 12 year old",</a:t>
            </a:r>
            <a:r>
              <a:rPr lang="pt-BR" sz="2800">
                <a:solidFill>
                  <a:srgbClr val="000000"/>
                </a:solidFill>
                <a:latin typeface="Gill Sans MT"/>
              </a:rPr>
              <a:t> Albert Einstein.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800">
                <a:solidFill>
                  <a:srgbClr val="000000"/>
                </a:solidFill>
                <a:latin typeface="Gill Sans MT"/>
              </a:rPr>
              <a:t>A declaração de Einstein é especialmente importante na </a:t>
            </a:r>
            <a:r>
              <a:rPr b="1" lang="pt-BR" sz="2800" u="sng">
                <a:solidFill>
                  <a:srgbClr val="000000"/>
                </a:solidFill>
                <a:latin typeface="Gill Sans MT"/>
              </a:rPr>
              <a:t>INTRODUÇÃO.</a:t>
            </a:r>
            <a:r>
              <a:rPr lang="pt-BR" sz="2800">
                <a:solidFill>
                  <a:srgbClr val="000000"/>
                </a:solidFill>
                <a:latin typeface="Gill Sans MT"/>
              </a:rPr>
              <a:t>  Tome tempo para explicar o problema de uma maneira simples.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800">
                <a:solidFill>
                  <a:srgbClr val="000000"/>
                </a:solidFill>
                <a:latin typeface="Gill Sans MT"/>
              </a:rPr>
              <a:t>Se a audiência não entende-lo desde o início, eles vão perder o interesse (vão se desconectar)!</a:t>
            </a:r>
            <a:endParaRPr/>
          </a:p>
        </p:txBody>
      </p:sp>
    </p:spTree>
  </p:cSld>
  <p:timing>
    <p:tnLst>
      <p:par>
        <p:cTn dur="indefinite" id="121" nodeType="tmRoot" restart="never">
          <p:childTnLst>
            <p:seq>
              <p:cTn dur="indefinite" id="122" nodeType="mainSeq">
                <p:childTnLst>
                  <p:par>
                    <p:cTn fill="hold" id="123">
                      <p:stCondLst>
                        <p:cond delay="indefinite"/>
                      </p:stCondLst>
                      <p:childTnLst>
                        <p:par>
                          <p:cTn fill="hold" id="124">
                            <p:stCondLst>
                              <p:cond delay="0"/>
                            </p:stCondLst>
                            <p:childTnLst>
                              <p:par>
                                <p:cTn fill="hold" id="12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5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7">
                      <p:stCondLst>
                        <p:cond delay="indefinite"/>
                      </p:stCondLst>
                      <p:childTnLst>
                        <p:par>
                          <p:cTn fill="hold" id="128">
                            <p:stCondLst>
                              <p:cond delay="0"/>
                            </p:stCondLst>
                            <p:childTnLst>
                              <p:par>
                                <p:cTn fill="hold" id="12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403" st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1">
                      <p:stCondLst>
                        <p:cond delay="indefinite"/>
                      </p:stCondLst>
                      <p:childTnLst>
                        <p:par>
                          <p:cTn fill="hold" id="132">
                            <p:stCondLst>
                              <p:cond delay="0"/>
                            </p:stCondLst>
                            <p:childTnLst>
                              <p:par>
                                <p:cTn fill="hold" id="13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403" st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5">
                      <p:stCondLst>
                        <p:cond delay="indefinite"/>
                      </p:stCondLst>
                      <p:childTnLst>
                        <p:par>
                          <p:cTn fill="hold" id="136">
                            <p:stCondLst>
                              <p:cond delay="0"/>
                            </p:stCondLst>
                            <p:childTnLst>
                              <p:par>
                                <p:cTn fill="hold" id="13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403" st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Pontos Chaves para uma Introdução Efetiva</a:t>
            </a:r>
            <a:endParaRPr/>
          </a:p>
        </p:txBody>
      </p:sp>
      <p:sp>
        <p:nvSpPr>
          <p:cNvPr id="323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C1B1E1E1-4181-41E1-B1C1-B1A1B101B1E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24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</a:pPr>
            <a:r>
              <a:rPr lang="pt-BR" sz="3200">
                <a:solidFill>
                  <a:srgbClr val="000000"/>
                </a:solidFill>
                <a:latin typeface="Gill Sans MT"/>
              </a:rPr>
              <a:t>Meta: Faça a audiência se interessar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Questões retóricas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Narre uma experiência que a audiência possa  relacionar com a mensagem que você quer passar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Motive-os a escutar (não apenas ouvir)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Responder o que? Porque? E porque o pessoal deve escutar?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Use piadas (se você for bom nisso – e corajoso)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Politicamente corretas.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USE COM MODERAÇÃO – VOCÊ PODE QUEBRAR A CARA!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O Corpo</a:t>
            </a:r>
            <a:endParaRPr/>
          </a:p>
        </p:txBody>
      </p:sp>
      <p:sp>
        <p:nvSpPr>
          <p:cNvPr id="326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B1D191-2171-4191-8161-91C18171B1D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27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Organizá-lo para apoiar os pontos principais.</a:t>
            </a:r>
            <a:endParaRPr/>
          </a:p>
          <a:p>
            <a:pPr lvl="1">
              <a:lnSpc>
                <a:spcPct val="90000"/>
              </a:lnSpc>
              <a:buSzPct val="76000"/>
              <a:buFont typeface="Verdana"/>
              <a:buChar char="◦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2-4 transparências que apoiem cada ponto.</a:t>
            </a:r>
            <a:endParaRPr/>
          </a:p>
          <a:p>
            <a:pPr lvl="1">
              <a:lnSpc>
                <a:spcPct val="90000"/>
              </a:lnSpc>
              <a:buSzPct val="76000"/>
              <a:buFont typeface="Verdana"/>
              <a:buChar char="◦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O 1o. do grupo deve dar as idéias chaves.</a:t>
            </a:r>
            <a:endParaRPr/>
          </a:p>
          <a:p>
            <a:pPr lvl="1">
              <a:lnSpc>
                <a:spcPct val="90000"/>
              </a:lnSpc>
              <a:buSzPct val="76000"/>
              <a:buFont typeface="Verdana"/>
              <a:buChar char="◦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Os demais devem detalhar.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Aumente o nível de complexidade à medida que a palestra avançar (12 anos de idade -&gt; expert).  COM ISSO TODOS SAEM SATISFEITOS!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Exageradamente Técnico ??? !!!</a:t>
            </a:r>
            <a:endParaRPr/>
          </a:p>
          <a:p>
            <a:pPr lvl="1">
              <a:lnSpc>
                <a:spcPct val="90000"/>
              </a:lnSpc>
              <a:buSzPct val="76000"/>
              <a:buFont typeface="Verdana"/>
              <a:buChar char="◦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Cuidado com acrônimos e jargões.</a:t>
            </a:r>
            <a:endParaRPr/>
          </a:p>
          <a:p>
            <a:pPr lvl="1">
              <a:lnSpc>
                <a:spcPct val="90000"/>
              </a:lnSpc>
              <a:buSzPct val="76000"/>
              <a:buFont typeface="Verdana"/>
              <a:buChar char="◦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Atinja o nível certo.</a:t>
            </a:r>
            <a:endParaRPr/>
          </a:p>
          <a:p>
            <a:pPr lvl="1">
              <a:lnSpc>
                <a:spcPct val="90000"/>
              </a:lnSpc>
              <a:buSzPct val="76000"/>
              <a:buFont typeface="Verdana"/>
              <a:buChar char="◦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Use analogias para material complexo.</a:t>
            </a:r>
            <a:endParaRPr/>
          </a:p>
        </p:txBody>
      </p:sp>
    </p:spTree>
  </p:cSld>
  <p:timing>
    <p:tnLst>
      <p:par>
        <p:cTn dur="indefinite" id="139" nodeType="tmRoot" restart="never">
          <p:childTnLst>
            <p:seq>
              <p:cTn dur="indefinite" id="140" nodeType="mainSeq">
                <p:childTnLst>
                  <p:par>
                    <p:cTn fill="hold" id="141">
                      <p:stCondLst>
                        <p:cond delay="indefinite"/>
                      </p:stCondLst>
                      <p:childTnLst>
                        <p:par>
                          <p:cTn fill="hold" id="142">
                            <p:stCondLst>
                              <p:cond delay="0"/>
                            </p:stCondLst>
                            <p:childTnLst>
                              <p:par>
                                <p:cTn fill="hold" id="14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end="4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4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end="408" st="4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4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end="408" st="4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4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end="408" st="4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1">
                      <p:stCondLst>
                        <p:cond delay="indefinite"/>
                      </p:stCondLst>
                      <p:childTnLst>
                        <p:par>
                          <p:cTn fill="hold" id="152">
                            <p:stCondLst>
                              <p:cond delay="0"/>
                            </p:stCondLst>
                            <p:childTnLst>
                              <p:par>
                                <p:cTn fill="hold" id="15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end="408" st="4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5">
                      <p:stCondLst>
                        <p:cond delay="indefinite"/>
                      </p:stCondLst>
                      <p:childTnLst>
                        <p:par>
                          <p:cTn fill="hold" id="156">
                            <p:stCondLst>
                              <p:cond delay="0"/>
                            </p:stCondLst>
                            <p:childTnLst>
                              <p:par>
                                <p:cTn fill="hold" id="15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end="408" st="4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5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end="408" st="4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6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end="408" st="4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6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end="408" st="4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A Conclusão</a:t>
            </a:r>
            <a:endParaRPr/>
          </a:p>
        </p:txBody>
      </p:sp>
      <p:sp>
        <p:nvSpPr>
          <p:cNvPr id="329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9121C1-4101-4111-B171-91416171011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30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6000"/>
              <a:buFont charset="2" typeface="Wingdings 3"/>
              <a:buChar char=""/>
            </a:pPr>
            <a:r>
              <a:rPr lang="pt-BR" sz="2800">
                <a:solidFill>
                  <a:srgbClr val="000000"/>
                </a:solidFill>
                <a:latin typeface="Gill Sans MT"/>
              </a:rPr>
              <a:t>Tão importante quanto uma boa introdução.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800">
                <a:solidFill>
                  <a:srgbClr val="000000"/>
                </a:solidFill>
                <a:latin typeface="Gill Sans MT"/>
              </a:rPr>
              <a:t>Sumarize os pontos principais.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800">
                <a:solidFill>
                  <a:srgbClr val="000000"/>
                </a:solidFill>
                <a:latin typeface="Gill Sans MT"/>
              </a:rPr>
              <a:t>Motive as pessoas à ação -i.e.,  bom seria implementar as idéias expostas!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800">
                <a:solidFill>
                  <a:srgbClr val="000000"/>
                </a:solidFill>
                <a:latin typeface="Gill Sans MT"/>
              </a:rPr>
              <a:t>OU motive-os para pesquisas futuras.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800">
                <a:solidFill>
                  <a:srgbClr val="000000"/>
                </a:solidFill>
                <a:latin typeface="Gill Sans MT"/>
              </a:rPr>
              <a:t>OU explique quais são suas atividades ou trabalhos futuros.</a:t>
            </a:r>
            <a:endParaRPr/>
          </a:p>
        </p:txBody>
      </p:sp>
    </p:spTree>
  </p:cSld>
  <p:timing>
    <p:tnLst>
      <p:par>
        <p:cTn dur="indefinite" id="165" nodeType="tmRoot" restart="never">
          <p:childTnLst>
            <p:seq>
              <p:cTn dur="indefinite" id="166" nodeType="mainSeq">
                <p:childTnLst>
                  <p:par>
                    <p:cTn fill="hold" id="167">
                      <p:stCondLst>
                        <p:cond delay="indefinite"/>
                      </p:stCondLst>
                      <p:childTnLst>
                        <p:par>
                          <p:cTn fill="hold" id="168">
                            <p:stCondLst>
                              <p:cond delay="0"/>
                            </p:stCondLst>
                            <p:childTnLst>
                              <p:par>
                                <p:cTn fill="hold" id="16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end="4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1">
                      <p:stCondLst>
                        <p:cond delay="indefinite"/>
                      </p:stCondLst>
                      <p:childTnLst>
                        <p:par>
                          <p:cTn fill="hold" id="172">
                            <p:stCondLst>
                              <p:cond delay="0"/>
                            </p:stCondLst>
                            <p:childTnLst>
                              <p:par>
                                <p:cTn fill="hold" id="17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end="245" st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5">
                      <p:stCondLst>
                        <p:cond delay="indefinite"/>
                      </p:stCondLst>
                      <p:childTnLst>
                        <p:par>
                          <p:cTn fill="hold" id="176">
                            <p:stCondLst>
                              <p:cond delay="0"/>
                            </p:stCondLst>
                            <p:childTnLst>
                              <p:par>
                                <p:cTn fill="hold" id="17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end="245" st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9">
                      <p:stCondLst>
                        <p:cond delay="indefinite"/>
                      </p:stCondLst>
                      <p:childTnLst>
                        <p:par>
                          <p:cTn fill="hold" id="180">
                            <p:stCondLst>
                              <p:cond delay="0"/>
                            </p:stCondLst>
                            <p:childTnLst>
                              <p:par>
                                <p:cTn fill="hold" id="18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end="245" st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3">
                      <p:stCondLst>
                        <p:cond delay="indefinite"/>
                      </p:stCondLst>
                      <p:childTnLst>
                        <p:par>
                          <p:cTn fill="hold" id="184">
                            <p:stCondLst>
                              <p:cond delay="0"/>
                            </p:stCondLst>
                            <p:childTnLst>
                              <p:par>
                                <p:cTn fill="hold" id="18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end="245" st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D1B1D111-C1D1-41A1-B1B1-D1A1413191C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32" name="CustomShape 2"/>
          <p:cNvSpPr/>
          <p:nvPr/>
        </p:nvSpPr>
        <p:spPr>
          <a:xfrm>
            <a:off x="0" y="1295280"/>
            <a:ext cx="4342680" cy="47905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endParaRPr/>
          </a:p>
          <a:p>
            <a:endParaRPr/>
          </a:p>
          <a:p>
            <a:r>
              <a:rPr lang="pt-BR" sz="3200">
                <a:solidFill>
                  <a:srgbClr val="000000"/>
                </a:solidFill>
                <a:latin typeface="Gill Sans MT"/>
              </a:rPr>
              <a:t>Balde de Conselhos do Dr. Ford</a:t>
            </a:r>
            <a:endParaRPr/>
          </a:p>
        </p:txBody>
      </p:sp>
      <p:pic>
        <p:nvPicPr>
          <p:cNvPr descr="" id="333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5373720" y="2070000"/>
            <a:ext cx="3769560" cy="3241080"/>
          </a:xfrm>
          <a:prstGeom prst="rect">
            <a:avLst/>
          </a:prstGeom>
        </p:spPr>
      </p:pic>
      <p:pic>
        <p:nvPicPr>
          <p:cNvPr descr="" id="334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5181480" y="1295280"/>
            <a:ext cx="2040840" cy="2056680"/>
          </a:xfrm>
          <a:prstGeom prst="rect">
            <a:avLst/>
          </a:prstGeom>
        </p:spPr>
      </p:pic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Aparência Visual Importa</a:t>
            </a:r>
            <a:endParaRPr/>
          </a:p>
        </p:txBody>
      </p:sp>
      <p:sp>
        <p:nvSpPr>
          <p:cNvPr id="336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91E171-4181-4191-91C1-4181F121315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37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Use fontes 24 pontos ou maior!  A apresentação deve ser víisível do fundo da sala.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Use o modo </a:t>
            </a:r>
            <a:r>
              <a:rPr b="1" i="1" lang="pt-BR">
                <a:solidFill>
                  <a:srgbClr val="000000"/>
                </a:solidFill>
                <a:latin typeface="Gill Sans MT"/>
              </a:rPr>
              <a:t>landscape – não </a:t>
            </a:r>
            <a:r>
              <a:rPr lang="pt-BR">
                <a:solidFill>
                  <a:srgbClr val="000000"/>
                </a:solidFill>
                <a:latin typeface="Gill Sans MT"/>
              </a:rPr>
              <a:t> </a:t>
            </a:r>
            <a:r>
              <a:rPr b="1" i="1" lang="pt-BR">
                <a:solidFill>
                  <a:srgbClr val="000000"/>
                </a:solidFill>
                <a:latin typeface="Gill Sans MT"/>
              </a:rPr>
              <a:t>portrait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Use cores e gráficos extravagantes com moderação.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Não use recursos do  PowerPoint  que sejam "CPU Wasters". Por exemplos, efeitos visuais.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5-7  “bullet” itens por pagina no máximo.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Use o recurso do PowerPoint para mostrar cada item bullet por vez.  Isto permitirá que você controle a  discussão.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Use fontes de 24 pontos ou maior!  A apresentação deve ser visível do fundo da sala.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Use o modo </a:t>
            </a:r>
            <a:r>
              <a:rPr b="1" i="1" lang="pt-BR">
                <a:solidFill>
                  <a:srgbClr val="000000"/>
                </a:solidFill>
                <a:latin typeface="Gill Sans MT"/>
              </a:rPr>
              <a:t>landscape – não </a:t>
            </a:r>
            <a:r>
              <a:rPr lang="pt-BR">
                <a:solidFill>
                  <a:srgbClr val="000000"/>
                </a:solidFill>
                <a:latin typeface="Gill Sans MT"/>
              </a:rPr>
              <a:t> </a:t>
            </a:r>
            <a:r>
              <a:rPr b="1" i="1" lang="pt-BR">
                <a:solidFill>
                  <a:srgbClr val="000000"/>
                </a:solidFill>
                <a:latin typeface="Gill Sans MT"/>
              </a:rPr>
              <a:t>portrait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Use cores e gráficos extravagantes com moderação.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Não use recursos do  PowerPoint  que sejam "CPU Wasters". Por exemplos, efeitos visuais.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5-7  “bullet” itens por pagina no máximo.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Gill Sans MT"/>
              </a:rPr>
              <a:t>Use o recurso do PowerPoint para mostrar cada item bullet por vez.  Isto permitirá que você controle a  discussão</a:t>
            </a:r>
            <a:r>
              <a:rPr lang="pt-BR" sz="1100">
                <a:solidFill>
                  <a:srgbClr val="000000"/>
                </a:solidFill>
                <a:latin typeface="Gill Sans MT"/>
              </a:rPr>
              <a:t>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</p:txBody>
      </p:sp>
    </p:spTree>
  </p:cSld>
  <p:timing>
    <p:tnLst>
      <p:par>
        <p:cTn dur="indefinite" id="187" nodeType="tmRoot" restart="never">
          <p:childTnLst>
            <p:seq>
              <p:cTn id="188" nodeType="mainSeq">
                <p:childTnLst>
                  <p:par>
                    <p:cTn fill="freeze" id="189">
                      <p:stCondLst>
                        <p:cond delay="indefinite"/>
                      </p:stCondLst>
                      <p:childTnLst>
                        <p:par>
                          <p:cTn fill="freeze" id="190">
                            <p:stCondLst>
                              <p:cond delay="0"/>
                            </p:stCondLst>
                            <p:childTnLst>
                              <p:par>
                                <p:cTn fill="hold" id="191" nodeType="clickEffect" presetClass="emph" presetID="8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A15181D1-5101-41E1-81D1-91D151F1D1B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39" name="CustomShape 2"/>
          <p:cNvSpPr/>
          <p:nvPr/>
        </p:nvSpPr>
        <p:spPr>
          <a:xfrm>
            <a:off x="0" y="1219320"/>
            <a:ext cx="8228880" cy="49363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endParaRPr/>
          </a:p>
          <a:p>
            <a:pPr algn="ctr"/>
            <a:r>
              <a:rPr i="1" lang="pt-BR" sz="4000">
                <a:solidFill>
                  <a:srgbClr val="000000"/>
                </a:solidFill>
                <a:latin typeface="Gill Sans MT"/>
              </a:rPr>
              <a:t>“</a:t>
            </a:r>
            <a:r>
              <a:rPr i="1" lang="pt-BR" sz="4000">
                <a:solidFill>
                  <a:srgbClr val="000000"/>
                </a:solidFill>
                <a:latin typeface="Gill Sans MT"/>
              </a:rPr>
              <a:t>Power Corrupts</a:t>
            </a:r>
            <a:endParaRPr/>
          </a:p>
          <a:p>
            <a:pPr algn="ctr"/>
            <a:r>
              <a:rPr i="1" lang="pt-BR" sz="4000">
                <a:solidFill>
                  <a:srgbClr val="000000"/>
                </a:solidFill>
                <a:latin typeface="Gill Sans MT"/>
              </a:rPr>
              <a:t>PowerPoint Corrupts Absolutely!”</a:t>
            </a:r>
            <a:endParaRPr/>
          </a:p>
          <a:p>
            <a:pPr algn="ctr"/>
            <a:r>
              <a:rPr lang="pt-BR" sz="4000">
                <a:solidFill>
                  <a:srgbClr val="000000"/>
                </a:solidFill>
                <a:latin typeface="Gill Sans MT"/>
              </a:rPr>
              <a:t>Edward Tuft (Yale Professor)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457200" y="228600"/>
            <a:ext cx="8228880" cy="91368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Material</a:t>
            </a:r>
            <a:endParaRPr/>
          </a:p>
        </p:txBody>
      </p:sp>
      <p:sp>
        <p:nvSpPr>
          <p:cNvPr id="279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>
                <a:solidFill>
                  <a:srgbClr val="000000"/>
                </a:solidFill>
                <a:latin typeface="Gill Sans MT"/>
              </a:rPr>
              <a:t>25/04/14</a:t>
            </a:r>
            <a:endParaRPr/>
          </a:p>
        </p:txBody>
      </p:sp>
      <p:sp>
        <p:nvSpPr>
          <p:cNvPr id="280" name="CustomShape 3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81" name="CustomShape 4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111141-41C1-4161-9161-E1D101F1219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282" name="CustomShape 5"/>
          <p:cNvSpPr/>
          <p:nvPr/>
        </p:nvSpPr>
        <p:spPr>
          <a:xfrm>
            <a:off x="457200" y="1219320"/>
            <a:ext cx="404100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Prof. Sergio Takeo Kofuji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Prof. Marcelo K. Zuffo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Profa. Ramona Straube</a:t>
            </a:r>
            <a:endParaRPr/>
          </a:p>
        </p:txBody>
      </p:sp>
      <p:sp>
        <p:nvSpPr>
          <p:cNvPr id="283" name="CustomShape 6"/>
          <p:cNvSpPr/>
          <p:nvPr/>
        </p:nvSpPr>
        <p:spPr>
          <a:xfrm>
            <a:off x="4632120" y="1216080"/>
            <a:ext cx="4041000" cy="4937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1400">
                <a:solidFill>
                  <a:srgbClr val="464653"/>
                </a:solidFill>
                <a:latin typeface="Gill Sans MT"/>
              </a:rPr>
              <a:t>Livro texto e Transparências</a:t>
            </a:r>
            <a:endParaRPr/>
          </a:p>
        </p:txBody>
      </p:sp>
      <p:pic>
        <p:nvPicPr>
          <p:cNvPr descr="" id="284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4952880" y="2438280"/>
            <a:ext cx="2563560" cy="3152520"/>
          </a:xfrm>
          <a:prstGeom prst="rect">
            <a:avLst/>
          </a:prstGeom>
          <a:ln w="76320">
            <a:solidFill>
              <a:srgbClr val="000000"/>
            </a:solidFill>
            <a:miter/>
          </a:ln>
        </p:spPr>
      </p:pic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Equações &amp; Derivações</a:t>
            </a:r>
            <a:endParaRPr/>
          </a:p>
        </p:txBody>
      </p:sp>
      <p:sp>
        <p:nvSpPr>
          <p:cNvPr id="341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312131-B121-41A1-A151-F181C1A1D1C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42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Use com moderação.  A academia ensina-nos a trabalhar com equações com esmiuçadamente, mas as metas das aulas são muito diferentes de uma apresentação.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Não derive ou forneça passos intermediários excessivos, </a:t>
            </a:r>
            <a:r>
              <a:rPr lang="pt-BR" sz="2600" u="sng">
                <a:solidFill>
                  <a:srgbClr val="000000"/>
                </a:solidFill>
                <a:latin typeface="Gill Sans MT"/>
              </a:rPr>
              <a:t>a menos que 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seja o ponto da sua apresentação. 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Dê os pressupostos, etapas intermediárias importantes, e resultados.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As pessoas assumem que você fez o seu trabalho de casa e derivou a equação corretamente.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Se você mostrar uma equação,  fale sobre ele!  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Cada equação tem a sua própria história, é seu trabalho contar a eles a sua história.</a:t>
            </a:r>
            <a:endParaRPr/>
          </a:p>
        </p:txBody>
      </p:sp>
      <p:pic>
        <p:nvPicPr>
          <p:cNvPr descr="" id="343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6705720" y="0"/>
            <a:ext cx="1218600" cy="894600"/>
          </a:xfrm>
          <a:prstGeom prst="rect">
            <a:avLst/>
          </a:prstGeom>
        </p:spPr>
      </p:pic>
    </p:spTree>
  </p:cSld>
  <p:timing>
    <p:tnLst>
      <p:par>
        <p:cTn dur="indefinite" id="192" nodeType="tmRoot" restart="never">
          <p:childTnLst>
            <p:seq>
              <p:cTn dur="indefinite" id="193" nodeType="mainSeq">
                <p:childTnLst>
                  <p:par>
                    <p:cTn fill="hold" id="194">
                      <p:stCondLst>
                        <p:cond delay="indefinite"/>
                      </p:stCondLst>
                      <p:childTnLst>
                        <p:par>
                          <p:cTn fill="hold" id="195">
                            <p:stCondLst>
                              <p:cond delay="0"/>
                            </p:stCondLst>
                            <p:childTnLst>
                              <p:par>
                                <p:cTn fill="hold" id="19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15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8">
                      <p:stCondLst>
                        <p:cond delay="indefinite"/>
                      </p:stCondLst>
                      <p:childTnLst>
                        <p:par>
                          <p:cTn fill="hold" id="199">
                            <p:stCondLst>
                              <p:cond delay="0"/>
                            </p:stCondLst>
                            <p:childTnLst>
                              <p:par>
                                <p:cTn fill="hold" id="20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547" st="5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2">
                      <p:stCondLst>
                        <p:cond delay="indefinite"/>
                      </p:stCondLst>
                      <p:childTnLst>
                        <p:par>
                          <p:cTn fill="hold" id="203">
                            <p:stCondLst>
                              <p:cond delay="0"/>
                            </p:stCondLst>
                            <p:childTnLst>
                              <p:par>
                                <p:cTn fill="hold" id="20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547" st="5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6">
                      <p:stCondLst>
                        <p:cond delay="indefinite"/>
                      </p:stCondLst>
                      <p:childTnLst>
                        <p:par>
                          <p:cTn fill="hold" id="207">
                            <p:stCondLst>
                              <p:cond delay="0"/>
                            </p:stCondLst>
                            <p:childTnLst>
                              <p:par>
                                <p:cTn fill="hold" id="20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547" st="5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0">
                      <p:stCondLst>
                        <p:cond delay="indefinite"/>
                      </p:stCondLst>
                      <p:childTnLst>
                        <p:par>
                          <p:cTn fill="hold" id="211">
                            <p:stCondLst>
                              <p:cond delay="0"/>
                            </p:stCondLst>
                            <p:childTnLst>
                              <p:par>
                                <p:cTn fill="hold" id="21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547" st="5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4">
                      <p:stCondLst>
                        <p:cond delay="indefinite"/>
                      </p:stCondLst>
                      <p:childTnLst>
                        <p:par>
                          <p:cTn fill="hold" id="215">
                            <p:stCondLst>
                              <p:cond delay="0"/>
                            </p:stCondLst>
                            <p:childTnLst>
                              <p:par>
                                <p:cTn fill="hold" id="21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547" st="5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ustomShape 1"/>
          <p:cNvSpPr/>
          <p:nvPr/>
        </p:nvSpPr>
        <p:spPr>
          <a:xfrm>
            <a:off x="762120" y="228600"/>
            <a:ext cx="7923960" cy="68508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Restricões de Tempo</a:t>
            </a:r>
            <a:endParaRPr/>
          </a:p>
        </p:txBody>
      </p:sp>
      <p:sp>
        <p:nvSpPr>
          <p:cNvPr id="345" name="CustomShape 2"/>
          <p:cNvSpPr/>
          <p:nvPr/>
        </p:nvSpPr>
        <p:spPr>
          <a:xfrm>
            <a:off x="838080" y="1295280"/>
            <a:ext cx="7923960" cy="47905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Nem muito rápido nem muito devagar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i="1" lang="pt-BR" sz="2600">
                <a:solidFill>
                  <a:srgbClr val="000000"/>
                </a:solidFill>
                <a:latin typeface="Gill Sans MT"/>
              </a:rPr>
              <a:t>Todavia: “É um crime capital exceder o tempo estipulado". – 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James Garland</a:t>
            </a:r>
            <a:r>
              <a:rPr i="1" lang="pt-BR" sz="2600">
                <a:solidFill>
                  <a:srgbClr val="000000"/>
                </a:solidFill>
                <a:latin typeface="Gill Sans MT"/>
              </a:rPr>
              <a:t>. </a:t>
            </a:r>
            <a:endParaRPr/>
          </a:p>
          <a:p>
            <a:pPr lvl="1"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É certo que você irá fazer a audiência ficar infeliz, especialmente se houverem outras apresentações a seguir.</a:t>
            </a:r>
            <a:endParaRPr/>
          </a:p>
          <a:p>
            <a:endParaRPr/>
          </a:p>
        </p:txBody>
      </p:sp>
      <p:sp>
        <p:nvSpPr>
          <p:cNvPr id="346" name="CustomShape 3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21A101-A1F1-4121-81A1-0111A1E1A1F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</p:spTree>
  </p:cSld>
  <p:timing>
    <p:tnLst>
      <p:par>
        <p:cTn dur="indefinite" id="218" nodeType="tmRoot" restart="never">
          <p:childTnLst>
            <p:seq>
              <p:cTn dur="indefinite" id="219" nodeType="mainSeq">
                <p:childTnLst>
                  <p:par>
                    <p:cTn fill="hold" id="220">
                      <p:stCondLst>
                        <p:cond delay="indefinite"/>
                      </p:stCondLst>
                      <p:childTnLst>
                        <p:par>
                          <p:cTn fill="hold" id="221">
                            <p:stCondLst>
                              <p:cond delay="0"/>
                            </p:stCondLst>
                            <p:childTnLst>
                              <p:par>
                                <p:cTn fill="hold" id="22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4">
                      <p:stCondLst>
                        <p:cond delay="indefinite"/>
                      </p:stCondLst>
                      <p:childTnLst>
                        <p:par>
                          <p:cTn fill="hold" id="225">
                            <p:stCondLst>
                              <p:cond delay="0"/>
                            </p:stCondLst>
                            <p:childTnLst>
                              <p:par>
                                <p:cTn fill="hold" id="22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end="223" st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8">
                      <p:stCondLst>
                        <p:cond delay="indefinite"/>
                      </p:stCondLst>
                      <p:childTnLst>
                        <p:par>
                          <p:cTn fill="hold" id="229">
                            <p:stCondLst>
                              <p:cond delay="0"/>
                            </p:stCondLst>
                            <p:childTnLst>
                              <p:par>
                                <p:cTn fill="hold" id="23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end="223" st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Restrições de Tempo, cont.</a:t>
            </a:r>
            <a:endParaRPr/>
          </a:p>
        </p:txBody>
      </p:sp>
      <p:sp>
        <p:nvSpPr>
          <p:cNvPr id="348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C1A191-2171-4141-A151-F1D15181A14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49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Regra de Ouro:  pegue o tempo total em minutos e divida por 2.  Este é uma estimativa grosseira do numero de slides. (na verdade, um bom chute é cerca de 1 a 3 minutos por transparência)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Como você irá descrever todo o material que você conhece a respeito de Física ou Marketing em 10 minutos ou 2 horas? </a:t>
            </a:r>
            <a:endParaRPr/>
          </a:p>
        </p:txBody>
      </p:sp>
    </p:spTree>
  </p:cSld>
  <p:timing>
    <p:tnLst>
      <p:par>
        <p:cTn dur="indefinite" id="232" nodeType="tmRoot" restart="never">
          <p:childTnLst>
            <p:seq>
              <p:cTn dur="indefinite" id="233" nodeType="mainSeq">
                <p:childTnLst>
                  <p:par>
                    <p:cTn fill="hold" id="234">
                      <p:stCondLst>
                        <p:cond delay="indefinite"/>
                      </p:stCondLst>
                      <p:childTnLst>
                        <p:par>
                          <p:cTn fill="hold" id="235">
                            <p:stCondLst>
                              <p:cond delay="0"/>
                            </p:stCondLst>
                            <p:childTnLst>
                              <p:par>
                                <p:cTn fill="hold" id="23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end="18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8">
                      <p:stCondLst>
                        <p:cond delay="indefinite"/>
                      </p:stCondLst>
                      <p:childTnLst>
                        <p:par>
                          <p:cTn fill="hold" id="239">
                            <p:stCondLst>
                              <p:cond delay="0"/>
                            </p:stCondLst>
                            <p:childTnLst>
                              <p:par>
                                <p:cTn fill="hold" id="24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end="305" st="3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Preparação</a:t>
            </a:r>
            <a:endParaRPr/>
          </a:p>
        </p:txBody>
      </p:sp>
      <p:sp>
        <p:nvSpPr>
          <p:cNvPr id="351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2181F1-61F1-4141-B1C1-C141B131615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52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A prática leva à perfeição!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A experiência conta: pratique, pratique, pratique.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É uma boa idéia praticar sua palestra com seus familiares, amigos, </a:t>
            </a:r>
            <a:r>
              <a:rPr b="1" lang="pt-BR" sz="2600">
                <a:solidFill>
                  <a:srgbClr val="000000"/>
                </a:solidFill>
                <a:latin typeface="Gill Sans MT"/>
              </a:rPr>
              <a:t>ou até sozinho em frente ao espelho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.  Se possível, use um filmador ou gravador (ou use um computador com webcam e microfone).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Não exagere na dose! Pode dar uma impressão de artificialidade.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Pratique a palestra na noite anterior  à apresentação,  nunca imediatamente antes à apresentação.  Faça apenas uma breve revisão antes da palestra.</a:t>
            </a:r>
            <a:endParaRPr/>
          </a:p>
        </p:txBody>
      </p:sp>
    </p:spTree>
  </p:cSld>
  <p:timing>
    <p:tnLst>
      <p:par>
        <p:cTn dur="indefinite" id="242" nodeType="tmRoot" restart="never">
          <p:childTnLst>
            <p:seq>
              <p:cTn dur="indefinite" id="243" nodeType="mainSeq">
                <p:childTnLst>
                  <p:par>
                    <p:cTn fill="hold" id="244">
                      <p:stCondLst>
                        <p:cond delay="indefinite"/>
                      </p:stCondLst>
                      <p:childTnLst>
                        <p:par>
                          <p:cTn fill="hold" id="245">
                            <p:stCondLst>
                              <p:cond delay="0"/>
                            </p:stCondLst>
                            <p:childTnLst>
                              <p:par>
                                <p:cTn fill="hold" id="24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end="2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8">
                      <p:stCondLst>
                        <p:cond delay="indefinite"/>
                      </p:stCondLst>
                      <p:childTnLst>
                        <p:par>
                          <p:cTn fill="hold" id="249">
                            <p:stCondLst>
                              <p:cond delay="0"/>
                            </p:stCondLst>
                            <p:childTnLst>
                              <p:par>
                                <p:cTn fill="hold" id="25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end="484" st="4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2">
                      <p:stCondLst>
                        <p:cond delay="indefinite"/>
                      </p:stCondLst>
                      <p:childTnLst>
                        <p:par>
                          <p:cTn fill="hold" id="253">
                            <p:stCondLst>
                              <p:cond delay="0"/>
                            </p:stCondLst>
                            <p:childTnLst>
                              <p:par>
                                <p:cTn fill="hold" id="25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end="484" st="4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6">
                      <p:stCondLst>
                        <p:cond delay="indefinite"/>
                      </p:stCondLst>
                      <p:childTnLst>
                        <p:par>
                          <p:cTn fill="hold" id="257">
                            <p:stCondLst>
                              <p:cond delay="0"/>
                            </p:stCondLst>
                            <p:childTnLst>
                              <p:par>
                                <p:cTn fill="hold" id="25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end="484" st="4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0">
                      <p:stCondLst>
                        <p:cond delay="indefinite"/>
                      </p:stCondLst>
                      <p:childTnLst>
                        <p:par>
                          <p:cTn fill="hold" id="261">
                            <p:stCondLst>
                              <p:cond delay="0"/>
                            </p:stCondLst>
                            <p:childTnLst>
                              <p:par>
                                <p:cTn fill="hold" id="26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end="484" st="4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CustomShape 1"/>
          <p:cNvSpPr/>
          <p:nvPr/>
        </p:nvSpPr>
        <p:spPr>
          <a:xfrm>
            <a:off x="762120" y="228600"/>
            <a:ext cx="7543080" cy="68508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Questionadores Agressivos</a:t>
            </a:r>
            <a:endParaRPr/>
          </a:p>
        </p:txBody>
      </p:sp>
      <p:sp>
        <p:nvSpPr>
          <p:cNvPr id="354" name="CustomShape 2"/>
          <p:cNvSpPr/>
          <p:nvPr/>
        </p:nvSpPr>
        <p:spPr>
          <a:xfrm>
            <a:off x="838080" y="1295280"/>
            <a:ext cx="6933600" cy="47905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6000"/>
              <a:buFont charset="2" typeface="Wingdings 3"/>
              <a:buChar char=""/>
            </a:pPr>
            <a:r>
              <a:rPr i="1" lang="pt-BR" sz="2600">
                <a:solidFill>
                  <a:srgbClr val="000000"/>
                </a:solidFill>
                <a:latin typeface="Gill Sans MT"/>
              </a:rPr>
              <a:t>“</a:t>
            </a:r>
            <a:r>
              <a:rPr i="1" lang="pt-BR" sz="2600">
                <a:solidFill>
                  <a:srgbClr val="000000"/>
                </a:solidFill>
                <a:latin typeface="Gill Sans MT"/>
              </a:rPr>
              <a:t>Vocês são familiares com o trabalho de  Silvio e Vesgo de 2004, no qual eles propuseram exatamente as mesmas idéias que vocês?" </a:t>
            </a:r>
            <a:r>
              <a:rPr b="1" lang="pt-BR" sz="2600">
                <a:solidFill>
                  <a:srgbClr val="000000"/>
                </a:solidFill>
                <a:latin typeface="Gill Sans MT"/>
              </a:rPr>
              <a:t> (…)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Um dos maiores medos dos apresentadores é a fase de PERGUNTAS.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Você não precisa saber responder a tudo.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b="1" lang="pt-BR" sz="2600">
                <a:solidFill>
                  <a:srgbClr val="000000"/>
                </a:solidFill>
                <a:latin typeface="Gill Sans MT"/>
              </a:rPr>
              <a:t>Nós vivemos num mundo de idéias – QUESTIONAMENTO DE IDÉIAS É BOM PARA VOCÊ E PARA O CAMPO.</a:t>
            </a:r>
            <a:endParaRPr/>
          </a:p>
        </p:txBody>
      </p:sp>
      <p:pic>
        <p:nvPicPr>
          <p:cNvPr descr="" id="355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7324560" y="2819520"/>
            <a:ext cx="1818720" cy="1766160"/>
          </a:xfrm>
          <a:prstGeom prst="rect">
            <a:avLst/>
          </a:prstGeom>
        </p:spPr>
      </p:pic>
      <p:sp>
        <p:nvSpPr>
          <p:cNvPr id="356" name="CustomShape 3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51B111-3151-41E1-8131-31013131419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</p:spTree>
  </p:cSld>
  <p:timing>
    <p:tnLst>
      <p:par>
        <p:cTn dur="indefinite" id="264" nodeType="tmRoot" restart="never">
          <p:childTnLst>
            <p:seq>
              <p:cTn dur="indefinite" id="265" nodeType="mainSeq">
                <p:childTnLst>
                  <p:par>
                    <p:cTn fill="hold" id="266">
                      <p:stCondLst>
                        <p:cond delay="indefinite"/>
                      </p:stCondLst>
                      <p:childTnLst>
                        <p:par>
                          <p:cTn fill="hold" id="267">
                            <p:stCondLst>
                              <p:cond delay="0"/>
                            </p:stCondLst>
                            <p:childTnLst>
                              <p:par>
                                <p:cTn fill="hold" id="26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13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0">
                      <p:stCondLst>
                        <p:cond delay="indefinite"/>
                      </p:stCondLst>
                      <p:childTnLst>
                        <p:par>
                          <p:cTn fill="hold" id="271">
                            <p:stCondLst>
                              <p:cond delay="0"/>
                            </p:stCondLst>
                            <p:childTnLst>
                              <p:par>
                                <p:cTn fill="hold" id="27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329" st="3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4">
                      <p:stCondLst>
                        <p:cond delay="indefinite"/>
                      </p:stCondLst>
                      <p:childTnLst>
                        <p:par>
                          <p:cTn fill="hold" id="275">
                            <p:stCondLst>
                              <p:cond delay="0"/>
                            </p:stCondLst>
                            <p:childTnLst>
                              <p:par>
                                <p:cTn fill="hold" id="27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329" st="3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8">
                      <p:stCondLst>
                        <p:cond delay="indefinite"/>
                      </p:stCondLst>
                      <p:childTnLst>
                        <p:par>
                          <p:cTn fill="hold" id="279">
                            <p:stCondLst>
                              <p:cond delay="0"/>
                            </p:stCondLst>
                            <p:childTnLst>
                              <p:par>
                                <p:cTn fill="hold" id="28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329" st="3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Questionadores Agressivos, cont.</a:t>
            </a:r>
            <a:endParaRPr/>
          </a:p>
        </p:txBody>
      </p:sp>
      <p:sp>
        <p:nvSpPr>
          <p:cNvPr id="358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C1E141C1-81B1-4111-B171-81A151B1C17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59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500">
                <a:solidFill>
                  <a:srgbClr val="000000"/>
                </a:solidFill>
                <a:latin typeface="Gill Sans MT"/>
              </a:rPr>
              <a:t>Reformule a pergunta e pergunte à pessoa se é isso que ele quer dizer. </a:t>
            </a:r>
            <a:endParaRPr/>
          </a:p>
          <a:p>
            <a:pPr lvl="1">
              <a:lnSpc>
                <a:spcPct val="80000"/>
              </a:lnSpc>
              <a:buSzPct val="76000"/>
              <a:buFont typeface="Verdana"/>
              <a:buChar char="◦"/>
            </a:pPr>
            <a:r>
              <a:rPr lang="pt-BR" sz="2500">
                <a:solidFill>
                  <a:srgbClr val="464653"/>
                </a:solidFill>
                <a:latin typeface="Gill Sans MT"/>
              </a:rPr>
              <a:t>Isto dará mais tempo para você pensar a respeito.</a:t>
            </a:r>
            <a:endParaRPr/>
          </a:p>
          <a:p>
            <a:pPr lvl="1">
              <a:lnSpc>
                <a:spcPct val="80000"/>
              </a:lnSpc>
              <a:buSzPct val="76000"/>
              <a:buFont typeface="Verdana"/>
              <a:buChar char="◦"/>
            </a:pPr>
            <a:r>
              <a:rPr lang="pt-BR" sz="2500">
                <a:solidFill>
                  <a:srgbClr val="464653"/>
                </a:solidFill>
                <a:latin typeface="Gill Sans MT"/>
              </a:rPr>
              <a:t>Você responde à pergunta correta. </a:t>
            </a:r>
            <a:endParaRPr/>
          </a:p>
          <a:p>
            <a:pPr lvl="1">
              <a:lnSpc>
                <a:spcPct val="80000"/>
              </a:lnSpc>
              <a:buSzPct val="76000"/>
              <a:buFont typeface="Verdana"/>
              <a:buChar char="◦"/>
            </a:pPr>
            <a:r>
              <a:rPr lang="pt-BR" sz="2500">
                <a:solidFill>
                  <a:srgbClr val="464653"/>
                </a:solidFill>
                <a:latin typeface="Gill Sans MT"/>
              </a:rPr>
              <a:t>Faça as perguntas numa forma mais leve se elas forem hostis.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500">
                <a:solidFill>
                  <a:srgbClr val="000000"/>
                </a:solidFill>
                <a:latin typeface="Gill Sans MT"/>
              </a:rPr>
              <a:t>Olhe o questionador direto nos olhos! Contato visual prolongado empático.  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500">
                <a:solidFill>
                  <a:srgbClr val="000000"/>
                </a:solidFill>
                <a:latin typeface="Gill Sans MT"/>
              </a:rPr>
              <a:t>NÃO  fique bravo ou coloque a pessoa “para baixo” – você está numa posição de poder.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 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400">
                <a:solidFill>
                  <a:srgbClr val="000000"/>
                </a:solidFill>
                <a:latin typeface="Gill Sans MT"/>
              </a:rPr>
              <a:t>Se você não puder responder, admita – não enrole!</a:t>
            </a:r>
            <a:endParaRPr/>
          </a:p>
          <a:p>
            <a:pPr>
              <a:lnSpc>
                <a:spcPct val="80000"/>
              </a:lnSpc>
              <a:buSzPct val="76000"/>
              <a:buFont charset="2" typeface="Wingdings 3"/>
              <a:buChar char=""/>
            </a:pPr>
            <a:r>
              <a:rPr lang="pt-BR" sz="2400">
                <a:solidFill>
                  <a:srgbClr val="000000"/>
                </a:solidFill>
                <a:latin typeface="Gill Sans MT"/>
              </a:rPr>
              <a:t>Ofereça-se para discutir após a apresentação se você não puder responder a pergunta na hora.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 </a:t>
            </a:r>
            <a:endParaRPr/>
          </a:p>
        </p:txBody>
      </p:sp>
    </p:spTree>
  </p:cSld>
  <p:timing>
    <p:tnLst>
      <p:par>
        <p:cTn dur="indefinite" id="282" nodeType="tmRoot" restart="never">
          <p:childTnLst>
            <p:seq>
              <p:cTn dur="indefinite" id="283" nodeType="mainSeq">
                <p:childTnLst>
                  <p:par>
                    <p:cTn fill="hold" id="284">
                      <p:stCondLst>
                        <p:cond delay="indefinite"/>
                      </p:stCondLst>
                      <p:childTnLst>
                        <p:par>
                          <p:cTn fill="hold" id="285">
                            <p:stCondLst>
                              <p:cond delay="0"/>
                            </p:stCondLst>
                            <p:childTnLst>
                              <p:par>
                                <p:cTn fill="hold" id="28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7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88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524" st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90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524" st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92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524" st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4">
                      <p:stCondLst>
                        <p:cond delay="indefinite"/>
                      </p:stCondLst>
                      <p:childTnLst>
                        <p:par>
                          <p:cTn fill="hold" id="295">
                            <p:stCondLst>
                              <p:cond delay="0"/>
                            </p:stCondLst>
                            <p:childTnLst>
                              <p:par>
                                <p:cTn fill="hold" id="29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524" st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8">
                      <p:stCondLst>
                        <p:cond delay="indefinite"/>
                      </p:stCondLst>
                      <p:childTnLst>
                        <p:par>
                          <p:cTn fill="hold" id="299">
                            <p:stCondLst>
                              <p:cond delay="0"/>
                            </p:stCondLst>
                            <p:childTnLst>
                              <p:par>
                                <p:cTn fill="hold" id="30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524" st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2">
                      <p:stCondLst>
                        <p:cond delay="indefinite"/>
                      </p:stCondLst>
                      <p:childTnLst>
                        <p:par>
                          <p:cTn fill="hold" id="303">
                            <p:stCondLst>
                              <p:cond delay="0"/>
                            </p:stCondLst>
                            <p:childTnLst>
                              <p:par>
                                <p:cTn fill="hold" id="30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524" st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6">
                      <p:stCondLst>
                        <p:cond delay="indefinite"/>
                      </p:stCondLst>
                      <p:childTnLst>
                        <p:par>
                          <p:cTn fill="hold" id="307">
                            <p:stCondLst>
                              <p:cond delay="0"/>
                            </p:stCondLst>
                            <p:childTnLst>
                              <p:par>
                                <p:cTn fill="hold" id="30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524" st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762120" y="228600"/>
            <a:ext cx="7923960" cy="68508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2800">
                <a:solidFill>
                  <a:srgbClr val="464653"/>
                </a:solidFill>
                <a:latin typeface="Bookman Old Style"/>
              </a:rPr>
              <a:t>Outros conselhos</a:t>
            </a:r>
            <a:endParaRPr/>
          </a:p>
        </p:txBody>
      </p:sp>
      <p:sp>
        <p:nvSpPr>
          <p:cNvPr id="361" name="CustomShape 2"/>
          <p:cNvSpPr/>
          <p:nvPr/>
        </p:nvSpPr>
        <p:spPr>
          <a:xfrm>
            <a:off x="838080" y="1295280"/>
            <a:ext cx="6171480" cy="47905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6000"/>
              <a:buFont charset="2" typeface="Wingdings 3"/>
              <a:buChar char=""/>
            </a:pPr>
            <a:r>
              <a:rPr i="1" lang="pt-BR" sz="2400">
                <a:solidFill>
                  <a:srgbClr val="000000"/>
                </a:solidFill>
                <a:latin typeface="Gill Sans MT"/>
              </a:rPr>
              <a:t>"</a:t>
            </a:r>
            <a:r>
              <a:rPr i="1" lang="pt-BR" sz="2600">
                <a:solidFill>
                  <a:srgbClr val="000000"/>
                </a:solidFill>
                <a:latin typeface="Gill Sans MT"/>
              </a:rPr>
              <a:t>An ounce of application is worth a ton of theory"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 (George Washington Carver). As pessoas gostam de saber como você aplicou e quais foram os resultados tangíveis.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Atenção com o </a:t>
            </a:r>
            <a:r>
              <a:rPr i="1" lang="pt-BR" sz="2600">
                <a:solidFill>
                  <a:srgbClr val="000000"/>
                </a:solidFill>
                <a:latin typeface="Gill Sans MT"/>
              </a:rPr>
              <a:t>chalkboard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.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Alternativa: coloque alguma coisa na transparência e então adicione a parte interessante com um marcador de transparência. 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i="1" lang="pt-BR" sz="2600">
                <a:solidFill>
                  <a:srgbClr val="000000"/>
                </a:solidFill>
                <a:latin typeface="Gill Sans MT"/>
              </a:rPr>
              <a:t>Chalkboard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 é ótimo para responder a uma “pergunta inesperada”.  Pontos para você se você conhecer tão bem o material que você possa ir até a lousa e responder a questão.</a:t>
            </a:r>
            <a:endParaRPr/>
          </a:p>
          <a:p>
            <a:endParaRPr/>
          </a:p>
        </p:txBody>
      </p:sp>
      <p:pic>
        <p:nvPicPr>
          <p:cNvPr descr="" id="362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7010280" y="1219320"/>
            <a:ext cx="2133000" cy="1832760"/>
          </a:xfrm>
          <a:prstGeom prst="rect">
            <a:avLst/>
          </a:prstGeom>
        </p:spPr>
      </p:pic>
      <p:sp>
        <p:nvSpPr>
          <p:cNvPr id="363" name="CustomShape 3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D14101-B191-4111-B141-51F101F1312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</p:spTree>
  </p:cSld>
  <p:timing>
    <p:tnLst>
      <p:par>
        <p:cTn dur="indefinite" id="310" nodeType="tmRoot" restart="never">
          <p:childTnLst>
            <p:seq>
              <p:cTn dur="indefinite" id="311" nodeType="mainSeq">
                <p:childTnLst>
                  <p:par>
                    <p:cTn fill="hold" id="312">
                      <p:stCondLst>
                        <p:cond delay="indefinite"/>
                      </p:stCondLst>
                      <p:childTnLst>
                        <p:par>
                          <p:cTn fill="hold" id="313">
                            <p:stCondLst>
                              <p:cond delay="0"/>
                            </p:stCondLst>
                            <p:childTnLst>
                              <p:par>
                                <p:cTn fill="hold" id="31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16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6">
                      <p:stCondLst>
                        <p:cond delay="indefinite"/>
                      </p:stCondLst>
                      <p:childTnLst>
                        <p:par>
                          <p:cTn fill="hold" id="317">
                            <p:stCondLst>
                              <p:cond delay="0"/>
                            </p:stCondLst>
                            <p:childTnLst>
                              <p:par>
                                <p:cTn fill="hold" id="31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484" st="4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0">
                      <p:stCondLst>
                        <p:cond delay="indefinite"/>
                      </p:stCondLst>
                      <p:childTnLst>
                        <p:par>
                          <p:cTn fill="hold" id="321">
                            <p:stCondLst>
                              <p:cond delay="0"/>
                            </p:stCondLst>
                            <p:childTnLst>
                              <p:par>
                                <p:cTn fill="hold" id="32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484" st="4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4">
                      <p:stCondLst>
                        <p:cond delay="indefinite"/>
                      </p:stCondLst>
                      <p:childTnLst>
                        <p:par>
                          <p:cTn fill="hold" id="325">
                            <p:stCondLst>
                              <p:cond delay="0"/>
                            </p:stCondLst>
                            <p:childTnLst>
                              <p:par>
                                <p:cTn fill="hold" id="32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484" st="4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Guia para preparação da apresentação</a:t>
            </a:r>
            <a:endParaRPr/>
          </a:p>
        </p:txBody>
      </p:sp>
      <p:sp>
        <p:nvSpPr>
          <p:cNvPr id="365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>
                <a:solidFill>
                  <a:srgbClr val="000000"/>
                </a:solidFill>
                <a:latin typeface="Gill Sans MT"/>
              </a:rPr>
              <a:t>25/04/14</a:t>
            </a:r>
            <a:endParaRPr/>
          </a:p>
        </p:txBody>
      </p:sp>
      <p:sp>
        <p:nvSpPr>
          <p:cNvPr id="366" name="CustomShape 3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67" name="CustomShape 4"/>
          <p:cNvSpPr/>
          <p:nvPr/>
        </p:nvSpPr>
        <p:spPr>
          <a:xfrm>
            <a:off x="72000" y="-36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21F161-4171-41F1-A161-E1D16191511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pic>
        <p:nvPicPr>
          <p:cNvPr descr="" id="36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60" y="1327320"/>
            <a:ext cx="9143280" cy="4936320"/>
          </a:xfrm>
          <a:prstGeom prst="rect">
            <a:avLst/>
          </a:prstGeom>
        </p:spPr>
      </p:pic>
    </p:spTree>
  </p:cSld>
  <p:timing>
    <p:tnLst>
      <p:par>
        <p:cTn dur="indefinite" id="328" nodeType="tmRoot" restart="never">
          <p:childTnLst>
            <p:seq>
              <p:cTn id="329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Check-list para a apresentação Oral</a:t>
            </a:r>
            <a:endParaRPr/>
          </a:p>
        </p:txBody>
      </p:sp>
      <p:sp>
        <p:nvSpPr>
          <p:cNvPr id="370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>
                <a:solidFill>
                  <a:srgbClr val="000000"/>
                </a:solidFill>
                <a:latin typeface="Gill Sans MT"/>
              </a:rPr>
              <a:t>25/04/14</a:t>
            </a:r>
            <a:endParaRPr/>
          </a:p>
        </p:txBody>
      </p:sp>
      <p:sp>
        <p:nvSpPr>
          <p:cNvPr id="371" name="CustomShape 3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72" name="CustomShape 4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D10191B1-F171-4191-8181-E1E1219121D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pic>
        <p:nvPicPr>
          <p:cNvPr descr="" id="37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219320"/>
            <a:ext cx="9143280" cy="4936320"/>
          </a:xfrm>
          <a:prstGeom prst="rect">
            <a:avLst/>
          </a:prstGeom>
        </p:spPr>
      </p:pic>
    </p:spTree>
  </p:cSld>
  <p:timing>
    <p:tnLst>
      <p:par>
        <p:cTn dur="indefinite" id="330" nodeType="tmRoot" restart="never">
          <p:childTnLst>
            <p:seq>
              <p:cTn id="331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4 Sumário</a:t>
            </a:r>
            <a:endParaRPr/>
          </a:p>
        </p:txBody>
      </p:sp>
      <p:sp>
        <p:nvSpPr>
          <p:cNvPr id="375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4111F1-9171-4121-9171-21915171F1B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76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Prepare-se para a sua apresentação – identifique os pontos importantes.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Analise a sua audiência e atenda às suas necessidades.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Organize.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Ensine – não despeje dados.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Pratique.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Esteja preparado para perguntas.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Vá em frente e faça uma apresentação que as pessoas se lembrem! </a:t>
            </a:r>
            <a:endParaRPr/>
          </a:p>
        </p:txBody>
      </p:sp>
    </p:spTree>
  </p:cSld>
  <p:timing>
    <p:tnLst>
      <p:par>
        <p:cTn dur="indefinite" id="332" nodeType="tmRoot" restart="never">
          <p:childTnLst>
            <p:seq>
              <p:cTn dur="indefinite" id="333" nodeType="mainSeq">
                <p:childTnLst>
                  <p:par>
                    <p:cTn fill="hold" id="334">
                      <p:stCondLst>
                        <p:cond delay="indefinite"/>
                      </p:stCondLst>
                      <p:childTnLst>
                        <p:par>
                          <p:cTn fill="hold" id="335">
                            <p:stCondLst>
                              <p:cond delay="0"/>
                            </p:stCondLst>
                            <p:childTnLst>
                              <p:par>
                                <p:cTn fill="hold" id="33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7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8">
                      <p:stCondLst>
                        <p:cond delay="indefinite"/>
                      </p:stCondLst>
                      <p:childTnLst>
                        <p:par>
                          <p:cTn fill="hold" id="339">
                            <p:stCondLst>
                              <p:cond delay="0"/>
                            </p:stCondLst>
                            <p:childTnLst>
                              <p:par>
                                <p:cTn fill="hold" id="34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273" st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2">
                      <p:stCondLst>
                        <p:cond delay="indefinite"/>
                      </p:stCondLst>
                      <p:childTnLst>
                        <p:par>
                          <p:cTn fill="hold" id="343">
                            <p:stCondLst>
                              <p:cond delay="0"/>
                            </p:stCondLst>
                            <p:childTnLst>
                              <p:par>
                                <p:cTn fill="hold" id="34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273" st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6">
                      <p:stCondLst>
                        <p:cond delay="indefinite"/>
                      </p:stCondLst>
                      <p:childTnLst>
                        <p:par>
                          <p:cTn fill="hold" id="347">
                            <p:stCondLst>
                              <p:cond delay="0"/>
                            </p:stCondLst>
                            <p:childTnLst>
                              <p:par>
                                <p:cTn fill="hold" id="34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273" st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0">
                      <p:stCondLst>
                        <p:cond delay="indefinite"/>
                      </p:stCondLst>
                      <p:childTnLst>
                        <p:par>
                          <p:cTn fill="hold" id="351">
                            <p:stCondLst>
                              <p:cond delay="0"/>
                            </p:stCondLst>
                            <p:childTnLst>
                              <p:par>
                                <p:cTn fill="hold" id="35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273" st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4">
                      <p:stCondLst>
                        <p:cond delay="indefinite"/>
                      </p:stCondLst>
                      <p:childTnLst>
                        <p:par>
                          <p:cTn fill="hold" id="355">
                            <p:stCondLst>
                              <p:cond delay="0"/>
                            </p:stCondLst>
                            <p:childTnLst>
                              <p:par>
                                <p:cTn fill="hold" id="35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273" st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8">
                      <p:stCondLst>
                        <p:cond delay="indefinite"/>
                      </p:stCondLst>
                      <p:childTnLst>
                        <p:par>
                          <p:cTn fill="hold" id="359">
                            <p:stCondLst>
                              <p:cond delay="0"/>
                            </p:stCondLst>
                            <p:childTnLst>
                              <p:par>
                                <p:cTn fill="hold" id="36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273" st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D171B1-4181-4191-B121-81A1F18121B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286" name="CustomShape 2"/>
          <p:cNvSpPr/>
          <p:nvPr/>
        </p:nvSpPr>
        <p:spPr>
          <a:xfrm>
            <a:off x="3602160" y="1676520"/>
            <a:ext cx="5541120" cy="47905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2600">
                <a:solidFill>
                  <a:srgbClr val="000000"/>
                </a:solidFill>
                <a:latin typeface="Gill Sans MT"/>
              </a:rPr>
              <a:t>Falar em público é o medo número 1 dos Americanos!  Eles tem mais medo de morrer do que falar em público. (London Times, 1973)</a:t>
            </a:r>
            <a:endParaRPr/>
          </a:p>
          <a:p>
            <a:endParaRPr/>
          </a:p>
          <a:p>
            <a:r>
              <a:rPr lang="pt-BR" sz="2600">
                <a:solidFill>
                  <a:srgbClr val="000000"/>
                </a:solidFill>
                <a:latin typeface="Gill Sans MT"/>
              </a:rPr>
              <a:t> </a:t>
            </a:r>
            <a:r>
              <a:rPr i="1" lang="pt-BR" sz="2600">
                <a:solidFill>
                  <a:srgbClr val="000000"/>
                </a:solidFill>
                <a:latin typeface="Gill Sans MT"/>
              </a:rPr>
              <a:t>"Nothing should be explained in such a way that it cannot be understood by an intelligent 12 year old",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 Albert Einstein.</a:t>
            </a:r>
            <a:endParaRPr/>
          </a:p>
        </p:txBody>
      </p:sp>
      <p:pic>
        <p:nvPicPr>
          <p:cNvPr descr="" id="287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838080" y="2438280"/>
            <a:ext cx="1809000" cy="1770840"/>
          </a:xfrm>
          <a:prstGeom prst="rect">
            <a:avLst/>
          </a:prstGeom>
        </p:spPr>
      </p:pic>
    </p:spTree>
  </p:cSld>
  <p:timing>
    <p:tnLst>
      <p:par>
        <p:cTn dur="indefinite" id="3" nodeType="tmRoot" restart="never">
          <p:childTnLst>
            <p:seq>
              <p:cTn dur="indefinite" id="4" nodeType="mainSeq">
                <p:childTnLst>
                  <p:par>
                    <p:cTn fill="hold" id="5">
                      <p:stCondLst>
                        <p:cond delay="indefinite"/>
                      </p:stCondLst>
                      <p:childTnLst>
                        <p:par>
                          <p:cTn fill="hold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12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250" st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Está interessado em se aprofundar?</a:t>
            </a:r>
            <a:endParaRPr/>
          </a:p>
        </p:txBody>
      </p:sp>
      <p:sp>
        <p:nvSpPr>
          <p:cNvPr id="378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>
                <a:solidFill>
                  <a:srgbClr val="000000"/>
                </a:solidFill>
                <a:latin typeface="Gill Sans MT"/>
              </a:rPr>
              <a:t>25/04/14</a:t>
            </a:r>
            <a:endParaRPr/>
          </a:p>
        </p:txBody>
      </p:sp>
      <p:sp>
        <p:nvSpPr>
          <p:cNvPr id="379" name="CustomShape 3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80" name="CustomShape 4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B19161C1-8121-41B1-8121-C11171D1519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81" name="CustomShape 5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Há uma grande quantidade de material disponível na Internet, além de vídeos em livrarias especializadas.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Há vários cursos pagos e treinamentos no mercado.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Procure também material sobre:</a:t>
            </a:r>
            <a:endParaRPr/>
          </a:p>
          <a:p>
            <a:pPr lvl="1"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Neurolinguística</a:t>
            </a:r>
            <a:endParaRPr/>
          </a:p>
          <a:p>
            <a:pPr lvl="1"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Expressão Corporal</a:t>
            </a:r>
            <a:endParaRPr/>
          </a:p>
          <a:p>
            <a:pPr lvl="1"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Oratória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CustomShape 1"/>
          <p:cNvSpPr/>
          <p:nvPr/>
        </p:nvSpPr>
        <p:spPr>
          <a:xfrm>
            <a:off x="1219320" y="2971800"/>
            <a:ext cx="6857280" cy="1065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FIM- BOA SORTE !!!</a:t>
            </a:r>
            <a:endParaRPr/>
          </a:p>
        </p:txBody>
      </p:sp>
      <p:sp>
        <p:nvSpPr>
          <p:cNvPr id="383" name="CustomShape 2"/>
          <p:cNvSpPr/>
          <p:nvPr/>
        </p:nvSpPr>
        <p:spPr>
          <a:xfrm>
            <a:off x="1295280" y="4267080"/>
            <a:ext cx="6780960" cy="1142280"/>
          </a:xfrm>
          <a:prstGeom prst="rect">
            <a:avLst/>
          </a:prstGeom>
        </p:spPr>
      </p:sp>
      <p:sp>
        <p:nvSpPr>
          <p:cNvPr id="384" name="CustomShape 3"/>
          <p:cNvSpPr/>
          <p:nvPr/>
        </p:nvSpPr>
        <p:spPr>
          <a:xfrm>
            <a:off x="6400800" y="6355080"/>
            <a:ext cx="2285280" cy="365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>
                <a:solidFill>
                  <a:srgbClr val="000000"/>
                </a:solidFill>
                <a:latin typeface="Gill Sans MT"/>
              </a:rPr>
              <a:t>25/04/14</a:t>
            </a:r>
            <a:endParaRPr/>
          </a:p>
        </p:txBody>
      </p:sp>
      <p:sp>
        <p:nvSpPr>
          <p:cNvPr id="385" name="CustomShape 4"/>
          <p:cNvSpPr/>
          <p:nvPr/>
        </p:nvSpPr>
        <p:spPr>
          <a:xfrm>
            <a:off x="2898720" y="6355080"/>
            <a:ext cx="3474000" cy="365040"/>
          </a:xfrm>
          <a:prstGeom prst="rect">
            <a:avLst/>
          </a:prstGeom>
        </p:spPr>
      </p:sp>
      <p:sp>
        <p:nvSpPr>
          <p:cNvPr id="386" name="CustomShape 5"/>
          <p:cNvSpPr/>
          <p:nvPr/>
        </p:nvSpPr>
        <p:spPr>
          <a:xfrm>
            <a:off x="1069920" y="6355080"/>
            <a:ext cx="1520280" cy="365040"/>
          </a:xfrm>
          <a:prstGeom prst="rect">
            <a:avLst/>
          </a:prstGeom>
        </p:spPr>
        <p:txBody>
          <a:bodyPr bIns="45000" lIns="90000" rIns="90000" tIns="45000"/>
          <a:p>
            <a:fld id="{C12101A1-1181-41D1-9131-9111E121217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Motivação</a:t>
            </a:r>
            <a:endParaRPr/>
          </a:p>
        </p:txBody>
      </p:sp>
      <p:sp>
        <p:nvSpPr>
          <p:cNvPr id="289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2161A1-E1E1-41F1-8171-015181C101F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290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Você quer passar a sua mensagem!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Será exigido de você na sua vida acadêmica e profissional que você faça apresentações – conte com isso!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Aqueles que se expressam bem: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São colocados em níveis acima dos seu pares. 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Tendem a avançar mais rapidamente nas suas carreiras do que aqueles que não – independente (até um certo ponto) do seu </a:t>
            </a:r>
            <a:r>
              <a:rPr i="1" lang="pt-BR" sz="2300">
                <a:solidFill>
                  <a:srgbClr val="464653"/>
                </a:solidFill>
                <a:latin typeface="Gill Sans MT"/>
              </a:rPr>
              <a:t>expertise</a:t>
            </a:r>
            <a:r>
              <a:rPr lang="pt-BR" sz="2300">
                <a:solidFill>
                  <a:srgbClr val="464653"/>
                </a:solidFill>
                <a:latin typeface="Gill Sans MT"/>
              </a:rPr>
              <a:t> técnico.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dur="indefinite" id="16" nodeType="mainSeq">
                <p:childTnLst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3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351" st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351" st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351" st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351" st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Objetivos</a:t>
            </a:r>
            <a:endParaRPr/>
          </a:p>
        </p:txBody>
      </p:sp>
      <p:sp>
        <p:nvSpPr>
          <p:cNvPr id="292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91F19181-F1D1-4191-91E1-6181C191E1E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293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800">
                <a:solidFill>
                  <a:srgbClr val="000000"/>
                </a:solidFill>
                <a:latin typeface="Gill Sans MT"/>
              </a:rPr>
              <a:t>Entender como as pessoas avaliam apresentações orais.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800">
                <a:solidFill>
                  <a:srgbClr val="000000"/>
                </a:solidFill>
                <a:latin typeface="Gill Sans MT"/>
              </a:rPr>
              <a:t>Entender elementos comuns de uma apresentação técnica.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800">
                <a:solidFill>
                  <a:srgbClr val="000000"/>
                </a:solidFill>
                <a:latin typeface="Gill Sans MT"/>
              </a:rPr>
              <a:t>Ser capaz de montar uma apresentação efetiva.</a:t>
            </a:r>
            <a:endParaRPr/>
          </a:p>
          <a:p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Primeiras Impressões</a:t>
            </a:r>
            <a:endParaRPr/>
          </a:p>
        </p:txBody>
      </p:sp>
      <p:sp>
        <p:nvSpPr>
          <p:cNvPr id="295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C1E1D1-F111-41F1-A101-415111D1918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296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</a:pPr>
            <a:r>
              <a:rPr lang="pt-BR" sz="2400">
                <a:solidFill>
                  <a:srgbClr val="000000"/>
                </a:solidFill>
                <a:latin typeface="Gill Sans MT"/>
              </a:rPr>
              <a:t>Nos primeiros sete segundos de uma reunião, as pessoas geralmente formam opiniões subconscientes sobre  seu: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Nível de Renda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Nível educacional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Confiabilidade (“Trustworthiness”)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Estilo de Personalidade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Nível de Confiança (“Confidence”)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Inteligência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Ética de Trabalho</a:t>
            </a:r>
            <a:endParaRPr/>
          </a:p>
          <a:p>
            <a:pPr lvl="1"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Segurança (“Dependability”)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Função do Cérebro Direito</a:t>
            </a:r>
            <a:r>
              <a:rPr lang="pt-BR" sz="3200">
                <a:solidFill>
                  <a:srgbClr val="464653"/>
                </a:solidFill>
                <a:latin typeface="Bookman Old Style"/>
              </a:rPr>
              <a:t>	</a:t>
            </a:r>
            <a:endParaRPr/>
          </a:p>
        </p:txBody>
      </p:sp>
      <p:sp>
        <p:nvSpPr>
          <p:cNvPr id="298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21C141-9191-4111-9151-218141F1A10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pic>
        <p:nvPicPr>
          <p:cNvPr descr="" id="299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7315200" y="2514600"/>
            <a:ext cx="1584720" cy="1911240"/>
          </a:xfrm>
          <a:prstGeom prst="rect">
            <a:avLst/>
          </a:prstGeom>
        </p:spPr>
      </p:pic>
      <p:sp>
        <p:nvSpPr>
          <p:cNvPr id="300" name="CustomShape 3"/>
          <p:cNvSpPr/>
          <p:nvPr/>
        </p:nvSpPr>
        <p:spPr>
          <a:xfrm>
            <a:off x="0" y="1143000"/>
            <a:ext cx="7162200" cy="5180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O que significa cérebro direito vs esquerdo?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Ouvir uma apresentação é uma função do cérebro direito.  </a:t>
            </a:r>
            <a:endParaRPr/>
          </a:p>
          <a:p>
            <a:pPr>
              <a:lnSpc>
                <a:spcPct val="90000"/>
              </a:lnSpc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Isto significa que </a:t>
            </a:r>
            <a:r>
              <a:rPr i="1" lang="pt-BR" sz="2600">
                <a:solidFill>
                  <a:srgbClr val="000000"/>
                </a:solidFill>
                <a:latin typeface="Gill Sans MT"/>
              </a:rPr>
              <a:t>________________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 , não ______________ , são importantes à interpretação do ouvinte sobre o que você está falando.Há  3 V's numa apresentação</a:t>
            </a:r>
            <a:endParaRPr/>
          </a:p>
          <a:p>
            <a:pPr lvl="1">
              <a:lnSpc>
                <a:spcPct val="90000"/>
              </a:lnSpc>
              <a:buSzPct val="76000"/>
              <a:buFont typeface="Verdana"/>
              <a:buChar char="◦"/>
            </a:pPr>
            <a:r>
              <a:rPr b="1" lang="pt-BR" sz="2800">
                <a:solidFill>
                  <a:srgbClr val="464653"/>
                </a:solidFill>
                <a:latin typeface="Gill Sans MT"/>
              </a:rPr>
              <a:t>Verbal</a:t>
            </a:r>
            <a:r>
              <a:rPr lang="pt-BR" sz="2800">
                <a:solidFill>
                  <a:srgbClr val="464653"/>
                </a:solidFill>
                <a:latin typeface="Gill Sans MT"/>
              </a:rPr>
              <a:t>:  O que você diz, conteúdo do que sai da sua boca.</a:t>
            </a:r>
            <a:endParaRPr/>
          </a:p>
          <a:p>
            <a:pPr lvl="1">
              <a:lnSpc>
                <a:spcPct val="90000"/>
              </a:lnSpc>
              <a:buSzPct val="76000"/>
              <a:buFont typeface="Verdana"/>
              <a:buChar char="◦"/>
            </a:pPr>
            <a:r>
              <a:rPr b="1" lang="pt-BR" sz="2800">
                <a:solidFill>
                  <a:srgbClr val="464653"/>
                </a:solidFill>
                <a:latin typeface="Gill Sans MT"/>
              </a:rPr>
              <a:t>Vocal</a:t>
            </a:r>
            <a:r>
              <a:rPr lang="pt-BR" sz="2800">
                <a:solidFill>
                  <a:srgbClr val="464653"/>
                </a:solidFill>
                <a:latin typeface="Gill Sans MT"/>
              </a:rPr>
              <a:t>:  Como você diz – inflexão, entusiasmo, entonação.</a:t>
            </a:r>
            <a:endParaRPr/>
          </a:p>
          <a:p>
            <a:pPr lvl="1">
              <a:lnSpc>
                <a:spcPct val="90000"/>
              </a:lnSpc>
              <a:buSzPct val="76000"/>
              <a:buFont typeface="Verdana"/>
              <a:buChar char="◦"/>
            </a:pPr>
            <a:r>
              <a:rPr b="1" lang="pt-BR" sz="2800">
                <a:solidFill>
                  <a:srgbClr val="464653"/>
                </a:solidFill>
                <a:latin typeface="Gill Sans MT"/>
              </a:rPr>
              <a:t>Visual</a:t>
            </a:r>
            <a:r>
              <a:rPr lang="pt-BR" sz="2800">
                <a:solidFill>
                  <a:srgbClr val="464653"/>
                </a:solidFill>
                <a:latin typeface="Gill Sans MT"/>
              </a:rPr>
              <a:t>:  O que a audiência vê – aparência,  postura, gestos, expressões faciais.</a:t>
            </a:r>
            <a:endParaRPr/>
          </a:p>
        </p:txBody>
      </p:sp>
    </p:spTree>
  </p:cSld>
  <p:timing>
    <p:tnLst>
      <p:par>
        <p:cTn dur="indefinite" id="33" nodeType="tmRoot" restart="never">
          <p:childTnLst>
            <p:seq>
              <p:cTn id="34" nodeType="mainSeq">
                <p:childTnLst>
                  <p:par>
                    <p:cTn fill="freeze" id="35">
                      <p:stCondLst>
                        <p:cond delay="indefinite"/>
                      </p:stCondLst>
                      <p:childTnLst>
                        <p:par>
                          <p:cTn fill="freeze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4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39">
                      <p:stCondLst>
                        <p:cond delay="indefinite"/>
                      </p:stCondLst>
                      <p:childTnLst>
                        <p:par>
                          <p:cTn fill="freeze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459" st="4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3">
                      <p:stCondLst>
                        <p:cond delay="indefinite"/>
                      </p:stCondLst>
                      <p:childTnLst>
                        <p:par>
                          <p:cTn fill="freeze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459" st="4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459" st="4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459" st="4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459" st="4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Função do Cérebro Direito, cont.</a:t>
            </a:r>
            <a:endParaRPr/>
          </a:p>
        </p:txBody>
      </p:sp>
      <p:sp>
        <p:nvSpPr>
          <p:cNvPr id="302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710071-A191-4131-9191-7141C19121D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03" name="CustomShape 3"/>
          <p:cNvSpPr/>
          <p:nvPr/>
        </p:nvSpPr>
        <p:spPr>
          <a:xfrm>
            <a:off x="457200" y="1219320"/>
            <a:ext cx="8228880" cy="49370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Um estudo (Mehrabian, 1964) do </a:t>
            </a:r>
            <a:r>
              <a:rPr b="1" i="1" lang="pt-BR" sz="2600">
                <a:solidFill>
                  <a:srgbClr val="000000"/>
                </a:solidFill>
                <a:latin typeface="Gill Sans MT"/>
              </a:rPr>
              <a:t>impacto</a:t>
            </a:r>
            <a:r>
              <a:rPr i="1" lang="pt-BR" sz="2600">
                <a:solidFill>
                  <a:srgbClr val="000000"/>
                </a:solidFill>
                <a:latin typeface="Gill Sans MT"/>
              </a:rPr>
              <a:t> dos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 3 V's encontrou que:</a:t>
            </a:r>
            <a:endParaRPr/>
          </a:p>
          <a:p>
            <a:pPr lvl="1">
              <a:buSzPct val="76000"/>
              <a:buFont typeface="Verdana"/>
              <a:buChar char="◦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Verbal: </a:t>
            </a:r>
            <a:r>
              <a:rPr lang="pt-BR" sz="2300" u="sng">
                <a:solidFill>
                  <a:srgbClr val="464653"/>
                </a:solidFill>
                <a:latin typeface="Gill Sans MT"/>
              </a:rPr>
              <a:t>7</a:t>
            </a:r>
            <a:r>
              <a:rPr lang="pt-BR" sz="2300">
                <a:solidFill>
                  <a:srgbClr val="464653"/>
                </a:solidFill>
                <a:latin typeface="Gill Sans MT"/>
              </a:rPr>
              <a:t>%    </a:t>
            </a:r>
            <a:endParaRPr/>
          </a:p>
          <a:p>
            <a:pPr lvl="1">
              <a:buSzPct val="76000"/>
              <a:buFont typeface="Verdana"/>
              <a:buChar char="◦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Vocal:  </a:t>
            </a:r>
            <a:r>
              <a:rPr lang="pt-BR" sz="2300" u="sng">
                <a:solidFill>
                  <a:srgbClr val="464653"/>
                </a:solidFill>
                <a:latin typeface="Gill Sans MT"/>
              </a:rPr>
              <a:t>38</a:t>
            </a:r>
            <a:r>
              <a:rPr lang="pt-BR" sz="2300">
                <a:solidFill>
                  <a:srgbClr val="464653"/>
                </a:solidFill>
                <a:latin typeface="Gill Sans MT"/>
              </a:rPr>
              <a:t> %   </a:t>
            </a:r>
            <a:endParaRPr/>
          </a:p>
          <a:p>
            <a:pPr lvl="1">
              <a:buSzPct val="76000"/>
              <a:buFont typeface="Verdana"/>
              <a:buChar char="◦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Visual: </a:t>
            </a:r>
            <a:r>
              <a:rPr lang="pt-BR" sz="2300" u="sng">
                <a:solidFill>
                  <a:srgbClr val="464653"/>
                </a:solidFill>
                <a:latin typeface="Gill Sans MT"/>
              </a:rPr>
              <a:t>55</a:t>
            </a:r>
            <a:r>
              <a:rPr lang="pt-BR" sz="2300">
                <a:solidFill>
                  <a:srgbClr val="464653"/>
                </a:solidFill>
                <a:latin typeface="Gill Sans MT"/>
              </a:rPr>
              <a:t> % </a:t>
            </a:r>
            <a:endParaRPr/>
          </a:p>
          <a:p>
            <a:r>
              <a:rPr i="1" lang="pt-BR" sz="2600">
                <a:solidFill>
                  <a:srgbClr val="000000"/>
                </a:solidFill>
                <a:latin typeface="Gill Sans MT"/>
              </a:rPr>
              <a:t>(Chute: talvez o impacto para engenheiros possa ser diferente…o que vocês acham?)</a:t>
            </a:r>
            <a:endParaRPr/>
          </a:p>
          <a:p>
            <a:pPr>
              <a:buSzPct val="76000"/>
              <a:buFont charset="2" typeface="Wingdings 3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Conclusão: Pessoas consideram mais os aspectos </a:t>
            </a:r>
            <a:r>
              <a:rPr lang="pt-BR" sz="2600" u="sng">
                <a:solidFill>
                  <a:srgbClr val="000000"/>
                </a:solidFill>
                <a:latin typeface="Gill Sans MT"/>
              </a:rPr>
              <a:t>vocal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 e </a:t>
            </a:r>
            <a:r>
              <a:rPr lang="pt-BR" sz="2600" u="sng">
                <a:solidFill>
                  <a:srgbClr val="000000"/>
                </a:solidFill>
                <a:latin typeface="Gill Sans MT"/>
              </a:rPr>
              <a:t>visual</a:t>
            </a:r>
            <a:r>
              <a:rPr lang="pt-BR" sz="2600">
                <a:solidFill>
                  <a:srgbClr val="000000"/>
                </a:solidFill>
                <a:latin typeface="Gill Sans MT"/>
              </a:rPr>
              <a:t> do que propriamente o conteúdo (aspecto verbal).</a:t>
            </a:r>
            <a:endParaRPr/>
          </a:p>
        </p:txBody>
      </p:sp>
    </p:spTree>
  </p:cSld>
  <p:timing>
    <p:tnLst>
      <p:par>
        <p:cTn dur="indefinite" id="53" nodeType="tmRoot" restart="never">
          <p:childTnLst>
            <p:seq>
              <p:cTn dur="indefinite" id="54" nodeType="mainSeq">
                <p:childTnLst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6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id="6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302" st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302" st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302" st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302" st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">
                      <p:stCondLst>
                        <p:cond delay="indefinite"/>
                      </p:stCondLst>
                      <p:childTnLst>
                        <p:par>
                          <p:cTn fill="hold" id="72">
                            <p:stCondLst>
                              <p:cond delay="0"/>
                            </p:stCondLst>
                            <p:childTnLst>
                              <p:par>
                                <p:cTn fill="hold" id="7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302" st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ustomShape 1"/>
          <p:cNvSpPr/>
          <p:nvPr/>
        </p:nvSpPr>
        <p:spPr>
          <a:xfrm>
            <a:off x="457200" y="228600"/>
            <a:ext cx="8228880" cy="91368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464653"/>
                </a:solidFill>
                <a:latin typeface="Bookman Old Style"/>
              </a:rPr>
              <a:t>Preparação para a Apresentação</a:t>
            </a:r>
            <a:endParaRPr/>
          </a:p>
        </p:txBody>
      </p:sp>
      <p:sp>
        <p:nvSpPr>
          <p:cNvPr id="305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E141B1-E191-41C1-9171-C1B1D1B121B1}" type="slidenum">
              <a:rPr lang="pt-BR">
                <a:solidFill>
                  <a:srgbClr val="000000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306" name="CustomShape 3"/>
          <p:cNvSpPr/>
          <p:nvPr/>
        </p:nvSpPr>
        <p:spPr>
          <a:xfrm>
            <a:off x="288000" y="1326960"/>
            <a:ext cx="4582800" cy="4937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3200">
                <a:solidFill>
                  <a:srgbClr val="000000"/>
                </a:solidFill>
                <a:latin typeface="Gill Sans MT"/>
              </a:rPr>
              <a:t>Antes de vocês começarem a fazer uma apresentação juntos, planejem a estratégia (criatividade, </a:t>
            </a:r>
            <a:r>
              <a:rPr i="1" lang="pt-BR" sz="3200">
                <a:solidFill>
                  <a:srgbClr val="000000"/>
                </a:solidFill>
                <a:latin typeface="Gill Sans MT"/>
              </a:rPr>
              <a:t>braimstorming</a:t>
            </a:r>
            <a:r>
              <a:rPr lang="pt-BR" sz="3200">
                <a:solidFill>
                  <a:srgbClr val="000000"/>
                </a:solidFill>
                <a:latin typeface="Gill Sans MT"/>
              </a:rPr>
              <a:t>). Desenhem-no  (design). Pensem que vocês estão contando uma história.</a:t>
            </a:r>
            <a:endParaRPr/>
          </a:p>
        </p:txBody>
      </p:sp>
      <p:sp>
        <p:nvSpPr>
          <p:cNvPr id="307" name="CustomShape 4"/>
          <p:cNvSpPr/>
          <p:nvPr/>
        </p:nvSpPr>
        <p:spPr>
          <a:xfrm>
            <a:off x="4632120" y="1216080"/>
            <a:ext cx="4041000" cy="4937040"/>
          </a:xfrm>
          <a:prstGeom prst="rect">
            <a:avLst/>
          </a:prstGeom>
        </p:spPr>
      </p:sp>
      <p:pic>
        <p:nvPicPr>
          <p:cNvPr descr="" id="308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5334120" y="1447920"/>
            <a:ext cx="3574440" cy="2780640"/>
          </a:xfrm>
          <a:prstGeom prst="rect">
            <a:avLst/>
          </a:prstGeom>
        </p:spPr>
      </p:pic>
    </p:spTree>
  </p:cSld>
  <p:timing>
    <p:tnLst>
      <p:par>
        <p:cTn dur="indefinite" id="75" nodeType="tmRoot" restart="never">
          <p:childTnLst>
            <p:seq>
              <p:cTn id="7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