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slides/slide7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323" r:id="rId8"/>
    <p:sldId id="263" r:id="rId9"/>
    <p:sldId id="264" r:id="rId10"/>
    <p:sldId id="265" r:id="rId11"/>
    <p:sldId id="322"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7" r:id="rId41"/>
    <p:sldId id="298" r:id="rId42"/>
    <p:sldId id="299" r:id="rId43"/>
    <p:sldId id="300" r:id="rId44"/>
    <p:sldId id="301" r:id="rId45"/>
    <p:sldId id="302" r:id="rId46"/>
    <p:sldId id="296" r:id="rId47"/>
    <p:sldId id="28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20" r:id="rId65"/>
    <p:sldId id="321" r:id="rId66"/>
    <p:sldId id="324" r:id="rId67"/>
    <p:sldId id="325" r:id="rId68"/>
    <p:sldId id="329" r:id="rId69"/>
    <p:sldId id="330" r:id="rId70"/>
    <p:sldId id="331" r:id="rId71"/>
    <p:sldId id="332" r:id="rId72"/>
    <p:sldId id="326" r:id="rId73"/>
    <p:sldId id="327" r:id="rId74"/>
    <p:sldId id="328" r:id="rId75"/>
    <p:sldId id="333" r:id="rId76"/>
    <p:sldId id="334" r:id="rId77"/>
    <p:sldId id="335" r:id="rId78"/>
    <p:sldId id="336" r:id="rId79"/>
    <p:sldId id="337" r:id="rId80"/>
    <p:sldId id="338" r:id="rId81"/>
    <p:sldId id="339" r:id="rId82"/>
    <p:sldId id="340" r:id="rId83"/>
    <p:sldId id="341" r:id="rId84"/>
    <p:sldId id="345" r:id="rId85"/>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94297"/>
    <a:srgbClr val="2A24A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84" y="-6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26FF45-E435-4B21-B1C3-A4FCD2156419}" type="doc">
      <dgm:prSet loTypeId="urn:microsoft.com/office/officeart/2005/8/layout/vList5" loCatId="list" qsTypeId="urn:microsoft.com/office/officeart/2005/8/quickstyle/simple3" qsCatId="simple" csTypeId="urn:microsoft.com/office/officeart/2005/8/colors/accent1_2" csCatId="accent1" phldr="1"/>
      <dgm:spPr/>
      <dgm:t>
        <a:bodyPr/>
        <a:lstStyle/>
        <a:p>
          <a:endParaRPr lang="pt-BR"/>
        </a:p>
      </dgm:t>
    </dgm:pt>
    <dgm:pt modelId="{45C2002A-DBC0-45F1-BB96-65526613C2F3}">
      <dgm:prSet custT="1"/>
      <dgm:spPr/>
      <dgm:t>
        <a:bodyPr/>
        <a:lstStyle/>
        <a:p>
          <a:pPr rtl="0"/>
          <a:r>
            <a:rPr lang="pt-BR" sz="1600" dirty="0" smtClean="0"/>
            <a:t>I - </a:t>
          </a:r>
          <a:r>
            <a:rPr lang="pt-BR" sz="2400" dirty="0" smtClean="0"/>
            <a:t>garantia do direito a cidades sustentáveis</a:t>
          </a:r>
          <a:endParaRPr lang="pt-BR" sz="2400" dirty="0"/>
        </a:p>
      </dgm:t>
    </dgm:pt>
    <dgm:pt modelId="{73460D44-E04C-4D79-8D03-B9D4527DC6EE}" type="parTrans" cxnId="{58CD2040-5C02-4968-9838-4F1D2828D9C3}">
      <dgm:prSet/>
      <dgm:spPr/>
      <dgm:t>
        <a:bodyPr/>
        <a:lstStyle/>
        <a:p>
          <a:endParaRPr lang="pt-BR"/>
        </a:p>
      </dgm:t>
    </dgm:pt>
    <dgm:pt modelId="{88847ADC-F618-480C-9E14-604356054410}" type="sibTrans" cxnId="{58CD2040-5C02-4968-9838-4F1D2828D9C3}">
      <dgm:prSet/>
      <dgm:spPr/>
      <dgm:t>
        <a:bodyPr/>
        <a:lstStyle/>
        <a:p>
          <a:endParaRPr lang="pt-BR"/>
        </a:p>
      </dgm:t>
    </dgm:pt>
    <dgm:pt modelId="{A18F698F-33D8-4B6A-B2F4-EA728513D62E}">
      <dgm:prSet custT="1"/>
      <dgm:spPr/>
      <dgm:t>
        <a:bodyPr/>
        <a:lstStyle/>
        <a:p>
          <a:pPr algn="l" rtl="0"/>
          <a:r>
            <a:rPr lang="pt-BR" sz="2800" dirty="0" smtClean="0"/>
            <a:t>II- gestão democrática</a:t>
          </a:r>
          <a:endParaRPr lang="pt-BR" sz="2800" dirty="0"/>
        </a:p>
      </dgm:t>
    </dgm:pt>
    <dgm:pt modelId="{143ED6C4-50D2-49AF-B669-D5E00E79BC8B}" type="parTrans" cxnId="{4B86827C-5BA6-4973-8AA5-16EB18CCB785}">
      <dgm:prSet/>
      <dgm:spPr/>
      <dgm:t>
        <a:bodyPr/>
        <a:lstStyle/>
        <a:p>
          <a:endParaRPr lang="pt-BR"/>
        </a:p>
      </dgm:t>
    </dgm:pt>
    <dgm:pt modelId="{D4EA3D43-99A8-47B4-9BD8-4BA3594960C9}" type="sibTrans" cxnId="{4B86827C-5BA6-4973-8AA5-16EB18CCB785}">
      <dgm:prSet/>
      <dgm:spPr/>
      <dgm:t>
        <a:bodyPr/>
        <a:lstStyle/>
        <a:p>
          <a:endParaRPr lang="pt-BR"/>
        </a:p>
      </dgm:t>
    </dgm:pt>
    <dgm:pt modelId="{BE10ECD4-88D4-4A18-9681-8A4F21A43E5B}">
      <dgm:prSet/>
      <dgm:spPr/>
      <dgm:t>
        <a:bodyPr/>
        <a:lstStyle/>
        <a:p>
          <a:pPr rtl="0"/>
          <a:r>
            <a:rPr lang="pt-BR" dirty="0" smtClean="0"/>
            <a:t>III- cooperação entre governos</a:t>
          </a:r>
          <a:endParaRPr lang="pt-BR" dirty="0"/>
        </a:p>
      </dgm:t>
    </dgm:pt>
    <dgm:pt modelId="{1543359F-EC99-43F4-8637-E0B63514684A}" type="parTrans" cxnId="{2705EB78-C73E-434B-B062-24F9BD2C0191}">
      <dgm:prSet/>
      <dgm:spPr/>
      <dgm:t>
        <a:bodyPr/>
        <a:lstStyle/>
        <a:p>
          <a:endParaRPr lang="pt-BR"/>
        </a:p>
      </dgm:t>
    </dgm:pt>
    <dgm:pt modelId="{00914FB3-6087-494D-BA2F-1E38F03C103D}" type="sibTrans" cxnId="{2705EB78-C73E-434B-B062-24F9BD2C0191}">
      <dgm:prSet/>
      <dgm:spPr/>
      <dgm:t>
        <a:bodyPr/>
        <a:lstStyle/>
        <a:p>
          <a:endParaRPr lang="pt-BR"/>
        </a:p>
      </dgm:t>
    </dgm:pt>
    <dgm:pt modelId="{E97720FD-8A5C-4F35-83E6-294EB84C5380}">
      <dgm:prSet/>
      <dgm:spPr/>
      <dgm:t>
        <a:bodyPr/>
        <a:lstStyle/>
        <a:p>
          <a:pPr rtl="0"/>
          <a:r>
            <a:rPr lang="pt-BR" dirty="0" smtClean="0"/>
            <a:t>IV- planejamento do desenvolvimento das cidades e da distribuição espacial da população</a:t>
          </a:r>
          <a:endParaRPr lang="pt-BR" dirty="0"/>
        </a:p>
      </dgm:t>
    </dgm:pt>
    <dgm:pt modelId="{220ACED4-9AD8-4AEA-96DE-8360A8B95C19}" type="parTrans" cxnId="{35B62F3B-3237-489A-B9B0-E3DE0D46775D}">
      <dgm:prSet/>
      <dgm:spPr/>
      <dgm:t>
        <a:bodyPr/>
        <a:lstStyle/>
        <a:p>
          <a:endParaRPr lang="pt-BR"/>
        </a:p>
      </dgm:t>
    </dgm:pt>
    <dgm:pt modelId="{7CD849B3-21E3-425F-96BC-84C6F053814D}" type="sibTrans" cxnId="{35B62F3B-3237-489A-B9B0-E3DE0D46775D}">
      <dgm:prSet/>
      <dgm:spPr/>
      <dgm:t>
        <a:bodyPr/>
        <a:lstStyle/>
        <a:p>
          <a:endParaRPr lang="pt-BR"/>
        </a:p>
      </dgm:t>
    </dgm:pt>
    <dgm:pt modelId="{E9CC46A0-69E1-4EC0-9489-FD23E9266E19}" type="pres">
      <dgm:prSet presAssocID="{8126FF45-E435-4B21-B1C3-A4FCD2156419}" presName="Name0" presStyleCnt="0">
        <dgm:presLayoutVars>
          <dgm:dir/>
          <dgm:animLvl val="lvl"/>
          <dgm:resizeHandles val="exact"/>
        </dgm:presLayoutVars>
      </dgm:prSet>
      <dgm:spPr/>
    </dgm:pt>
    <dgm:pt modelId="{3D5FC2DD-3C19-4B90-A852-34D16DFD9AE0}" type="pres">
      <dgm:prSet presAssocID="{45C2002A-DBC0-45F1-BB96-65526613C2F3}" presName="linNode" presStyleCnt="0"/>
      <dgm:spPr/>
    </dgm:pt>
    <dgm:pt modelId="{ED202FAC-1E4D-496C-92C6-6E963866D563}" type="pres">
      <dgm:prSet presAssocID="{45C2002A-DBC0-45F1-BB96-65526613C2F3}" presName="parentText" presStyleLbl="node1" presStyleIdx="0" presStyleCnt="4" custScaleX="277778">
        <dgm:presLayoutVars>
          <dgm:chMax val="1"/>
          <dgm:bulletEnabled val="1"/>
        </dgm:presLayoutVars>
      </dgm:prSet>
      <dgm:spPr/>
    </dgm:pt>
    <dgm:pt modelId="{69B7AD7E-596E-4BA8-9295-4797C7E8B993}" type="pres">
      <dgm:prSet presAssocID="{88847ADC-F618-480C-9E14-604356054410}" presName="sp" presStyleCnt="0"/>
      <dgm:spPr/>
    </dgm:pt>
    <dgm:pt modelId="{7FBB72E0-CA74-4037-9B4B-D72EF9F65165}" type="pres">
      <dgm:prSet presAssocID="{A18F698F-33D8-4B6A-B2F4-EA728513D62E}" presName="linNode" presStyleCnt="0"/>
      <dgm:spPr/>
    </dgm:pt>
    <dgm:pt modelId="{FE49CCF0-EE0D-4D0C-A4D5-16CF3767F698}" type="pres">
      <dgm:prSet presAssocID="{A18F698F-33D8-4B6A-B2F4-EA728513D62E}" presName="parentText" presStyleLbl="node1" presStyleIdx="1" presStyleCnt="4" custScaleX="277778" custLinFactNeighborX="-34839" custLinFactNeighborY="540">
        <dgm:presLayoutVars>
          <dgm:chMax val="1"/>
          <dgm:bulletEnabled val="1"/>
        </dgm:presLayoutVars>
      </dgm:prSet>
      <dgm:spPr/>
    </dgm:pt>
    <dgm:pt modelId="{69FA4CB4-949C-442F-AE21-3A3BDEE6BA1F}" type="pres">
      <dgm:prSet presAssocID="{D4EA3D43-99A8-47B4-9BD8-4BA3594960C9}" presName="sp" presStyleCnt="0"/>
      <dgm:spPr/>
    </dgm:pt>
    <dgm:pt modelId="{D7ECCB55-7F88-4F92-A4D8-23A381DB150E}" type="pres">
      <dgm:prSet presAssocID="{BE10ECD4-88D4-4A18-9681-8A4F21A43E5B}" presName="linNode" presStyleCnt="0"/>
      <dgm:spPr/>
    </dgm:pt>
    <dgm:pt modelId="{438FC651-FD3A-407E-8982-ADA9612DB3CB}" type="pres">
      <dgm:prSet presAssocID="{BE10ECD4-88D4-4A18-9681-8A4F21A43E5B}" presName="parentText" presStyleLbl="node1" presStyleIdx="2" presStyleCnt="4" custScaleX="277778">
        <dgm:presLayoutVars>
          <dgm:chMax val="1"/>
          <dgm:bulletEnabled val="1"/>
        </dgm:presLayoutVars>
      </dgm:prSet>
      <dgm:spPr/>
    </dgm:pt>
    <dgm:pt modelId="{31457A84-03D8-4240-9140-515B887FC61B}" type="pres">
      <dgm:prSet presAssocID="{00914FB3-6087-494D-BA2F-1E38F03C103D}" presName="sp" presStyleCnt="0"/>
      <dgm:spPr/>
    </dgm:pt>
    <dgm:pt modelId="{3C228F25-AAF7-43EB-A843-C739278B7FC7}" type="pres">
      <dgm:prSet presAssocID="{E97720FD-8A5C-4F35-83E6-294EB84C5380}" presName="linNode" presStyleCnt="0"/>
      <dgm:spPr/>
    </dgm:pt>
    <dgm:pt modelId="{F391E55B-80F3-446B-A447-F28C3A8EAA16}" type="pres">
      <dgm:prSet presAssocID="{E97720FD-8A5C-4F35-83E6-294EB84C5380}" presName="parentText" presStyleLbl="node1" presStyleIdx="3" presStyleCnt="4" custScaleX="277778">
        <dgm:presLayoutVars>
          <dgm:chMax val="1"/>
          <dgm:bulletEnabled val="1"/>
        </dgm:presLayoutVars>
      </dgm:prSet>
      <dgm:spPr/>
    </dgm:pt>
  </dgm:ptLst>
  <dgm:cxnLst>
    <dgm:cxn modelId="{35B62F3B-3237-489A-B9B0-E3DE0D46775D}" srcId="{8126FF45-E435-4B21-B1C3-A4FCD2156419}" destId="{E97720FD-8A5C-4F35-83E6-294EB84C5380}" srcOrd="3" destOrd="0" parTransId="{220ACED4-9AD8-4AEA-96DE-8360A8B95C19}" sibTransId="{7CD849B3-21E3-425F-96BC-84C6F053814D}"/>
    <dgm:cxn modelId="{F04C6833-19E7-4796-ADD7-18EF2067E8DE}" type="presOf" srcId="{E97720FD-8A5C-4F35-83E6-294EB84C5380}" destId="{F391E55B-80F3-446B-A447-F28C3A8EAA16}" srcOrd="0" destOrd="0" presId="urn:microsoft.com/office/officeart/2005/8/layout/vList5"/>
    <dgm:cxn modelId="{D672D5B1-0BDA-475C-9883-B718773DEEBE}" type="presOf" srcId="{A18F698F-33D8-4B6A-B2F4-EA728513D62E}" destId="{FE49CCF0-EE0D-4D0C-A4D5-16CF3767F698}" srcOrd="0" destOrd="0" presId="urn:microsoft.com/office/officeart/2005/8/layout/vList5"/>
    <dgm:cxn modelId="{58CD2040-5C02-4968-9838-4F1D2828D9C3}" srcId="{8126FF45-E435-4B21-B1C3-A4FCD2156419}" destId="{45C2002A-DBC0-45F1-BB96-65526613C2F3}" srcOrd="0" destOrd="0" parTransId="{73460D44-E04C-4D79-8D03-B9D4527DC6EE}" sibTransId="{88847ADC-F618-480C-9E14-604356054410}"/>
    <dgm:cxn modelId="{2705EB78-C73E-434B-B062-24F9BD2C0191}" srcId="{8126FF45-E435-4B21-B1C3-A4FCD2156419}" destId="{BE10ECD4-88D4-4A18-9681-8A4F21A43E5B}" srcOrd="2" destOrd="0" parTransId="{1543359F-EC99-43F4-8637-E0B63514684A}" sibTransId="{00914FB3-6087-494D-BA2F-1E38F03C103D}"/>
    <dgm:cxn modelId="{4D930B06-2457-4C20-8045-6797F47A269F}" type="presOf" srcId="{45C2002A-DBC0-45F1-BB96-65526613C2F3}" destId="{ED202FAC-1E4D-496C-92C6-6E963866D563}" srcOrd="0" destOrd="0" presId="urn:microsoft.com/office/officeart/2005/8/layout/vList5"/>
    <dgm:cxn modelId="{4B86827C-5BA6-4973-8AA5-16EB18CCB785}" srcId="{8126FF45-E435-4B21-B1C3-A4FCD2156419}" destId="{A18F698F-33D8-4B6A-B2F4-EA728513D62E}" srcOrd="1" destOrd="0" parTransId="{143ED6C4-50D2-49AF-B669-D5E00E79BC8B}" sibTransId="{D4EA3D43-99A8-47B4-9BD8-4BA3594960C9}"/>
    <dgm:cxn modelId="{69DD0D0B-A6EB-4AF5-A4D7-5E2EA8439351}" type="presOf" srcId="{BE10ECD4-88D4-4A18-9681-8A4F21A43E5B}" destId="{438FC651-FD3A-407E-8982-ADA9612DB3CB}" srcOrd="0" destOrd="0" presId="urn:microsoft.com/office/officeart/2005/8/layout/vList5"/>
    <dgm:cxn modelId="{D16054E7-46F4-4065-A050-744E1E9A4068}" type="presOf" srcId="{8126FF45-E435-4B21-B1C3-A4FCD2156419}" destId="{E9CC46A0-69E1-4EC0-9489-FD23E9266E19}" srcOrd="0" destOrd="0" presId="urn:microsoft.com/office/officeart/2005/8/layout/vList5"/>
    <dgm:cxn modelId="{01110A77-B9F6-4128-9B7F-0518F54EAFD9}" type="presParOf" srcId="{E9CC46A0-69E1-4EC0-9489-FD23E9266E19}" destId="{3D5FC2DD-3C19-4B90-A852-34D16DFD9AE0}" srcOrd="0" destOrd="0" presId="urn:microsoft.com/office/officeart/2005/8/layout/vList5"/>
    <dgm:cxn modelId="{79085EE3-AE93-487C-87E6-5C02CCBA1255}" type="presParOf" srcId="{3D5FC2DD-3C19-4B90-A852-34D16DFD9AE0}" destId="{ED202FAC-1E4D-496C-92C6-6E963866D563}" srcOrd="0" destOrd="0" presId="urn:microsoft.com/office/officeart/2005/8/layout/vList5"/>
    <dgm:cxn modelId="{007833D0-A437-4AED-B915-7F3C0E72BF0F}" type="presParOf" srcId="{E9CC46A0-69E1-4EC0-9489-FD23E9266E19}" destId="{69B7AD7E-596E-4BA8-9295-4797C7E8B993}" srcOrd="1" destOrd="0" presId="urn:microsoft.com/office/officeart/2005/8/layout/vList5"/>
    <dgm:cxn modelId="{65A71553-B014-4A77-870B-F0968FD8590A}" type="presParOf" srcId="{E9CC46A0-69E1-4EC0-9489-FD23E9266E19}" destId="{7FBB72E0-CA74-4037-9B4B-D72EF9F65165}" srcOrd="2" destOrd="0" presId="urn:microsoft.com/office/officeart/2005/8/layout/vList5"/>
    <dgm:cxn modelId="{79D39945-23D8-4059-917D-1340C0317B22}" type="presParOf" srcId="{7FBB72E0-CA74-4037-9B4B-D72EF9F65165}" destId="{FE49CCF0-EE0D-4D0C-A4D5-16CF3767F698}" srcOrd="0" destOrd="0" presId="urn:microsoft.com/office/officeart/2005/8/layout/vList5"/>
    <dgm:cxn modelId="{E3F46909-E01E-4992-8ED2-70D386683AB0}" type="presParOf" srcId="{E9CC46A0-69E1-4EC0-9489-FD23E9266E19}" destId="{69FA4CB4-949C-442F-AE21-3A3BDEE6BA1F}" srcOrd="3" destOrd="0" presId="urn:microsoft.com/office/officeart/2005/8/layout/vList5"/>
    <dgm:cxn modelId="{06BE78AF-4687-4F1E-BF32-165FF4612E54}" type="presParOf" srcId="{E9CC46A0-69E1-4EC0-9489-FD23E9266E19}" destId="{D7ECCB55-7F88-4F92-A4D8-23A381DB150E}" srcOrd="4" destOrd="0" presId="urn:microsoft.com/office/officeart/2005/8/layout/vList5"/>
    <dgm:cxn modelId="{70E3A8C0-4DC5-4D35-90D3-6E225A447279}" type="presParOf" srcId="{D7ECCB55-7F88-4F92-A4D8-23A381DB150E}" destId="{438FC651-FD3A-407E-8982-ADA9612DB3CB}" srcOrd="0" destOrd="0" presId="urn:microsoft.com/office/officeart/2005/8/layout/vList5"/>
    <dgm:cxn modelId="{45F357BE-7556-48D1-8B50-D19B3E8F66B6}" type="presParOf" srcId="{E9CC46A0-69E1-4EC0-9489-FD23E9266E19}" destId="{31457A84-03D8-4240-9140-515B887FC61B}" srcOrd="5" destOrd="0" presId="urn:microsoft.com/office/officeart/2005/8/layout/vList5"/>
    <dgm:cxn modelId="{F2659DFE-9638-452B-B4E7-06D916E368A6}" type="presParOf" srcId="{E9CC46A0-69E1-4EC0-9489-FD23E9266E19}" destId="{3C228F25-AAF7-43EB-A843-C739278B7FC7}" srcOrd="6" destOrd="0" presId="urn:microsoft.com/office/officeart/2005/8/layout/vList5"/>
    <dgm:cxn modelId="{95BD9A24-FD53-45A6-B1B5-96F3B1A24B57}" type="presParOf" srcId="{3C228F25-AAF7-43EB-A843-C739278B7FC7}" destId="{F391E55B-80F3-446B-A447-F28C3A8EAA16}" srcOrd="0"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25BE5D7-C635-4DC8-B1AD-ABB6817AEF3C}" type="doc">
      <dgm:prSet loTypeId="urn:microsoft.com/office/officeart/2005/8/layout/vList5" loCatId="list" qsTypeId="urn:microsoft.com/office/officeart/2005/8/quickstyle/simple3" qsCatId="simple" csTypeId="urn:microsoft.com/office/officeart/2005/8/colors/accent1_2" csCatId="accent1" phldr="1"/>
      <dgm:spPr/>
      <dgm:t>
        <a:bodyPr/>
        <a:lstStyle/>
        <a:p>
          <a:endParaRPr lang="pt-BR"/>
        </a:p>
      </dgm:t>
    </dgm:pt>
    <dgm:pt modelId="{7901C7D6-6FC8-4574-A9DB-C020B72FECC9}">
      <dgm:prSet/>
      <dgm:spPr/>
      <dgm:t>
        <a:bodyPr/>
        <a:lstStyle/>
        <a:p>
          <a:pPr rtl="0"/>
          <a:r>
            <a:rPr lang="pt-BR" dirty="0" smtClean="0"/>
            <a:t>V- oferta de equipamentos urbanos</a:t>
          </a:r>
          <a:endParaRPr lang="pt-BR" dirty="0"/>
        </a:p>
      </dgm:t>
    </dgm:pt>
    <dgm:pt modelId="{9751F6B7-E6EC-4110-B2DC-48B0EFBCF557}" type="parTrans" cxnId="{2224168B-3AF1-4A09-94E1-D60EB9CB82C8}">
      <dgm:prSet/>
      <dgm:spPr/>
      <dgm:t>
        <a:bodyPr/>
        <a:lstStyle/>
        <a:p>
          <a:endParaRPr lang="pt-BR"/>
        </a:p>
      </dgm:t>
    </dgm:pt>
    <dgm:pt modelId="{8B729BAC-7015-40DC-ACB4-A7DE0A865FC8}" type="sibTrans" cxnId="{2224168B-3AF1-4A09-94E1-D60EB9CB82C8}">
      <dgm:prSet/>
      <dgm:spPr/>
      <dgm:t>
        <a:bodyPr/>
        <a:lstStyle/>
        <a:p>
          <a:endParaRPr lang="pt-BR"/>
        </a:p>
      </dgm:t>
    </dgm:pt>
    <dgm:pt modelId="{6F67DD4C-B93B-4237-B90F-163628135A55}">
      <dgm:prSet/>
      <dgm:spPr/>
      <dgm:t>
        <a:bodyPr/>
        <a:lstStyle/>
        <a:p>
          <a:pPr rtl="0"/>
          <a:r>
            <a:rPr lang="pt-BR" dirty="0" smtClean="0"/>
            <a:t>VI - ordenação e  controle do uso do solo</a:t>
          </a:r>
          <a:endParaRPr lang="pt-BR" dirty="0"/>
        </a:p>
      </dgm:t>
    </dgm:pt>
    <dgm:pt modelId="{67B9AEE5-F288-4D43-9F96-86BE12661796}" type="parTrans" cxnId="{55EEA349-BE57-4214-868B-7834CC30A17F}">
      <dgm:prSet/>
      <dgm:spPr/>
      <dgm:t>
        <a:bodyPr/>
        <a:lstStyle/>
        <a:p>
          <a:endParaRPr lang="pt-BR"/>
        </a:p>
      </dgm:t>
    </dgm:pt>
    <dgm:pt modelId="{2C1F754A-2006-471C-857D-3BC5E5D033BD}" type="sibTrans" cxnId="{55EEA349-BE57-4214-868B-7834CC30A17F}">
      <dgm:prSet/>
      <dgm:spPr/>
      <dgm:t>
        <a:bodyPr/>
        <a:lstStyle/>
        <a:p>
          <a:endParaRPr lang="pt-BR"/>
        </a:p>
      </dgm:t>
    </dgm:pt>
    <dgm:pt modelId="{1C5CB030-8216-4B73-A61B-48EC88EC9576}">
      <dgm:prSet/>
      <dgm:spPr/>
      <dgm:t>
        <a:bodyPr/>
        <a:lstStyle/>
        <a:p>
          <a:pPr rtl="0"/>
          <a:r>
            <a:rPr lang="pt-BR" dirty="0" smtClean="0"/>
            <a:t>VII- integração e </a:t>
          </a:r>
          <a:r>
            <a:rPr lang="pt-BR" dirty="0" err="1" smtClean="0"/>
            <a:t>complementariedade</a:t>
          </a:r>
          <a:r>
            <a:rPr lang="pt-BR" dirty="0" smtClean="0"/>
            <a:t> entre atividades urbanas e rurais</a:t>
          </a:r>
          <a:endParaRPr lang="pt-BR" dirty="0"/>
        </a:p>
      </dgm:t>
    </dgm:pt>
    <dgm:pt modelId="{D96C8A37-137F-4067-9696-E3E32DE9409B}" type="parTrans" cxnId="{EC9D3D7E-BE64-4030-8C6E-81AFCA7686C2}">
      <dgm:prSet/>
      <dgm:spPr/>
      <dgm:t>
        <a:bodyPr/>
        <a:lstStyle/>
        <a:p>
          <a:endParaRPr lang="pt-BR"/>
        </a:p>
      </dgm:t>
    </dgm:pt>
    <dgm:pt modelId="{9026C221-D658-4F6B-95AB-B91C373A7993}" type="sibTrans" cxnId="{EC9D3D7E-BE64-4030-8C6E-81AFCA7686C2}">
      <dgm:prSet/>
      <dgm:spPr/>
      <dgm:t>
        <a:bodyPr/>
        <a:lstStyle/>
        <a:p>
          <a:endParaRPr lang="pt-BR"/>
        </a:p>
      </dgm:t>
    </dgm:pt>
    <dgm:pt modelId="{8132EFCA-EAF8-4163-9D6A-D57E135E36E8}" type="pres">
      <dgm:prSet presAssocID="{725BE5D7-C635-4DC8-B1AD-ABB6817AEF3C}" presName="Name0" presStyleCnt="0">
        <dgm:presLayoutVars>
          <dgm:dir/>
          <dgm:animLvl val="lvl"/>
          <dgm:resizeHandles val="exact"/>
        </dgm:presLayoutVars>
      </dgm:prSet>
      <dgm:spPr/>
    </dgm:pt>
    <dgm:pt modelId="{29AFA2F1-BBA7-433D-961A-54E2C5939DB5}" type="pres">
      <dgm:prSet presAssocID="{7901C7D6-6FC8-4574-A9DB-C020B72FECC9}" presName="linNode" presStyleCnt="0"/>
      <dgm:spPr/>
    </dgm:pt>
    <dgm:pt modelId="{85C9D611-8D0E-400C-8EBB-0E2C7059F509}" type="pres">
      <dgm:prSet presAssocID="{7901C7D6-6FC8-4574-A9DB-C020B72FECC9}" presName="parentText" presStyleLbl="node1" presStyleIdx="0" presStyleCnt="3" custScaleX="277778">
        <dgm:presLayoutVars>
          <dgm:chMax val="1"/>
          <dgm:bulletEnabled val="1"/>
        </dgm:presLayoutVars>
      </dgm:prSet>
      <dgm:spPr/>
    </dgm:pt>
    <dgm:pt modelId="{E09AA3E1-2B96-43B6-ADE8-248D454B13F5}" type="pres">
      <dgm:prSet presAssocID="{8B729BAC-7015-40DC-ACB4-A7DE0A865FC8}" presName="sp" presStyleCnt="0"/>
      <dgm:spPr/>
    </dgm:pt>
    <dgm:pt modelId="{45600ABA-3066-4568-9FD9-F8E7377605DB}" type="pres">
      <dgm:prSet presAssocID="{6F67DD4C-B93B-4237-B90F-163628135A55}" presName="linNode" presStyleCnt="0"/>
      <dgm:spPr/>
    </dgm:pt>
    <dgm:pt modelId="{B1229514-651F-416E-9995-CB604FA1A3D1}" type="pres">
      <dgm:prSet presAssocID="{6F67DD4C-B93B-4237-B90F-163628135A55}" presName="parentText" presStyleLbl="node1" presStyleIdx="1" presStyleCnt="3" custScaleX="277778">
        <dgm:presLayoutVars>
          <dgm:chMax val="1"/>
          <dgm:bulletEnabled val="1"/>
        </dgm:presLayoutVars>
      </dgm:prSet>
      <dgm:spPr/>
    </dgm:pt>
    <dgm:pt modelId="{87C07247-907C-4226-BCF0-017BE89EEC25}" type="pres">
      <dgm:prSet presAssocID="{2C1F754A-2006-471C-857D-3BC5E5D033BD}" presName="sp" presStyleCnt="0"/>
      <dgm:spPr/>
    </dgm:pt>
    <dgm:pt modelId="{656EB52F-D81C-47F7-BFDA-2428871FE262}" type="pres">
      <dgm:prSet presAssocID="{1C5CB030-8216-4B73-A61B-48EC88EC9576}" presName="linNode" presStyleCnt="0"/>
      <dgm:spPr/>
    </dgm:pt>
    <dgm:pt modelId="{EF8EED24-F2A5-4DA7-8BA8-0C82D4CF16AF}" type="pres">
      <dgm:prSet presAssocID="{1C5CB030-8216-4B73-A61B-48EC88EC9576}" presName="parentText" presStyleLbl="node1" presStyleIdx="2" presStyleCnt="3" custScaleX="277778">
        <dgm:presLayoutVars>
          <dgm:chMax val="1"/>
          <dgm:bulletEnabled val="1"/>
        </dgm:presLayoutVars>
      </dgm:prSet>
      <dgm:spPr/>
    </dgm:pt>
  </dgm:ptLst>
  <dgm:cxnLst>
    <dgm:cxn modelId="{7F0B162A-3D62-40BE-B451-D121DFE714DB}" type="presOf" srcId="{725BE5D7-C635-4DC8-B1AD-ABB6817AEF3C}" destId="{8132EFCA-EAF8-4163-9D6A-D57E135E36E8}" srcOrd="0" destOrd="0" presId="urn:microsoft.com/office/officeart/2005/8/layout/vList5"/>
    <dgm:cxn modelId="{55EEA349-BE57-4214-868B-7834CC30A17F}" srcId="{725BE5D7-C635-4DC8-B1AD-ABB6817AEF3C}" destId="{6F67DD4C-B93B-4237-B90F-163628135A55}" srcOrd="1" destOrd="0" parTransId="{67B9AEE5-F288-4D43-9F96-86BE12661796}" sibTransId="{2C1F754A-2006-471C-857D-3BC5E5D033BD}"/>
    <dgm:cxn modelId="{5DBA7CA8-6F6A-44E4-8E7F-CA4AC79E5500}" type="presOf" srcId="{6F67DD4C-B93B-4237-B90F-163628135A55}" destId="{B1229514-651F-416E-9995-CB604FA1A3D1}" srcOrd="0" destOrd="0" presId="urn:microsoft.com/office/officeart/2005/8/layout/vList5"/>
    <dgm:cxn modelId="{45A1C0C3-6927-4B1A-B922-29680348F656}" type="presOf" srcId="{7901C7D6-6FC8-4574-A9DB-C020B72FECC9}" destId="{85C9D611-8D0E-400C-8EBB-0E2C7059F509}" srcOrd="0" destOrd="0" presId="urn:microsoft.com/office/officeart/2005/8/layout/vList5"/>
    <dgm:cxn modelId="{6B33DD22-37BA-482E-977C-10FE22DCFD36}" type="presOf" srcId="{1C5CB030-8216-4B73-A61B-48EC88EC9576}" destId="{EF8EED24-F2A5-4DA7-8BA8-0C82D4CF16AF}" srcOrd="0" destOrd="0" presId="urn:microsoft.com/office/officeart/2005/8/layout/vList5"/>
    <dgm:cxn modelId="{EC9D3D7E-BE64-4030-8C6E-81AFCA7686C2}" srcId="{725BE5D7-C635-4DC8-B1AD-ABB6817AEF3C}" destId="{1C5CB030-8216-4B73-A61B-48EC88EC9576}" srcOrd="2" destOrd="0" parTransId="{D96C8A37-137F-4067-9696-E3E32DE9409B}" sibTransId="{9026C221-D658-4F6B-95AB-B91C373A7993}"/>
    <dgm:cxn modelId="{2224168B-3AF1-4A09-94E1-D60EB9CB82C8}" srcId="{725BE5D7-C635-4DC8-B1AD-ABB6817AEF3C}" destId="{7901C7D6-6FC8-4574-A9DB-C020B72FECC9}" srcOrd="0" destOrd="0" parTransId="{9751F6B7-E6EC-4110-B2DC-48B0EFBCF557}" sibTransId="{8B729BAC-7015-40DC-ACB4-A7DE0A865FC8}"/>
    <dgm:cxn modelId="{6DCECF95-6A4F-4577-862A-34FCE66DBB5D}" type="presParOf" srcId="{8132EFCA-EAF8-4163-9D6A-D57E135E36E8}" destId="{29AFA2F1-BBA7-433D-961A-54E2C5939DB5}" srcOrd="0" destOrd="0" presId="urn:microsoft.com/office/officeart/2005/8/layout/vList5"/>
    <dgm:cxn modelId="{21FC8D52-4BAE-4B4E-B580-90F3F13B9139}" type="presParOf" srcId="{29AFA2F1-BBA7-433D-961A-54E2C5939DB5}" destId="{85C9D611-8D0E-400C-8EBB-0E2C7059F509}" srcOrd="0" destOrd="0" presId="urn:microsoft.com/office/officeart/2005/8/layout/vList5"/>
    <dgm:cxn modelId="{6BB430E1-862B-4420-B6BA-EF1F1114EE41}" type="presParOf" srcId="{8132EFCA-EAF8-4163-9D6A-D57E135E36E8}" destId="{E09AA3E1-2B96-43B6-ADE8-248D454B13F5}" srcOrd="1" destOrd="0" presId="urn:microsoft.com/office/officeart/2005/8/layout/vList5"/>
    <dgm:cxn modelId="{81F10BDE-CAFC-4B4C-BA91-BF55CDCDC51C}" type="presParOf" srcId="{8132EFCA-EAF8-4163-9D6A-D57E135E36E8}" destId="{45600ABA-3066-4568-9FD9-F8E7377605DB}" srcOrd="2" destOrd="0" presId="urn:microsoft.com/office/officeart/2005/8/layout/vList5"/>
    <dgm:cxn modelId="{60620612-053D-4C9D-A268-3DDB415457C7}" type="presParOf" srcId="{45600ABA-3066-4568-9FD9-F8E7377605DB}" destId="{B1229514-651F-416E-9995-CB604FA1A3D1}" srcOrd="0" destOrd="0" presId="urn:microsoft.com/office/officeart/2005/8/layout/vList5"/>
    <dgm:cxn modelId="{82FB9C90-0875-4B0C-96CC-3C2655390C8E}" type="presParOf" srcId="{8132EFCA-EAF8-4163-9D6A-D57E135E36E8}" destId="{87C07247-907C-4226-BCF0-017BE89EEC25}" srcOrd="3" destOrd="0" presId="urn:microsoft.com/office/officeart/2005/8/layout/vList5"/>
    <dgm:cxn modelId="{2977A15A-4F4D-4C79-9383-C2E1AF4AEAF2}" type="presParOf" srcId="{8132EFCA-EAF8-4163-9D6A-D57E135E36E8}" destId="{656EB52F-D81C-47F7-BFDA-2428871FE262}" srcOrd="4" destOrd="0" presId="urn:microsoft.com/office/officeart/2005/8/layout/vList5"/>
    <dgm:cxn modelId="{C03030BA-14CA-4CC6-B2CC-4650F159AAA8}" type="presParOf" srcId="{656EB52F-D81C-47F7-BFDA-2428871FE262}" destId="{EF8EED24-F2A5-4DA7-8BA8-0C82D4CF16AF}" srcOrd="0" destOrd="0" presId="urn:microsoft.com/office/officeart/2005/8/layout/vList5"/>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1936C5C-6A4E-443C-B06A-9B3ED49214E9}" type="doc">
      <dgm:prSet loTypeId="urn:microsoft.com/office/officeart/2005/8/layout/vList5" loCatId="list" qsTypeId="urn:microsoft.com/office/officeart/2005/8/quickstyle/simple3" qsCatId="simple" csTypeId="urn:microsoft.com/office/officeart/2005/8/colors/accent1_2" csCatId="accent1" phldr="1"/>
      <dgm:spPr/>
      <dgm:t>
        <a:bodyPr/>
        <a:lstStyle/>
        <a:p>
          <a:endParaRPr lang="pt-BR"/>
        </a:p>
      </dgm:t>
    </dgm:pt>
    <dgm:pt modelId="{3D6852EE-D8BE-470B-8E24-CAD1037965E3}">
      <dgm:prSet/>
      <dgm:spPr/>
      <dgm:t>
        <a:bodyPr/>
        <a:lstStyle/>
        <a:p>
          <a:pPr rtl="0"/>
          <a:r>
            <a:rPr lang="pt-BR" dirty="0" smtClean="0"/>
            <a:t>VIII - Justa distribuição dos benefícios e ônus decorrentes do processo de urbanização</a:t>
          </a:r>
          <a:endParaRPr lang="pt-BR" dirty="0"/>
        </a:p>
      </dgm:t>
    </dgm:pt>
    <dgm:pt modelId="{D401FF88-7155-4367-B5AB-80FE3EBB453E}" type="parTrans" cxnId="{78073248-3916-40CA-B269-7158AA308919}">
      <dgm:prSet/>
      <dgm:spPr/>
      <dgm:t>
        <a:bodyPr/>
        <a:lstStyle/>
        <a:p>
          <a:endParaRPr lang="pt-BR"/>
        </a:p>
      </dgm:t>
    </dgm:pt>
    <dgm:pt modelId="{0772E0A0-E560-44D9-B004-E7129BD952E8}" type="sibTrans" cxnId="{78073248-3916-40CA-B269-7158AA308919}">
      <dgm:prSet/>
      <dgm:spPr/>
      <dgm:t>
        <a:bodyPr/>
        <a:lstStyle/>
        <a:p>
          <a:endParaRPr lang="pt-BR"/>
        </a:p>
      </dgm:t>
    </dgm:pt>
    <dgm:pt modelId="{733EF129-BA83-4310-BD55-9EA7E7B4EAF8}">
      <dgm:prSet/>
      <dgm:spPr/>
      <dgm:t>
        <a:bodyPr/>
        <a:lstStyle/>
        <a:p>
          <a:pPr rtl="0"/>
          <a:r>
            <a:rPr lang="pt-BR" dirty="0" smtClean="0"/>
            <a:t>IX - adequação dos instrumentos de política econômica, tributária e financeira dos gastos públicos ao desenvolvimento urbano</a:t>
          </a:r>
          <a:endParaRPr lang="pt-BR" dirty="0"/>
        </a:p>
      </dgm:t>
    </dgm:pt>
    <dgm:pt modelId="{31A72C2E-EE80-4B0F-90A1-EC8FD0F6FEBD}" type="parTrans" cxnId="{14EF0929-699D-4553-A2CC-E0B2FE0F3F19}">
      <dgm:prSet/>
      <dgm:spPr/>
      <dgm:t>
        <a:bodyPr/>
        <a:lstStyle/>
        <a:p>
          <a:endParaRPr lang="pt-BR"/>
        </a:p>
      </dgm:t>
    </dgm:pt>
    <dgm:pt modelId="{70169847-465C-423D-960D-6875FC6B172F}" type="sibTrans" cxnId="{14EF0929-699D-4553-A2CC-E0B2FE0F3F19}">
      <dgm:prSet/>
      <dgm:spPr/>
      <dgm:t>
        <a:bodyPr/>
        <a:lstStyle/>
        <a:p>
          <a:endParaRPr lang="pt-BR"/>
        </a:p>
      </dgm:t>
    </dgm:pt>
    <dgm:pt modelId="{B50F20A3-D894-4AFC-9B62-4F8046A44D27}" type="pres">
      <dgm:prSet presAssocID="{31936C5C-6A4E-443C-B06A-9B3ED49214E9}" presName="Name0" presStyleCnt="0">
        <dgm:presLayoutVars>
          <dgm:dir/>
          <dgm:animLvl val="lvl"/>
          <dgm:resizeHandles val="exact"/>
        </dgm:presLayoutVars>
      </dgm:prSet>
      <dgm:spPr/>
    </dgm:pt>
    <dgm:pt modelId="{8351993F-F30B-49CF-A117-83560EF97649}" type="pres">
      <dgm:prSet presAssocID="{3D6852EE-D8BE-470B-8E24-CAD1037965E3}" presName="linNode" presStyleCnt="0"/>
      <dgm:spPr/>
    </dgm:pt>
    <dgm:pt modelId="{EEF1B701-4A91-43FA-A4FC-834CB14A6849}" type="pres">
      <dgm:prSet presAssocID="{3D6852EE-D8BE-470B-8E24-CAD1037965E3}" presName="parentText" presStyleLbl="node1" presStyleIdx="0" presStyleCnt="2" custScaleX="268449">
        <dgm:presLayoutVars>
          <dgm:chMax val="1"/>
          <dgm:bulletEnabled val="1"/>
        </dgm:presLayoutVars>
      </dgm:prSet>
      <dgm:spPr/>
      <dgm:t>
        <a:bodyPr/>
        <a:lstStyle/>
        <a:p>
          <a:endParaRPr lang="pt-BR"/>
        </a:p>
      </dgm:t>
    </dgm:pt>
    <dgm:pt modelId="{0B6831F7-9426-45ED-9AF1-F83C527937A7}" type="pres">
      <dgm:prSet presAssocID="{0772E0A0-E560-44D9-B004-E7129BD952E8}" presName="sp" presStyleCnt="0"/>
      <dgm:spPr/>
    </dgm:pt>
    <dgm:pt modelId="{D4C437A1-0FD2-48EE-AA59-DD0BEFA7D89B}" type="pres">
      <dgm:prSet presAssocID="{733EF129-BA83-4310-BD55-9EA7E7B4EAF8}" presName="linNode" presStyleCnt="0"/>
      <dgm:spPr/>
    </dgm:pt>
    <dgm:pt modelId="{1E578C22-FABB-4AF0-8F6E-644C04DC35B8}" type="pres">
      <dgm:prSet presAssocID="{733EF129-BA83-4310-BD55-9EA7E7B4EAF8}" presName="parentText" presStyleLbl="node1" presStyleIdx="1" presStyleCnt="2" custScaleX="277778">
        <dgm:presLayoutVars>
          <dgm:chMax val="1"/>
          <dgm:bulletEnabled val="1"/>
        </dgm:presLayoutVars>
      </dgm:prSet>
      <dgm:spPr/>
    </dgm:pt>
  </dgm:ptLst>
  <dgm:cxnLst>
    <dgm:cxn modelId="{E45C4538-635D-4E45-BABE-01770B99FC61}" type="presOf" srcId="{3D6852EE-D8BE-470B-8E24-CAD1037965E3}" destId="{EEF1B701-4A91-43FA-A4FC-834CB14A6849}" srcOrd="0" destOrd="0" presId="urn:microsoft.com/office/officeart/2005/8/layout/vList5"/>
    <dgm:cxn modelId="{78073248-3916-40CA-B269-7158AA308919}" srcId="{31936C5C-6A4E-443C-B06A-9B3ED49214E9}" destId="{3D6852EE-D8BE-470B-8E24-CAD1037965E3}" srcOrd="0" destOrd="0" parTransId="{D401FF88-7155-4367-B5AB-80FE3EBB453E}" sibTransId="{0772E0A0-E560-44D9-B004-E7129BD952E8}"/>
    <dgm:cxn modelId="{8F82C10D-34D7-47D9-887E-F34171FDC76C}" type="presOf" srcId="{31936C5C-6A4E-443C-B06A-9B3ED49214E9}" destId="{B50F20A3-D894-4AFC-9B62-4F8046A44D27}" srcOrd="0" destOrd="0" presId="urn:microsoft.com/office/officeart/2005/8/layout/vList5"/>
    <dgm:cxn modelId="{6F6AF17F-5DA3-434A-BBCE-D0C6E197CD29}" type="presOf" srcId="{733EF129-BA83-4310-BD55-9EA7E7B4EAF8}" destId="{1E578C22-FABB-4AF0-8F6E-644C04DC35B8}" srcOrd="0" destOrd="0" presId="urn:microsoft.com/office/officeart/2005/8/layout/vList5"/>
    <dgm:cxn modelId="{14EF0929-699D-4553-A2CC-E0B2FE0F3F19}" srcId="{31936C5C-6A4E-443C-B06A-9B3ED49214E9}" destId="{733EF129-BA83-4310-BD55-9EA7E7B4EAF8}" srcOrd="1" destOrd="0" parTransId="{31A72C2E-EE80-4B0F-90A1-EC8FD0F6FEBD}" sibTransId="{70169847-465C-423D-960D-6875FC6B172F}"/>
    <dgm:cxn modelId="{8EC2E0DC-BBFC-483F-9AAF-2F19F5EE0E86}" type="presParOf" srcId="{B50F20A3-D894-4AFC-9B62-4F8046A44D27}" destId="{8351993F-F30B-49CF-A117-83560EF97649}" srcOrd="0" destOrd="0" presId="urn:microsoft.com/office/officeart/2005/8/layout/vList5"/>
    <dgm:cxn modelId="{6D77AC8C-9AFE-4B52-BC75-6F946E7F2B8C}" type="presParOf" srcId="{8351993F-F30B-49CF-A117-83560EF97649}" destId="{EEF1B701-4A91-43FA-A4FC-834CB14A6849}" srcOrd="0" destOrd="0" presId="urn:microsoft.com/office/officeart/2005/8/layout/vList5"/>
    <dgm:cxn modelId="{A2FD40FF-4E81-4B5D-9390-2F68C8C55D8D}" type="presParOf" srcId="{B50F20A3-D894-4AFC-9B62-4F8046A44D27}" destId="{0B6831F7-9426-45ED-9AF1-F83C527937A7}" srcOrd="1" destOrd="0" presId="urn:microsoft.com/office/officeart/2005/8/layout/vList5"/>
    <dgm:cxn modelId="{E6FAAEEF-8442-4B44-8E00-B18F2D11C895}" type="presParOf" srcId="{B50F20A3-D894-4AFC-9B62-4F8046A44D27}" destId="{D4C437A1-0FD2-48EE-AA59-DD0BEFA7D89B}" srcOrd="2" destOrd="0" presId="urn:microsoft.com/office/officeart/2005/8/layout/vList5"/>
    <dgm:cxn modelId="{9ED1481C-47B9-4159-A744-107C64F70B34}" type="presParOf" srcId="{D4C437A1-0FD2-48EE-AA59-DD0BEFA7D89B}" destId="{1E578C22-FABB-4AF0-8F6E-644C04DC35B8}" srcOrd="0"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00B2D35-8C27-42D5-B3C4-0FF99F2D3123}" type="doc">
      <dgm:prSet loTypeId="urn:microsoft.com/office/officeart/2005/8/layout/vList5" loCatId="list" qsTypeId="urn:microsoft.com/office/officeart/2005/8/quickstyle/simple3" qsCatId="simple" csTypeId="urn:microsoft.com/office/officeart/2005/8/colors/accent1_2" csCatId="accent1" phldr="1"/>
      <dgm:spPr/>
      <dgm:t>
        <a:bodyPr/>
        <a:lstStyle/>
        <a:p>
          <a:endParaRPr lang="pt-BR"/>
        </a:p>
      </dgm:t>
    </dgm:pt>
    <dgm:pt modelId="{12133547-0757-4928-9338-0B9135675DED}">
      <dgm:prSet/>
      <dgm:spPr/>
      <dgm:t>
        <a:bodyPr/>
        <a:lstStyle/>
        <a:p>
          <a:pPr rtl="0"/>
          <a:r>
            <a:rPr lang="pt-BR" dirty="0" smtClean="0"/>
            <a:t>X - Recuperação dos investimentos do Poder Público</a:t>
          </a:r>
          <a:endParaRPr lang="pt-BR" dirty="0"/>
        </a:p>
      </dgm:t>
    </dgm:pt>
    <dgm:pt modelId="{E7E4CC3B-10BE-4C60-BB6D-6BD3DEDD3579}" type="parTrans" cxnId="{87D8A3E1-4D6C-4C5B-A94D-A73DB8936A6B}">
      <dgm:prSet/>
      <dgm:spPr/>
      <dgm:t>
        <a:bodyPr/>
        <a:lstStyle/>
        <a:p>
          <a:endParaRPr lang="pt-BR"/>
        </a:p>
      </dgm:t>
    </dgm:pt>
    <dgm:pt modelId="{0A2507FB-7316-445C-8855-1C3E3C543751}" type="sibTrans" cxnId="{87D8A3E1-4D6C-4C5B-A94D-A73DB8936A6B}">
      <dgm:prSet/>
      <dgm:spPr/>
      <dgm:t>
        <a:bodyPr/>
        <a:lstStyle/>
        <a:p>
          <a:endParaRPr lang="pt-BR"/>
        </a:p>
      </dgm:t>
    </dgm:pt>
    <dgm:pt modelId="{1C4E82D3-CA7E-4EFF-AC84-8F744539E671}">
      <dgm:prSet/>
      <dgm:spPr/>
      <dgm:t>
        <a:bodyPr/>
        <a:lstStyle/>
        <a:p>
          <a:pPr rtl="0"/>
          <a:r>
            <a:rPr lang="pt-BR" dirty="0" smtClean="0"/>
            <a:t>XI - proteção, preservação e recuperação do meio ambiente natural e  construído</a:t>
          </a:r>
          <a:endParaRPr lang="pt-BR" dirty="0"/>
        </a:p>
      </dgm:t>
    </dgm:pt>
    <dgm:pt modelId="{8E34788B-6077-4E36-B1BE-A64AD84727CF}" type="parTrans" cxnId="{E12892A8-0CA9-4338-91B0-0EBDEB8A2F9B}">
      <dgm:prSet/>
      <dgm:spPr/>
      <dgm:t>
        <a:bodyPr/>
        <a:lstStyle/>
        <a:p>
          <a:endParaRPr lang="pt-BR"/>
        </a:p>
      </dgm:t>
    </dgm:pt>
    <dgm:pt modelId="{311595E4-98EA-4453-813C-08678DAEC398}" type="sibTrans" cxnId="{E12892A8-0CA9-4338-91B0-0EBDEB8A2F9B}">
      <dgm:prSet/>
      <dgm:spPr/>
      <dgm:t>
        <a:bodyPr/>
        <a:lstStyle/>
        <a:p>
          <a:endParaRPr lang="pt-BR"/>
        </a:p>
      </dgm:t>
    </dgm:pt>
    <dgm:pt modelId="{9A178F57-E12B-4BE4-A0DF-A25E87E361A4}">
      <dgm:prSet/>
      <dgm:spPr/>
      <dgm:t>
        <a:bodyPr/>
        <a:lstStyle/>
        <a:p>
          <a:pPr rtl="0"/>
          <a:r>
            <a:rPr lang="pt-BR" dirty="0" smtClean="0"/>
            <a:t>XII - audiência do Poder Público municipal e da população</a:t>
          </a:r>
          <a:endParaRPr lang="pt-BR" dirty="0"/>
        </a:p>
      </dgm:t>
    </dgm:pt>
    <dgm:pt modelId="{EBFB427B-495A-4EC8-B2C4-3E47669F8FD4}" type="parTrans" cxnId="{E8D2FDC8-8532-4037-981E-FA2C85F9CB96}">
      <dgm:prSet/>
      <dgm:spPr/>
      <dgm:t>
        <a:bodyPr/>
        <a:lstStyle/>
        <a:p>
          <a:endParaRPr lang="pt-BR"/>
        </a:p>
      </dgm:t>
    </dgm:pt>
    <dgm:pt modelId="{412D6559-5689-46A8-8C54-9128C4BBFCB8}" type="sibTrans" cxnId="{E8D2FDC8-8532-4037-981E-FA2C85F9CB96}">
      <dgm:prSet/>
      <dgm:spPr/>
      <dgm:t>
        <a:bodyPr/>
        <a:lstStyle/>
        <a:p>
          <a:endParaRPr lang="pt-BR"/>
        </a:p>
      </dgm:t>
    </dgm:pt>
    <dgm:pt modelId="{0511968F-439E-40D4-8C1E-38B91ABF0EA3}" type="pres">
      <dgm:prSet presAssocID="{800B2D35-8C27-42D5-B3C4-0FF99F2D3123}" presName="Name0" presStyleCnt="0">
        <dgm:presLayoutVars>
          <dgm:dir/>
          <dgm:animLvl val="lvl"/>
          <dgm:resizeHandles val="exact"/>
        </dgm:presLayoutVars>
      </dgm:prSet>
      <dgm:spPr/>
    </dgm:pt>
    <dgm:pt modelId="{4ACAB80D-6BDE-4D80-A215-3C8EE05F95FA}" type="pres">
      <dgm:prSet presAssocID="{12133547-0757-4928-9338-0B9135675DED}" presName="linNode" presStyleCnt="0"/>
      <dgm:spPr/>
    </dgm:pt>
    <dgm:pt modelId="{D47D6C48-0232-4650-AB49-77F1599B12F3}" type="pres">
      <dgm:prSet presAssocID="{12133547-0757-4928-9338-0B9135675DED}" presName="parentText" presStyleLbl="node1" presStyleIdx="0" presStyleCnt="3" custScaleX="277778">
        <dgm:presLayoutVars>
          <dgm:chMax val="1"/>
          <dgm:bulletEnabled val="1"/>
        </dgm:presLayoutVars>
      </dgm:prSet>
      <dgm:spPr/>
    </dgm:pt>
    <dgm:pt modelId="{9079CA23-58CD-4FBC-B695-8343F9C7B3E2}" type="pres">
      <dgm:prSet presAssocID="{0A2507FB-7316-445C-8855-1C3E3C543751}" presName="sp" presStyleCnt="0"/>
      <dgm:spPr/>
    </dgm:pt>
    <dgm:pt modelId="{75DC7315-B77B-42DF-A094-0135C7A09E44}" type="pres">
      <dgm:prSet presAssocID="{1C4E82D3-CA7E-4EFF-AC84-8F744539E671}" presName="linNode" presStyleCnt="0"/>
      <dgm:spPr/>
    </dgm:pt>
    <dgm:pt modelId="{A847A9DF-2D27-4405-ACAB-D6756D237B8C}" type="pres">
      <dgm:prSet presAssocID="{1C4E82D3-CA7E-4EFF-AC84-8F744539E671}" presName="parentText" presStyleLbl="node1" presStyleIdx="1" presStyleCnt="3" custScaleX="277778">
        <dgm:presLayoutVars>
          <dgm:chMax val="1"/>
          <dgm:bulletEnabled val="1"/>
        </dgm:presLayoutVars>
      </dgm:prSet>
      <dgm:spPr/>
    </dgm:pt>
    <dgm:pt modelId="{05F0B8EA-E739-41B9-8540-745E46B67925}" type="pres">
      <dgm:prSet presAssocID="{311595E4-98EA-4453-813C-08678DAEC398}" presName="sp" presStyleCnt="0"/>
      <dgm:spPr/>
    </dgm:pt>
    <dgm:pt modelId="{B09D9E05-AED8-42AE-B857-FF62FF77B804}" type="pres">
      <dgm:prSet presAssocID="{9A178F57-E12B-4BE4-A0DF-A25E87E361A4}" presName="linNode" presStyleCnt="0"/>
      <dgm:spPr/>
    </dgm:pt>
    <dgm:pt modelId="{49F090DB-969F-41C9-98F3-38CCEC137F4A}" type="pres">
      <dgm:prSet presAssocID="{9A178F57-E12B-4BE4-A0DF-A25E87E361A4}" presName="parentText" presStyleLbl="node1" presStyleIdx="2" presStyleCnt="3" custScaleX="277778">
        <dgm:presLayoutVars>
          <dgm:chMax val="1"/>
          <dgm:bulletEnabled val="1"/>
        </dgm:presLayoutVars>
      </dgm:prSet>
      <dgm:spPr/>
    </dgm:pt>
  </dgm:ptLst>
  <dgm:cxnLst>
    <dgm:cxn modelId="{E19684A0-4414-4B48-A80D-E07A03578CEF}" type="presOf" srcId="{1C4E82D3-CA7E-4EFF-AC84-8F744539E671}" destId="{A847A9DF-2D27-4405-ACAB-D6756D237B8C}" srcOrd="0" destOrd="0" presId="urn:microsoft.com/office/officeart/2005/8/layout/vList5"/>
    <dgm:cxn modelId="{87D8A3E1-4D6C-4C5B-A94D-A73DB8936A6B}" srcId="{800B2D35-8C27-42D5-B3C4-0FF99F2D3123}" destId="{12133547-0757-4928-9338-0B9135675DED}" srcOrd="0" destOrd="0" parTransId="{E7E4CC3B-10BE-4C60-BB6D-6BD3DEDD3579}" sibTransId="{0A2507FB-7316-445C-8855-1C3E3C543751}"/>
    <dgm:cxn modelId="{E12892A8-0CA9-4338-91B0-0EBDEB8A2F9B}" srcId="{800B2D35-8C27-42D5-B3C4-0FF99F2D3123}" destId="{1C4E82D3-CA7E-4EFF-AC84-8F744539E671}" srcOrd="1" destOrd="0" parTransId="{8E34788B-6077-4E36-B1BE-A64AD84727CF}" sibTransId="{311595E4-98EA-4453-813C-08678DAEC398}"/>
    <dgm:cxn modelId="{5002346B-C336-4AF2-94C3-7569293E24E1}" type="presOf" srcId="{800B2D35-8C27-42D5-B3C4-0FF99F2D3123}" destId="{0511968F-439E-40D4-8C1E-38B91ABF0EA3}" srcOrd="0" destOrd="0" presId="urn:microsoft.com/office/officeart/2005/8/layout/vList5"/>
    <dgm:cxn modelId="{2A8B9853-2E86-4A90-964D-7598701877F9}" type="presOf" srcId="{9A178F57-E12B-4BE4-A0DF-A25E87E361A4}" destId="{49F090DB-969F-41C9-98F3-38CCEC137F4A}" srcOrd="0" destOrd="0" presId="urn:microsoft.com/office/officeart/2005/8/layout/vList5"/>
    <dgm:cxn modelId="{E8D2FDC8-8532-4037-981E-FA2C85F9CB96}" srcId="{800B2D35-8C27-42D5-B3C4-0FF99F2D3123}" destId="{9A178F57-E12B-4BE4-A0DF-A25E87E361A4}" srcOrd="2" destOrd="0" parTransId="{EBFB427B-495A-4EC8-B2C4-3E47669F8FD4}" sibTransId="{412D6559-5689-46A8-8C54-9128C4BBFCB8}"/>
    <dgm:cxn modelId="{9CE5DF6C-76D6-4B5D-8498-CAAA2DFC1450}" type="presOf" srcId="{12133547-0757-4928-9338-0B9135675DED}" destId="{D47D6C48-0232-4650-AB49-77F1599B12F3}" srcOrd="0" destOrd="0" presId="urn:microsoft.com/office/officeart/2005/8/layout/vList5"/>
    <dgm:cxn modelId="{0F7801BA-5D24-49B4-AD7D-A333D80C350B}" type="presParOf" srcId="{0511968F-439E-40D4-8C1E-38B91ABF0EA3}" destId="{4ACAB80D-6BDE-4D80-A215-3C8EE05F95FA}" srcOrd="0" destOrd="0" presId="urn:microsoft.com/office/officeart/2005/8/layout/vList5"/>
    <dgm:cxn modelId="{8CAA4EE6-D1F3-42E3-8113-F5D5B333E2C5}" type="presParOf" srcId="{4ACAB80D-6BDE-4D80-A215-3C8EE05F95FA}" destId="{D47D6C48-0232-4650-AB49-77F1599B12F3}" srcOrd="0" destOrd="0" presId="urn:microsoft.com/office/officeart/2005/8/layout/vList5"/>
    <dgm:cxn modelId="{E2F0DE88-B2A8-49A5-9288-0A07C27FA1E7}" type="presParOf" srcId="{0511968F-439E-40D4-8C1E-38B91ABF0EA3}" destId="{9079CA23-58CD-4FBC-B695-8343F9C7B3E2}" srcOrd="1" destOrd="0" presId="urn:microsoft.com/office/officeart/2005/8/layout/vList5"/>
    <dgm:cxn modelId="{78CB0E33-8B58-4DA0-AABD-C9FE5773704F}" type="presParOf" srcId="{0511968F-439E-40D4-8C1E-38B91ABF0EA3}" destId="{75DC7315-B77B-42DF-A094-0135C7A09E44}" srcOrd="2" destOrd="0" presId="urn:microsoft.com/office/officeart/2005/8/layout/vList5"/>
    <dgm:cxn modelId="{DDFDD2D2-BCB5-45BF-9F12-862FD22F1D97}" type="presParOf" srcId="{75DC7315-B77B-42DF-A094-0135C7A09E44}" destId="{A847A9DF-2D27-4405-ACAB-D6756D237B8C}" srcOrd="0" destOrd="0" presId="urn:microsoft.com/office/officeart/2005/8/layout/vList5"/>
    <dgm:cxn modelId="{830CFC02-A135-4829-946D-018492F4534A}" type="presParOf" srcId="{0511968F-439E-40D4-8C1E-38B91ABF0EA3}" destId="{05F0B8EA-E739-41B9-8540-745E46B67925}" srcOrd="3" destOrd="0" presId="urn:microsoft.com/office/officeart/2005/8/layout/vList5"/>
    <dgm:cxn modelId="{CA5C8D91-D43B-4D97-98A0-4B428A97F948}" type="presParOf" srcId="{0511968F-439E-40D4-8C1E-38B91ABF0EA3}" destId="{B09D9E05-AED8-42AE-B857-FF62FF77B804}" srcOrd="4" destOrd="0" presId="urn:microsoft.com/office/officeart/2005/8/layout/vList5"/>
    <dgm:cxn modelId="{06ADE96A-ED98-4D38-B17D-035AB68D5BBD}" type="presParOf" srcId="{B09D9E05-AED8-42AE-B857-FF62FF77B804}" destId="{49F090DB-969F-41C9-98F3-38CCEC137F4A}" srcOrd="0" destOrd="0" presId="urn:microsoft.com/office/officeart/2005/8/layout/vList5"/>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B0A37AE-98B8-4BBA-9292-7CFA0670360A}" type="doc">
      <dgm:prSet loTypeId="urn:microsoft.com/office/officeart/2005/8/layout/vList5" loCatId="list" qsTypeId="urn:microsoft.com/office/officeart/2005/8/quickstyle/simple3" qsCatId="simple" csTypeId="urn:microsoft.com/office/officeart/2005/8/colors/accent1_2" csCatId="accent1" phldr="1"/>
      <dgm:spPr/>
      <dgm:t>
        <a:bodyPr/>
        <a:lstStyle/>
        <a:p>
          <a:endParaRPr lang="pt-BR"/>
        </a:p>
      </dgm:t>
    </dgm:pt>
    <dgm:pt modelId="{EE8C4187-685E-4C7E-BC80-102FDB7AE4BE}">
      <dgm:prSet/>
      <dgm:spPr/>
      <dgm:t>
        <a:bodyPr/>
        <a:lstStyle/>
        <a:p>
          <a:pPr rtl="0"/>
          <a:r>
            <a:rPr lang="pt-BR" dirty="0" smtClean="0"/>
            <a:t>XIII - Regularização fundiária e urbanização de áreas ocupadas por população de baixa renda</a:t>
          </a:r>
          <a:endParaRPr lang="pt-BR" dirty="0"/>
        </a:p>
      </dgm:t>
    </dgm:pt>
    <dgm:pt modelId="{56EE54F1-4080-4686-AA72-BCBF14E3F37A}" type="parTrans" cxnId="{165FDF88-CAC8-44D1-B374-56488FE619DB}">
      <dgm:prSet/>
      <dgm:spPr/>
      <dgm:t>
        <a:bodyPr/>
        <a:lstStyle/>
        <a:p>
          <a:endParaRPr lang="pt-BR"/>
        </a:p>
      </dgm:t>
    </dgm:pt>
    <dgm:pt modelId="{A3BB5BB7-7904-4C88-A6B0-F9E6FEA84AAC}" type="sibTrans" cxnId="{165FDF88-CAC8-44D1-B374-56488FE619DB}">
      <dgm:prSet/>
      <dgm:spPr/>
      <dgm:t>
        <a:bodyPr/>
        <a:lstStyle/>
        <a:p>
          <a:endParaRPr lang="pt-BR"/>
        </a:p>
      </dgm:t>
    </dgm:pt>
    <dgm:pt modelId="{7FA0354F-583C-4418-B772-6A23C99242CD}">
      <dgm:prSet/>
      <dgm:spPr/>
      <dgm:t>
        <a:bodyPr/>
        <a:lstStyle/>
        <a:p>
          <a:pPr rtl="0"/>
          <a:r>
            <a:rPr lang="pt-BR" dirty="0" smtClean="0"/>
            <a:t>XIV - Simplificação da legislação de parcelamento, uso e ocupação do solo e das normas edilícias</a:t>
          </a:r>
          <a:endParaRPr lang="pt-BR" dirty="0"/>
        </a:p>
      </dgm:t>
    </dgm:pt>
    <dgm:pt modelId="{A26159CD-67B3-40EF-BCA9-72F62C886E1E}" type="parTrans" cxnId="{F83A156B-1446-4972-8B29-D18C446E17CF}">
      <dgm:prSet/>
      <dgm:spPr/>
      <dgm:t>
        <a:bodyPr/>
        <a:lstStyle/>
        <a:p>
          <a:endParaRPr lang="pt-BR"/>
        </a:p>
      </dgm:t>
    </dgm:pt>
    <dgm:pt modelId="{82D31A2A-7BBB-4F6B-BD0B-6B3DBA03093E}" type="sibTrans" cxnId="{F83A156B-1446-4972-8B29-D18C446E17CF}">
      <dgm:prSet/>
      <dgm:spPr/>
      <dgm:t>
        <a:bodyPr/>
        <a:lstStyle/>
        <a:p>
          <a:endParaRPr lang="pt-BR"/>
        </a:p>
      </dgm:t>
    </dgm:pt>
    <dgm:pt modelId="{6BED3A53-B6A0-4830-A83E-049447D410C3}">
      <dgm:prSet/>
      <dgm:spPr/>
      <dgm:t>
        <a:bodyPr/>
        <a:lstStyle/>
        <a:p>
          <a:pPr rtl="0"/>
          <a:r>
            <a:rPr lang="pt-BR" dirty="0" smtClean="0"/>
            <a:t>XV - Isonomia de condições para os agentes públicos e privados</a:t>
          </a:r>
          <a:endParaRPr lang="pt-BR" dirty="0"/>
        </a:p>
      </dgm:t>
    </dgm:pt>
    <dgm:pt modelId="{55AB4B98-D9CC-4721-B7AE-30174E1D30D0}" type="parTrans" cxnId="{C620EA84-EFE6-404C-923E-C5C593E738D1}">
      <dgm:prSet/>
      <dgm:spPr/>
      <dgm:t>
        <a:bodyPr/>
        <a:lstStyle/>
        <a:p>
          <a:endParaRPr lang="pt-BR"/>
        </a:p>
      </dgm:t>
    </dgm:pt>
    <dgm:pt modelId="{C5A083E0-EEE0-418E-AB5B-E5FB2BEE28FB}" type="sibTrans" cxnId="{C620EA84-EFE6-404C-923E-C5C593E738D1}">
      <dgm:prSet/>
      <dgm:spPr/>
      <dgm:t>
        <a:bodyPr/>
        <a:lstStyle/>
        <a:p>
          <a:endParaRPr lang="pt-BR"/>
        </a:p>
      </dgm:t>
    </dgm:pt>
    <dgm:pt modelId="{923E9AEE-03F0-46C8-BAFE-DFD9351563D6}" type="pres">
      <dgm:prSet presAssocID="{1B0A37AE-98B8-4BBA-9292-7CFA0670360A}" presName="Name0" presStyleCnt="0">
        <dgm:presLayoutVars>
          <dgm:dir/>
          <dgm:animLvl val="lvl"/>
          <dgm:resizeHandles val="exact"/>
        </dgm:presLayoutVars>
      </dgm:prSet>
      <dgm:spPr/>
    </dgm:pt>
    <dgm:pt modelId="{3A767406-1B13-448E-8449-339ED22139A6}" type="pres">
      <dgm:prSet presAssocID="{EE8C4187-685E-4C7E-BC80-102FDB7AE4BE}" presName="linNode" presStyleCnt="0"/>
      <dgm:spPr/>
    </dgm:pt>
    <dgm:pt modelId="{45DC42D4-6A88-4962-809B-E677E94CD96F}" type="pres">
      <dgm:prSet presAssocID="{EE8C4187-685E-4C7E-BC80-102FDB7AE4BE}" presName="parentText" presStyleLbl="node1" presStyleIdx="0" presStyleCnt="3" custScaleX="255009">
        <dgm:presLayoutVars>
          <dgm:chMax val="1"/>
          <dgm:bulletEnabled val="1"/>
        </dgm:presLayoutVars>
      </dgm:prSet>
      <dgm:spPr/>
    </dgm:pt>
    <dgm:pt modelId="{E618E1FA-77F1-4315-8250-56B2B89F4427}" type="pres">
      <dgm:prSet presAssocID="{A3BB5BB7-7904-4C88-A6B0-F9E6FEA84AAC}" presName="sp" presStyleCnt="0"/>
      <dgm:spPr/>
    </dgm:pt>
    <dgm:pt modelId="{06A0D6B2-B771-4827-A509-FB4E79EB3077}" type="pres">
      <dgm:prSet presAssocID="{7FA0354F-583C-4418-B772-6A23C99242CD}" presName="linNode" presStyleCnt="0"/>
      <dgm:spPr/>
    </dgm:pt>
    <dgm:pt modelId="{E3C63AF4-F246-46B2-8ECA-8E934D249357}" type="pres">
      <dgm:prSet presAssocID="{7FA0354F-583C-4418-B772-6A23C99242CD}" presName="parentText" presStyleLbl="node1" presStyleIdx="1" presStyleCnt="3" custScaleX="277778">
        <dgm:presLayoutVars>
          <dgm:chMax val="1"/>
          <dgm:bulletEnabled val="1"/>
        </dgm:presLayoutVars>
      </dgm:prSet>
      <dgm:spPr/>
    </dgm:pt>
    <dgm:pt modelId="{E0B2F99B-BBF3-4959-8D4D-4ABB07C5BD69}" type="pres">
      <dgm:prSet presAssocID="{82D31A2A-7BBB-4F6B-BD0B-6B3DBA03093E}" presName="sp" presStyleCnt="0"/>
      <dgm:spPr/>
    </dgm:pt>
    <dgm:pt modelId="{C052E0B1-DC43-42B0-B0DF-8D7D0D1773D7}" type="pres">
      <dgm:prSet presAssocID="{6BED3A53-B6A0-4830-A83E-049447D410C3}" presName="linNode" presStyleCnt="0"/>
      <dgm:spPr/>
    </dgm:pt>
    <dgm:pt modelId="{E84E61FC-7BC8-4ECF-9CDD-FB26C620480D}" type="pres">
      <dgm:prSet presAssocID="{6BED3A53-B6A0-4830-A83E-049447D410C3}" presName="parentText" presStyleLbl="node1" presStyleIdx="2" presStyleCnt="3" custScaleX="277778">
        <dgm:presLayoutVars>
          <dgm:chMax val="1"/>
          <dgm:bulletEnabled val="1"/>
        </dgm:presLayoutVars>
      </dgm:prSet>
      <dgm:spPr/>
    </dgm:pt>
  </dgm:ptLst>
  <dgm:cxnLst>
    <dgm:cxn modelId="{F83A156B-1446-4972-8B29-D18C446E17CF}" srcId="{1B0A37AE-98B8-4BBA-9292-7CFA0670360A}" destId="{7FA0354F-583C-4418-B772-6A23C99242CD}" srcOrd="1" destOrd="0" parTransId="{A26159CD-67B3-40EF-BCA9-72F62C886E1E}" sibTransId="{82D31A2A-7BBB-4F6B-BD0B-6B3DBA03093E}"/>
    <dgm:cxn modelId="{165FDF88-CAC8-44D1-B374-56488FE619DB}" srcId="{1B0A37AE-98B8-4BBA-9292-7CFA0670360A}" destId="{EE8C4187-685E-4C7E-BC80-102FDB7AE4BE}" srcOrd="0" destOrd="0" parTransId="{56EE54F1-4080-4686-AA72-BCBF14E3F37A}" sibTransId="{A3BB5BB7-7904-4C88-A6B0-F9E6FEA84AAC}"/>
    <dgm:cxn modelId="{C620EA84-EFE6-404C-923E-C5C593E738D1}" srcId="{1B0A37AE-98B8-4BBA-9292-7CFA0670360A}" destId="{6BED3A53-B6A0-4830-A83E-049447D410C3}" srcOrd="2" destOrd="0" parTransId="{55AB4B98-D9CC-4721-B7AE-30174E1D30D0}" sibTransId="{C5A083E0-EEE0-418E-AB5B-E5FB2BEE28FB}"/>
    <dgm:cxn modelId="{E79A1310-B06C-4963-803D-194B6552EA55}" type="presOf" srcId="{7FA0354F-583C-4418-B772-6A23C99242CD}" destId="{E3C63AF4-F246-46B2-8ECA-8E934D249357}" srcOrd="0" destOrd="0" presId="urn:microsoft.com/office/officeart/2005/8/layout/vList5"/>
    <dgm:cxn modelId="{5EA186EA-A4BE-4156-B6FA-CE53113C0B6B}" type="presOf" srcId="{6BED3A53-B6A0-4830-A83E-049447D410C3}" destId="{E84E61FC-7BC8-4ECF-9CDD-FB26C620480D}" srcOrd="0" destOrd="0" presId="urn:microsoft.com/office/officeart/2005/8/layout/vList5"/>
    <dgm:cxn modelId="{EAD84C05-9D96-4BA1-B34C-DC22B59EF020}" type="presOf" srcId="{EE8C4187-685E-4C7E-BC80-102FDB7AE4BE}" destId="{45DC42D4-6A88-4962-809B-E677E94CD96F}" srcOrd="0" destOrd="0" presId="urn:microsoft.com/office/officeart/2005/8/layout/vList5"/>
    <dgm:cxn modelId="{4F14A2CC-4B02-4125-8F84-2AE203D27A81}" type="presOf" srcId="{1B0A37AE-98B8-4BBA-9292-7CFA0670360A}" destId="{923E9AEE-03F0-46C8-BAFE-DFD9351563D6}" srcOrd="0" destOrd="0" presId="urn:microsoft.com/office/officeart/2005/8/layout/vList5"/>
    <dgm:cxn modelId="{3E0D308C-2BC3-4214-9BBF-F837BBEB46C9}" type="presParOf" srcId="{923E9AEE-03F0-46C8-BAFE-DFD9351563D6}" destId="{3A767406-1B13-448E-8449-339ED22139A6}" srcOrd="0" destOrd="0" presId="urn:microsoft.com/office/officeart/2005/8/layout/vList5"/>
    <dgm:cxn modelId="{85DF5993-B120-4C11-AD98-782A55CC0DE4}" type="presParOf" srcId="{3A767406-1B13-448E-8449-339ED22139A6}" destId="{45DC42D4-6A88-4962-809B-E677E94CD96F}" srcOrd="0" destOrd="0" presId="urn:microsoft.com/office/officeart/2005/8/layout/vList5"/>
    <dgm:cxn modelId="{FE792FF3-F4CD-4B80-BE07-D76F7B084F13}" type="presParOf" srcId="{923E9AEE-03F0-46C8-BAFE-DFD9351563D6}" destId="{E618E1FA-77F1-4315-8250-56B2B89F4427}" srcOrd="1" destOrd="0" presId="urn:microsoft.com/office/officeart/2005/8/layout/vList5"/>
    <dgm:cxn modelId="{2C43780A-A85D-43BA-BE39-99C96631EBAB}" type="presParOf" srcId="{923E9AEE-03F0-46C8-BAFE-DFD9351563D6}" destId="{06A0D6B2-B771-4827-A509-FB4E79EB3077}" srcOrd="2" destOrd="0" presId="urn:microsoft.com/office/officeart/2005/8/layout/vList5"/>
    <dgm:cxn modelId="{D3D7B2DC-7F24-4A97-A9AF-D86CD27068AC}" type="presParOf" srcId="{06A0D6B2-B771-4827-A509-FB4E79EB3077}" destId="{E3C63AF4-F246-46B2-8ECA-8E934D249357}" srcOrd="0" destOrd="0" presId="urn:microsoft.com/office/officeart/2005/8/layout/vList5"/>
    <dgm:cxn modelId="{22D2379E-BA6D-4E8B-8437-C130C043D88B}" type="presParOf" srcId="{923E9AEE-03F0-46C8-BAFE-DFD9351563D6}" destId="{E0B2F99B-BBF3-4959-8D4D-4ABB07C5BD69}" srcOrd="3" destOrd="0" presId="urn:microsoft.com/office/officeart/2005/8/layout/vList5"/>
    <dgm:cxn modelId="{165C463A-118D-49D9-A845-A693D35FFFE6}" type="presParOf" srcId="{923E9AEE-03F0-46C8-BAFE-DFD9351563D6}" destId="{C052E0B1-DC43-42B0-B0DF-8D7D0D1773D7}" srcOrd="4" destOrd="0" presId="urn:microsoft.com/office/officeart/2005/8/layout/vList5"/>
    <dgm:cxn modelId="{3162ECA2-447F-43E8-AB1D-C7ADE385FE63}" type="presParOf" srcId="{C052E0B1-DC43-42B0-B0DF-8D7D0D1773D7}" destId="{E84E61FC-7BC8-4ECF-9CDD-FB26C620480D}" srcOrd="0"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D202FAC-1E4D-496C-92C6-6E963866D563}">
      <dsp:nvSpPr>
        <dsp:cNvPr id="0" name=""/>
        <dsp:cNvSpPr/>
      </dsp:nvSpPr>
      <dsp:spPr>
        <a:xfrm>
          <a:off x="1970" y="2265"/>
          <a:ext cx="4034659" cy="1089501"/>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pt-BR" sz="1600" kern="1200" dirty="0" smtClean="0"/>
            <a:t>I - </a:t>
          </a:r>
          <a:r>
            <a:rPr lang="pt-BR" sz="2400" kern="1200" dirty="0" smtClean="0"/>
            <a:t>garantia do direito a cidades sustentáveis</a:t>
          </a:r>
          <a:endParaRPr lang="pt-BR" sz="2400" kern="1200" dirty="0"/>
        </a:p>
      </dsp:txBody>
      <dsp:txXfrm>
        <a:off x="1970" y="2265"/>
        <a:ext cx="4034659" cy="1089501"/>
      </dsp:txXfrm>
    </dsp:sp>
    <dsp:sp modelId="{FE49CCF0-EE0D-4D0C-A4D5-16CF3767F698}">
      <dsp:nvSpPr>
        <dsp:cNvPr id="0" name=""/>
        <dsp:cNvSpPr/>
      </dsp:nvSpPr>
      <dsp:spPr>
        <a:xfrm>
          <a:off x="0" y="1152125"/>
          <a:ext cx="4034659" cy="1089501"/>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53340" rIns="106680" bIns="53340" numCol="1" spcCol="1270" anchor="ctr" anchorCtr="0">
          <a:noAutofit/>
        </a:bodyPr>
        <a:lstStyle/>
        <a:p>
          <a:pPr lvl="0" algn="l" defTabSz="1244600" rtl="0">
            <a:lnSpc>
              <a:spcPct val="90000"/>
            </a:lnSpc>
            <a:spcBef>
              <a:spcPct val="0"/>
            </a:spcBef>
            <a:spcAft>
              <a:spcPct val="35000"/>
            </a:spcAft>
          </a:pPr>
          <a:r>
            <a:rPr lang="pt-BR" sz="2800" kern="1200" dirty="0" smtClean="0"/>
            <a:t>II- gestão democrática</a:t>
          </a:r>
          <a:endParaRPr lang="pt-BR" sz="2800" kern="1200" dirty="0"/>
        </a:p>
      </dsp:txBody>
      <dsp:txXfrm>
        <a:off x="0" y="1152125"/>
        <a:ext cx="4034659" cy="1089501"/>
      </dsp:txXfrm>
    </dsp:sp>
    <dsp:sp modelId="{438FC651-FD3A-407E-8982-ADA9612DB3CB}">
      <dsp:nvSpPr>
        <dsp:cNvPr id="0" name=""/>
        <dsp:cNvSpPr/>
      </dsp:nvSpPr>
      <dsp:spPr>
        <a:xfrm>
          <a:off x="1970" y="2290219"/>
          <a:ext cx="4034659" cy="1089501"/>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40005" rIns="80010" bIns="40005" numCol="1" spcCol="1270" anchor="ctr" anchorCtr="0">
          <a:noAutofit/>
        </a:bodyPr>
        <a:lstStyle/>
        <a:p>
          <a:pPr lvl="0" algn="ctr" defTabSz="933450" rtl="0">
            <a:lnSpc>
              <a:spcPct val="90000"/>
            </a:lnSpc>
            <a:spcBef>
              <a:spcPct val="0"/>
            </a:spcBef>
            <a:spcAft>
              <a:spcPct val="35000"/>
            </a:spcAft>
          </a:pPr>
          <a:r>
            <a:rPr lang="pt-BR" sz="2100" kern="1200" dirty="0" smtClean="0"/>
            <a:t>III- cooperação entre governos</a:t>
          </a:r>
          <a:endParaRPr lang="pt-BR" sz="2100" kern="1200" dirty="0"/>
        </a:p>
      </dsp:txBody>
      <dsp:txXfrm>
        <a:off x="1970" y="2290219"/>
        <a:ext cx="4034659" cy="1089501"/>
      </dsp:txXfrm>
    </dsp:sp>
    <dsp:sp modelId="{F391E55B-80F3-446B-A447-F28C3A8EAA16}">
      <dsp:nvSpPr>
        <dsp:cNvPr id="0" name=""/>
        <dsp:cNvSpPr/>
      </dsp:nvSpPr>
      <dsp:spPr>
        <a:xfrm>
          <a:off x="1970" y="3434195"/>
          <a:ext cx="4034659" cy="1089501"/>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40005" rIns="80010" bIns="40005" numCol="1" spcCol="1270" anchor="ctr" anchorCtr="0">
          <a:noAutofit/>
        </a:bodyPr>
        <a:lstStyle/>
        <a:p>
          <a:pPr lvl="0" algn="ctr" defTabSz="933450" rtl="0">
            <a:lnSpc>
              <a:spcPct val="90000"/>
            </a:lnSpc>
            <a:spcBef>
              <a:spcPct val="0"/>
            </a:spcBef>
            <a:spcAft>
              <a:spcPct val="35000"/>
            </a:spcAft>
          </a:pPr>
          <a:r>
            <a:rPr lang="pt-BR" sz="2100" kern="1200" dirty="0" smtClean="0"/>
            <a:t>IV- planejamento do desenvolvimento das cidades e da distribuição espacial da população</a:t>
          </a:r>
          <a:endParaRPr lang="pt-BR" sz="2100" kern="1200" dirty="0"/>
        </a:p>
      </dsp:txBody>
      <dsp:txXfrm>
        <a:off x="1970" y="3434195"/>
        <a:ext cx="4034659" cy="108950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5C9D611-8D0E-400C-8EBB-0E2C7059F509}">
      <dsp:nvSpPr>
        <dsp:cNvPr id="0" name=""/>
        <dsp:cNvSpPr/>
      </dsp:nvSpPr>
      <dsp:spPr>
        <a:xfrm>
          <a:off x="1970" y="2209"/>
          <a:ext cx="4034659" cy="1458562"/>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49530" rIns="99060" bIns="49530" numCol="1" spcCol="1270" anchor="ctr" anchorCtr="0">
          <a:noAutofit/>
        </a:bodyPr>
        <a:lstStyle/>
        <a:p>
          <a:pPr lvl="0" algn="ctr" defTabSz="1155700" rtl="0">
            <a:lnSpc>
              <a:spcPct val="90000"/>
            </a:lnSpc>
            <a:spcBef>
              <a:spcPct val="0"/>
            </a:spcBef>
            <a:spcAft>
              <a:spcPct val="35000"/>
            </a:spcAft>
          </a:pPr>
          <a:r>
            <a:rPr lang="pt-BR" sz="2600" kern="1200" dirty="0" smtClean="0"/>
            <a:t>V- oferta de equipamentos urbanos</a:t>
          </a:r>
          <a:endParaRPr lang="pt-BR" sz="2600" kern="1200" dirty="0"/>
        </a:p>
      </dsp:txBody>
      <dsp:txXfrm>
        <a:off x="1970" y="2209"/>
        <a:ext cx="4034659" cy="1458562"/>
      </dsp:txXfrm>
    </dsp:sp>
    <dsp:sp modelId="{B1229514-651F-416E-9995-CB604FA1A3D1}">
      <dsp:nvSpPr>
        <dsp:cNvPr id="0" name=""/>
        <dsp:cNvSpPr/>
      </dsp:nvSpPr>
      <dsp:spPr>
        <a:xfrm>
          <a:off x="1970" y="1533700"/>
          <a:ext cx="4034659" cy="1458562"/>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49530" rIns="99060" bIns="49530" numCol="1" spcCol="1270" anchor="ctr" anchorCtr="0">
          <a:noAutofit/>
        </a:bodyPr>
        <a:lstStyle/>
        <a:p>
          <a:pPr lvl="0" algn="ctr" defTabSz="1155700" rtl="0">
            <a:lnSpc>
              <a:spcPct val="90000"/>
            </a:lnSpc>
            <a:spcBef>
              <a:spcPct val="0"/>
            </a:spcBef>
            <a:spcAft>
              <a:spcPct val="35000"/>
            </a:spcAft>
          </a:pPr>
          <a:r>
            <a:rPr lang="pt-BR" sz="2600" kern="1200" dirty="0" smtClean="0"/>
            <a:t>VI - ordenação e  controle do uso do solo</a:t>
          </a:r>
          <a:endParaRPr lang="pt-BR" sz="2600" kern="1200" dirty="0"/>
        </a:p>
      </dsp:txBody>
      <dsp:txXfrm>
        <a:off x="1970" y="1533700"/>
        <a:ext cx="4034659" cy="1458562"/>
      </dsp:txXfrm>
    </dsp:sp>
    <dsp:sp modelId="{EF8EED24-F2A5-4DA7-8BA8-0C82D4CF16AF}">
      <dsp:nvSpPr>
        <dsp:cNvPr id="0" name=""/>
        <dsp:cNvSpPr/>
      </dsp:nvSpPr>
      <dsp:spPr>
        <a:xfrm>
          <a:off x="1970" y="3065190"/>
          <a:ext cx="4034659" cy="1458562"/>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49530" rIns="99060" bIns="49530" numCol="1" spcCol="1270" anchor="ctr" anchorCtr="0">
          <a:noAutofit/>
        </a:bodyPr>
        <a:lstStyle/>
        <a:p>
          <a:pPr lvl="0" algn="ctr" defTabSz="1155700" rtl="0">
            <a:lnSpc>
              <a:spcPct val="90000"/>
            </a:lnSpc>
            <a:spcBef>
              <a:spcPct val="0"/>
            </a:spcBef>
            <a:spcAft>
              <a:spcPct val="35000"/>
            </a:spcAft>
          </a:pPr>
          <a:r>
            <a:rPr lang="pt-BR" sz="2600" kern="1200" dirty="0" smtClean="0"/>
            <a:t>VII- integração e </a:t>
          </a:r>
          <a:r>
            <a:rPr lang="pt-BR" sz="2600" kern="1200" dirty="0" err="1" smtClean="0"/>
            <a:t>complementariedade</a:t>
          </a:r>
          <a:r>
            <a:rPr lang="pt-BR" sz="2600" kern="1200" dirty="0" smtClean="0"/>
            <a:t> entre atividades urbanas e rurais</a:t>
          </a:r>
          <a:endParaRPr lang="pt-BR" sz="2600" kern="1200" dirty="0"/>
        </a:p>
      </dsp:txBody>
      <dsp:txXfrm>
        <a:off x="1970" y="3065190"/>
        <a:ext cx="4034659" cy="145856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EF1B701-4A91-43FA-A4FC-834CB14A6849}">
      <dsp:nvSpPr>
        <dsp:cNvPr id="0" name=""/>
        <dsp:cNvSpPr/>
      </dsp:nvSpPr>
      <dsp:spPr>
        <a:xfrm>
          <a:off x="1970" y="55"/>
          <a:ext cx="3902969" cy="2207732"/>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41910" rIns="83820" bIns="41910" numCol="1" spcCol="1270" anchor="ctr" anchorCtr="0">
          <a:noAutofit/>
        </a:bodyPr>
        <a:lstStyle/>
        <a:p>
          <a:pPr lvl="0" algn="ctr" defTabSz="977900" rtl="0">
            <a:lnSpc>
              <a:spcPct val="90000"/>
            </a:lnSpc>
            <a:spcBef>
              <a:spcPct val="0"/>
            </a:spcBef>
            <a:spcAft>
              <a:spcPct val="35000"/>
            </a:spcAft>
          </a:pPr>
          <a:r>
            <a:rPr lang="pt-BR" sz="2200" kern="1200" dirty="0" smtClean="0"/>
            <a:t>VIII - Justa distribuição dos benefícios e ônus decorrentes do processo de urbanização</a:t>
          </a:r>
          <a:endParaRPr lang="pt-BR" sz="2200" kern="1200" dirty="0"/>
        </a:p>
      </dsp:txBody>
      <dsp:txXfrm>
        <a:off x="1970" y="55"/>
        <a:ext cx="3902969" cy="2207732"/>
      </dsp:txXfrm>
    </dsp:sp>
    <dsp:sp modelId="{1E578C22-FABB-4AF0-8F6E-644C04DC35B8}">
      <dsp:nvSpPr>
        <dsp:cNvPr id="0" name=""/>
        <dsp:cNvSpPr/>
      </dsp:nvSpPr>
      <dsp:spPr>
        <a:xfrm>
          <a:off x="1970" y="2318174"/>
          <a:ext cx="4034659" cy="2207732"/>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41910" rIns="83820" bIns="41910" numCol="1" spcCol="1270" anchor="ctr" anchorCtr="0">
          <a:noAutofit/>
        </a:bodyPr>
        <a:lstStyle/>
        <a:p>
          <a:pPr lvl="0" algn="ctr" defTabSz="977900" rtl="0">
            <a:lnSpc>
              <a:spcPct val="90000"/>
            </a:lnSpc>
            <a:spcBef>
              <a:spcPct val="0"/>
            </a:spcBef>
            <a:spcAft>
              <a:spcPct val="35000"/>
            </a:spcAft>
          </a:pPr>
          <a:r>
            <a:rPr lang="pt-BR" sz="2200" kern="1200" dirty="0" smtClean="0"/>
            <a:t>IX - adequação dos instrumentos de política econômica, tributária e financeira dos gastos públicos ao desenvolvimento urbano</a:t>
          </a:r>
          <a:endParaRPr lang="pt-BR" sz="2200" kern="1200" dirty="0"/>
        </a:p>
      </dsp:txBody>
      <dsp:txXfrm>
        <a:off x="1970" y="2318174"/>
        <a:ext cx="4034659" cy="2207732"/>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47D6C48-0232-4650-AB49-77F1599B12F3}">
      <dsp:nvSpPr>
        <dsp:cNvPr id="0" name=""/>
        <dsp:cNvSpPr/>
      </dsp:nvSpPr>
      <dsp:spPr>
        <a:xfrm>
          <a:off x="1970" y="2209"/>
          <a:ext cx="4034659" cy="1458562"/>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43815" rIns="87630" bIns="43815" numCol="1" spcCol="1270" anchor="ctr" anchorCtr="0">
          <a:noAutofit/>
        </a:bodyPr>
        <a:lstStyle/>
        <a:p>
          <a:pPr lvl="0" algn="ctr" defTabSz="1022350" rtl="0">
            <a:lnSpc>
              <a:spcPct val="90000"/>
            </a:lnSpc>
            <a:spcBef>
              <a:spcPct val="0"/>
            </a:spcBef>
            <a:spcAft>
              <a:spcPct val="35000"/>
            </a:spcAft>
          </a:pPr>
          <a:r>
            <a:rPr lang="pt-BR" sz="2300" kern="1200" dirty="0" smtClean="0"/>
            <a:t>X - Recuperação dos investimentos do Poder Público</a:t>
          </a:r>
          <a:endParaRPr lang="pt-BR" sz="2300" kern="1200" dirty="0"/>
        </a:p>
      </dsp:txBody>
      <dsp:txXfrm>
        <a:off x="1970" y="2209"/>
        <a:ext cx="4034659" cy="1458562"/>
      </dsp:txXfrm>
    </dsp:sp>
    <dsp:sp modelId="{A847A9DF-2D27-4405-ACAB-D6756D237B8C}">
      <dsp:nvSpPr>
        <dsp:cNvPr id="0" name=""/>
        <dsp:cNvSpPr/>
      </dsp:nvSpPr>
      <dsp:spPr>
        <a:xfrm>
          <a:off x="1970" y="1533700"/>
          <a:ext cx="4034659" cy="1458562"/>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43815" rIns="87630" bIns="43815" numCol="1" spcCol="1270" anchor="ctr" anchorCtr="0">
          <a:noAutofit/>
        </a:bodyPr>
        <a:lstStyle/>
        <a:p>
          <a:pPr lvl="0" algn="ctr" defTabSz="1022350" rtl="0">
            <a:lnSpc>
              <a:spcPct val="90000"/>
            </a:lnSpc>
            <a:spcBef>
              <a:spcPct val="0"/>
            </a:spcBef>
            <a:spcAft>
              <a:spcPct val="35000"/>
            </a:spcAft>
          </a:pPr>
          <a:r>
            <a:rPr lang="pt-BR" sz="2300" kern="1200" dirty="0" smtClean="0"/>
            <a:t>XI - proteção, preservação e recuperação do meio ambiente natural e  construído</a:t>
          </a:r>
          <a:endParaRPr lang="pt-BR" sz="2300" kern="1200" dirty="0"/>
        </a:p>
      </dsp:txBody>
      <dsp:txXfrm>
        <a:off x="1970" y="1533700"/>
        <a:ext cx="4034659" cy="1458562"/>
      </dsp:txXfrm>
    </dsp:sp>
    <dsp:sp modelId="{49F090DB-969F-41C9-98F3-38CCEC137F4A}">
      <dsp:nvSpPr>
        <dsp:cNvPr id="0" name=""/>
        <dsp:cNvSpPr/>
      </dsp:nvSpPr>
      <dsp:spPr>
        <a:xfrm>
          <a:off x="1970" y="3065190"/>
          <a:ext cx="4034659" cy="1458562"/>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43815" rIns="87630" bIns="43815" numCol="1" spcCol="1270" anchor="ctr" anchorCtr="0">
          <a:noAutofit/>
        </a:bodyPr>
        <a:lstStyle/>
        <a:p>
          <a:pPr lvl="0" algn="ctr" defTabSz="1022350" rtl="0">
            <a:lnSpc>
              <a:spcPct val="90000"/>
            </a:lnSpc>
            <a:spcBef>
              <a:spcPct val="0"/>
            </a:spcBef>
            <a:spcAft>
              <a:spcPct val="35000"/>
            </a:spcAft>
          </a:pPr>
          <a:r>
            <a:rPr lang="pt-BR" sz="2300" kern="1200" dirty="0" smtClean="0"/>
            <a:t>XII - audiência do Poder Público municipal e da população</a:t>
          </a:r>
          <a:endParaRPr lang="pt-BR" sz="2300" kern="1200" dirty="0"/>
        </a:p>
      </dsp:txBody>
      <dsp:txXfrm>
        <a:off x="1970" y="3065190"/>
        <a:ext cx="4034659" cy="1458562"/>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DC42D4-6A88-4962-809B-E677E94CD96F}">
      <dsp:nvSpPr>
        <dsp:cNvPr id="0" name=""/>
        <dsp:cNvSpPr/>
      </dsp:nvSpPr>
      <dsp:spPr>
        <a:xfrm>
          <a:off x="4286" y="2633"/>
          <a:ext cx="8064892" cy="1738149"/>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rtl="0">
            <a:lnSpc>
              <a:spcPct val="90000"/>
            </a:lnSpc>
            <a:spcBef>
              <a:spcPct val="0"/>
            </a:spcBef>
            <a:spcAft>
              <a:spcPct val="35000"/>
            </a:spcAft>
          </a:pPr>
          <a:r>
            <a:rPr lang="pt-BR" sz="3400" kern="1200" dirty="0" smtClean="0"/>
            <a:t>XIII - Regularização fundiária e urbanização de áreas ocupadas por população de baixa renda</a:t>
          </a:r>
          <a:endParaRPr lang="pt-BR" sz="3400" kern="1200" dirty="0"/>
        </a:p>
      </dsp:txBody>
      <dsp:txXfrm>
        <a:off x="4286" y="2633"/>
        <a:ext cx="8064892" cy="1738149"/>
      </dsp:txXfrm>
    </dsp:sp>
    <dsp:sp modelId="{E3C63AF4-F246-46B2-8ECA-8E934D249357}">
      <dsp:nvSpPr>
        <dsp:cNvPr id="0" name=""/>
        <dsp:cNvSpPr/>
      </dsp:nvSpPr>
      <dsp:spPr>
        <a:xfrm>
          <a:off x="4286" y="1827690"/>
          <a:ext cx="8776403" cy="1738149"/>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rtl="0">
            <a:lnSpc>
              <a:spcPct val="90000"/>
            </a:lnSpc>
            <a:spcBef>
              <a:spcPct val="0"/>
            </a:spcBef>
            <a:spcAft>
              <a:spcPct val="35000"/>
            </a:spcAft>
          </a:pPr>
          <a:r>
            <a:rPr lang="pt-BR" sz="3400" kern="1200" dirty="0" smtClean="0"/>
            <a:t>XIV - Simplificação da legislação de parcelamento, uso e ocupação do solo e das normas edilícias</a:t>
          </a:r>
          <a:endParaRPr lang="pt-BR" sz="3400" kern="1200" dirty="0"/>
        </a:p>
      </dsp:txBody>
      <dsp:txXfrm>
        <a:off x="4286" y="1827690"/>
        <a:ext cx="8776403" cy="1738149"/>
      </dsp:txXfrm>
    </dsp:sp>
    <dsp:sp modelId="{E84E61FC-7BC8-4ECF-9CDD-FB26C620480D}">
      <dsp:nvSpPr>
        <dsp:cNvPr id="0" name=""/>
        <dsp:cNvSpPr/>
      </dsp:nvSpPr>
      <dsp:spPr>
        <a:xfrm>
          <a:off x="4286" y="3652747"/>
          <a:ext cx="8776403" cy="1738149"/>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rtl="0">
            <a:lnSpc>
              <a:spcPct val="90000"/>
            </a:lnSpc>
            <a:spcBef>
              <a:spcPct val="0"/>
            </a:spcBef>
            <a:spcAft>
              <a:spcPct val="35000"/>
            </a:spcAft>
          </a:pPr>
          <a:r>
            <a:rPr lang="pt-BR" sz="3400" kern="1200" dirty="0" smtClean="0"/>
            <a:t>XV - Isonomia de condições para os agentes públicos e privados</a:t>
          </a:r>
          <a:endParaRPr lang="pt-BR" sz="3400" kern="1200" dirty="0"/>
        </a:p>
      </dsp:txBody>
      <dsp:txXfrm>
        <a:off x="4286" y="3652747"/>
        <a:ext cx="8776403" cy="173814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de título">
    <p:spTree>
      <p:nvGrpSpPr>
        <p:cNvPr id="1" name=""/>
        <p:cNvGrpSpPr/>
        <p:nvPr/>
      </p:nvGrpSpPr>
      <p:grpSpPr>
        <a:xfrm>
          <a:off x="0" y="0"/>
          <a:ext cx="0" cy="0"/>
          <a:chOff x="0" y="0"/>
          <a:chExt cx="0" cy="0"/>
        </a:xfrm>
      </p:grpSpPr>
      <p:sp>
        <p:nvSpPr>
          <p:cNvPr id="7" name="Espaço Reservado para Conteúdo 2"/>
          <p:cNvSpPr>
            <a:spLocks noGrp="1"/>
          </p:cNvSpPr>
          <p:nvPr>
            <p:ph idx="1"/>
          </p:nvPr>
        </p:nvSpPr>
        <p:spPr>
          <a:xfrm>
            <a:off x="899592" y="2132856"/>
            <a:ext cx="7766248" cy="3757488"/>
          </a:xfrm>
        </p:spPr>
        <p:txBody>
          <a:bodyPr>
            <a:normAutofit fontScale="77500" lnSpcReduction="20000"/>
          </a:bodyPr>
          <a:lstStyle>
            <a:lvl1pPr>
              <a:defRPr/>
            </a:lvl1pPr>
          </a:lstStyle>
          <a:p>
            <a:pPr marL="0" indent="0">
              <a:buNone/>
            </a:pPr>
            <a:endParaRPr lang="pt-BR" dirty="0"/>
          </a:p>
          <a:p>
            <a:pPr marL="0" indent="0" algn="ctr">
              <a:buNone/>
            </a:pPr>
            <a:r>
              <a:rPr lang="pt-BR" sz="4000" b="1" dirty="0" err="1" smtClean="0"/>
              <a:t>ddd</a:t>
            </a:r>
            <a:endParaRPr lang="pt-BR" sz="4000" b="1" dirty="0"/>
          </a:p>
        </p:txBody>
      </p:sp>
      <p:pic>
        <p:nvPicPr>
          <p:cNvPr id="8" name="Imagem 7"/>
          <p:cNvPicPr>
            <a:picLocks noChangeAspect="1"/>
          </p:cNvPicPr>
          <p:nvPr userDrawn="1"/>
        </p:nvPicPr>
        <p:blipFill>
          <a:blip r:embed="rId2" cstate="print"/>
          <a:stretch>
            <a:fillRect/>
          </a:stretch>
        </p:blipFill>
        <p:spPr>
          <a:xfrm>
            <a:off x="-21431" y="0"/>
            <a:ext cx="7048862" cy="2419474"/>
          </a:xfrm>
          <a:prstGeom prst="rect">
            <a:avLst/>
          </a:prstGeom>
        </p:spPr>
      </p:pic>
    </p:spTree>
    <p:extLst>
      <p:ext uri="{BB962C8B-B14F-4D97-AF65-F5344CB8AC3E}">
        <p14:creationId xmlns="" xmlns:p14="http://schemas.microsoft.com/office/powerpoint/2010/main" val="1950022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7BF1867-2457-4DEE-9916-EF3CCA99C7B6}" type="datetimeFigureOut">
              <a:rPr lang="pt-BR" smtClean="0"/>
              <a:pPr/>
              <a:t>08/09/2017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 xmlns:p14="http://schemas.microsoft.com/office/powerpoint/2010/main" val="855866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7BF1867-2457-4DEE-9916-EF3CCA99C7B6}" type="datetimeFigureOut">
              <a:rPr lang="pt-BR" smtClean="0"/>
              <a:pPr/>
              <a:t>08/09/2017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 xmlns:p14="http://schemas.microsoft.com/office/powerpoint/2010/main" val="16360667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t-B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Date Placeholder 3"/>
          <p:cNvSpPr>
            <a:spLocks noGrp="1"/>
          </p:cNvSpPr>
          <p:nvPr>
            <p:ph type="dt" sz="half" idx="10"/>
          </p:nvPr>
        </p:nvSpPr>
        <p:spPr/>
        <p:txBody>
          <a:bodyPr/>
          <a:lstStyle/>
          <a:p>
            <a:fld id="{5EAFE81F-F50D-49C2-9753-123ADE6FFC27}" type="datetimeFigureOut">
              <a:rPr lang="pt-BR" smtClean="0"/>
              <a:pPr/>
              <a:t>08/09/2017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8112380-0F82-4961-BA9A-6D673CED3472}" type="slidenum">
              <a:rPr lang="pt-BR" smtClean="0"/>
              <a:pPr/>
              <a:t>‹nº›</a:t>
            </a:fld>
            <a:endParaRPr lang="pt-BR"/>
          </a:p>
        </p:txBody>
      </p:sp>
    </p:spTree>
    <p:extLst>
      <p:ext uri="{BB962C8B-B14F-4D97-AF65-F5344CB8AC3E}">
        <p14:creationId xmlns:p14="http://schemas.microsoft.com/office/powerpoint/2010/main" xmlns="" val="859107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e conteúdo">
    <p:spTree>
      <p:nvGrpSpPr>
        <p:cNvPr id="1" name=""/>
        <p:cNvGrpSpPr/>
        <p:nvPr/>
      </p:nvGrpSpPr>
      <p:grpSpPr>
        <a:xfrm>
          <a:off x="0" y="0"/>
          <a:ext cx="0" cy="0"/>
          <a:chOff x="0" y="0"/>
          <a:chExt cx="0" cy="0"/>
        </a:xfrm>
      </p:grpSpPr>
      <p:sp>
        <p:nvSpPr>
          <p:cNvPr id="13" name="Espaço Reservado para Conteúdo 2"/>
          <p:cNvSpPr>
            <a:spLocks noGrp="1"/>
          </p:cNvSpPr>
          <p:nvPr>
            <p:ph sz="half" idx="1"/>
          </p:nvPr>
        </p:nvSpPr>
        <p:spPr>
          <a:xfrm>
            <a:off x="179512" y="1204631"/>
            <a:ext cx="8784976" cy="5393531"/>
          </a:xfrm>
        </p:spPr>
        <p:txBody>
          <a:bodyPr>
            <a:normAutofit/>
          </a:bodyPr>
          <a:lstStyle/>
          <a:p>
            <a:endParaRPr lang="pt-BR" dirty="0"/>
          </a:p>
        </p:txBody>
      </p:sp>
      <p:sp>
        <p:nvSpPr>
          <p:cNvPr id="17" name="Título 1"/>
          <p:cNvSpPr>
            <a:spLocks noGrp="1"/>
          </p:cNvSpPr>
          <p:nvPr>
            <p:ph type="title"/>
          </p:nvPr>
        </p:nvSpPr>
        <p:spPr>
          <a:xfrm>
            <a:off x="179512" y="119906"/>
            <a:ext cx="8775396" cy="1070000"/>
          </a:xfrm>
        </p:spPr>
        <p:txBody>
          <a:bodyPr/>
          <a:lstStyle/>
          <a:p>
            <a:endParaRPr lang="pt-BR" dirty="0"/>
          </a:p>
        </p:txBody>
      </p:sp>
      <p:pic>
        <p:nvPicPr>
          <p:cNvPr id="15" name="Imagem 14"/>
          <p:cNvPicPr>
            <a:picLocks noChangeAspect="1"/>
          </p:cNvPicPr>
          <p:nvPr userDrawn="1"/>
        </p:nvPicPr>
        <p:blipFill>
          <a:blip r:embed="rId2" cstate="print"/>
          <a:stretch>
            <a:fillRect/>
          </a:stretch>
        </p:blipFill>
        <p:spPr>
          <a:xfrm>
            <a:off x="6915200" y="332656"/>
            <a:ext cx="2103407" cy="857250"/>
          </a:xfrm>
          <a:prstGeom prst="rect">
            <a:avLst/>
          </a:prstGeom>
        </p:spPr>
      </p:pic>
    </p:spTree>
    <p:extLst>
      <p:ext uri="{BB962C8B-B14F-4D97-AF65-F5344CB8AC3E}">
        <p14:creationId xmlns="" xmlns:p14="http://schemas.microsoft.com/office/powerpoint/2010/main" val="2628398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67BF1867-2457-4DEE-9916-EF3CCA99C7B6}" type="datetimeFigureOut">
              <a:rPr lang="pt-BR" smtClean="0"/>
              <a:pPr/>
              <a:t>08/09/2017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 xmlns:p14="http://schemas.microsoft.com/office/powerpoint/2010/main" val="1380026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67BF1867-2457-4DEE-9916-EF3CCA99C7B6}" type="datetimeFigureOut">
              <a:rPr lang="pt-BR" smtClean="0"/>
              <a:pPr/>
              <a:t>08/09/2017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 xmlns:p14="http://schemas.microsoft.com/office/powerpoint/2010/main" val="4223242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67BF1867-2457-4DEE-9916-EF3CCA99C7B6}" type="datetimeFigureOut">
              <a:rPr lang="pt-BR" smtClean="0"/>
              <a:pPr/>
              <a:t>08/09/2017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 xmlns:p14="http://schemas.microsoft.com/office/powerpoint/2010/main" val="823533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67BF1867-2457-4DEE-9916-EF3CCA99C7B6}" type="datetimeFigureOut">
              <a:rPr lang="pt-BR" smtClean="0"/>
              <a:pPr/>
              <a:t>08/09/2017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 xmlns:p14="http://schemas.microsoft.com/office/powerpoint/2010/main" val="801513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7BF1867-2457-4DEE-9916-EF3CCA99C7B6}" type="datetimeFigureOut">
              <a:rPr lang="pt-BR" smtClean="0"/>
              <a:pPr/>
              <a:t>08/09/2017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 xmlns:p14="http://schemas.microsoft.com/office/powerpoint/2010/main" val="1943029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67BF1867-2457-4DEE-9916-EF3CCA99C7B6}" type="datetimeFigureOut">
              <a:rPr lang="pt-BR" smtClean="0"/>
              <a:pPr/>
              <a:t>08/09/2017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 xmlns:p14="http://schemas.microsoft.com/office/powerpoint/2010/main" val="503424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67BF1867-2457-4DEE-9916-EF3CCA99C7B6}" type="datetimeFigureOut">
              <a:rPr lang="pt-BR" smtClean="0"/>
              <a:pPr/>
              <a:t>08/09/2017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 xmlns:p14="http://schemas.microsoft.com/office/powerpoint/2010/main" val="4284828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BF1867-2457-4DEE-9916-EF3CCA99C7B6}" type="datetimeFigureOut">
              <a:rPr lang="pt-BR" smtClean="0"/>
              <a:pPr/>
              <a:t>08/09/2017</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19C71-A6B2-4F1F-A639-08DEDC5E1743}" type="slidenum">
              <a:rPr lang="pt-BR" smtClean="0"/>
              <a:pPr/>
              <a:t>‹nº›</a:t>
            </a:fld>
            <a:endParaRPr lang="pt-BR"/>
          </a:p>
        </p:txBody>
      </p:sp>
    </p:spTree>
    <p:extLst>
      <p:ext uri="{BB962C8B-B14F-4D97-AF65-F5344CB8AC3E}">
        <p14:creationId xmlns="" xmlns:p14="http://schemas.microsoft.com/office/powerpoint/2010/main" val="1697628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12" Type="http://schemas.openxmlformats.org/officeDocument/2006/relationships/image" Target="../media/image3.png"/><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685800" y="2130425"/>
            <a:ext cx="7772400" cy="1082551"/>
          </a:xfrm>
        </p:spPr>
        <p:txBody>
          <a:bodyPr/>
          <a:lstStyle/>
          <a:p>
            <a:r>
              <a:rPr lang="pt-BR" b="1" dirty="0" smtClean="0">
                <a:solidFill>
                  <a:srgbClr val="002060"/>
                </a:solidFill>
              </a:rPr>
              <a:t>Gestão de Políticas Públicas</a:t>
            </a:r>
            <a:endParaRPr lang="pt-BR" b="1" dirty="0">
              <a:solidFill>
                <a:srgbClr val="002060"/>
              </a:solidFill>
            </a:endParaRPr>
          </a:p>
        </p:txBody>
      </p:sp>
      <p:sp>
        <p:nvSpPr>
          <p:cNvPr id="3" name="Subtítulo 2"/>
          <p:cNvSpPr>
            <a:spLocks noGrp="1"/>
          </p:cNvSpPr>
          <p:nvPr>
            <p:ph type="subTitle" idx="4294967295"/>
          </p:nvPr>
        </p:nvSpPr>
        <p:spPr>
          <a:xfrm>
            <a:off x="1371600" y="3356992"/>
            <a:ext cx="6400800" cy="2281808"/>
          </a:xfrm>
        </p:spPr>
        <p:txBody>
          <a:bodyPr>
            <a:normAutofit fontScale="92500" lnSpcReduction="20000"/>
          </a:bodyPr>
          <a:lstStyle/>
          <a:p>
            <a:pPr marL="0" indent="0" algn="ctr">
              <a:buNone/>
            </a:pPr>
            <a:r>
              <a:rPr lang="pt-BR" sz="2400" b="1" dirty="0" smtClean="0">
                <a:solidFill>
                  <a:srgbClr val="FF0000"/>
                </a:solidFill>
              </a:rPr>
              <a:t>ACH 3628 -  DIREITO E ORGANIZAÇÃO ADMINISTRATIVA</a:t>
            </a:r>
          </a:p>
          <a:p>
            <a:pPr marL="0" indent="0" algn="ctr">
              <a:buNone/>
            </a:pPr>
            <a:endParaRPr lang="pt-BR" sz="2400" b="1" dirty="0" smtClean="0"/>
          </a:p>
          <a:p>
            <a:pPr>
              <a:buNone/>
            </a:pPr>
            <a:r>
              <a:rPr lang="pt-BR" sz="2400" b="1" dirty="0" smtClean="0"/>
              <a:t>          </a:t>
            </a:r>
            <a:r>
              <a:rPr lang="pt-BR" sz="2400" b="1" dirty="0" smtClean="0">
                <a:solidFill>
                  <a:srgbClr val="002060"/>
                </a:solidFill>
              </a:rPr>
              <a:t>Aulas 12 a 14 – ESTATUTO DA CIDADE</a:t>
            </a:r>
          </a:p>
          <a:p>
            <a:pPr>
              <a:buNone/>
            </a:pPr>
            <a:endParaRPr lang="pt-BR" sz="2400" b="1" dirty="0" smtClean="0">
              <a:solidFill>
                <a:srgbClr val="002060"/>
              </a:solidFill>
            </a:endParaRPr>
          </a:p>
          <a:p>
            <a:pPr>
              <a:buNone/>
            </a:pPr>
            <a:r>
              <a:rPr lang="pt-BR" sz="2400" b="1" dirty="0" smtClean="0"/>
              <a:t/>
            </a:r>
            <a:br>
              <a:rPr lang="pt-BR" sz="2400" b="1" dirty="0" smtClean="0"/>
            </a:br>
            <a:r>
              <a:rPr lang="pt-BR" sz="2400" b="1" dirty="0" smtClean="0"/>
              <a:t>         </a:t>
            </a:r>
            <a:r>
              <a:rPr lang="pt-BR" sz="2400" b="1" dirty="0" err="1" smtClean="0"/>
              <a:t>Profa</a:t>
            </a:r>
            <a:r>
              <a:rPr lang="pt-BR" sz="2400" b="1" dirty="0" smtClean="0"/>
              <a:t>. Dra. Ana Carla </a:t>
            </a:r>
            <a:r>
              <a:rPr lang="pt-BR" sz="2400" b="1" dirty="0" err="1" smtClean="0"/>
              <a:t>Bliacheriene</a:t>
            </a:r>
            <a:endParaRPr lang="pt-BR" sz="2400" dirty="0"/>
          </a:p>
        </p:txBody>
      </p:sp>
    </p:spTree>
    <p:extLst>
      <p:ext uri="{BB962C8B-B14F-4D97-AF65-F5344CB8AC3E}">
        <p14:creationId xmlns="" xmlns:p14="http://schemas.microsoft.com/office/powerpoint/2010/main" val="1345900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sz="half" idx="1"/>
          </p:nvPr>
        </p:nvGraphicFramePr>
        <p:xfrm>
          <a:off x="179512" y="1204631"/>
          <a:ext cx="8784976" cy="53935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ítulo 2"/>
          <p:cNvSpPr>
            <a:spLocks noGrp="1"/>
          </p:cNvSpPr>
          <p:nvPr>
            <p:ph type="title"/>
          </p:nvPr>
        </p:nvSpPr>
        <p:spPr/>
        <p:txBody>
          <a:bodyPr>
            <a:normAutofit/>
          </a:bodyPr>
          <a:lstStyle/>
          <a:p>
            <a:pPr algn="l"/>
            <a:r>
              <a:rPr lang="pt-BR" sz="2800" b="1" dirty="0" smtClean="0">
                <a:solidFill>
                  <a:srgbClr val="7030A0"/>
                </a:solidFill>
              </a:rPr>
              <a:t>Diretrizes Gerais da Política urbana (art. 2º)</a:t>
            </a:r>
            <a:endParaRPr lang="pt-BR" sz="2800" dirty="0">
              <a:solidFill>
                <a:srgbClr val="7030A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a:xfrm>
            <a:off x="179512" y="2348880"/>
            <a:ext cx="8784976" cy="4249282"/>
          </a:xfrm>
        </p:spPr>
        <p:txBody>
          <a:bodyPr/>
          <a:lstStyle/>
          <a:p>
            <a:pPr algn="ctr"/>
            <a:r>
              <a:rPr lang="pt-BR" sz="4800" kern="10" dirty="0" smtClean="0">
                <a:ln w="12700">
                  <a:solidFill>
                    <a:srgbClr val="3333CC"/>
                  </a:solidFill>
                  <a:round/>
                  <a:headEnd/>
                  <a:tailEnd/>
                </a:ln>
                <a:solidFill>
                  <a:schemeClr val="tx2">
                    <a:lumMod val="75000"/>
                  </a:schemeClr>
                </a:solidFill>
                <a:effectLst>
                  <a:outerShdw dist="45791" dir="2021404" algn="ctr" rotWithShape="0">
                    <a:srgbClr val="9999FF"/>
                  </a:outerShdw>
                </a:effectLst>
                <a:latin typeface="Arial Black"/>
              </a:rPr>
              <a:t>Instrumentos da Política Urbana</a:t>
            </a:r>
          </a:p>
          <a:p>
            <a:endParaRPr lang="pt-B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b="1" u="sng" dirty="0" smtClean="0">
                <a:solidFill>
                  <a:srgbClr val="000000"/>
                </a:solidFill>
              </a:rPr>
              <a:t>DOS INSTRUMENTOS EM GERAL</a:t>
            </a:r>
          </a:p>
          <a:p>
            <a:endParaRPr lang="pt-BR" dirty="0" smtClean="0"/>
          </a:p>
          <a:p>
            <a:r>
              <a:rPr lang="pt-BR" dirty="0" smtClean="0"/>
              <a:t>I - Planos nacionais, regionais e </a:t>
            </a:r>
            <a:r>
              <a:rPr lang="pt-BR" dirty="0" smtClean="0"/>
              <a:t>estaduais;</a:t>
            </a:r>
          </a:p>
          <a:p>
            <a:pPr>
              <a:buNone/>
            </a:pPr>
            <a:endParaRPr lang="pt-BR" dirty="0" smtClean="0"/>
          </a:p>
          <a:p>
            <a:r>
              <a:rPr lang="pt-BR" dirty="0" smtClean="0"/>
              <a:t>II - Planejamento das regiões metropolitanas, aglomerações urbanas e microrregiões</a:t>
            </a:r>
          </a:p>
          <a:p>
            <a:endParaRPr lang="pt-BR" dirty="0"/>
          </a:p>
        </p:txBody>
      </p:sp>
      <p:sp>
        <p:nvSpPr>
          <p:cNvPr id="3" name="Título 2"/>
          <p:cNvSpPr>
            <a:spLocks noGrp="1"/>
          </p:cNvSpPr>
          <p:nvPr>
            <p:ph type="title"/>
          </p:nvPr>
        </p:nvSpPr>
        <p:spPr/>
        <p:txBody>
          <a:bodyPr>
            <a:normAutofit/>
          </a:bodyPr>
          <a:lstStyle/>
          <a:p>
            <a:pPr algn="l"/>
            <a:r>
              <a:rPr lang="pt-BR" sz="2800" b="1" dirty="0" smtClean="0">
                <a:solidFill>
                  <a:srgbClr val="7030A0"/>
                </a:solidFill>
              </a:rPr>
              <a:t>Instrumentos da política urbana (art. 4º)</a:t>
            </a:r>
            <a:endParaRPr lang="pt-BR" sz="2800" b="1" dirty="0">
              <a:solidFill>
                <a:srgbClr val="7030A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Os Planos não se restringem a instrumentos de competência dos Municípios</a:t>
            </a:r>
          </a:p>
          <a:p>
            <a:endParaRPr lang="pt-BR" dirty="0" smtClean="0"/>
          </a:p>
          <a:p>
            <a:r>
              <a:rPr lang="pt-BR" dirty="0" smtClean="0">
                <a:solidFill>
                  <a:srgbClr val="000000"/>
                </a:solidFill>
              </a:rPr>
              <a:t>          </a:t>
            </a:r>
            <a:r>
              <a:rPr lang="pt-BR" dirty="0" smtClean="0">
                <a:solidFill>
                  <a:srgbClr val="000000"/>
                </a:solidFill>
                <a:latin typeface="Berlin Sans FB Demi" pitchFamily="34" charset="0"/>
              </a:rPr>
              <a:t> Leitura </a:t>
            </a:r>
            <a:r>
              <a:rPr lang="pt-BR" dirty="0" smtClean="0">
                <a:solidFill>
                  <a:srgbClr val="000000"/>
                </a:solidFill>
                <a:latin typeface="Berlin Sans FB Demi" pitchFamily="34" charset="0"/>
              </a:rPr>
              <a:t>sistemática da </a:t>
            </a:r>
            <a:r>
              <a:rPr lang="pt-BR" dirty="0" err="1" smtClean="0">
                <a:solidFill>
                  <a:srgbClr val="000000"/>
                </a:solidFill>
                <a:latin typeface="Berlin Sans FB Demi" pitchFamily="34" charset="0"/>
              </a:rPr>
              <a:t>C.F.</a:t>
            </a:r>
            <a:r>
              <a:rPr lang="pt-BR" dirty="0" smtClean="0">
                <a:solidFill>
                  <a:srgbClr val="000000"/>
                </a:solidFill>
                <a:latin typeface="Berlin Sans FB Demi" pitchFamily="34" charset="0"/>
              </a:rPr>
              <a:t>/</a:t>
            </a:r>
            <a:r>
              <a:rPr lang="pt-BR" dirty="0" smtClean="0">
                <a:solidFill>
                  <a:srgbClr val="000000"/>
                </a:solidFill>
                <a:latin typeface="Berlin Sans FB Demi" pitchFamily="34" charset="0"/>
              </a:rPr>
              <a:t>88:</a:t>
            </a:r>
          </a:p>
          <a:p>
            <a:endParaRPr lang="pt-BR" dirty="0" smtClean="0">
              <a:solidFill>
                <a:srgbClr val="000000"/>
              </a:solidFill>
              <a:latin typeface="Berlin Sans FB Demi" pitchFamily="34" charset="0"/>
            </a:endParaRPr>
          </a:p>
          <a:p>
            <a:r>
              <a:rPr lang="pt-BR" dirty="0" smtClean="0">
                <a:solidFill>
                  <a:srgbClr val="000000"/>
                </a:solidFill>
                <a:latin typeface="Berlin Sans FB Demi" pitchFamily="34" charset="0"/>
              </a:rPr>
              <a:t>           art</a:t>
            </a:r>
            <a:r>
              <a:rPr lang="pt-BR" dirty="0" smtClean="0">
                <a:solidFill>
                  <a:srgbClr val="000000"/>
                </a:solidFill>
                <a:latin typeface="Berlin Sans FB Demi" pitchFamily="34" charset="0"/>
              </a:rPr>
              <a:t>. 21, art. 43, art. 25, § 3º</a:t>
            </a:r>
            <a:r>
              <a:rPr lang="pt-BR" dirty="0" smtClean="0">
                <a:latin typeface="Berlin Sans FB Demi" pitchFamily="34" charset="0"/>
              </a:rPr>
              <a:t> </a:t>
            </a:r>
          </a:p>
          <a:p>
            <a:endParaRPr lang="pt-BR" dirty="0"/>
          </a:p>
        </p:txBody>
      </p:sp>
      <p:sp>
        <p:nvSpPr>
          <p:cNvPr id="3" name="Título 2"/>
          <p:cNvSpPr>
            <a:spLocks noGrp="1"/>
          </p:cNvSpPr>
          <p:nvPr>
            <p:ph type="title"/>
          </p:nvPr>
        </p:nvSpPr>
        <p:spPr/>
        <p:txBody>
          <a:bodyPr>
            <a:normAutofit/>
          </a:bodyPr>
          <a:lstStyle/>
          <a:p>
            <a:pPr algn="l"/>
            <a:r>
              <a:rPr lang="pt-BR" sz="3600" b="1" dirty="0" smtClean="0">
                <a:solidFill>
                  <a:srgbClr val="7030A0"/>
                </a:solidFill>
              </a:rPr>
              <a:t>Dos Instrumentos em </a:t>
            </a:r>
            <a:r>
              <a:rPr lang="pt-BR" sz="3600" b="1" dirty="0" smtClean="0">
                <a:solidFill>
                  <a:srgbClr val="7030A0"/>
                </a:solidFill>
              </a:rPr>
              <a:t>g</a:t>
            </a:r>
            <a:r>
              <a:rPr lang="pt-BR" sz="3600" b="1" dirty="0" smtClean="0">
                <a:solidFill>
                  <a:srgbClr val="7030A0"/>
                </a:solidFill>
              </a:rPr>
              <a:t>eral</a:t>
            </a:r>
            <a:endParaRPr lang="pt-BR" sz="3600" b="1" dirty="0" smtClean="0">
              <a:solidFill>
                <a:srgbClr val="7030A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III- Planejamento municipal</a:t>
            </a:r>
          </a:p>
          <a:p>
            <a:endParaRPr lang="pt-BR" dirty="0" smtClean="0"/>
          </a:p>
          <a:p>
            <a:r>
              <a:rPr lang="pt-BR" b="1" dirty="0" smtClean="0"/>
              <a:t>Planejamento: </a:t>
            </a:r>
            <a:r>
              <a:rPr lang="pt-BR" sz="2800" dirty="0" smtClean="0">
                <a:solidFill>
                  <a:srgbClr val="2A24AC"/>
                </a:solidFill>
                <a:latin typeface="Comic Sans MS" pitchFamily="66" charset="0"/>
              </a:rPr>
              <a:t>“em geral é um processo técnico instrumentado para transformar a realidade existente no sentido de objetivos previamente estabelecidos (José Afonso da Silva, </a:t>
            </a:r>
            <a:r>
              <a:rPr lang="pt-BR" sz="2800" i="1" dirty="0" smtClean="0">
                <a:solidFill>
                  <a:srgbClr val="2A24AC"/>
                </a:solidFill>
                <a:latin typeface="Comic Sans MS" pitchFamily="66" charset="0"/>
              </a:rPr>
              <a:t>Direito Urbanístico</a:t>
            </a:r>
            <a:r>
              <a:rPr lang="pt-BR" sz="2800" dirty="0" smtClean="0">
                <a:solidFill>
                  <a:srgbClr val="2A24AC"/>
                </a:solidFill>
                <a:latin typeface="Comic Sans MS" pitchFamily="66" charset="0"/>
              </a:rPr>
              <a:t>, p. 77)</a:t>
            </a:r>
          </a:p>
          <a:p>
            <a:r>
              <a:rPr lang="pt-BR" b="1" dirty="0" smtClean="0"/>
              <a:t>Plano: </a:t>
            </a:r>
            <a:r>
              <a:rPr lang="pt-BR" sz="2800" dirty="0" smtClean="0">
                <a:solidFill>
                  <a:srgbClr val="2A24AC"/>
                </a:solidFill>
                <a:latin typeface="Comic Sans MS" pitchFamily="66" charset="0"/>
              </a:rPr>
              <a:t>“é o meio pelo qual se instrumentaliza o processo de planejamento”( José Afonso, ob. cit.)</a:t>
            </a:r>
            <a:endParaRPr lang="pt-BR" sz="2800" dirty="0" smtClean="0">
              <a:solidFill>
                <a:srgbClr val="2A24AC"/>
              </a:solidFill>
            </a:endParaRPr>
          </a:p>
        </p:txBody>
      </p:sp>
      <p:sp>
        <p:nvSpPr>
          <p:cNvPr id="3" name="Título 2"/>
          <p:cNvSpPr>
            <a:spLocks noGrp="1"/>
          </p:cNvSpPr>
          <p:nvPr>
            <p:ph type="title"/>
          </p:nvPr>
        </p:nvSpPr>
        <p:spPr/>
        <p:txBody>
          <a:bodyPr/>
          <a:lstStyle/>
          <a:p>
            <a:pPr algn="l"/>
            <a:r>
              <a:rPr lang="pt-BR" b="1" dirty="0" smtClean="0">
                <a:solidFill>
                  <a:srgbClr val="7030A0"/>
                </a:solidFill>
              </a:rPr>
              <a:t>Dos Instrumentos em geral</a:t>
            </a:r>
            <a:endParaRPr lang="pt-BR" dirty="0">
              <a:solidFill>
                <a:srgbClr val="7030A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plano diretor</a:t>
            </a:r>
          </a:p>
          <a:p>
            <a:r>
              <a:rPr lang="pt-BR" dirty="0" smtClean="0"/>
              <a:t>disciplina do parcelamento, do uso e da ocupação do solo</a:t>
            </a:r>
          </a:p>
          <a:p>
            <a:r>
              <a:rPr lang="pt-BR" dirty="0" smtClean="0"/>
              <a:t>zoneamento ambiental</a:t>
            </a:r>
          </a:p>
          <a:p>
            <a:r>
              <a:rPr lang="pt-BR" dirty="0" smtClean="0"/>
              <a:t>plano plurianual </a:t>
            </a:r>
          </a:p>
          <a:p>
            <a:r>
              <a:rPr lang="pt-BR" dirty="0" smtClean="0"/>
              <a:t>diretrizes orçamentárias e orçamento anual</a:t>
            </a:r>
          </a:p>
          <a:p>
            <a:r>
              <a:rPr lang="pt-BR" dirty="0" smtClean="0"/>
              <a:t>gestão orçamentária participativa</a:t>
            </a:r>
          </a:p>
          <a:p>
            <a:endParaRPr lang="pt-BR" dirty="0"/>
          </a:p>
        </p:txBody>
      </p:sp>
      <p:sp>
        <p:nvSpPr>
          <p:cNvPr id="3" name="Título 2"/>
          <p:cNvSpPr>
            <a:spLocks noGrp="1"/>
          </p:cNvSpPr>
          <p:nvPr>
            <p:ph type="title"/>
          </p:nvPr>
        </p:nvSpPr>
        <p:spPr/>
        <p:txBody>
          <a:bodyPr>
            <a:normAutofit/>
          </a:bodyPr>
          <a:lstStyle/>
          <a:p>
            <a:pPr algn="l"/>
            <a:r>
              <a:rPr lang="pt-BR" sz="2800" b="1" dirty="0" smtClean="0">
                <a:solidFill>
                  <a:srgbClr val="7030A0"/>
                </a:solidFill>
              </a:rPr>
              <a:t>Instrumentos do planejamento municipal</a:t>
            </a:r>
            <a:endParaRPr lang="pt-BR" sz="2800" b="1" dirty="0">
              <a:solidFill>
                <a:srgbClr val="7030A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lnSpcReduction="10000"/>
          </a:bodyPr>
          <a:lstStyle/>
          <a:p>
            <a:r>
              <a:rPr lang="pt-BR" dirty="0" smtClean="0"/>
              <a:t>planos, programas e projetos </a:t>
            </a:r>
            <a:r>
              <a:rPr lang="pt-BR" dirty="0" smtClean="0"/>
              <a:t>setoriais</a:t>
            </a:r>
          </a:p>
          <a:p>
            <a:endParaRPr lang="pt-BR" dirty="0" smtClean="0"/>
          </a:p>
          <a:p>
            <a:r>
              <a:rPr lang="pt-BR" dirty="0" smtClean="0"/>
              <a:t>planos de desenvolvimento econômico e </a:t>
            </a:r>
            <a:r>
              <a:rPr lang="pt-BR" dirty="0" smtClean="0"/>
              <a:t>social</a:t>
            </a:r>
          </a:p>
          <a:p>
            <a:endParaRPr lang="pt-BR" dirty="0" smtClean="0"/>
          </a:p>
          <a:p>
            <a:r>
              <a:rPr lang="pt-BR" dirty="0" smtClean="0"/>
              <a:t>institutos tributários e </a:t>
            </a:r>
            <a:r>
              <a:rPr lang="pt-BR" dirty="0" smtClean="0"/>
              <a:t>financeiros</a:t>
            </a:r>
          </a:p>
          <a:p>
            <a:endParaRPr lang="pt-BR" dirty="0" smtClean="0"/>
          </a:p>
          <a:p>
            <a:r>
              <a:rPr lang="pt-BR" dirty="0" smtClean="0"/>
              <a:t>institutos jurídicos e </a:t>
            </a:r>
            <a:r>
              <a:rPr lang="pt-BR" dirty="0" smtClean="0"/>
              <a:t>políticos</a:t>
            </a:r>
          </a:p>
          <a:p>
            <a:pPr>
              <a:buNone/>
            </a:pPr>
            <a:endParaRPr lang="pt-BR" dirty="0" smtClean="0"/>
          </a:p>
          <a:p>
            <a:r>
              <a:rPr lang="pt-BR" dirty="0" smtClean="0"/>
              <a:t>estudo prévio de impacto ambiental (EIA) e estudo prévio de impacto de vizinhança (EIV)</a:t>
            </a:r>
          </a:p>
          <a:p>
            <a:endParaRPr lang="pt-BR" dirty="0"/>
          </a:p>
        </p:txBody>
      </p:sp>
      <p:sp>
        <p:nvSpPr>
          <p:cNvPr id="3" name="Título 2"/>
          <p:cNvSpPr>
            <a:spLocks noGrp="1"/>
          </p:cNvSpPr>
          <p:nvPr>
            <p:ph type="title"/>
          </p:nvPr>
        </p:nvSpPr>
        <p:spPr/>
        <p:txBody>
          <a:bodyPr>
            <a:normAutofit/>
          </a:bodyPr>
          <a:lstStyle/>
          <a:p>
            <a:pPr algn="l"/>
            <a:r>
              <a:rPr lang="pt-BR" sz="2800" b="1" dirty="0" smtClean="0">
                <a:solidFill>
                  <a:srgbClr val="7030A0"/>
                </a:solidFill>
              </a:rPr>
              <a:t>Instrumentos do planejamento municipal</a:t>
            </a:r>
            <a:endParaRPr lang="pt-BR"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b="1" u="sng" dirty="0" smtClean="0">
                <a:solidFill>
                  <a:srgbClr val="000000"/>
                </a:solidFill>
              </a:rPr>
              <a:t>INSTRUMENTOS ESPECÍFICOS</a:t>
            </a:r>
          </a:p>
          <a:p>
            <a:endParaRPr lang="pt-BR" dirty="0" smtClean="0">
              <a:solidFill>
                <a:srgbClr val="000000"/>
              </a:solidFill>
            </a:endParaRPr>
          </a:p>
          <a:p>
            <a:r>
              <a:rPr lang="pt-BR" dirty="0" smtClean="0"/>
              <a:t>1)- </a:t>
            </a:r>
            <a:r>
              <a:rPr lang="pt-BR" b="1" u="sng" dirty="0" smtClean="0">
                <a:solidFill>
                  <a:srgbClr val="394297"/>
                </a:solidFill>
              </a:rPr>
              <a:t>PARCELAMENTO, EDIFICAÇÃO E UTILIZAÇÃO COMPULSÓRIOS (</a:t>
            </a:r>
            <a:r>
              <a:rPr lang="pt-BR" b="1" u="sng" dirty="0" err="1" smtClean="0">
                <a:solidFill>
                  <a:srgbClr val="394297"/>
                </a:solidFill>
              </a:rPr>
              <a:t>arts</a:t>
            </a:r>
            <a:r>
              <a:rPr lang="pt-BR" b="1" u="sng" dirty="0" smtClean="0">
                <a:solidFill>
                  <a:srgbClr val="394297"/>
                </a:solidFill>
              </a:rPr>
              <a:t>. 5º e 6º</a:t>
            </a:r>
            <a:r>
              <a:rPr lang="pt-BR" dirty="0" smtClean="0">
                <a:solidFill>
                  <a:srgbClr val="394297"/>
                </a:solidFill>
              </a:rPr>
              <a:t>)</a:t>
            </a:r>
          </a:p>
          <a:p>
            <a:pPr>
              <a:buNone/>
            </a:pPr>
            <a:endParaRPr lang="pt-BR" dirty="0" smtClean="0"/>
          </a:p>
          <a:p>
            <a:r>
              <a:rPr lang="pt-BR" dirty="0" smtClean="0">
                <a:latin typeface="Comic Sans MS" pitchFamily="66" charset="0"/>
              </a:rPr>
              <a:t>Para solo urbano não edificado, subutilizado e não utilizado</a:t>
            </a:r>
            <a:endParaRPr lang="pt-BR" dirty="0" smtClean="0"/>
          </a:p>
        </p:txBody>
      </p:sp>
      <p:sp>
        <p:nvSpPr>
          <p:cNvPr id="3" name="Título 2"/>
          <p:cNvSpPr>
            <a:spLocks noGrp="1"/>
          </p:cNvSpPr>
          <p:nvPr>
            <p:ph type="title"/>
          </p:nvPr>
        </p:nvSpPr>
        <p:spPr/>
        <p:txBody>
          <a:bodyPr>
            <a:normAutofit/>
          </a:bodyPr>
          <a:lstStyle/>
          <a:p>
            <a:pPr algn="l"/>
            <a:r>
              <a:rPr lang="pt-BR" sz="3600" b="1" dirty="0" smtClean="0">
                <a:solidFill>
                  <a:srgbClr val="7030A0"/>
                </a:solidFill>
              </a:rPr>
              <a:t>Instrumentos da política </a:t>
            </a:r>
            <a:r>
              <a:rPr lang="pt-BR" sz="3600" b="1" dirty="0" smtClean="0">
                <a:solidFill>
                  <a:srgbClr val="7030A0"/>
                </a:solidFill>
              </a:rPr>
              <a:t>urbana</a:t>
            </a:r>
            <a:endParaRPr lang="pt-BR" sz="3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solidFill>
                  <a:srgbClr val="000000"/>
                </a:solidFill>
                <a:latin typeface="Berlin Sans FB Demi" pitchFamily="34" charset="0"/>
              </a:rPr>
              <a:t>Finalidades do parcelamento, edificação ou utilização </a:t>
            </a:r>
            <a:r>
              <a:rPr lang="pt-BR" dirty="0" smtClean="0">
                <a:solidFill>
                  <a:srgbClr val="000000"/>
                </a:solidFill>
                <a:latin typeface="Berlin Sans FB Demi" pitchFamily="34" charset="0"/>
              </a:rPr>
              <a:t>compulsórios</a:t>
            </a:r>
          </a:p>
          <a:p>
            <a:pPr>
              <a:buNone/>
            </a:pPr>
            <a:endParaRPr lang="pt-BR" dirty="0" smtClean="0">
              <a:solidFill>
                <a:srgbClr val="000000"/>
              </a:solidFill>
              <a:latin typeface="Berlin Sans FB Demi" pitchFamily="34" charset="0"/>
            </a:endParaRPr>
          </a:p>
          <a:p>
            <a:r>
              <a:rPr lang="pt-BR" dirty="0" smtClean="0"/>
              <a:t>A)- combater a retenção de glebas e lotes não edificados</a:t>
            </a:r>
          </a:p>
          <a:p>
            <a:r>
              <a:rPr lang="pt-BR" dirty="0" smtClean="0"/>
              <a:t>b)- punir qualquer utilização em desacordo com a legislação de parcelamento, uso e ocupação do solo</a:t>
            </a:r>
          </a:p>
          <a:p>
            <a:endParaRPr lang="pt-BR" dirty="0" smtClean="0">
              <a:solidFill>
                <a:srgbClr val="000000"/>
              </a:solidFill>
              <a:latin typeface="+mj-lt"/>
            </a:endParaRPr>
          </a:p>
          <a:p>
            <a:endParaRPr lang="pt-BR" dirty="0" smtClean="0">
              <a:solidFill>
                <a:srgbClr val="000000"/>
              </a:solidFill>
              <a:latin typeface="Berlin Sans FB Demi" pitchFamily="34" charset="0"/>
            </a:endParaRPr>
          </a:p>
          <a:p>
            <a:endParaRPr lang="pt-BR" dirty="0">
              <a:latin typeface="Berlin Sans FB Demi"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2)- </a:t>
            </a:r>
            <a:r>
              <a:rPr lang="pt-BR" b="1" u="sng" dirty="0" smtClean="0">
                <a:solidFill>
                  <a:srgbClr val="394297"/>
                </a:solidFill>
              </a:rPr>
              <a:t>DO IPTU PROGRESSIVO NO TEMPO (ART. 7º)</a:t>
            </a:r>
            <a:endParaRPr lang="pt-BR" b="1" u="sng" dirty="0" smtClean="0">
              <a:solidFill>
                <a:srgbClr val="394297"/>
              </a:solidFill>
            </a:endParaRPr>
          </a:p>
          <a:p>
            <a:endParaRPr lang="pt-BR" dirty="0" smtClean="0"/>
          </a:p>
          <a:p>
            <a:r>
              <a:rPr lang="pt-BR" b="1" dirty="0" smtClean="0"/>
              <a:t>OBJETIVO</a:t>
            </a:r>
            <a:r>
              <a:rPr lang="pt-BR" dirty="0" smtClean="0"/>
              <a:t>: </a:t>
            </a:r>
            <a:r>
              <a:rPr lang="pt-BR" dirty="0" smtClean="0">
                <a:latin typeface="Comic Sans MS" pitchFamily="66" charset="0"/>
              </a:rPr>
              <a:t>punir com um tributo de peso crescente, ano a ano, os terrenos cuja ociosidade ou  mau aproveitamento acarretam prejuízo às comunidades urbanas (as alíquotas podem dobrar ano a ano e não podem ultrapassar 15%)</a:t>
            </a:r>
          </a:p>
          <a:p>
            <a:endParaRPr lang="pt-BR" dirty="0"/>
          </a:p>
        </p:txBody>
      </p:sp>
      <p:sp>
        <p:nvSpPr>
          <p:cNvPr id="3" name="Título 2"/>
          <p:cNvSpPr>
            <a:spLocks noGrp="1"/>
          </p:cNvSpPr>
          <p:nvPr>
            <p:ph type="title"/>
          </p:nvPr>
        </p:nvSpPr>
        <p:spPr/>
        <p:txBody>
          <a:bodyPr>
            <a:normAutofit/>
          </a:bodyPr>
          <a:lstStyle/>
          <a:p>
            <a:pPr algn="l"/>
            <a:r>
              <a:rPr lang="pt-BR" sz="3600" b="1" dirty="0" smtClean="0">
                <a:solidFill>
                  <a:srgbClr val="7030A0"/>
                </a:solidFill>
              </a:rPr>
              <a:t>Instrumentos da política urbana</a:t>
            </a:r>
            <a:endParaRPr lang="pt-BR"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pPr>
              <a:buNone/>
            </a:pPr>
            <a:r>
              <a:rPr lang="pt-BR" b="1" dirty="0" smtClean="0">
                <a:solidFill>
                  <a:srgbClr val="000000"/>
                </a:solidFill>
                <a:latin typeface="Comic Sans MS" pitchFamily="66" charset="0"/>
              </a:rPr>
              <a:t>Lei </a:t>
            </a:r>
            <a:r>
              <a:rPr lang="pt-BR" b="1" dirty="0" smtClean="0">
                <a:solidFill>
                  <a:srgbClr val="000000"/>
                </a:solidFill>
                <a:latin typeface="Comic Sans MS" pitchFamily="66" charset="0"/>
              </a:rPr>
              <a:t>10.257, de 10.07.2001</a:t>
            </a:r>
            <a:endParaRPr lang="pt-BR" sz="2800" dirty="0" smtClean="0"/>
          </a:p>
          <a:p>
            <a:pPr>
              <a:buNone/>
            </a:pPr>
            <a:endParaRPr lang="pt-BR" dirty="0" smtClean="0"/>
          </a:p>
          <a:p>
            <a:pPr>
              <a:buNone/>
            </a:pPr>
            <a:r>
              <a:rPr lang="pt-BR" dirty="0" smtClean="0"/>
              <a:t>- </a:t>
            </a:r>
            <a:r>
              <a:rPr lang="pt-BR" dirty="0" smtClean="0">
                <a:latin typeface="Comic Sans MS" pitchFamily="66" charset="0"/>
              </a:rPr>
              <a:t>Regulamenta </a:t>
            </a:r>
            <a:r>
              <a:rPr lang="pt-BR" dirty="0" smtClean="0">
                <a:latin typeface="Comic Sans MS" pitchFamily="66" charset="0"/>
              </a:rPr>
              <a:t>os </a:t>
            </a:r>
            <a:r>
              <a:rPr lang="pt-BR" dirty="0" err="1" smtClean="0">
                <a:latin typeface="Comic Sans MS" pitchFamily="66" charset="0"/>
              </a:rPr>
              <a:t>arts</a:t>
            </a:r>
            <a:r>
              <a:rPr lang="pt-BR" dirty="0" smtClean="0">
                <a:latin typeface="Comic Sans MS" pitchFamily="66" charset="0"/>
              </a:rPr>
              <a:t>. 182 e 183 da Constituição Federal, estabelece diretrizes gerais da </a:t>
            </a:r>
            <a:r>
              <a:rPr lang="pt-BR" dirty="0" smtClean="0">
                <a:latin typeface="Comic Sans MS" pitchFamily="66" charset="0"/>
              </a:rPr>
              <a:t>política urbana </a:t>
            </a:r>
            <a:r>
              <a:rPr lang="pt-BR" dirty="0" smtClean="0">
                <a:latin typeface="Comic Sans MS" pitchFamily="66" charset="0"/>
              </a:rPr>
              <a:t>e dá outras providências</a:t>
            </a:r>
          </a:p>
          <a:p>
            <a:pPr>
              <a:buNone/>
            </a:pPr>
            <a:endParaRPr lang="pt-BR" dirty="0"/>
          </a:p>
        </p:txBody>
      </p:sp>
      <p:sp>
        <p:nvSpPr>
          <p:cNvPr id="3" name="Título 2"/>
          <p:cNvSpPr>
            <a:spLocks noGrp="1"/>
          </p:cNvSpPr>
          <p:nvPr>
            <p:ph type="title"/>
          </p:nvPr>
        </p:nvSpPr>
        <p:spPr/>
        <p:txBody>
          <a:bodyPr>
            <a:normAutofit/>
          </a:bodyPr>
          <a:lstStyle/>
          <a:p>
            <a:r>
              <a:rPr lang="pt-BR" sz="4000" b="1" dirty="0" smtClean="0">
                <a:solidFill>
                  <a:srgbClr val="7030A0"/>
                </a:solidFill>
              </a:rPr>
              <a:t>ESTATUTO DA CIDADE</a:t>
            </a:r>
            <a:endParaRPr lang="pt-BR" sz="4000" b="1" dirty="0">
              <a:solidFill>
                <a:srgbClr val="7030A0"/>
              </a:solidFill>
            </a:endParaRPr>
          </a:p>
        </p:txBody>
      </p:sp>
    </p:spTree>
    <p:extLst>
      <p:ext uri="{BB962C8B-B14F-4D97-AF65-F5344CB8AC3E}">
        <p14:creationId xmlns="" xmlns:p14="http://schemas.microsoft.com/office/powerpoint/2010/main" val="7613373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b="1" dirty="0" smtClean="0"/>
              <a:t>IPTU CONVENCIONAL</a:t>
            </a:r>
            <a:r>
              <a:rPr lang="pt-BR" sz="2800" dirty="0" smtClean="0"/>
              <a:t>:  </a:t>
            </a:r>
            <a:r>
              <a:rPr lang="pt-BR" sz="2800" dirty="0" smtClean="0">
                <a:latin typeface="Comic Sans MS" pitchFamily="66" charset="0"/>
              </a:rPr>
              <a:t>representa a soma de duas parcelas: valor venal do terreno (territorial) + valor venal da edificação (predial). Quem constrói paga </a:t>
            </a:r>
            <a:r>
              <a:rPr lang="pt-BR" sz="2800" dirty="0" smtClean="0">
                <a:latin typeface="Comic Sans MS" pitchFamily="66" charset="0"/>
              </a:rPr>
              <a:t>mais</a:t>
            </a:r>
          </a:p>
          <a:p>
            <a:endParaRPr lang="pt-BR" dirty="0" smtClean="0">
              <a:latin typeface="Comic Sans MS" pitchFamily="66" charset="0"/>
            </a:endParaRPr>
          </a:p>
          <a:p>
            <a:r>
              <a:rPr lang="pt-BR" b="1" dirty="0" smtClean="0"/>
              <a:t>IPTU PROGRESSIVO</a:t>
            </a:r>
            <a:r>
              <a:rPr lang="pt-BR" dirty="0" smtClean="0"/>
              <a:t>: </a:t>
            </a:r>
            <a:r>
              <a:rPr lang="pt-BR" sz="2800" dirty="0" smtClean="0">
                <a:latin typeface="Comic Sans MS" pitchFamily="66" charset="0"/>
              </a:rPr>
              <a:t>quem constrói paga menos. O estímulo para construir é a redução do IPTU</a:t>
            </a:r>
          </a:p>
          <a:p>
            <a:endParaRPr lang="pt-BR" dirty="0"/>
          </a:p>
        </p:txBody>
      </p:sp>
      <p:sp>
        <p:nvSpPr>
          <p:cNvPr id="3" name="Título 2"/>
          <p:cNvSpPr>
            <a:spLocks noGrp="1"/>
          </p:cNvSpPr>
          <p:nvPr>
            <p:ph type="title"/>
          </p:nvPr>
        </p:nvSpPr>
        <p:spPr/>
        <p:txBody>
          <a:bodyPr>
            <a:normAutofit/>
          </a:bodyPr>
          <a:lstStyle/>
          <a:p>
            <a:pPr algn="l"/>
            <a:r>
              <a:rPr lang="pt-BR" sz="3600" b="1" dirty="0" smtClean="0">
                <a:solidFill>
                  <a:srgbClr val="7030A0"/>
                </a:solidFill>
              </a:rPr>
              <a:t>Instrumentos da política urbana</a:t>
            </a:r>
            <a:endParaRPr lang="pt-BR" sz="3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a:xfrm>
            <a:off x="179512" y="1484784"/>
            <a:ext cx="8784976" cy="5113378"/>
          </a:xfrm>
        </p:spPr>
        <p:txBody>
          <a:bodyPr>
            <a:normAutofit lnSpcReduction="10000"/>
          </a:bodyPr>
          <a:lstStyle/>
          <a:p>
            <a:r>
              <a:rPr lang="pt-BR" dirty="0" smtClean="0"/>
              <a:t>3)- </a:t>
            </a:r>
            <a:r>
              <a:rPr lang="pt-BR" b="1" u="sng" dirty="0" smtClean="0">
                <a:solidFill>
                  <a:srgbClr val="394297"/>
                </a:solidFill>
              </a:rPr>
              <a:t>DA DESAPROPRIAÇÃO COM PAGAMENTO EM TÍTULOS (ART. 9º)</a:t>
            </a:r>
            <a:endParaRPr lang="pt-BR" b="1" u="sng" dirty="0" smtClean="0">
              <a:solidFill>
                <a:srgbClr val="394297"/>
              </a:solidFill>
            </a:endParaRPr>
          </a:p>
          <a:p>
            <a:pPr>
              <a:buNone/>
            </a:pPr>
            <a:endParaRPr lang="pt-BR" dirty="0" smtClean="0"/>
          </a:p>
          <a:p>
            <a:r>
              <a:rPr lang="pt-BR" dirty="0" smtClean="0">
                <a:latin typeface="Comic Sans MS" pitchFamily="66" charset="0"/>
              </a:rPr>
              <a:t>O instituto da desapropriação é utilizado para permitir ao Poder Público a transferência de forma compulsória da propriedade privada para o domínio público, por utilidade, necessidade pública ou interesse social (art. 5º, XXIV, da CF/88) e art. 1228, § 3º, CC)</a:t>
            </a:r>
            <a:endParaRPr lang="pt-BR" dirty="0" smtClean="0"/>
          </a:p>
        </p:txBody>
      </p:sp>
      <p:sp>
        <p:nvSpPr>
          <p:cNvPr id="3" name="Título 2"/>
          <p:cNvSpPr>
            <a:spLocks noGrp="1"/>
          </p:cNvSpPr>
          <p:nvPr>
            <p:ph type="title"/>
          </p:nvPr>
        </p:nvSpPr>
        <p:spPr/>
        <p:txBody>
          <a:bodyPr>
            <a:normAutofit/>
          </a:bodyPr>
          <a:lstStyle/>
          <a:p>
            <a:pPr algn="l"/>
            <a:r>
              <a:rPr lang="pt-BR" sz="3600" b="1" dirty="0" smtClean="0">
                <a:solidFill>
                  <a:srgbClr val="7030A0"/>
                </a:solidFill>
              </a:rPr>
              <a:t>Instrumentos da política urbana</a:t>
            </a:r>
            <a:endParaRPr lang="pt-BR" sz="3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sz="3600" dirty="0" smtClean="0"/>
              <a:t>Art. 182, § 4º, III, CF/88 </a:t>
            </a:r>
            <a:r>
              <a:rPr lang="pt-BR" sz="3600" dirty="0" smtClean="0">
                <a:latin typeface="Berlin Sans FB" pitchFamily="34" charset="0"/>
              </a:rPr>
              <a:t>- não sendo cumprida a obrigação de edificar ou utilizar, cobra-se IPTU progressivo por cinco anos. Ultrapassado este prazo sem a utilização ou edificação, o Poder Público pode desapropriar, pagando com títulos da dívida pública (</a:t>
            </a:r>
            <a:r>
              <a:rPr lang="pt-BR" sz="3600" i="1" dirty="0" smtClean="0">
                <a:latin typeface="Berlin Sans FB" pitchFamily="34" charset="0"/>
              </a:rPr>
              <a:t>desapropriação-sanção</a:t>
            </a:r>
            <a:r>
              <a:rPr lang="pt-BR" sz="3600" dirty="0" smtClean="0">
                <a:latin typeface="Berlin Sans FB" pitchFamily="34" charset="0"/>
              </a:rPr>
              <a:t>)</a:t>
            </a:r>
          </a:p>
        </p:txBody>
      </p:sp>
      <p:sp>
        <p:nvSpPr>
          <p:cNvPr id="3" name="Título 2"/>
          <p:cNvSpPr>
            <a:spLocks noGrp="1"/>
          </p:cNvSpPr>
          <p:nvPr>
            <p:ph type="title"/>
          </p:nvPr>
        </p:nvSpPr>
        <p:spPr/>
        <p:txBody>
          <a:bodyPr>
            <a:normAutofit/>
          </a:bodyPr>
          <a:lstStyle/>
          <a:p>
            <a:pPr algn="l"/>
            <a:r>
              <a:rPr lang="pt-BR" sz="3600" b="1" dirty="0" smtClean="0">
                <a:solidFill>
                  <a:srgbClr val="7030A0"/>
                </a:solidFill>
              </a:rPr>
              <a:t>Instrumentos da política urbana</a:t>
            </a:r>
            <a:endParaRPr lang="pt-BR" sz="3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fontScale="85000" lnSpcReduction="20000"/>
          </a:bodyPr>
          <a:lstStyle/>
          <a:p>
            <a:r>
              <a:rPr lang="pt-BR" sz="3800" b="1" u="sng" dirty="0" smtClean="0">
                <a:solidFill>
                  <a:schemeClr val="accent1">
                    <a:lumMod val="75000"/>
                  </a:schemeClr>
                </a:solidFill>
              </a:rPr>
              <a:t>Desapropriação-sanção </a:t>
            </a:r>
            <a:r>
              <a:rPr lang="pt-BR" sz="3800" b="1" dirty="0" smtClean="0">
                <a:solidFill>
                  <a:schemeClr val="accent1">
                    <a:lumMod val="75000"/>
                  </a:schemeClr>
                </a:solidFill>
              </a:rPr>
              <a:t> </a:t>
            </a:r>
          </a:p>
          <a:p>
            <a:endParaRPr lang="pt-BR" dirty="0" smtClean="0">
              <a:latin typeface="Comic Sans MS" pitchFamily="66" charset="0"/>
            </a:endParaRPr>
          </a:p>
          <a:p>
            <a:r>
              <a:rPr lang="pt-BR" dirty="0" smtClean="0">
                <a:latin typeface="Comic Sans MS" pitchFamily="66" charset="0"/>
              </a:rPr>
              <a:t>o </a:t>
            </a:r>
            <a:r>
              <a:rPr lang="pt-BR" dirty="0" smtClean="0">
                <a:latin typeface="Comic Sans MS" pitchFamily="66" charset="0"/>
              </a:rPr>
              <a:t>valor real da indenização terá como referência a base de cálculo do IPTU, sendo descontado o montante incorporado em função de obras realizadas pelo Poder Público na área onde o mesmo se </a:t>
            </a:r>
            <a:r>
              <a:rPr lang="pt-BR" dirty="0" smtClean="0">
                <a:latin typeface="Comic Sans MS" pitchFamily="66" charset="0"/>
              </a:rPr>
              <a:t>localiza</a:t>
            </a:r>
          </a:p>
          <a:p>
            <a:endParaRPr lang="pt-BR" dirty="0" smtClean="0">
              <a:latin typeface="Comic Sans MS" pitchFamily="66" charset="0"/>
            </a:endParaRPr>
          </a:p>
          <a:p>
            <a:r>
              <a:rPr lang="pt-BR" dirty="0" smtClean="0">
                <a:latin typeface="Comic Sans MS" pitchFamily="66" charset="0"/>
              </a:rPr>
              <a:t>Responsabilidades do Poder Público - adequado </a:t>
            </a:r>
            <a:r>
              <a:rPr lang="pt-BR" dirty="0" smtClean="0">
                <a:latin typeface="Comic Sans MS" pitchFamily="66" charset="0"/>
              </a:rPr>
              <a:t>aproveitamento</a:t>
            </a:r>
          </a:p>
          <a:p>
            <a:endParaRPr lang="pt-BR" dirty="0" smtClean="0">
              <a:latin typeface="Comic Sans MS" pitchFamily="66" charset="0"/>
            </a:endParaRPr>
          </a:p>
          <a:p>
            <a:r>
              <a:rPr lang="pt-BR" dirty="0" smtClean="0">
                <a:latin typeface="Comic Sans MS" pitchFamily="66" charset="0"/>
              </a:rPr>
              <a:t>Recomenda-se vinculação à operação urbana consorciada</a:t>
            </a:r>
          </a:p>
        </p:txBody>
      </p:sp>
      <p:sp>
        <p:nvSpPr>
          <p:cNvPr id="3" name="Título 2"/>
          <p:cNvSpPr>
            <a:spLocks noGrp="1"/>
          </p:cNvSpPr>
          <p:nvPr>
            <p:ph type="title"/>
          </p:nvPr>
        </p:nvSpPr>
        <p:spPr/>
        <p:txBody>
          <a:bodyPr>
            <a:normAutofit/>
          </a:bodyPr>
          <a:lstStyle/>
          <a:p>
            <a:pPr algn="l"/>
            <a:r>
              <a:rPr lang="pt-BR" sz="3600" b="1" dirty="0" smtClean="0">
                <a:solidFill>
                  <a:srgbClr val="7030A0"/>
                </a:solidFill>
              </a:rPr>
              <a:t>Instrumentos da política urbana</a:t>
            </a:r>
            <a:endParaRPr lang="pt-BR" sz="3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4)- </a:t>
            </a:r>
            <a:r>
              <a:rPr lang="pt-BR" b="1" u="sng" dirty="0" smtClean="0">
                <a:solidFill>
                  <a:srgbClr val="394297"/>
                </a:solidFill>
              </a:rPr>
              <a:t>USUCAPIÃO ESPECIAL DE IMÓVEL URBANO (ARTS. 9º AO 14) - ART. 183 DA CF/88</a:t>
            </a:r>
          </a:p>
          <a:p>
            <a:pPr>
              <a:buNone/>
            </a:pPr>
            <a:endParaRPr lang="pt-BR" b="1" u="sng" dirty="0" smtClean="0">
              <a:solidFill>
                <a:srgbClr val="7030A0"/>
              </a:solidFill>
            </a:endParaRPr>
          </a:p>
          <a:p>
            <a:r>
              <a:rPr lang="pt-BR" dirty="0" smtClean="0"/>
              <a:t>O usucapião disciplina a posse efetiva do bem, transformando-a em domínio ou propriedade após o mero decurso do prazo previsto em </a:t>
            </a:r>
            <a:r>
              <a:rPr lang="pt-BR" dirty="0" smtClean="0"/>
              <a:t>lei</a:t>
            </a:r>
          </a:p>
          <a:p>
            <a:endParaRPr lang="pt-BR" dirty="0" smtClean="0"/>
          </a:p>
          <a:p>
            <a:r>
              <a:rPr lang="pt-BR" dirty="0" smtClean="0"/>
              <a:t>A lei privilegia o possuidor que dá ao imóvel um uso real compatível com sua função social</a:t>
            </a:r>
          </a:p>
        </p:txBody>
      </p:sp>
      <p:sp>
        <p:nvSpPr>
          <p:cNvPr id="3" name="Título 2"/>
          <p:cNvSpPr>
            <a:spLocks noGrp="1"/>
          </p:cNvSpPr>
          <p:nvPr>
            <p:ph type="title"/>
          </p:nvPr>
        </p:nvSpPr>
        <p:spPr/>
        <p:txBody>
          <a:bodyPr>
            <a:normAutofit/>
          </a:bodyPr>
          <a:lstStyle/>
          <a:p>
            <a:pPr algn="l"/>
            <a:r>
              <a:rPr lang="pt-BR" sz="3600" b="1" dirty="0" smtClean="0">
                <a:solidFill>
                  <a:srgbClr val="7030A0"/>
                </a:solidFill>
              </a:rPr>
              <a:t>Instrumentos da política urbana</a:t>
            </a:r>
            <a:endParaRPr lang="pt-BR" sz="3600" dirty="0">
              <a:solidFill>
                <a:srgbClr val="7030A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b="1" dirty="0" smtClean="0">
                <a:solidFill>
                  <a:srgbClr val="394297"/>
                </a:solidFill>
              </a:rPr>
              <a:t>Usucapião individual - art. 9º e art. 1240 C.C</a:t>
            </a:r>
            <a:r>
              <a:rPr lang="pt-BR" dirty="0" smtClean="0"/>
              <a:t>.</a:t>
            </a:r>
          </a:p>
          <a:p>
            <a:r>
              <a:rPr lang="pt-BR" b="1" dirty="0" smtClean="0">
                <a:solidFill>
                  <a:srgbClr val="394297"/>
                </a:solidFill>
              </a:rPr>
              <a:t>Usucapião coletivo -</a:t>
            </a:r>
            <a:r>
              <a:rPr lang="pt-BR" b="1" dirty="0" err="1" smtClean="0">
                <a:solidFill>
                  <a:srgbClr val="394297"/>
                </a:solidFill>
              </a:rPr>
              <a:t>art</a:t>
            </a:r>
            <a:r>
              <a:rPr lang="pt-BR" b="1" dirty="0" smtClean="0">
                <a:solidFill>
                  <a:srgbClr val="394297"/>
                </a:solidFill>
              </a:rPr>
              <a:t>. 10 </a:t>
            </a:r>
            <a:r>
              <a:rPr lang="pt-BR" sz="2400" dirty="0" smtClean="0">
                <a:latin typeface="Berlin Sans FB Demi" pitchFamily="34" charset="0"/>
              </a:rPr>
              <a:t>(é inconstitucional, já que o art. 183 da CF/88 só tratou do usucapião individual ?)</a:t>
            </a:r>
          </a:p>
          <a:p>
            <a:r>
              <a:rPr lang="pt-BR" sz="2800" dirty="0" smtClean="0">
                <a:latin typeface="Comic Sans MS" pitchFamily="66" charset="0"/>
              </a:rPr>
              <a:t>Não há inconstitucionalidade, pois a regra vai ao encontro do princípio da função social da propriedade</a:t>
            </a:r>
          </a:p>
          <a:p>
            <a:r>
              <a:rPr lang="pt-BR" sz="2800" dirty="0" smtClean="0">
                <a:latin typeface="Comic Sans MS" pitchFamily="66" charset="0"/>
              </a:rPr>
              <a:t>A hipótese do usucapião coletivo beneficia o Poder Público que se desobriga de desapropriar os terrenos (e indenizar os proprietários)</a:t>
            </a:r>
            <a:endParaRPr lang="pt-BR" sz="2800" dirty="0" smtClean="0"/>
          </a:p>
          <a:p>
            <a:endParaRPr lang="pt-BR" dirty="0"/>
          </a:p>
        </p:txBody>
      </p:sp>
      <p:sp>
        <p:nvSpPr>
          <p:cNvPr id="3" name="Título 2"/>
          <p:cNvSpPr>
            <a:spLocks noGrp="1"/>
          </p:cNvSpPr>
          <p:nvPr>
            <p:ph type="title"/>
          </p:nvPr>
        </p:nvSpPr>
        <p:spPr/>
        <p:txBody>
          <a:bodyPr>
            <a:normAutofit/>
          </a:bodyPr>
          <a:lstStyle/>
          <a:p>
            <a:pPr algn="l"/>
            <a:r>
              <a:rPr lang="pt-BR" sz="3600" b="1" dirty="0" smtClean="0">
                <a:solidFill>
                  <a:srgbClr val="7030A0"/>
                </a:solidFill>
              </a:rPr>
              <a:t>Instrumentos da política urbana</a:t>
            </a:r>
            <a:endParaRPr lang="pt-BR" sz="3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5</a:t>
            </a:r>
            <a:r>
              <a:rPr lang="pt-BR" dirty="0" smtClean="0"/>
              <a:t>)-</a:t>
            </a:r>
            <a:r>
              <a:rPr lang="pt-BR" b="1" u="sng" dirty="0" smtClean="0">
                <a:solidFill>
                  <a:srgbClr val="7030A0"/>
                </a:solidFill>
              </a:rPr>
              <a:t> </a:t>
            </a:r>
            <a:r>
              <a:rPr lang="pt-BR" b="1" u="sng" dirty="0" smtClean="0">
                <a:solidFill>
                  <a:srgbClr val="394297"/>
                </a:solidFill>
              </a:rPr>
              <a:t>DIREITO DE SUPERFÍCIE (ARTS. 21 A 24) - ART. 1225, II, C.C.</a:t>
            </a:r>
            <a:endParaRPr lang="pt-BR" b="1" u="sng" dirty="0" smtClean="0">
              <a:solidFill>
                <a:srgbClr val="394297"/>
              </a:solidFill>
            </a:endParaRPr>
          </a:p>
          <a:p>
            <a:r>
              <a:rPr lang="pt-BR" dirty="0" smtClean="0"/>
              <a:t>Origem no direito romano (</a:t>
            </a:r>
            <a:r>
              <a:rPr lang="pt-BR" sz="2400" dirty="0" smtClean="0">
                <a:latin typeface="Comic Sans MS" pitchFamily="66" charset="0"/>
              </a:rPr>
              <a:t>guerreiros obtinham terras conquistadas, cuja exploração poderia ser transferida para terceiros</a:t>
            </a:r>
            <a:r>
              <a:rPr lang="pt-BR" dirty="0" smtClean="0"/>
              <a:t>)</a:t>
            </a:r>
          </a:p>
          <a:p>
            <a:r>
              <a:rPr lang="pt-BR" dirty="0" smtClean="0"/>
              <a:t>Fracionamento: de um lado a propriedade do solo propriamente dito e, de outro, as atividades ou utilização, inclusive edificações</a:t>
            </a:r>
          </a:p>
        </p:txBody>
      </p:sp>
      <p:sp>
        <p:nvSpPr>
          <p:cNvPr id="3" name="Título 2"/>
          <p:cNvSpPr>
            <a:spLocks noGrp="1"/>
          </p:cNvSpPr>
          <p:nvPr>
            <p:ph type="title"/>
          </p:nvPr>
        </p:nvSpPr>
        <p:spPr/>
        <p:txBody>
          <a:bodyPr>
            <a:normAutofit/>
          </a:bodyPr>
          <a:lstStyle/>
          <a:p>
            <a:pPr algn="l"/>
            <a:r>
              <a:rPr lang="pt-BR" sz="3200" b="1" dirty="0" smtClean="0">
                <a:solidFill>
                  <a:srgbClr val="7030A0"/>
                </a:solidFill>
              </a:rPr>
              <a:t>Instrumentos da política urbana</a:t>
            </a:r>
            <a:endParaRPr lang="pt-BR" sz="3200" dirty="0">
              <a:solidFill>
                <a:srgbClr val="394297"/>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Direito de superfície é semelhante à concessão de direito real de uso e à </a:t>
            </a:r>
            <a:r>
              <a:rPr lang="pt-BR" dirty="0" smtClean="0"/>
              <a:t>enfiteuse</a:t>
            </a:r>
          </a:p>
          <a:p>
            <a:endParaRPr lang="pt-BR" dirty="0" smtClean="0"/>
          </a:p>
          <a:p>
            <a:r>
              <a:rPr lang="pt-BR" b="1" dirty="0" smtClean="0"/>
              <a:t>       </a:t>
            </a:r>
            <a:r>
              <a:rPr lang="pt-BR" b="1" u="sng" dirty="0" smtClean="0"/>
              <a:t>Direito real </a:t>
            </a:r>
            <a:r>
              <a:rPr lang="pt-BR" dirty="0" smtClean="0"/>
              <a:t>- </a:t>
            </a:r>
            <a:r>
              <a:rPr lang="pt-BR" dirty="0" smtClean="0">
                <a:latin typeface="Comic Sans MS" pitchFamily="66" charset="0"/>
              </a:rPr>
              <a:t>relação jurídica em virtude da qual o titular pode retirar da coisa, de modo exclusivo e contra todos, as utilidades que ela é capaz de produzir</a:t>
            </a:r>
            <a:r>
              <a:rPr lang="pt-BR" dirty="0" smtClean="0"/>
              <a:t>)</a:t>
            </a:r>
          </a:p>
          <a:p>
            <a:endParaRPr lang="pt-BR" dirty="0"/>
          </a:p>
        </p:txBody>
      </p:sp>
      <p:sp>
        <p:nvSpPr>
          <p:cNvPr id="3" name="Título 2"/>
          <p:cNvSpPr>
            <a:spLocks noGrp="1"/>
          </p:cNvSpPr>
          <p:nvPr>
            <p:ph type="title"/>
          </p:nvPr>
        </p:nvSpPr>
        <p:spPr/>
        <p:txBody>
          <a:bodyPr>
            <a:normAutofit/>
          </a:bodyPr>
          <a:lstStyle/>
          <a:p>
            <a:pPr algn="l"/>
            <a:r>
              <a:rPr lang="pt-BR" sz="3200" b="1" dirty="0" smtClean="0">
                <a:solidFill>
                  <a:srgbClr val="7030A0"/>
                </a:solidFill>
              </a:rPr>
              <a:t>Instrumentos da política urbana</a:t>
            </a:r>
            <a:endParaRPr lang="pt-BR" sz="32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fontScale="92500" lnSpcReduction="10000"/>
          </a:bodyPr>
          <a:lstStyle/>
          <a:p>
            <a:r>
              <a:rPr lang="pt-BR" dirty="0" smtClean="0"/>
              <a:t>O direito de superfície é a transferência feita por proprietário de imóvel urbano a outrem, relativamente ao direito de utilizar o solo, o subsolo ou o espaço aéreo do terreno, mediante escritura pública registrada no cartório de Registro de Imóveis</a:t>
            </a:r>
          </a:p>
          <a:p>
            <a:r>
              <a:rPr lang="pt-BR" dirty="0" smtClean="0"/>
              <a:t>Pode ser gratuito ou oneroso</a:t>
            </a:r>
          </a:p>
          <a:p>
            <a:r>
              <a:rPr lang="pt-BR" dirty="0" smtClean="0"/>
              <a:t>Prazo certo ou indeterminado (mas não é perpétuo)</a:t>
            </a:r>
          </a:p>
          <a:p>
            <a:r>
              <a:rPr lang="pt-BR" dirty="0" smtClean="0"/>
              <a:t>O </a:t>
            </a:r>
            <a:r>
              <a:rPr lang="pt-BR" dirty="0" err="1" smtClean="0"/>
              <a:t>superficiario</a:t>
            </a:r>
            <a:r>
              <a:rPr lang="pt-BR" dirty="0" smtClean="0"/>
              <a:t> </a:t>
            </a:r>
            <a:r>
              <a:rPr lang="pt-BR" dirty="0" smtClean="0"/>
              <a:t>adquire direito real (transmite-se  a terceiros, direito na sucessão etc.)</a:t>
            </a:r>
          </a:p>
          <a:p>
            <a:r>
              <a:rPr lang="pt-BR" dirty="0" smtClean="0"/>
              <a:t>É solução para os que estão obrigados a utilizar a área e não possuem recursos</a:t>
            </a:r>
            <a:endParaRPr lang="pt-BR" sz="2400" dirty="0" smtClean="0"/>
          </a:p>
          <a:p>
            <a:endParaRPr lang="pt-BR" dirty="0"/>
          </a:p>
        </p:txBody>
      </p:sp>
      <p:sp>
        <p:nvSpPr>
          <p:cNvPr id="3" name="Título 2"/>
          <p:cNvSpPr>
            <a:spLocks noGrp="1"/>
          </p:cNvSpPr>
          <p:nvPr>
            <p:ph type="title"/>
          </p:nvPr>
        </p:nvSpPr>
        <p:spPr/>
        <p:txBody>
          <a:bodyPr>
            <a:normAutofit/>
          </a:bodyPr>
          <a:lstStyle/>
          <a:p>
            <a:pPr algn="l"/>
            <a:r>
              <a:rPr lang="pt-BR" sz="3200" b="1" dirty="0" smtClean="0">
                <a:solidFill>
                  <a:srgbClr val="7030A0"/>
                </a:solidFill>
              </a:rPr>
              <a:t>Instrumentos da política urbana</a:t>
            </a:r>
            <a:endParaRPr lang="pt-BR" sz="32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b="1" u="sng" dirty="0" smtClean="0"/>
              <a:t>Causas de extinção do direito de superfície:</a:t>
            </a:r>
          </a:p>
          <a:p>
            <a:r>
              <a:rPr lang="pt-BR" dirty="0" smtClean="0"/>
              <a:t>a)- advento do termo</a:t>
            </a:r>
          </a:p>
          <a:p>
            <a:r>
              <a:rPr lang="pt-BR" dirty="0" smtClean="0"/>
              <a:t>b)- descumprimento das obrigações contratuais assumidas pelo </a:t>
            </a:r>
            <a:r>
              <a:rPr lang="pt-BR" dirty="0" err="1" smtClean="0"/>
              <a:t>superficiário</a:t>
            </a:r>
            <a:endParaRPr lang="pt-BR" dirty="0" smtClean="0"/>
          </a:p>
          <a:p>
            <a:endParaRPr lang="pt-BR" dirty="0" smtClean="0"/>
          </a:p>
          <a:p>
            <a:r>
              <a:rPr lang="pt-BR" sz="2800" dirty="0" smtClean="0">
                <a:latin typeface="Comic Sans MS" pitchFamily="66" charset="0"/>
              </a:rPr>
              <a:t>A extinção deverá ser averbada no Cartório de Registro de Imóveis</a:t>
            </a:r>
            <a:endParaRPr lang="pt-BR" dirty="0" smtClean="0"/>
          </a:p>
          <a:p>
            <a:endParaRPr lang="pt-BR" dirty="0"/>
          </a:p>
        </p:txBody>
      </p:sp>
      <p:sp>
        <p:nvSpPr>
          <p:cNvPr id="3" name="Título 2"/>
          <p:cNvSpPr>
            <a:spLocks noGrp="1"/>
          </p:cNvSpPr>
          <p:nvPr>
            <p:ph type="title"/>
          </p:nvPr>
        </p:nvSpPr>
        <p:spPr/>
        <p:txBody>
          <a:bodyPr>
            <a:normAutofit/>
          </a:bodyPr>
          <a:lstStyle/>
          <a:p>
            <a:pPr algn="l"/>
            <a:r>
              <a:rPr lang="pt-BR" sz="3200" b="1" dirty="0" smtClean="0">
                <a:solidFill>
                  <a:srgbClr val="7030A0"/>
                </a:solidFill>
              </a:rPr>
              <a:t>Instrumentos da política urbana</a:t>
            </a:r>
            <a:endParaRPr lang="pt-BR"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a:bodyPr>
          <a:lstStyle/>
          <a:p>
            <a:r>
              <a:rPr lang="pt-BR" sz="4000" b="1" dirty="0" smtClean="0">
                <a:solidFill>
                  <a:srgbClr val="7030A0"/>
                </a:solidFill>
              </a:rPr>
              <a:t>ESTATUTO DA CIDADE</a:t>
            </a:r>
            <a:endParaRPr lang="pt-BR" sz="4000" dirty="0">
              <a:solidFill>
                <a:srgbClr val="7030A0"/>
              </a:solidFill>
            </a:endParaRPr>
          </a:p>
        </p:txBody>
      </p:sp>
      <p:sp>
        <p:nvSpPr>
          <p:cNvPr id="4" name="Rectangle 3"/>
          <p:cNvSpPr>
            <a:spLocks noGrp="1" noChangeArrowheads="1"/>
          </p:cNvSpPr>
          <p:nvPr>
            <p:ph sz="half" idx="1"/>
          </p:nvPr>
        </p:nvSpPr>
        <p:spPr/>
        <p:txBody>
          <a:bodyPr/>
          <a:lstStyle/>
          <a:p>
            <a:r>
              <a:rPr lang="pt-BR" sz="3600" b="1" dirty="0" smtClean="0"/>
              <a:t>Art. 182, CF/88</a:t>
            </a:r>
            <a:r>
              <a:rPr lang="pt-BR" sz="3600" dirty="0" smtClean="0"/>
              <a:t> </a:t>
            </a:r>
          </a:p>
          <a:p>
            <a:endParaRPr lang="pt-BR" sz="3600" dirty="0" smtClean="0"/>
          </a:p>
          <a:p>
            <a:r>
              <a:rPr lang="pt-BR" sz="2400" b="1" dirty="0" smtClean="0">
                <a:latin typeface="Comic Sans MS" pitchFamily="66" charset="0"/>
              </a:rPr>
              <a:t>REPRESENTA O MAIS SIGNIFICATIVO ORDENAMENTO CONSTITUCIONAL SOBRE DESENVOLVIMENTO URBANO</a:t>
            </a:r>
            <a:endParaRPr lang="pt-BR" sz="1800" dirty="0" smtClean="0">
              <a:latin typeface="Comic Sans MS" pitchFamily="66"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lnSpcReduction="10000"/>
          </a:bodyPr>
          <a:lstStyle/>
          <a:p>
            <a:r>
              <a:rPr lang="pt-BR" dirty="0" smtClean="0"/>
              <a:t>6)- </a:t>
            </a:r>
            <a:r>
              <a:rPr lang="pt-BR" b="1" u="sng" dirty="0" smtClean="0">
                <a:solidFill>
                  <a:srgbClr val="394297"/>
                </a:solidFill>
              </a:rPr>
              <a:t>DIREITO DE PREEMPÇÃO (ARTS. 25 A 27)</a:t>
            </a:r>
            <a:endParaRPr lang="pt-BR" b="1" u="sng" dirty="0" smtClean="0">
              <a:solidFill>
                <a:srgbClr val="394297"/>
              </a:solidFill>
            </a:endParaRPr>
          </a:p>
          <a:p>
            <a:r>
              <a:rPr lang="pt-BR" dirty="0" smtClean="0"/>
              <a:t>Preempção = preferência</a:t>
            </a:r>
          </a:p>
          <a:p>
            <a:r>
              <a:rPr lang="pt-BR" dirty="0" smtClean="0"/>
              <a:t>Há necessidade de prévia e específica lei municipal, nos termos do plano diretor, que defina as áreas sobre as quais incidirá o direito de preempção </a:t>
            </a:r>
          </a:p>
          <a:p>
            <a:r>
              <a:rPr lang="pt-BR" dirty="0" smtClean="0"/>
              <a:t>Prazo de vigência de tal prerrogativa não pode ser superior a 5 anos </a:t>
            </a:r>
          </a:p>
          <a:p>
            <a:r>
              <a:rPr lang="pt-BR" dirty="0" smtClean="0"/>
              <a:t>somente pode ser renovado a partir de um ano do decurso do prazo inicialmente determinado (art. 25, § 1º e art. 26, parágrafo único)</a:t>
            </a:r>
          </a:p>
          <a:p>
            <a:endParaRPr lang="pt-BR" dirty="0"/>
          </a:p>
        </p:txBody>
      </p:sp>
      <p:sp>
        <p:nvSpPr>
          <p:cNvPr id="3" name="Título 2"/>
          <p:cNvSpPr>
            <a:spLocks noGrp="1"/>
          </p:cNvSpPr>
          <p:nvPr>
            <p:ph type="title"/>
          </p:nvPr>
        </p:nvSpPr>
        <p:spPr/>
        <p:txBody>
          <a:bodyPr>
            <a:normAutofit/>
          </a:bodyPr>
          <a:lstStyle/>
          <a:p>
            <a:pPr algn="l"/>
            <a:r>
              <a:rPr lang="pt-BR" sz="3200" b="1" dirty="0" smtClean="0">
                <a:solidFill>
                  <a:srgbClr val="7030A0"/>
                </a:solidFill>
              </a:rPr>
              <a:t>Instrumentos da política urbana</a:t>
            </a:r>
            <a:endParaRPr lang="pt-BR" sz="32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latin typeface="Comic Sans MS" pitchFamily="66" charset="0"/>
              </a:rPr>
              <a:t>O proprietário deve notificar o Município, apresentando proposta de compra assinada por terceiro</a:t>
            </a:r>
          </a:p>
          <a:p>
            <a:r>
              <a:rPr lang="pt-BR" dirty="0" smtClean="0">
                <a:latin typeface="Comic Sans MS" pitchFamily="66" charset="0"/>
              </a:rPr>
              <a:t>Município terá 30 dias para exercer o seu direito, ao final dos quais poderá o proprietário alienar a terceiro</a:t>
            </a:r>
          </a:p>
          <a:p>
            <a:r>
              <a:rPr lang="pt-BR" dirty="0" smtClean="0">
                <a:latin typeface="Comic Sans MS" pitchFamily="66" charset="0"/>
              </a:rPr>
              <a:t>O  proprietário é obrigado a apresentar ao Município, em trinta dias, cópia do instrumento público de alienação do imóvel</a:t>
            </a:r>
            <a:endParaRPr lang="pt-BR" dirty="0" smtClean="0"/>
          </a:p>
          <a:p>
            <a:endParaRPr lang="pt-BR" dirty="0"/>
          </a:p>
        </p:txBody>
      </p:sp>
      <p:sp>
        <p:nvSpPr>
          <p:cNvPr id="3" name="Título 2"/>
          <p:cNvSpPr>
            <a:spLocks noGrp="1"/>
          </p:cNvSpPr>
          <p:nvPr>
            <p:ph type="title"/>
          </p:nvPr>
        </p:nvSpPr>
        <p:spPr/>
        <p:txBody>
          <a:bodyPr>
            <a:normAutofit/>
          </a:bodyPr>
          <a:lstStyle/>
          <a:p>
            <a:pPr algn="l"/>
            <a:r>
              <a:rPr lang="pt-BR" sz="3200" b="1" dirty="0" smtClean="0">
                <a:solidFill>
                  <a:srgbClr val="7030A0"/>
                </a:solidFill>
              </a:rPr>
              <a:t>Instrumentos da política urbana</a:t>
            </a:r>
            <a:endParaRPr lang="pt-BR" sz="32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7)- </a:t>
            </a:r>
            <a:r>
              <a:rPr lang="pt-BR" b="1" u="sng" dirty="0" smtClean="0">
                <a:solidFill>
                  <a:srgbClr val="394297"/>
                </a:solidFill>
              </a:rPr>
              <a:t>DA OUTORGA ONEROSA DO DIREITO DE CONSTRUIR (ARTS. 28 A 31)</a:t>
            </a:r>
            <a:endParaRPr lang="pt-BR" b="1" u="sng" dirty="0" smtClean="0">
              <a:solidFill>
                <a:srgbClr val="394297"/>
              </a:solidFill>
            </a:endParaRPr>
          </a:p>
          <a:p>
            <a:r>
              <a:rPr lang="pt-BR" dirty="0" smtClean="0">
                <a:latin typeface="Comic Sans MS" pitchFamily="66" charset="0"/>
              </a:rPr>
              <a:t>A noção de outorga onerosa do direito de construir encontra suas raízes no chamado solo criado, que, por sua vez, nasceu da </a:t>
            </a:r>
            <a:r>
              <a:rPr lang="pt-BR" dirty="0" smtClean="0">
                <a:latin typeface="Comic Sans MS" pitchFamily="66" charset="0"/>
              </a:rPr>
              <a:t>ideia </a:t>
            </a:r>
            <a:r>
              <a:rPr lang="pt-BR" dirty="0" smtClean="0">
                <a:latin typeface="Comic Sans MS" pitchFamily="66" charset="0"/>
              </a:rPr>
              <a:t>de que era possível a criação de área horizontal, mediante edificação sobre ou sob o solo natural, acima de um certo coeficiente único de aproveitamento, quase sempre igual a um.</a:t>
            </a:r>
          </a:p>
          <a:p>
            <a:endParaRPr lang="pt-BR" dirty="0"/>
          </a:p>
        </p:txBody>
      </p:sp>
      <p:sp>
        <p:nvSpPr>
          <p:cNvPr id="3" name="Título 2"/>
          <p:cNvSpPr>
            <a:spLocks noGrp="1"/>
          </p:cNvSpPr>
          <p:nvPr>
            <p:ph type="title"/>
          </p:nvPr>
        </p:nvSpPr>
        <p:spPr/>
        <p:txBody>
          <a:bodyPr>
            <a:normAutofit/>
          </a:bodyPr>
          <a:lstStyle/>
          <a:p>
            <a:pPr algn="l"/>
            <a:r>
              <a:rPr lang="pt-BR" sz="3200" b="1" dirty="0" smtClean="0">
                <a:solidFill>
                  <a:srgbClr val="7030A0"/>
                </a:solidFill>
              </a:rPr>
              <a:t>Instrumentos da política urbana</a:t>
            </a:r>
            <a:endParaRPr lang="pt-BR" sz="32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b="1" dirty="0" smtClean="0"/>
              <a:t>Solo criado</a:t>
            </a:r>
            <a:r>
              <a:rPr lang="pt-BR" dirty="0" smtClean="0"/>
              <a:t> - nasceu na Europa durante os anos 70, quando se passou a discutir a separação do direito de propriedade do direito de construir.</a:t>
            </a:r>
          </a:p>
          <a:p>
            <a:r>
              <a:rPr lang="pt-BR" b="1" dirty="0" smtClean="0"/>
              <a:t>Na França</a:t>
            </a:r>
            <a:r>
              <a:rPr lang="pt-BR" dirty="0" smtClean="0"/>
              <a:t> - direito de construir é inerente à propriedade. Em 1975 - aprovou-se o coeficiente 1 para todo o país e 1,5 para Paris. Em 1983 esses valores foram aumentados para dois, nas cidades com mais de 50 mil habitantes e para 3 em Paris</a:t>
            </a:r>
          </a:p>
          <a:p>
            <a:endParaRPr lang="pt-BR" dirty="0"/>
          </a:p>
        </p:txBody>
      </p:sp>
      <p:sp>
        <p:nvSpPr>
          <p:cNvPr id="3" name="Título 2"/>
          <p:cNvSpPr>
            <a:spLocks noGrp="1"/>
          </p:cNvSpPr>
          <p:nvPr>
            <p:ph type="title"/>
          </p:nvPr>
        </p:nvSpPr>
        <p:spPr/>
        <p:txBody>
          <a:bodyPr>
            <a:normAutofit/>
          </a:bodyPr>
          <a:lstStyle/>
          <a:p>
            <a:r>
              <a:rPr lang="pt-BR" sz="2400" b="1" dirty="0" smtClean="0">
                <a:solidFill>
                  <a:srgbClr val="0000FF"/>
                </a:solidFill>
                <a:latin typeface="Courier New" pitchFamily="49" charset="0"/>
              </a:rPr>
              <a:t>OUTORGA ONEROSA DO DIREITO</a:t>
            </a:r>
            <a:br>
              <a:rPr lang="pt-BR" sz="2400" b="1" dirty="0" smtClean="0">
                <a:solidFill>
                  <a:srgbClr val="0000FF"/>
                </a:solidFill>
                <a:latin typeface="Courier New" pitchFamily="49" charset="0"/>
              </a:rPr>
            </a:br>
            <a:r>
              <a:rPr lang="pt-BR" sz="2400" b="1" dirty="0" smtClean="0">
                <a:solidFill>
                  <a:srgbClr val="0000FF"/>
                </a:solidFill>
                <a:latin typeface="Courier New" pitchFamily="49" charset="0"/>
              </a:rPr>
              <a:t> DE CONSTRUIR</a:t>
            </a:r>
            <a:endParaRPr lang="pt-BR" sz="2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lnSpcReduction="10000"/>
          </a:bodyPr>
          <a:lstStyle/>
          <a:p>
            <a:r>
              <a:rPr lang="pt-BR" dirty="0" smtClean="0"/>
              <a:t>Na Itália (1977) a lei dissociou o direito de construir do direito de propriedade. </a:t>
            </a:r>
            <a:endParaRPr lang="pt-BR" dirty="0" smtClean="0"/>
          </a:p>
          <a:p>
            <a:pPr>
              <a:buNone/>
            </a:pPr>
            <a:endParaRPr lang="pt-BR" dirty="0" smtClean="0"/>
          </a:p>
          <a:p>
            <a:r>
              <a:rPr lang="pt-BR" u="sng" dirty="0" smtClean="0"/>
              <a:t>Objetivos do solo </a:t>
            </a:r>
            <a:r>
              <a:rPr lang="pt-BR" u="sng" dirty="0" smtClean="0"/>
              <a:t>criado</a:t>
            </a:r>
            <a:r>
              <a:rPr lang="pt-BR" dirty="0" smtClean="0"/>
              <a:t>:</a:t>
            </a:r>
            <a:endParaRPr lang="pt-BR" dirty="0" smtClean="0"/>
          </a:p>
          <a:p>
            <a:r>
              <a:rPr lang="pt-BR" dirty="0" smtClean="0"/>
              <a:t>a)- financiar o direito de preempção</a:t>
            </a:r>
          </a:p>
          <a:p>
            <a:r>
              <a:rPr lang="pt-BR" dirty="0" smtClean="0"/>
              <a:t>b)- gerar recursos para financiar programas habitacionais de baixa renda</a:t>
            </a:r>
          </a:p>
          <a:p>
            <a:r>
              <a:rPr lang="pt-BR" dirty="0" smtClean="0"/>
              <a:t>c)- direcionar o adensamento populacional, otimizando o uso da rede de </a:t>
            </a:r>
            <a:r>
              <a:rPr lang="pt-BR" dirty="0" smtClean="0"/>
              <a:t>infraestrutura </a:t>
            </a:r>
            <a:r>
              <a:rPr lang="pt-BR" dirty="0" smtClean="0"/>
              <a:t>e os serviços urbanos</a:t>
            </a:r>
          </a:p>
          <a:p>
            <a:endParaRPr lang="pt-BR" dirty="0"/>
          </a:p>
        </p:txBody>
      </p:sp>
      <p:sp>
        <p:nvSpPr>
          <p:cNvPr id="3" name="Título 2"/>
          <p:cNvSpPr>
            <a:spLocks noGrp="1"/>
          </p:cNvSpPr>
          <p:nvPr>
            <p:ph type="title"/>
          </p:nvPr>
        </p:nvSpPr>
        <p:spPr/>
        <p:txBody>
          <a:bodyPr>
            <a:normAutofit/>
          </a:bodyPr>
          <a:lstStyle/>
          <a:p>
            <a:r>
              <a:rPr lang="pt-BR" sz="2400" b="1" dirty="0" smtClean="0">
                <a:solidFill>
                  <a:srgbClr val="0000FF"/>
                </a:solidFill>
                <a:latin typeface="Courier New" pitchFamily="49" charset="0"/>
              </a:rPr>
              <a:t>OUTORGA ONEROSA DO DIREITO</a:t>
            </a:r>
            <a:br>
              <a:rPr lang="pt-BR" sz="2400" b="1" dirty="0" smtClean="0">
                <a:solidFill>
                  <a:srgbClr val="0000FF"/>
                </a:solidFill>
                <a:latin typeface="Courier New" pitchFamily="49" charset="0"/>
              </a:rPr>
            </a:br>
            <a:r>
              <a:rPr lang="pt-BR" sz="2400" b="1" dirty="0" smtClean="0">
                <a:solidFill>
                  <a:srgbClr val="0000FF"/>
                </a:solidFill>
                <a:latin typeface="Courier New" pitchFamily="49" charset="0"/>
              </a:rPr>
              <a:t> DE CONSTRUIR</a:t>
            </a:r>
            <a:endParaRPr lang="pt-BR" sz="24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fontScale="85000" lnSpcReduction="10000"/>
          </a:bodyPr>
          <a:lstStyle/>
          <a:p>
            <a:r>
              <a:rPr lang="pt-BR" b="1" u="sng" dirty="0" smtClean="0"/>
              <a:t>SOLO CRIADO </a:t>
            </a:r>
            <a:r>
              <a:rPr lang="pt-BR" dirty="0" smtClean="0"/>
              <a:t>- </a:t>
            </a:r>
            <a:r>
              <a:rPr lang="pt-BR" dirty="0" smtClean="0">
                <a:latin typeface="Comic Sans MS" pitchFamily="66" charset="0"/>
              </a:rPr>
              <a:t>Quando o coeficiente de aproveitamento é, por exemplo, </a:t>
            </a:r>
            <a:r>
              <a:rPr lang="pt-BR" dirty="0" smtClean="0">
                <a:latin typeface="Comic Sans MS" pitchFamily="66" charset="0"/>
              </a:rPr>
              <a:t>1 (um), </a:t>
            </a:r>
            <a:r>
              <a:rPr lang="pt-BR" dirty="0" smtClean="0">
                <a:latin typeface="Comic Sans MS" pitchFamily="66" charset="0"/>
              </a:rPr>
              <a:t>o proprietário pode construir uma área equivalente à área do terreno. </a:t>
            </a:r>
            <a:endParaRPr lang="pt-BR" dirty="0" smtClean="0">
              <a:latin typeface="Comic Sans MS" pitchFamily="66" charset="0"/>
            </a:endParaRPr>
          </a:p>
          <a:p>
            <a:r>
              <a:rPr lang="pt-BR" dirty="0" smtClean="0">
                <a:latin typeface="Comic Sans MS" pitchFamily="66" charset="0"/>
              </a:rPr>
              <a:t>A </a:t>
            </a:r>
            <a:r>
              <a:rPr lang="pt-BR" dirty="0" smtClean="0">
                <a:latin typeface="Comic Sans MS" pitchFamily="66" charset="0"/>
              </a:rPr>
              <a:t>partir daí, qualquer edificação acima ou abaixo da superfície caracteriza-se, potencialmente, como solo criado pertencente ao Município, que poderá dar a tal direito o destino que melhor satisfaça o interesse público, permitindo ou não sua utilização pelo proprietário, ou vendê-lo ao proprietário que deseja construir além do mencionado coeficiente de aproveitamento, configurando-se, nessa venda, a outorga onerosa do direito de construir.</a:t>
            </a:r>
            <a:endParaRPr lang="pt-BR" dirty="0" smtClean="0">
              <a:latin typeface="Comic Sans MS" pitchFamily="66" charset="0"/>
            </a:endParaRPr>
          </a:p>
        </p:txBody>
      </p:sp>
      <p:sp>
        <p:nvSpPr>
          <p:cNvPr id="3" name="Título 2"/>
          <p:cNvSpPr>
            <a:spLocks noGrp="1"/>
          </p:cNvSpPr>
          <p:nvPr>
            <p:ph type="title"/>
          </p:nvPr>
        </p:nvSpPr>
        <p:spPr/>
        <p:txBody>
          <a:bodyPr>
            <a:normAutofit/>
          </a:bodyPr>
          <a:lstStyle/>
          <a:p>
            <a:pPr algn="l"/>
            <a:r>
              <a:rPr lang="pt-BR" sz="2800" b="1" dirty="0" smtClean="0">
                <a:solidFill>
                  <a:srgbClr val="0000FF"/>
                </a:solidFill>
                <a:latin typeface="Courier New" pitchFamily="49" charset="0"/>
              </a:rPr>
              <a:t>OUTORGA ONEROSA DO </a:t>
            </a:r>
            <a:r>
              <a:rPr lang="pt-BR" sz="2800" b="1" dirty="0" smtClean="0">
                <a:solidFill>
                  <a:srgbClr val="0000FF"/>
                </a:solidFill>
                <a:latin typeface="Courier New" pitchFamily="49" charset="0"/>
              </a:rPr>
              <a:t>DIREITO</a:t>
            </a:r>
            <a:br>
              <a:rPr lang="pt-BR" sz="2800" b="1" dirty="0" smtClean="0">
                <a:solidFill>
                  <a:srgbClr val="0000FF"/>
                </a:solidFill>
                <a:latin typeface="Courier New" pitchFamily="49" charset="0"/>
              </a:rPr>
            </a:br>
            <a:r>
              <a:rPr lang="pt-BR" sz="2800" b="1" dirty="0" smtClean="0">
                <a:solidFill>
                  <a:srgbClr val="0000FF"/>
                </a:solidFill>
                <a:latin typeface="Courier New" pitchFamily="49" charset="0"/>
              </a:rPr>
              <a:t> </a:t>
            </a:r>
            <a:r>
              <a:rPr lang="pt-BR" sz="2800" b="1" dirty="0" smtClean="0">
                <a:solidFill>
                  <a:srgbClr val="0000FF"/>
                </a:solidFill>
                <a:latin typeface="Courier New" pitchFamily="49" charset="0"/>
              </a:rPr>
              <a:t>DE CONSTRUIR</a:t>
            </a:r>
            <a:endParaRPr lang="pt-BR" sz="2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latin typeface="Comic Sans MS" pitchFamily="66" charset="0"/>
              </a:rPr>
              <a:t>O beneficiário dará contrapartida pelo excesso de construção. Contrapartida é expressão ampla que significa uma compensação, um contrapeso em dinheiro (entrega de certo valor), em bens (doação de área para alargamento de via pública), em construção (execução de um viaduto) ou em serviço (execução de pavimentação).</a:t>
            </a:r>
          </a:p>
          <a:p>
            <a:endParaRPr lang="pt-BR" dirty="0"/>
          </a:p>
        </p:txBody>
      </p:sp>
      <p:sp>
        <p:nvSpPr>
          <p:cNvPr id="3" name="Título 2"/>
          <p:cNvSpPr>
            <a:spLocks noGrp="1"/>
          </p:cNvSpPr>
          <p:nvPr>
            <p:ph type="title"/>
          </p:nvPr>
        </p:nvSpPr>
        <p:spPr/>
        <p:txBody>
          <a:bodyPr>
            <a:normAutofit/>
          </a:bodyPr>
          <a:lstStyle/>
          <a:p>
            <a:pPr algn="l"/>
            <a:r>
              <a:rPr lang="pt-BR" sz="3200" b="1" dirty="0" smtClean="0">
                <a:solidFill>
                  <a:srgbClr val="0000FF"/>
                </a:solidFill>
                <a:latin typeface="Courier New" pitchFamily="49" charset="0"/>
              </a:rPr>
              <a:t>OUTORGA ONEROSA DO DIREITO</a:t>
            </a:r>
            <a:br>
              <a:rPr lang="pt-BR" sz="3200" b="1" dirty="0" smtClean="0">
                <a:solidFill>
                  <a:srgbClr val="0000FF"/>
                </a:solidFill>
                <a:latin typeface="Courier New" pitchFamily="49" charset="0"/>
              </a:rPr>
            </a:br>
            <a:r>
              <a:rPr lang="pt-BR" sz="3200" b="1" dirty="0" smtClean="0">
                <a:solidFill>
                  <a:srgbClr val="0000FF"/>
                </a:solidFill>
                <a:latin typeface="Courier New" pitchFamily="49" charset="0"/>
              </a:rPr>
              <a:t> DE CONSTRUIR</a:t>
            </a:r>
            <a:endParaRPr lang="pt-BR" sz="32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Embora a regra seja a onerosidade da aquisição, a lei específica que  estabelecer as condições necessárias para a outorga onerosa do direito de construir poderá indicar os casos passíveis de isenção de pagamento, conforme faculta o art. 30 do Estatuto da Cidade.</a:t>
            </a:r>
            <a:endParaRPr lang="pt-BR" dirty="0" smtClean="0"/>
          </a:p>
        </p:txBody>
      </p:sp>
      <p:sp>
        <p:nvSpPr>
          <p:cNvPr id="3" name="Título 2"/>
          <p:cNvSpPr>
            <a:spLocks noGrp="1"/>
          </p:cNvSpPr>
          <p:nvPr>
            <p:ph type="title"/>
          </p:nvPr>
        </p:nvSpPr>
        <p:spPr/>
        <p:txBody>
          <a:bodyPr>
            <a:normAutofit/>
          </a:bodyPr>
          <a:lstStyle/>
          <a:p>
            <a:pPr algn="l"/>
            <a:r>
              <a:rPr lang="pt-BR" sz="2800" b="1" dirty="0" smtClean="0">
                <a:solidFill>
                  <a:srgbClr val="0000FF"/>
                </a:solidFill>
                <a:latin typeface="Courier New" pitchFamily="49" charset="0"/>
              </a:rPr>
              <a:t>OUTORGA ONEROSA DO DIREITO</a:t>
            </a:r>
            <a:br>
              <a:rPr lang="pt-BR" sz="2800" b="1" dirty="0" smtClean="0">
                <a:solidFill>
                  <a:srgbClr val="0000FF"/>
                </a:solidFill>
                <a:latin typeface="Courier New" pitchFamily="49" charset="0"/>
              </a:rPr>
            </a:br>
            <a:r>
              <a:rPr lang="pt-BR" sz="2800" b="1" dirty="0" smtClean="0">
                <a:solidFill>
                  <a:srgbClr val="0000FF"/>
                </a:solidFill>
                <a:latin typeface="Courier New" pitchFamily="49" charset="0"/>
              </a:rPr>
              <a:t> DE CONSTRUIR</a:t>
            </a:r>
            <a:endParaRPr lang="pt-BR" sz="2800" b="1"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Os casos passíveis de isenção de pagamento da outorga não são alcançados pelo art. 14 da lei de Responsabilidade Fiscal (LC nº 101/00), já que não se trata de benefício ou incentivo de natureza tributária, mas é indispensável que estejam indicados em lei</a:t>
            </a:r>
            <a:r>
              <a:rPr lang="pt-BR" dirty="0" smtClean="0"/>
              <a:t>.</a:t>
            </a:r>
          </a:p>
          <a:p>
            <a:pPr>
              <a:buNone/>
            </a:pPr>
            <a:endParaRPr lang="pt-BR" dirty="0" smtClean="0"/>
          </a:p>
          <a:p>
            <a:r>
              <a:rPr lang="pt-BR" dirty="0" smtClean="0"/>
              <a:t>No caso da contrapartida ser em dinheiro, sua natureza é de </a:t>
            </a:r>
            <a:r>
              <a:rPr lang="pt-BR" i="1" dirty="0" smtClean="0"/>
              <a:t>preço público</a:t>
            </a:r>
            <a:r>
              <a:rPr lang="pt-BR" dirty="0" smtClean="0"/>
              <a:t>.</a:t>
            </a:r>
            <a:endParaRPr lang="pt-BR" dirty="0" smtClean="0"/>
          </a:p>
        </p:txBody>
      </p:sp>
      <p:sp>
        <p:nvSpPr>
          <p:cNvPr id="3" name="Título 2"/>
          <p:cNvSpPr>
            <a:spLocks noGrp="1"/>
          </p:cNvSpPr>
          <p:nvPr>
            <p:ph type="title"/>
          </p:nvPr>
        </p:nvSpPr>
        <p:spPr/>
        <p:txBody>
          <a:bodyPr>
            <a:normAutofit/>
          </a:bodyPr>
          <a:lstStyle/>
          <a:p>
            <a:pPr algn="l"/>
            <a:r>
              <a:rPr lang="pt-BR" sz="2800" b="1" dirty="0" smtClean="0">
                <a:solidFill>
                  <a:srgbClr val="0000FF"/>
                </a:solidFill>
                <a:latin typeface="Courier New" pitchFamily="49" charset="0"/>
              </a:rPr>
              <a:t>OUTORGA ONEROSA DO DIREITO</a:t>
            </a:r>
            <a:br>
              <a:rPr lang="pt-BR" sz="2800" b="1" dirty="0" smtClean="0">
                <a:solidFill>
                  <a:srgbClr val="0000FF"/>
                </a:solidFill>
                <a:latin typeface="Courier New" pitchFamily="49" charset="0"/>
              </a:rPr>
            </a:br>
            <a:r>
              <a:rPr lang="pt-BR" sz="2800" b="1" dirty="0" smtClean="0">
                <a:solidFill>
                  <a:srgbClr val="0000FF"/>
                </a:solidFill>
                <a:latin typeface="Courier New" pitchFamily="49" charset="0"/>
              </a:rPr>
              <a:t> DE CONSTRUIR</a:t>
            </a:r>
            <a:endParaRPr lang="pt-BR" sz="28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b="1" u="sng" dirty="0" smtClean="0">
                <a:solidFill>
                  <a:srgbClr val="7030A0"/>
                </a:solidFill>
              </a:rPr>
              <a:t>PREÇO PÚBLICO</a:t>
            </a:r>
            <a:r>
              <a:rPr lang="pt-BR" b="1" dirty="0" smtClean="0">
                <a:solidFill>
                  <a:srgbClr val="7030A0"/>
                </a:solidFill>
              </a:rPr>
              <a:t> </a:t>
            </a:r>
            <a:r>
              <a:rPr lang="pt-BR" b="1" dirty="0" smtClean="0">
                <a:solidFill>
                  <a:srgbClr val="7030A0"/>
                </a:solidFill>
              </a:rPr>
              <a:t>–</a:t>
            </a:r>
          </a:p>
          <a:p>
            <a:pPr>
              <a:buNone/>
            </a:pPr>
            <a:endParaRPr lang="pt-BR" b="1" u="sng" dirty="0" smtClean="0">
              <a:solidFill>
                <a:srgbClr val="7030A0"/>
              </a:solidFill>
            </a:endParaRPr>
          </a:p>
          <a:p>
            <a:r>
              <a:rPr lang="pt-BR" dirty="0" smtClean="0">
                <a:latin typeface="Comic Sans MS" pitchFamily="66" charset="0"/>
              </a:rPr>
              <a:t>É o pagamento feito pelo particular ao Poder Público segundo o valor por este unilateralmente fixado, quando facultativa e espontaneamente adquire bens, utiliza os serviços públicos ou aufere vantagem posta à sua disposição.</a:t>
            </a:r>
          </a:p>
          <a:p>
            <a:endParaRPr lang="pt-BR" dirty="0"/>
          </a:p>
        </p:txBody>
      </p:sp>
      <p:sp>
        <p:nvSpPr>
          <p:cNvPr id="3" name="Título 2"/>
          <p:cNvSpPr>
            <a:spLocks noGrp="1"/>
          </p:cNvSpPr>
          <p:nvPr>
            <p:ph type="title"/>
          </p:nvPr>
        </p:nvSpPr>
        <p:spPr/>
        <p:txBody>
          <a:bodyPr>
            <a:normAutofit/>
          </a:bodyPr>
          <a:lstStyle/>
          <a:p>
            <a:pPr algn="l"/>
            <a:r>
              <a:rPr lang="pt-BR" sz="2800" b="1" dirty="0" smtClean="0">
                <a:solidFill>
                  <a:srgbClr val="0000FF"/>
                </a:solidFill>
                <a:latin typeface="Courier New" pitchFamily="49" charset="0"/>
              </a:rPr>
              <a:t>OUTORGA ONEROSA DO DIREITO</a:t>
            </a:r>
            <a:br>
              <a:rPr lang="pt-BR" sz="2800" b="1" dirty="0" smtClean="0">
                <a:solidFill>
                  <a:srgbClr val="0000FF"/>
                </a:solidFill>
                <a:latin typeface="Courier New" pitchFamily="49" charset="0"/>
              </a:rPr>
            </a:br>
            <a:r>
              <a:rPr lang="pt-BR" sz="2800" b="1" dirty="0" smtClean="0">
                <a:solidFill>
                  <a:srgbClr val="0000FF"/>
                </a:solidFill>
                <a:latin typeface="Courier New" pitchFamily="49" charset="0"/>
              </a:rPr>
              <a:t> DE CONSTRUIR</a:t>
            </a:r>
            <a:endParaRPr lang="pt-BR"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b="1" u="sng" dirty="0" smtClean="0"/>
              <a:t>Objetivos do art. 182, CF/88</a:t>
            </a:r>
            <a:r>
              <a:rPr lang="pt-BR" b="1" dirty="0" smtClean="0"/>
              <a:t>:</a:t>
            </a:r>
          </a:p>
          <a:p>
            <a:r>
              <a:rPr lang="pt-BR" dirty="0" smtClean="0"/>
              <a:t>Formulação de lei federal  dispondo sobre diretrizes gerais de desenvolvimento urbano e consagração do objetivo da política de desenvolvimento urbano de ordenar o pleno desenvolvimento das funções sociais da cidade e garantir o bem-estar de seus habitantes (</a:t>
            </a:r>
            <a:r>
              <a:rPr lang="pt-BR" i="1" dirty="0" smtClean="0"/>
              <a:t>caput</a:t>
            </a:r>
            <a:r>
              <a:rPr lang="pt-BR" dirty="0" smtClean="0"/>
              <a:t>  do art. 182)</a:t>
            </a:r>
          </a:p>
          <a:p>
            <a:r>
              <a:rPr lang="pt-BR" dirty="0" smtClean="0"/>
              <a:t>Explicitação do princípio constitucional da função social da propriedade</a:t>
            </a:r>
          </a:p>
          <a:p>
            <a:endParaRPr lang="pt-BR" dirty="0"/>
          </a:p>
        </p:txBody>
      </p:sp>
      <p:sp>
        <p:nvSpPr>
          <p:cNvPr id="3" name="Título 2"/>
          <p:cNvSpPr>
            <a:spLocks noGrp="1"/>
          </p:cNvSpPr>
          <p:nvPr>
            <p:ph type="title"/>
          </p:nvPr>
        </p:nvSpPr>
        <p:spPr/>
        <p:txBody>
          <a:bodyPr>
            <a:normAutofit/>
          </a:bodyPr>
          <a:lstStyle/>
          <a:p>
            <a:r>
              <a:rPr lang="pt-BR" sz="4000" b="1" dirty="0" smtClean="0">
                <a:solidFill>
                  <a:srgbClr val="7030A0"/>
                </a:solidFill>
              </a:rPr>
              <a:t>ESTATUTO DA CIDADE</a:t>
            </a:r>
            <a:endParaRPr lang="pt-BR" sz="4000" dirty="0">
              <a:solidFill>
                <a:srgbClr val="7030A0"/>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latin typeface="Comic Sans MS" pitchFamily="66" charset="0"/>
              </a:rPr>
              <a:t>O Plano Diretor fixará áreas nas quais o direito de construir será exercido acima dos padrões (art. 28, § 3º). </a:t>
            </a:r>
            <a:endParaRPr lang="pt-BR" dirty="0" smtClean="0">
              <a:latin typeface="Comic Sans MS" pitchFamily="66" charset="0"/>
            </a:endParaRPr>
          </a:p>
          <a:p>
            <a:r>
              <a:rPr lang="pt-BR" dirty="0" smtClean="0">
                <a:latin typeface="Comic Sans MS" pitchFamily="66" charset="0"/>
              </a:rPr>
              <a:t>Tal </a:t>
            </a:r>
            <a:r>
              <a:rPr lang="pt-BR" dirty="0" smtClean="0">
                <a:latin typeface="Comic Sans MS" pitchFamily="66" charset="0"/>
              </a:rPr>
              <a:t>regra visa a evitar que seja utilizado o instituto como mera forma de arrecadar mais recursos financeiros ou modo de forçar uma negociação política.</a:t>
            </a:r>
          </a:p>
          <a:p>
            <a:endParaRPr lang="pt-BR" dirty="0"/>
          </a:p>
        </p:txBody>
      </p:sp>
      <p:sp>
        <p:nvSpPr>
          <p:cNvPr id="3" name="Título 2"/>
          <p:cNvSpPr>
            <a:spLocks noGrp="1"/>
          </p:cNvSpPr>
          <p:nvPr>
            <p:ph type="title"/>
          </p:nvPr>
        </p:nvSpPr>
        <p:spPr/>
        <p:txBody>
          <a:bodyPr>
            <a:normAutofit/>
          </a:bodyPr>
          <a:lstStyle/>
          <a:p>
            <a:pPr algn="l"/>
            <a:r>
              <a:rPr lang="pt-BR" sz="3200" b="1" dirty="0" smtClean="0">
                <a:solidFill>
                  <a:srgbClr val="0000FF"/>
                </a:solidFill>
                <a:latin typeface="Courier New" pitchFamily="49" charset="0"/>
              </a:rPr>
              <a:t>OUTORGA ONEROSA DO DIREITO</a:t>
            </a:r>
            <a:br>
              <a:rPr lang="pt-BR" sz="3200" b="1" dirty="0" smtClean="0">
                <a:solidFill>
                  <a:srgbClr val="0000FF"/>
                </a:solidFill>
                <a:latin typeface="Courier New" pitchFamily="49" charset="0"/>
              </a:rPr>
            </a:br>
            <a:r>
              <a:rPr lang="pt-BR" sz="3200" b="1" dirty="0" smtClean="0">
                <a:solidFill>
                  <a:srgbClr val="0000FF"/>
                </a:solidFill>
                <a:latin typeface="Courier New" pitchFamily="49" charset="0"/>
              </a:rPr>
              <a:t> DE CONSTRUIR</a:t>
            </a:r>
            <a:endParaRPr lang="pt-BR" sz="32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lnSpcReduction="10000"/>
          </a:bodyPr>
          <a:lstStyle/>
          <a:p>
            <a:r>
              <a:rPr lang="pt-BR" dirty="0" smtClean="0"/>
              <a:t>É necessário haver um prévio estudo das áreas em que essa operação poderá ser aplicada. Se não há </a:t>
            </a:r>
            <a:r>
              <a:rPr lang="pt-BR" dirty="0" smtClean="0"/>
              <a:t>infraestrutura </a:t>
            </a:r>
            <a:r>
              <a:rPr lang="pt-BR" dirty="0" smtClean="0"/>
              <a:t>suficiente para atender eficientemente a toda a população já existente na área, não pode ser adotado o instituto da outorga onerosa do direito de construir</a:t>
            </a:r>
            <a:r>
              <a:rPr lang="pt-BR" dirty="0" smtClean="0"/>
              <a:t>.</a:t>
            </a:r>
          </a:p>
          <a:p>
            <a:r>
              <a:rPr lang="pt-BR" dirty="0" smtClean="0"/>
              <a:t> </a:t>
            </a:r>
            <a:r>
              <a:rPr lang="pt-BR" dirty="0" smtClean="0"/>
              <a:t>Nessas hipóteses, deve o Município tomar as providências necessárias para dotar a área de </a:t>
            </a:r>
            <a:r>
              <a:rPr lang="pt-BR" dirty="0" smtClean="0"/>
              <a:t>infraestrutura </a:t>
            </a:r>
            <a:r>
              <a:rPr lang="pt-BR" dirty="0" smtClean="0"/>
              <a:t>ou para impor ao beneficiado, em contrapartida, a obrigação de promover sua execução.</a:t>
            </a:r>
          </a:p>
          <a:p>
            <a:endParaRPr lang="pt-BR" dirty="0"/>
          </a:p>
        </p:txBody>
      </p:sp>
      <p:sp>
        <p:nvSpPr>
          <p:cNvPr id="3" name="Título 2"/>
          <p:cNvSpPr>
            <a:spLocks noGrp="1"/>
          </p:cNvSpPr>
          <p:nvPr>
            <p:ph type="title"/>
          </p:nvPr>
        </p:nvSpPr>
        <p:spPr/>
        <p:txBody>
          <a:bodyPr>
            <a:normAutofit/>
          </a:bodyPr>
          <a:lstStyle/>
          <a:p>
            <a:pPr algn="l"/>
            <a:r>
              <a:rPr lang="pt-BR" sz="3200" b="1" dirty="0" smtClean="0">
                <a:solidFill>
                  <a:srgbClr val="0000FF"/>
                </a:solidFill>
                <a:latin typeface="Courier New" pitchFamily="49" charset="0"/>
              </a:rPr>
              <a:t>OUTORGA ONEROSA DO DIREITO</a:t>
            </a:r>
            <a:br>
              <a:rPr lang="pt-BR" sz="3200" b="1" dirty="0" smtClean="0">
                <a:solidFill>
                  <a:srgbClr val="0000FF"/>
                </a:solidFill>
                <a:latin typeface="Courier New" pitchFamily="49" charset="0"/>
              </a:rPr>
            </a:br>
            <a:r>
              <a:rPr lang="pt-BR" sz="3200" b="1" dirty="0" smtClean="0">
                <a:solidFill>
                  <a:srgbClr val="0000FF"/>
                </a:solidFill>
                <a:latin typeface="Courier New" pitchFamily="49" charset="0"/>
              </a:rPr>
              <a:t> DE CONSTRUIR</a:t>
            </a:r>
            <a:endParaRPr lang="pt-BR" sz="32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b="1" u="sng" dirty="0" smtClean="0">
                <a:solidFill>
                  <a:srgbClr val="7030A0"/>
                </a:solidFill>
              </a:rPr>
              <a:t>ALTERAÇÃO DO USO </a:t>
            </a:r>
            <a:r>
              <a:rPr lang="pt-BR" dirty="0" smtClean="0">
                <a:solidFill>
                  <a:srgbClr val="7030A0"/>
                </a:solidFill>
              </a:rPr>
              <a:t>– </a:t>
            </a:r>
          </a:p>
          <a:p>
            <a:endParaRPr lang="pt-BR" dirty="0" smtClean="0">
              <a:latin typeface="Comic Sans MS" pitchFamily="66" charset="0"/>
            </a:endParaRPr>
          </a:p>
          <a:p>
            <a:r>
              <a:rPr lang="pt-BR" dirty="0" smtClean="0">
                <a:latin typeface="Comic Sans MS" pitchFamily="66" charset="0"/>
              </a:rPr>
              <a:t>De </a:t>
            </a:r>
            <a:r>
              <a:rPr lang="pt-BR" dirty="0" smtClean="0">
                <a:latin typeface="Comic Sans MS" pitchFamily="66" charset="0"/>
              </a:rPr>
              <a:t>outro lado, a ninguém, nem mesmo ao Poder Público, é permitido utilizar um dado imóvel em desconformidade com o uso determinado por lei para a zona em que está localizado. O mesmo pode ser afirmado em relação </a:t>
            </a:r>
            <a:r>
              <a:rPr lang="pt-BR" dirty="0" smtClean="0">
                <a:latin typeface="Comic Sans MS" pitchFamily="66" charset="0"/>
              </a:rPr>
              <a:t>à </a:t>
            </a:r>
            <a:r>
              <a:rPr lang="pt-BR" i="1" dirty="0" smtClean="0">
                <a:latin typeface="Comic Sans MS" pitchFamily="66" charset="0"/>
              </a:rPr>
              <a:t>taxa de ocupação</a:t>
            </a:r>
            <a:r>
              <a:rPr lang="pt-BR" dirty="0" smtClean="0">
                <a:latin typeface="Comic Sans MS" pitchFamily="66" charset="0"/>
              </a:rPr>
              <a:t>.</a:t>
            </a:r>
            <a:endParaRPr lang="pt-BR" dirty="0" smtClean="0"/>
          </a:p>
          <a:p>
            <a:endParaRPr lang="pt-BR" dirty="0"/>
          </a:p>
        </p:txBody>
      </p:sp>
      <p:sp>
        <p:nvSpPr>
          <p:cNvPr id="3" name="Título 2"/>
          <p:cNvSpPr>
            <a:spLocks noGrp="1"/>
          </p:cNvSpPr>
          <p:nvPr>
            <p:ph type="title"/>
          </p:nvPr>
        </p:nvSpPr>
        <p:spPr/>
        <p:txBody>
          <a:bodyPr>
            <a:normAutofit/>
          </a:bodyPr>
          <a:lstStyle/>
          <a:p>
            <a:pPr algn="l"/>
            <a:r>
              <a:rPr lang="pt-BR" sz="3200" b="1" dirty="0" smtClean="0">
                <a:solidFill>
                  <a:srgbClr val="0000FF"/>
                </a:solidFill>
                <a:latin typeface="Courier New" pitchFamily="49" charset="0"/>
              </a:rPr>
              <a:t>OUTORGA ONEROSA DO DIREITO</a:t>
            </a:r>
            <a:br>
              <a:rPr lang="pt-BR" sz="3200" b="1" dirty="0" smtClean="0">
                <a:solidFill>
                  <a:srgbClr val="0000FF"/>
                </a:solidFill>
                <a:latin typeface="Courier New" pitchFamily="49" charset="0"/>
              </a:rPr>
            </a:br>
            <a:r>
              <a:rPr lang="pt-BR" sz="3200" b="1" dirty="0" smtClean="0">
                <a:solidFill>
                  <a:srgbClr val="0000FF"/>
                </a:solidFill>
                <a:latin typeface="Courier New" pitchFamily="49" charset="0"/>
              </a:rPr>
              <a:t> DE CONSTRUIR</a:t>
            </a:r>
            <a:endParaRPr lang="pt-BR" sz="32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b="1" u="sng" dirty="0" smtClean="0">
                <a:solidFill>
                  <a:srgbClr val="7030A0"/>
                </a:solidFill>
              </a:rPr>
              <a:t>TAXA DE OCUPAÇÃO-</a:t>
            </a:r>
          </a:p>
          <a:p>
            <a:r>
              <a:rPr lang="pt-BR" dirty="0" smtClean="0"/>
              <a:t>Para José Afonso da Silva: </a:t>
            </a:r>
            <a:r>
              <a:rPr lang="pt-BR" dirty="0" smtClean="0">
                <a:latin typeface="Comic Sans MS" pitchFamily="66" charset="0"/>
              </a:rPr>
              <a:t>“é o índice que estabelece a relação entre a área ocupada pela projeção horizontal da construção e área do lote.” </a:t>
            </a:r>
            <a:endParaRPr lang="pt-BR" dirty="0" smtClean="0">
              <a:latin typeface="Comic Sans MS" pitchFamily="66" charset="0"/>
            </a:endParaRPr>
          </a:p>
          <a:p>
            <a:r>
              <a:rPr lang="pt-BR" dirty="0" smtClean="0">
                <a:latin typeface="Comic Sans MS" pitchFamily="66" charset="0"/>
              </a:rPr>
              <a:t>Assim</a:t>
            </a:r>
            <a:r>
              <a:rPr lang="pt-BR" dirty="0" smtClean="0">
                <a:latin typeface="Comic Sans MS" pitchFamily="66" charset="0"/>
              </a:rPr>
              <a:t>, se para determinada zona esse índice é de dois terços da área do terreno, o proprietário somente poderá ocupar até dois terços da superfície, deixando livre o um terço restante</a:t>
            </a:r>
            <a:r>
              <a:rPr lang="pt-BR" dirty="0" smtClean="0"/>
              <a:t>.</a:t>
            </a:r>
          </a:p>
          <a:p>
            <a:endParaRPr lang="pt-BR" dirty="0"/>
          </a:p>
        </p:txBody>
      </p:sp>
      <p:sp>
        <p:nvSpPr>
          <p:cNvPr id="3" name="Título 2"/>
          <p:cNvSpPr>
            <a:spLocks noGrp="1"/>
          </p:cNvSpPr>
          <p:nvPr>
            <p:ph type="title"/>
          </p:nvPr>
        </p:nvSpPr>
        <p:spPr/>
        <p:txBody>
          <a:bodyPr>
            <a:normAutofit/>
          </a:bodyPr>
          <a:lstStyle/>
          <a:p>
            <a:pPr algn="l"/>
            <a:r>
              <a:rPr lang="pt-BR" sz="3200" b="1" dirty="0" smtClean="0">
                <a:solidFill>
                  <a:srgbClr val="0000FF"/>
                </a:solidFill>
                <a:latin typeface="Courier New" pitchFamily="49" charset="0"/>
              </a:rPr>
              <a:t>OUTORGA ONEROSA DO DIREITO</a:t>
            </a:r>
            <a:br>
              <a:rPr lang="pt-BR" sz="3200" b="1" dirty="0" smtClean="0">
                <a:solidFill>
                  <a:srgbClr val="0000FF"/>
                </a:solidFill>
                <a:latin typeface="Courier New" pitchFamily="49" charset="0"/>
              </a:rPr>
            </a:br>
            <a:r>
              <a:rPr lang="pt-BR" sz="3200" b="1" dirty="0" smtClean="0">
                <a:solidFill>
                  <a:srgbClr val="0000FF"/>
                </a:solidFill>
                <a:latin typeface="Courier New" pitchFamily="49" charset="0"/>
              </a:rPr>
              <a:t> DE CONSTRUIR</a:t>
            </a:r>
            <a:endParaRPr lang="pt-BR" sz="32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Esse índice não poderá ser maior que um, pois com ele já é ocupada toda a superfície da área considerada. </a:t>
            </a:r>
            <a:endParaRPr lang="pt-BR" dirty="0" smtClean="0"/>
          </a:p>
          <a:p>
            <a:r>
              <a:rPr lang="pt-BR" dirty="0" smtClean="0"/>
              <a:t>Certamente</a:t>
            </a:r>
            <a:r>
              <a:rPr lang="pt-BR" dirty="0" smtClean="0"/>
              <a:t>, se nada foi estabelecido nesse sentido, todo e qualquer índice até </a:t>
            </a:r>
            <a:r>
              <a:rPr lang="pt-BR" dirty="0" smtClean="0"/>
              <a:t>1 (um) </a:t>
            </a:r>
            <a:r>
              <a:rPr lang="pt-BR" dirty="0" smtClean="0"/>
              <a:t>poderá ser utilizado pelo proprietário. Da mesma forma, se nada for fixado em relação ao uso para certa zona, qualquer uso, desde que prestigiado pelo Direito, será permitido.</a:t>
            </a:r>
          </a:p>
          <a:p>
            <a:endParaRPr lang="pt-BR" dirty="0"/>
          </a:p>
        </p:txBody>
      </p:sp>
      <p:sp>
        <p:nvSpPr>
          <p:cNvPr id="3" name="Título 2"/>
          <p:cNvSpPr>
            <a:spLocks noGrp="1"/>
          </p:cNvSpPr>
          <p:nvPr>
            <p:ph type="title"/>
          </p:nvPr>
        </p:nvSpPr>
        <p:spPr/>
        <p:txBody>
          <a:bodyPr>
            <a:normAutofit/>
          </a:bodyPr>
          <a:lstStyle/>
          <a:p>
            <a:pPr algn="l"/>
            <a:r>
              <a:rPr lang="pt-BR" sz="3200" b="1" dirty="0" smtClean="0">
                <a:solidFill>
                  <a:srgbClr val="0000FF"/>
                </a:solidFill>
                <a:latin typeface="Courier New" pitchFamily="49" charset="0"/>
              </a:rPr>
              <a:t>OUTORGA ONEROSA DO DIREITO</a:t>
            </a:r>
            <a:br>
              <a:rPr lang="pt-BR" sz="3200" b="1" dirty="0" smtClean="0">
                <a:solidFill>
                  <a:srgbClr val="0000FF"/>
                </a:solidFill>
                <a:latin typeface="Courier New" pitchFamily="49" charset="0"/>
              </a:rPr>
            </a:br>
            <a:r>
              <a:rPr lang="pt-BR" sz="3200" b="1" dirty="0" smtClean="0">
                <a:solidFill>
                  <a:srgbClr val="0000FF"/>
                </a:solidFill>
                <a:latin typeface="Courier New" pitchFamily="49" charset="0"/>
              </a:rPr>
              <a:t> DE CONSTRUIR</a:t>
            </a:r>
            <a:endParaRPr lang="pt-BR" sz="32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As regras são essas, excepcionáveis, no entanto, por lei municipal, especialmente em relação ao coeficiente de aproveitamento e ao uso, indicados legalmente para certa zona urbana. Com efeito, o Estatuto ao permitir, segundo uma certa disciplina, a construção acima do coeficiente de aproveitamento, não só quebrou essas regras, como instituiu e regulou, no art. 29, a </a:t>
            </a:r>
            <a:r>
              <a:rPr lang="pt-BR" i="1" dirty="0" smtClean="0"/>
              <a:t>alteração onerosa do uso do solo urbano</a:t>
            </a:r>
            <a:r>
              <a:rPr lang="pt-BR" dirty="0" smtClean="0"/>
              <a:t>.</a:t>
            </a:r>
            <a:endParaRPr lang="pt-BR" dirty="0" smtClean="0"/>
          </a:p>
        </p:txBody>
      </p:sp>
      <p:sp>
        <p:nvSpPr>
          <p:cNvPr id="3" name="Título 2"/>
          <p:cNvSpPr>
            <a:spLocks noGrp="1"/>
          </p:cNvSpPr>
          <p:nvPr>
            <p:ph type="title"/>
          </p:nvPr>
        </p:nvSpPr>
        <p:spPr/>
        <p:txBody>
          <a:bodyPr>
            <a:normAutofit/>
          </a:bodyPr>
          <a:lstStyle/>
          <a:p>
            <a:pPr algn="l"/>
            <a:r>
              <a:rPr lang="pt-BR" sz="3200" b="1" dirty="0" smtClean="0">
                <a:solidFill>
                  <a:srgbClr val="0000FF"/>
                </a:solidFill>
                <a:latin typeface="Courier New" pitchFamily="49" charset="0"/>
              </a:rPr>
              <a:t>OUTORGA ONEROSA DO DIREITO</a:t>
            </a:r>
            <a:br>
              <a:rPr lang="pt-BR" sz="3200" b="1" dirty="0" smtClean="0">
                <a:solidFill>
                  <a:srgbClr val="0000FF"/>
                </a:solidFill>
                <a:latin typeface="Courier New" pitchFamily="49" charset="0"/>
              </a:rPr>
            </a:br>
            <a:r>
              <a:rPr lang="pt-BR" sz="3200" b="1" dirty="0" smtClean="0">
                <a:solidFill>
                  <a:srgbClr val="0000FF"/>
                </a:solidFill>
                <a:latin typeface="Courier New" pitchFamily="49" charset="0"/>
              </a:rPr>
              <a:t> DE CONSTRUIR</a:t>
            </a:r>
            <a:endParaRPr lang="pt-BR" sz="32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Essa alteração onerosa do uso é uma </a:t>
            </a:r>
            <a:r>
              <a:rPr lang="pt-BR" dirty="0" smtClean="0"/>
              <a:t>espécie </a:t>
            </a:r>
            <a:r>
              <a:rPr lang="pt-BR" dirty="0" smtClean="0"/>
              <a:t>de outorga onerosa do direito de construir, pois alguém, proprietário de imóvel em zona comercial, compra do Município, porque não tinha o direito de construir, instalar e pôr em funcionamento uma indústria.</a:t>
            </a:r>
            <a:endParaRPr lang="pt-BR" dirty="0"/>
          </a:p>
        </p:txBody>
      </p:sp>
      <p:sp>
        <p:nvSpPr>
          <p:cNvPr id="3" name="Título 2"/>
          <p:cNvSpPr>
            <a:spLocks noGrp="1"/>
          </p:cNvSpPr>
          <p:nvPr>
            <p:ph type="title"/>
          </p:nvPr>
        </p:nvSpPr>
        <p:spPr/>
        <p:txBody>
          <a:bodyPr>
            <a:normAutofit/>
          </a:bodyPr>
          <a:lstStyle/>
          <a:p>
            <a:pPr algn="l"/>
            <a:r>
              <a:rPr lang="pt-BR" sz="3200" b="1" dirty="0" smtClean="0">
                <a:solidFill>
                  <a:srgbClr val="0000FF"/>
                </a:solidFill>
                <a:latin typeface="Courier New" pitchFamily="49" charset="0"/>
              </a:rPr>
              <a:t>OUTORGA ONEROSA DO DIREITO</a:t>
            </a:r>
            <a:br>
              <a:rPr lang="pt-BR" sz="3200" b="1" dirty="0" smtClean="0">
                <a:solidFill>
                  <a:srgbClr val="0000FF"/>
                </a:solidFill>
                <a:latin typeface="Courier New" pitchFamily="49" charset="0"/>
              </a:rPr>
            </a:br>
            <a:r>
              <a:rPr lang="pt-BR" sz="3200" b="1" dirty="0" smtClean="0">
                <a:solidFill>
                  <a:srgbClr val="0000FF"/>
                </a:solidFill>
                <a:latin typeface="Courier New" pitchFamily="49" charset="0"/>
              </a:rPr>
              <a:t> DE CONSTRUIR</a:t>
            </a:r>
            <a:endParaRPr lang="pt-BR" sz="32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Numa zona industrial poderá ser permitida certa atividade comercial ou, numa zona residencial, poderá ser autorizada a prestação de serviços automotivos, por exemplo. Essas alterações somente são legítimas se assim for permitido pelo plano diretor e se observado, como regra, o regime da contrapartida.</a:t>
            </a:r>
          </a:p>
          <a:p>
            <a:endParaRPr lang="pt-BR" dirty="0"/>
          </a:p>
        </p:txBody>
      </p:sp>
      <p:sp>
        <p:nvSpPr>
          <p:cNvPr id="3" name="Título 2"/>
          <p:cNvSpPr>
            <a:spLocks noGrp="1"/>
          </p:cNvSpPr>
          <p:nvPr>
            <p:ph type="title"/>
          </p:nvPr>
        </p:nvSpPr>
        <p:spPr/>
        <p:txBody>
          <a:bodyPr>
            <a:normAutofit/>
          </a:bodyPr>
          <a:lstStyle/>
          <a:p>
            <a:pPr algn="l"/>
            <a:r>
              <a:rPr lang="pt-BR" sz="3200" b="1" dirty="0" smtClean="0">
                <a:solidFill>
                  <a:srgbClr val="0000FF"/>
                </a:solidFill>
                <a:latin typeface="Courier New" pitchFamily="49" charset="0"/>
              </a:rPr>
              <a:t>OUTORGA ONEROSA DO DIREITO</a:t>
            </a:r>
            <a:br>
              <a:rPr lang="pt-BR" sz="3200" b="1" dirty="0" smtClean="0">
                <a:solidFill>
                  <a:srgbClr val="0000FF"/>
                </a:solidFill>
                <a:latin typeface="Courier New" pitchFamily="49" charset="0"/>
              </a:rPr>
            </a:br>
            <a:r>
              <a:rPr lang="pt-BR" sz="3200" b="1" dirty="0" smtClean="0">
                <a:solidFill>
                  <a:srgbClr val="0000FF"/>
                </a:solidFill>
                <a:latin typeface="Courier New" pitchFamily="49" charset="0"/>
              </a:rPr>
              <a:t> DE CONSTRUIR</a:t>
            </a:r>
            <a:endParaRPr lang="pt-BR" sz="32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Uma vez outorgado esse direito, a alteração somente vale para seu beneficiário, pois a outorga não transforma a zona, por exemplo, comercial em industrial só porque um imóvel situado em seu interior teve seu uso alterado para industrial. Também não quer dizer que seu uso será misto daí por diante.</a:t>
            </a:r>
          </a:p>
          <a:p>
            <a:endParaRPr lang="pt-BR" dirty="0"/>
          </a:p>
        </p:txBody>
      </p:sp>
      <p:sp>
        <p:nvSpPr>
          <p:cNvPr id="3" name="Título 2"/>
          <p:cNvSpPr>
            <a:spLocks noGrp="1"/>
          </p:cNvSpPr>
          <p:nvPr>
            <p:ph type="title"/>
          </p:nvPr>
        </p:nvSpPr>
        <p:spPr/>
        <p:txBody>
          <a:bodyPr>
            <a:normAutofit/>
          </a:bodyPr>
          <a:lstStyle/>
          <a:p>
            <a:pPr algn="l"/>
            <a:r>
              <a:rPr lang="pt-BR" sz="3200" b="1" dirty="0" smtClean="0">
                <a:solidFill>
                  <a:srgbClr val="0000FF"/>
                </a:solidFill>
                <a:latin typeface="Courier New" pitchFamily="49" charset="0"/>
              </a:rPr>
              <a:t>OUTORGA ONEROSA DO DIREITO</a:t>
            </a:r>
            <a:br>
              <a:rPr lang="pt-BR" sz="3200" b="1" dirty="0" smtClean="0">
                <a:solidFill>
                  <a:srgbClr val="0000FF"/>
                </a:solidFill>
                <a:latin typeface="Courier New" pitchFamily="49" charset="0"/>
              </a:rPr>
            </a:br>
            <a:r>
              <a:rPr lang="pt-BR" sz="3200" b="1" dirty="0" smtClean="0">
                <a:solidFill>
                  <a:srgbClr val="0000FF"/>
                </a:solidFill>
                <a:latin typeface="Courier New" pitchFamily="49" charset="0"/>
              </a:rPr>
              <a:t> DE CONSTRUIR</a:t>
            </a:r>
            <a:endParaRPr lang="pt-BR" sz="32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sz="4800" dirty="0" smtClean="0"/>
              <a:t>Zona de uso misto é a que comporta duas ou mais espécies de uso; onde não há um uso que exclua os demais</a:t>
            </a:r>
          </a:p>
          <a:p>
            <a:endParaRPr lang="pt-BR" dirty="0"/>
          </a:p>
        </p:txBody>
      </p:sp>
      <p:sp>
        <p:nvSpPr>
          <p:cNvPr id="3" name="Título 2"/>
          <p:cNvSpPr>
            <a:spLocks noGrp="1"/>
          </p:cNvSpPr>
          <p:nvPr>
            <p:ph type="title"/>
          </p:nvPr>
        </p:nvSpPr>
        <p:spPr/>
        <p:txBody>
          <a:bodyPr>
            <a:normAutofit/>
          </a:bodyPr>
          <a:lstStyle/>
          <a:p>
            <a:pPr algn="l"/>
            <a:r>
              <a:rPr lang="pt-BR" sz="3200" b="1" dirty="0" smtClean="0">
                <a:solidFill>
                  <a:srgbClr val="0000FF"/>
                </a:solidFill>
                <a:latin typeface="Courier New" pitchFamily="49" charset="0"/>
              </a:rPr>
              <a:t>OUTORGA ONEROSA DO DIREITO</a:t>
            </a:r>
            <a:br>
              <a:rPr lang="pt-BR" sz="3200" b="1" dirty="0" smtClean="0">
                <a:solidFill>
                  <a:srgbClr val="0000FF"/>
                </a:solidFill>
                <a:latin typeface="Courier New" pitchFamily="49" charset="0"/>
              </a:rPr>
            </a:br>
            <a:r>
              <a:rPr lang="pt-BR" sz="3200" b="1" dirty="0" smtClean="0">
                <a:solidFill>
                  <a:srgbClr val="0000FF"/>
                </a:solidFill>
                <a:latin typeface="Courier New" pitchFamily="49" charset="0"/>
              </a:rPr>
              <a:t> DE CONSTRUIR</a:t>
            </a:r>
            <a:endParaRPr lang="pt-BR"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b="1" u="sng" dirty="0" smtClean="0"/>
              <a:t>Objetivos do art. 182, CF/88</a:t>
            </a:r>
            <a:r>
              <a:rPr lang="pt-BR" b="1" dirty="0" smtClean="0"/>
              <a:t>:</a:t>
            </a:r>
          </a:p>
          <a:p>
            <a:endParaRPr lang="pt-BR" dirty="0" smtClean="0"/>
          </a:p>
          <a:p>
            <a:r>
              <a:rPr lang="pt-BR" dirty="0" smtClean="0"/>
              <a:t>Formulação </a:t>
            </a:r>
            <a:r>
              <a:rPr lang="pt-BR" dirty="0" smtClean="0"/>
              <a:t>de lei federal que </a:t>
            </a:r>
            <a:r>
              <a:rPr lang="pt-BR" dirty="0" smtClean="0"/>
              <a:t>regulamenta </a:t>
            </a:r>
            <a:r>
              <a:rPr lang="pt-BR" dirty="0" smtClean="0"/>
              <a:t>a faculdade conferida ao poder púbico municipal de promover o adequado aproveitamento do solo urbano não edificado, subutilizado ou não utilizado (§ 4º, incisos I, II, e III)</a:t>
            </a:r>
          </a:p>
        </p:txBody>
      </p:sp>
      <p:sp>
        <p:nvSpPr>
          <p:cNvPr id="3" name="Título 2"/>
          <p:cNvSpPr>
            <a:spLocks noGrp="1"/>
          </p:cNvSpPr>
          <p:nvPr>
            <p:ph type="title"/>
          </p:nvPr>
        </p:nvSpPr>
        <p:spPr/>
        <p:txBody>
          <a:bodyPr>
            <a:normAutofit/>
          </a:bodyPr>
          <a:lstStyle/>
          <a:p>
            <a:r>
              <a:rPr lang="pt-BR" sz="4000" b="1" dirty="0" smtClean="0">
                <a:solidFill>
                  <a:srgbClr val="7030A0"/>
                </a:solidFill>
              </a:rPr>
              <a:t>ESTATUTO DA CIDADE</a:t>
            </a:r>
            <a:endParaRPr lang="pt-BR" sz="4000" dirty="0">
              <a:solidFill>
                <a:srgbClr val="7030A0"/>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A outorga onerosa do direito de construir não se confunde com a transferência do direito de construir prevista e regulada pelo art. 35 do Estatuto.</a:t>
            </a:r>
          </a:p>
          <a:p>
            <a:r>
              <a:rPr lang="pt-BR" dirty="0" smtClean="0"/>
              <a:t>Na transferência, o proprietário, por uma razão de interesse público tal qual o tombamento, não pode construir tanto quanto permite o coeficiente de aproveitamento da zona.</a:t>
            </a:r>
          </a:p>
          <a:p>
            <a:endParaRPr lang="pt-BR" dirty="0"/>
          </a:p>
        </p:txBody>
      </p:sp>
      <p:sp>
        <p:nvSpPr>
          <p:cNvPr id="3" name="Título 2"/>
          <p:cNvSpPr>
            <a:spLocks noGrp="1"/>
          </p:cNvSpPr>
          <p:nvPr>
            <p:ph type="title"/>
          </p:nvPr>
        </p:nvSpPr>
        <p:spPr/>
        <p:txBody>
          <a:bodyPr>
            <a:normAutofit/>
          </a:bodyPr>
          <a:lstStyle/>
          <a:p>
            <a:pPr algn="l"/>
            <a:r>
              <a:rPr lang="pt-BR" sz="3200" b="1" dirty="0" smtClean="0">
                <a:solidFill>
                  <a:srgbClr val="0000FF"/>
                </a:solidFill>
                <a:latin typeface="Courier New" pitchFamily="49" charset="0"/>
              </a:rPr>
              <a:t>OUTORGA ONEROSA DO DIREITO</a:t>
            </a:r>
            <a:br>
              <a:rPr lang="pt-BR" sz="3200" b="1" dirty="0" smtClean="0">
                <a:solidFill>
                  <a:srgbClr val="0000FF"/>
                </a:solidFill>
                <a:latin typeface="Courier New" pitchFamily="49" charset="0"/>
              </a:rPr>
            </a:br>
            <a:r>
              <a:rPr lang="pt-BR" sz="3200" b="1" dirty="0" smtClean="0">
                <a:solidFill>
                  <a:srgbClr val="0000FF"/>
                </a:solidFill>
                <a:latin typeface="Courier New" pitchFamily="49" charset="0"/>
              </a:rPr>
              <a:t> DE CONSTRUIR</a:t>
            </a:r>
            <a:endParaRPr lang="pt-BR" sz="32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Na outorga do direito de construir o Município não faz nenhuma transferência; apenas vende sem efetivamente ter nenhum direito de construir. </a:t>
            </a:r>
            <a:endParaRPr lang="pt-BR" dirty="0" smtClean="0"/>
          </a:p>
          <a:p>
            <a:r>
              <a:rPr lang="pt-BR" dirty="0" smtClean="0"/>
              <a:t>Quem </a:t>
            </a:r>
            <a:r>
              <a:rPr lang="pt-BR" dirty="0" smtClean="0"/>
              <a:t>adquire o direito de construir tem seu coeficiente de aproveitamento aumentado, pois ao direito que já possui soma-se o direito de construir adquirido do Município, podendo assim construir mais que os diversos proprietários da zona.</a:t>
            </a:r>
          </a:p>
          <a:p>
            <a:endParaRPr lang="pt-BR" dirty="0"/>
          </a:p>
        </p:txBody>
      </p:sp>
      <p:sp>
        <p:nvSpPr>
          <p:cNvPr id="3" name="Título 2"/>
          <p:cNvSpPr>
            <a:spLocks noGrp="1"/>
          </p:cNvSpPr>
          <p:nvPr>
            <p:ph type="title"/>
          </p:nvPr>
        </p:nvSpPr>
        <p:spPr/>
        <p:txBody>
          <a:bodyPr>
            <a:normAutofit/>
          </a:bodyPr>
          <a:lstStyle/>
          <a:p>
            <a:pPr algn="l"/>
            <a:r>
              <a:rPr lang="pt-BR" sz="2800" b="1" dirty="0" smtClean="0">
                <a:solidFill>
                  <a:srgbClr val="0000FF"/>
                </a:solidFill>
                <a:latin typeface="Courier New" pitchFamily="49" charset="0"/>
              </a:rPr>
              <a:t>OUTORGA ONEROSA DO DIREITO</a:t>
            </a:r>
            <a:br>
              <a:rPr lang="pt-BR" sz="2800" b="1" dirty="0" smtClean="0">
                <a:solidFill>
                  <a:srgbClr val="0000FF"/>
                </a:solidFill>
                <a:latin typeface="Courier New" pitchFamily="49" charset="0"/>
              </a:rPr>
            </a:br>
            <a:r>
              <a:rPr lang="pt-BR" sz="2800" b="1" dirty="0" smtClean="0">
                <a:solidFill>
                  <a:srgbClr val="0000FF"/>
                </a:solidFill>
                <a:latin typeface="Courier New" pitchFamily="49" charset="0"/>
              </a:rPr>
              <a:t> DE CONSTRUIR</a:t>
            </a:r>
            <a:endParaRPr lang="pt-BR" sz="28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Os recursos financeiros resultantes da venda de direitos de construir ou alterações do uso não ficam à livre disposição do Município.</a:t>
            </a:r>
          </a:p>
          <a:p>
            <a:r>
              <a:rPr lang="pt-BR" dirty="0" smtClean="0"/>
              <a:t>Art. 31 do Estatuto:</a:t>
            </a:r>
          </a:p>
          <a:p>
            <a:r>
              <a:rPr lang="pt-BR" dirty="0" smtClean="0">
                <a:latin typeface="Berlin Sans FB" pitchFamily="34" charset="0"/>
              </a:rPr>
              <a:t>“Os recursos auferidos com adoção da outorga onerosa do direito de </a:t>
            </a:r>
            <a:r>
              <a:rPr lang="pt-BR" dirty="0" smtClean="0">
                <a:latin typeface="Berlin Sans FB" pitchFamily="34" charset="0"/>
              </a:rPr>
              <a:t>construir </a:t>
            </a:r>
            <a:r>
              <a:rPr lang="pt-BR" dirty="0" smtClean="0">
                <a:latin typeface="Berlin Sans FB" pitchFamily="34" charset="0"/>
              </a:rPr>
              <a:t>e de alteração de uso serão aplicados com as finalidades previstas nos incs. I a IX do art. 26 desta lei.”</a:t>
            </a:r>
          </a:p>
          <a:p>
            <a:endParaRPr lang="pt-BR" dirty="0" smtClean="0"/>
          </a:p>
          <a:p>
            <a:endParaRPr lang="pt-BR" dirty="0"/>
          </a:p>
        </p:txBody>
      </p:sp>
      <p:sp>
        <p:nvSpPr>
          <p:cNvPr id="3" name="Título 2"/>
          <p:cNvSpPr>
            <a:spLocks noGrp="1"/>
          </p:cNvSpPr>
          <p:nvPr>
            <p:ph type="title"/>
          </p:nvPr>
        </p:nvSpPr>
        <p:spPr/>
        <p:txBody>
          <a:bodyPr>
            <a:normAutofit/>
          </a:bodyPr>
          <a:lstStyle/>
          <a:p>
            <a:pPr algn="l"/>
            <a:r>
              <a:rPr lang="pt-BR" sz="3200" b="1" dirty="0" smtClean="0">
                <a:solidFill>
                  <a:srgbClr val="0000FF"/>
                </a:solidFill>
                <a:latin typeface="Courier New" pitchFamily="49" charset="0"/>
              </a:rPr>
              <a:t>OUTORGA ONEROSA DO DIREITO</a:t>
            </a:r>
            <a:br>
              <a:rPr lang="pt-BR" sz="3200" b="1" dirty="0" smtClean="0">
                <a:solidFill>
                  <a:srgbClr val="0000FF"/>
                </a:solidFill>
                <a:latin typeface="Courier New" pitchFamily="49" charset="0"/>
              </a:rPr>
            </a:br>
            <a:r>
              <a:rPr lang="pt-BR" sz="3200" b="1" dirty="0" smtClean="0">
                <a:solidFill>
                  <a:srgbClr val="0000FF"/>
                </a:solidFill>
                <a:latin typeface="Courier New" pitchFamily="49" charset="0"/>
              </a:rPr>
              <a:t> DE CONSTRUIR</a:t>
            </a:r>
            <a:endParaRPr lang="pt-BR" sz="32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b="1" u="sng" dirty="0" smtClean="0"/>
              <a:t>As finalidades são</a:t>
            </a:r>
            <a:r>
              <a:rPr lang="pt-BR" dirty="0" smtClean="0"/>
              <a:t>:</a:t>
            </a:r>
          </a:p>
          <a:p>
            <a:r>
              <a:rPr lang="pt-BR" dirty="0" smtClean="0"/>
              <a:t>- regularização </a:t>
            </a:r>
            <a:r>
              <a:rPr lang="pt-BR" dirty="0" smtClean="0"/>
              <a:t>fundiária</a:t>
            </a:r>
          </a:p>
          <a:p>
            <a:r>
              <a:rPr lang="pt-BR" dirty="0" smtClean="0"/>
              <a:t>- execução </a:t>
            </a:r>
            <a:r>
              <a:rPr lang="pt-BR" dirty="0" smtClean="0"/>
              <a:t>de programas e projetos habitacionais de interesse social	</a:t>
            </a:r>
          </a:p>
          <a:p>
            <a:r>
              <a:rPr lang="pt-BR" dirty="0" smtClean="0"/>
              <a:t>- constituição </a:t>
            </a:r>
            <a:r>
              <a:rPr lang="pt-BR" dirty="0" smtClean="0"/>
              <a:t>de reserva fundiária</a:t>
            </a:r>
          </a:p>
          <a:p>
            <a:r>
              <a:rPr lang="pt-BR" dirty="0" smtClean="0"/>
              <a:t>- ordenamento </a:t>
            </a:r>
            <a:r>
              <a:rPr lang="pt-BR" dirty="0" smtClean="0"/>
              <a:t>e direcionamento da expansão urbana</a:t>
            </a:r>
          </a:p>
          <a:p>
            <a:endParaRPr lang="pt-BR" dirty="0"/>
          </a:p>
        </p:txBody>
      </p:sp>
      <p:sp>
        <p:nvSpPr>
          <p:cNvPr id="3" name="Título 2"/>
          <p:cNvSpPr>
            <a:spLocks noGrp="1"/>
          </p:cNvSpPr>
          <p:nvPr>
            <p:ph type="title"/>
          </p:nvPr>
        </p:nvSpPr>
        <p:spPr/>
        <p:txBody>
          <a:bodyPr>
            <a:normAutofit/>
          </a:bodyPr>
          <a:lstStyle/>
          <a:p>
            <a:pPr algn="l"/>
            <a:r>
              <a:rPr lang="pt-BR" sz="3200" b="1" dirty="0" smtClean="0">
                <a:solidFill>
                  <a:srgbClr val="0000FF"/>
                </a:solidFill>
                <a:latin typeface="Courier New" pitchFamily="49" charset="0"/>
              </a:rPr>
              <a:t>OUTORGA ONEROSA DO DIREITO</a:t>
            </a:r>
            <a:br>
              <a:rPr lang="pt-BR" sz="3200" b="1" dirty="0" smtClean="0">
                <a:solidFill>
                  <a:srgbClr val="0000FF"/>
                </a:solidFill>
                <a:latin typeface="Courier New" pitchFamily="49" charset="0"/>
              </a:rPr>
            </a:br>
            <a:r>
              <a:rPr lang="pt-BR" sz="3200" b="1" dirty="0" smtClean="0">
                <a:solidFill>
                  <a:srgbClr val="0000FF"/>
                </a:solidFill>
                <a:latin typeface="Courier New" pitchFamily="49" charset="0"/>
              </a:rPr>
              <a:t> DE CONSTRUIR</a:t>
            </a:r>
            <a:endParaRPr lang="pt-BR" sz="32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implantação de equipamentos urbanos e comunitários</a:t>
            </a:r>
          </a:p>
          <a:p>
            <a:r>
              <a:rPr lang="pt-BR" dirty="0" smtClean="0"/>
              <a:t>criação de espaços públicos de lazer e áreas verdes</a:t>
            </a:r>
          </a:p>
          <a:p>
            <a:r>
              <a:rPr lang="pt-BR" dirty="0" smtClean="0"/>
              <a:t>criação de unidades de conservação ou proteção de áreas de interesse ambiental</a:t>
            </a:r>
          </a:p>
          <a:p>
            <a:r>
              <a:rPr lang="pt-BR" dirty="0" smtClean="0"/>
              <a:t>proteção de áreas de interesse histórico, cultural ou paisagístico</a:t>
            </a:r>
            <a:endParaRPr lang="pt-BR" dirty="0"/>
          </a:p>
        </p:txBody>
      </p:sp>
      <p:sp>
        <p:nvSpPr>
          <p:cNvPr id="3" name="Título 2"/>
          <p:cNvSpPr>
            <a:spLocks noGrp="1"/>
          </p:cNvSpPr>
          <p:nvPr>
            <p:ph type="title"/>
          </p:nvPr>
        </p:nvSpPr>
        <p:spPr/>
        <p:txBody>
          <a:bodyPr>
            <a:normAutofit/>
          </a:bodyPr>
          <a:lstStyle/>
          <a:p>
            <a:pPr algn="l"/>
            <a:r>
              <a:rPr lang="pt-BR" sz="3200" b="1" dirty="0" smtClean="0">
                <a:solidFill>
                  <a:srgbClr val="0000FF"/>
                </a:solidFill>
                <a:latin typeface="Courier New" pitchFamily="49" charset="0"/>
              </a:rPr>
              <a:t>OUTORGA ONEROSA DO DIREITO</a:t>
            </a:r>
            <a:br>
              <a:rPr lang="pt-BR" sz="3200" b="1" dirty="0" smtClean="0">
                <a:solidFill>
                  <a:srgbClr val="0000FF"/>
                </a:solidFill>
                <a:latin typeface="Courier New" pitchFamily="49" charset="0"/>
              </a:rPr>
            </a:br>
            <a:r>
              <a:rPr lang="pt-BR" sz="3200" b="1" dirty="0" smtClean="0">
                <a:solidFill>
                  <a:srgbClr val="0000FF"/>
                </a:solidFill>
                <a:latin typeface="Courier New" pitchFamily="49" charset="0"/>
              </a:rPr>
              <a:t> DE CONSTRUIR</a:t>
            </a:r>
            <a:endParaRPr lang="pt-BR" sz="32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fontScale="92500" lnSpcReduction="10000"/>
          </a:bodyPr>
          <a:lstStyle/>
          <a:p>
            <a:r>
              <a:rPr lang="pt-BR" dirty="0" smtClean="0"/>
              <a:t>8)- </a:t>
            </a:r>
            <a:r>
              <a:rPr lang="pt-BR" b="1" u="sng" dirty="0" smtClean="0">
                <a:solidFill>
                  <a:srgbClr val="394297"/>
                </a:solidFill>
              </a:rPr>
              <a:t>OPERAÇÕES URBANAS CONSORCIADAS (ARTS. 32 A 34)</a:t>
            </a:r>
            <a:endParaRPr lang="pt-BR" b="1" u="sng" dirty="0" smtClean="0">
              <a:solidFill>
                <a:srgbClr val="394297"/>
              </a:solidFill>
            </a:endParaRPr>
          </a:p>
          <a:p>
            <a:r>
              <a:rPr lang="pt-BR" sz="3600" b="1" dirty="0" smtClean="0">
                <a:solidFill>
                  <a:srgbClr val="7030A0"/>
                </a:solidFill>
              </a:rPr>
              <a:t>Conceito </a:t>
            </a:r>
            <a:r>
              <a:rPr lang="pt-BR" sz="3600" dirty="0" smtClean="0"/>
              <a:t>- art. 32, § 1º - </a:t>
            </a:r>
            <a:r>
              <a:rPr lang="pt-BR" dirty="0" smtClean="0"/>
              <a:t>ação conjunta entre os setores público e privado</a:t>
            </a:r>
            <a:endParaRPr lang="pt-BR" sz="3600" dirty="0" smtClean="0"/>
          </a:p>
          <a:p>
            <a:r>
              <a:rPr lang="pt-BR" b="1" u="sng" dirty="0" smtClean="0">
                <a:solidFill>
                  <a:srgbClr val="7030A0"/>
                </a:solidFill>
              </a:rPr>
              <a:t>Pré-Requisitos para a Implantação de Operações Urbanas</a:t>
            </a:r>
            <a:endParaRPr lang="pt-BR" b="1" dirty="0" smtClean="0">
              <a:solidFill>
                <a:srgbClr val="7030A0"/>
              </a:solidFill>
            </a:endParaRPr>
          </a:p>
          <a:p>
            <a:r>
              <a:rPr lang="pt-BR" dirty="0" smtClean="0"/>
              <a:t>a)- Lei municipal específica</a:t>
            </a:r>
          </a:p>
          <a:p>
            <a:r>
              <a:rPr lang="pt-BR" dirty="0" smtClean="0"/>
              <a:t>b)- Fundamento no Plano Diretor</a:t>
            </a:r>
          </a:p>
          <a:p>
            <a:r>
              <a:rPr lang="pt-BR" dirty="0" smtClean="0"/>
              <a:t>c)- Área delimitada</a:t>
            </a:r>
          </a:p>
          <a:p>
            <a:r>
              <a:rPr lang="pt-BR" dirty="0" smtClean="0"/>
              <a:t>d)- Participação comunitária. Investimento privado. Coordenação do setor público municipal</a:t>
            </a:r>
          </a:p>
          <a:p>
            <a:endParaRPr lang="pt-BR" dirty="0"/>
          </a:p>
        </p:txBody>
      </p:sp>
      <p:sp>
        <p:nvSpPr>
          <p:cNvPr id="3" name="Título 2"/>
          <p:cNvSpPr>
            <a:spLocks noGrp="1"/>
          </p:cNvSpPr>
          <p:nvPr>
            <p:ph type="title"/>
          </p:nvPr>
        </p:nvSpPr>
        <p:spPr/>
        <p:txBody>
          <a:bodyPr>
            <a:normAutofit/>
          </a:bodyPr>
          <a:lstStyle/>
          <a:p>
            <a:pPr algn="l"/>
            <a:r>
              <a:rPr lang="pt-BR" sz="3600" b="1" dirty="0" smtClean="0">
                <a:solidFill>
                  <a:srgbClr val="7030A0"/>
                </a:solidFill>
              </a:rPr>
              <a:t>Instrumentos da política urbana</a:t>
            </a:r>
            <a:endParaRPr lang="pt-BR" sz="3600" b="1" dirty="0">
              <a:solidFill>
                <a:srgbClr val="7030A0"/>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lnSpcReduction="10000"/>
          </a:bodyPr>
          <a:lstStyle/>
          <a:p>
            <a:r>
              <a:rPr lang="pt-BR" dirty="0" smtClean="0"/>
              <a:t>e)- Finalidade Urbanística</a:t>
            </a:r>
          </a:p>
          <a:p>
            <a:r>
              <a:rPr lang="pt-BR" dirty="0" smtClean="0"/>
              <a:t>f)- Vinculação da contrapartida</a:t>
            </a:r>
          </a:p>
          <a:p>
            <a:endParaRPr lang="pt-BR" dirty="0" smtClean="0"/>
          </a:p>
          <a:p>
            <a:r>
              <a:rPr lang="pt-BR" dirty="0" smtClean="0"/>
              <a:t>Uma operação </a:t>
            </a:r>
            <a:r>
              <a:rPr lang="pt-BR" dirty="0" smtClean="0"/>
              <a:t>urbana, </a:t>
            </a:r>
            <a:r>
              <a:rPr lang="pt-BR" dirty="0" smtClean="0"/>
              <a:t>de forma oposta ao zoneamento, permite ao Poder Público recuperar para si a valorização que os imóveis adquirem com a elevação de coeficientes de aproveitamento do solo, pois o aumento no índice de aproveitamento é oneroso, ou seja, há uma contrapartida a ser paga pelo seu proprietário ao Poder Público</a:t>
            </a:r>
          </a:p>
          <a:p>
            <a:endParaRPr lang="pt-BR" dirty="0"/>
          </a:p>
        </p:txBody>
      </p:sp>
      <p:sp>
        <p:nvSpPr>
          <p:cNvPr id="3" name="Título 2"/>
          <p:cNvSpPr>
            <a:spLocks noGrp="1"/>
          </p:cNvSpPr>
          <p:nvPr>
            <p:ph type="title"/>
          </p:nvPr>
        </p:nvSpPr>
        <p:spPr/>
        <p:txBody>
          <a:bodyPr>
            <a:normAutofit/>
          </a:bodyPr>
          <a:lstStyle/>
          <a:p>
            <a:pPr algn="l"/>
            <a:r>
              <a:rPr lang="pt-BR" sz="3200" b="1" dirty="0" smtClean="0">
                <a:solidFill>
                  <a:srgbClr val="7030A0"/>
                </a:solidFill>
              </a:rPr>
              <a:t>Instrumentos da política urbana</a:t>
            </a:r>
            <a:endParaRPr lang="pt-BR" sz="32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fontScale="92500" lnSpcReduction="10000"/>
          </a:bodyPr>
          <a:lstStyle/>
          <a:p>
            <a:r>
              <a:rPr lang="pt-BR" dirty="0" smtClean="0">
                <a:latin typeface="Comic Sans MS" pitchFamily="66" charset="0"/>
              </a:rPr>
              <a:t>A operação urbana é um plano para uma área específica, seja para preservação ou renovação</a:t>
            </a:r>
          </a:p>
          <a:p>
            <a:r>
              <a:rPr lang="pt-BR" dirty="0" smtClean="0">
                <a:latin typeface="Comic Sans MS" pitchFamily="66" charset="0"/>
              </a:rPr>
              <a:t>os proprietários de imóveis abrangidos pela </a:t>
            </a:r>
            <a:r>
              <a:rPr lang="pt-BR" dirty="0" smtClean="0">
                <a:latin typeface="Comic Sans MS" pitchFamily="66" charset="0"/>
              </a:rPr>
              <a:t>Operação urbana </a:t>
            </a:r>
            <a:r>
              <a:rPr lang="pt-BR" dirty="0" smtClean="0">
                <a:latin typeface="Comic Sans MS" pitchFamily="66" charset="0"/>
              </a:rPr>
              <a:t>e que tenham interesse em participar da ação podem solicitar, p. ex., potencial de construção excedente aos limites estabelecidos pelo zoneamento, o qual poderá ser outorgado pela Prefeitura mediante o pagamento de contrapartida financeira.</a:t>
            </a:r>
          </a:p>
          <a:p>
            <a:r>
              <a:rPr lang="pt-BR" dirty="0" smtClean="0">
                <a:latin typeface="Comic Sans MS" pitchFamily="66" charset="0"/>
              </a:rPr>
              <a:t>Contrapartida - poderá ser em obras ou em moeda corrente</a:t>
            </a:r>
          </a:p>
          <a:p>
            <a:endParaRPr lang="pt-BR" dirty="0"/>
          </a:p>
        </p:txBody>
      </p:sp>
      <p:sp>
        <p:nvSpPr>
          <p:cNvPr id="3" name="Título 2"/>
          <p:cNvSpPr>
            <a:spLocks noGrp="1"/>
          </p:cNvSpPr>
          <p:nvPr>
            <p:ph type="title"/>
          </p:nvPr>
        </p:nvSpPr>
        <p:spPr/>
        <p:txBody>
          <a:bodyPr>
            <a:normAutofit/>
          </a:bodyPr>
          <a:lstStyle/>
          <a:p>
            <a:pPr algn="l"/>
            <a:r>
              <a:rPr lang="pt-BR" sz="3200" b="1" dirty="0" smtClean="0">
                <a:solidFill>
                  <a:srgbClr val="7030A0"/>
                </a:solidFill>
              </a:rPr>
              <a:t>Instrumentos da política urbana</a:t>
            </a:r>
            <a:endParaRPr lang="pt-BR" sz="32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9)- </a:t>
            </a:r>
            <a:r>
              <a:rPr lang="pt-BR" b="1" u="sng" dirty="0" smtClean="0">
                <a:solidFill>
                  <a:srgbClr val="394297"/>
                </a:solidFill>
              </a:rPr>
              <a:t>DA TRANSFERÊNCIA DO DIREITO DE CONSTRUIR (ART. 35)</a:t>
            </a:r>
            <a:endParaRPr lang="pt-BR" b="1" u="sng" dirty="0" smtClean="0">
              <a:solidFill>
                <a:srgbClr val="394297"/>
              </a:solidFill>
            </a:endParaRPr>
          </a:p>
          <a:p>
            <a:r>
              <a:rPr lang="pt-BR" b="1" u="sng" dirty="0" smtClean="0"/>
              <a:t>Objetivo</a:t>
            </a:r>
            <a:r>
              <a:rPr lang="pt-BR" dirty="0" smtClean="0"/>
              <a:t>: alienar o coeficiente de determinado imóvel que se incorporará a outro imóvel</a:t>
            </a:r>
          </a:p>
          <a:p>
            <a:r>
              <a:rPr lang="pt-BR" dirty="0" smtClean="0"/>
              <a:t>Difere do solo criado: neste existe outorga do Poder Público, mediante contrapartida, para se construir acima do coeficiente único</a:t>
            </a:r>
          </a:p>
          <a:p>
            <a:endParaRPr lang="pt-BR" dirty="0"/>
          </a:p>
        </p:txBody>
      </p:sp>
      <p:sp>
        <p:nvSpPr>
          <p:cNvPr id="3" name="Título 2"/>
          <p:cNvSpPr>
            <a:spLocks noGrp="1"/>
          </p:cNvSpPr>
          <p:nvPr>
            <p:ph type="title"/>
          </p:nvPr>
        </p:nvSpPr>
        <p:spPr/>
        <p:txBody>
          <a:bodyPr>
            <a:normAutofit/>
          </a:bodyPr>
          <a:lstStyle/>
          <a:p>
            <a:pPr algn="l"/>
            <a:r>
              <a:rPr lang="pt-BR" sz="3200" b="1" dirty="0" smtClean="0">
                <a:solidFill>
                  <a:srgbClr val="7030A0"/>
                </a:solidFill>
              </a:rPr>
              <a:t>Instrumentos da política urbana</a:t>
            </a:r>
            <a:endParaRPr lang="pt-BR" sz="32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10)- </a:t>
            </a:r>
            <a:r>
              <a:rPr lang="pt-BR" b="1" u="sng" dirty="0" smtClean="0">
                <a:solidFill>
                  <a:srgbClr val="394297"/>
                </a:solidFill>
              </a:rPr>
              <a:t>DO ESTUDO DE IMPACTO DE VIZINHANÇA (EIV) (ARTS. 36 A 38)</a:t>
            </a:r>
            <a:endParaRPr lang="pt-BR" b="1" u="sng" dirty="0" smtClean="0">
              <a:solidFill>
                <a:srgbClr val="394297"/>
              </a:solidFill>
            </a:endParaRPr>
          </a:p>
          <a:p>
            <a:r>
              <a:rPr lang="pt-BR" dirty="0" smtClean="0"/>
              <a:t>Há necessidade de lei municipal</a:t>
            </a:r>
          </a:p>
          <a:p>
            <a:r>
              <a:rPr lang="pt-BR" dirty="0" smtClean="0"/>
              <a:t>Importante requisito para o licenciamento urbanístico de grandes </a:t>
            </a:r>
            <a:r>
              <a:rPr lang="pt-BR" dirty="0" smtClean="0"/>
              <a:t>empreendimentos</a:t>
            </a:r>
            <a:endParaRPr lang="pt-BR" dirty="0" smtClean="0"/>
          </a:p>
          <a:p>
            <a:r>
              <a:rPr lang="pt-BR" dirty="0" smtClean="0"/>
              <a:t>Audiências públicas - semelhança com o EIA</a:t>
            </a:r>
          </a:p>
          <a:p>
            <a:r>
              <a:rPr lang="pt-BR" dirty="0" smtClean="0"/>
              <a:t>O EIV não substitui a necessidade do EIA</a:t>
            </a:r>
          </a:p>
          <a:p>
            <a:endParaRPr lang="pt-BR" dirty="0"/>
          </a:p>
        </p:txBody>
      </p:sp>
      <p:sp>
        <p:nvSpPr>
          <p:cNvPr id="3" name="Título 2"/>
          <p:cNvSpPr>
            <a:spLocks noGrp="1"/>
          </p:cNvSpPr>
          <p:nvPr>
            <p:ph type="title"/>
          </p:nvPr>
        </p:nvSpPr>
        <p:spPr/>
        <p:txBody>
          <a:bodyPr>
            <a:normAutofit/>
          </a:bodyPr>
          <a:lstStyle/>
          <a:p>
            <a:pPr algn="l"/>
            <a:r>
              <a:rPr lang="pt-BR" sz="3200" b="1" dirty="0" smtClean="0">
                <a:solidFill>
                  <a:srgbClr val="7030A0"/>
                </a:solidFill>
              </a:rPr>
              <a:t/>
            </a:r>
            <a:br>
              <a:rPr lang="pt-BR" sz="3200" b="1" dirty="0" smtClean="0">
                <a:solidFill>
                  <a:srgbClr val="7030A0"/>
                </a:solidFill>
              </a:rPr>
            </a:br>
            <a:endParaRPr lang="pt-BR" sz="3200" b="1" dirty="0" smtClean="0">
              <a:solidFill>
                <a:srgbClr val="7030A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Estabelece normas de ordem pública e interesse social que regulam o uso da propriedade urbana em prol do bem coletivo, da segurança e do bem-estar dos cidadãos, bem como do equilíbrio ambiental (art. 1º)</a:t>
            </a:r>
          </a:p>
        </p:txBody>
      </p:sp>
      <p:sp>
        <p:nvSpPr>
          <p:cNvPr id="3" name="Título 2"/>
          <p:cNvSpPr>
            <a:spLocks noGrp="1"/>
          </p:cNvSpPr>
          <p:nvPr>
            <p:ph type="title"/>
          </p:nvPr>
        </p:nvSpPr>
        <p:spPr/>
        <p:txBody>
          <a:bodyPr>
            <a:normAutofit/>
          </a:bodyPr>
          <a:lstStyle/>
          <a:p>
            <a:r>
              <a:rPr lang="pt-BR" sz="4000" b="1" dirty="0" smtClean="0">
                <a:solidFill>
                  <a:srgbClr val="7030A0"/>
                </a:solidFill>
              </a:rPr>
              <a:t>ESTATUTO DA CIDADE</a:t>
            </a:r>
            <a:endParaRPr lang="pt-BR" sz="4000" dirty="0">
              <a:solidFill>
                <a:srgbClr val="7030A0"/>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a:xfrm>
            <a:off x="179512" y="1916832"/>
            <a:ext cx="8784976" cy="4681330"/>
          </a:xfrm>
        </p:spPr>
        <p:txBody>
          <a:bodyPr/>
          <a:lstStyle/>
          <a:p>
            <a:pPr algn="ctr"/>
            <a:r>
              <a:rPr lang="pt-BR" sz="6600" kern="10" spc="-480" dirty="0" smtClean="0">
                <a:ln w="12700">
                  <a:solidFill>
                    <a:srgbClr val="000099"/>
                  </a:solidFill>
                  <a:round/>
                  <a:headEnd/>
                  <a:tailEnd/>
                </a:ln>
                <a:solidFill>
                  <a:srgbClr val="33CCFF"/>
                </a:solidFill>
                <a:effectLst>
                  <a:outerShdw dist="125724" dir="18900000" algn="ctr" rotWithShape="0">
                    <a:srgbClr val="000099"/>
                  </a:outerShdw>
                </a:effectLst>
                <a:latin typeface="Gill Sans Ultra Bold" pitchFamily="34" charset="0"/>
              </a:rPr>
              <a:t>Planejamento Municipal</a:t>
            </a:r>
          </a:p>
          <a:p>
            <a:endParaRPr lang="pt-B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b="1" u="sng" dirty="0" smtClean="0"/>
              <a:t>Leis orgânicas municipais </a:t>
            </a:r>
            <a:r>
              <a:rPr lang="pt-BR" sz="2800" dirty="0" smtClean="0">
                <a:latin typeface="Arial Rounded MT Bold" pitchFamily="34" charset="0"/>
              </a:rPr>
              <a:t>- </a:t>
            </a:r>
            <a:r>
              <a:rPr lang="pt-BR" sz="2800" dirty="0" smtClean="0">
                <a:latin typeface="Arial Narrow" pitchFamily="34" charset="0"/>
              </a:rPr>
              <a:t>exigem dos Municípios que exerçam suas atividades com base num </a:t>
            </a:r>
            <a:r>
              <a:rPr lang="pt-BR" sz="2800" i="1" dirty="0" smtClean="0">
                <a:latin typeface="Arial Narrow" pitchFamily="34" charset="0"/>
              </a:rPr>
              <a:t>processo de planejamento </a:t>
            </a:r>
            <a:r>
              <a:rPr lang="pt-BR" sz="2800" i="1" dirty="0" smtClean="0">
                <a:latin typeface="Arial Narrow" pitchFamily="34" charset="0"/>
              </a:rPr>
              <a:t>permanente</a:t>
            </a:r>
            <a:endParaRPr lang="pt-BR" sz="2800" i="1" dirty="0" smtClean="0">
              <a:latin typeface="Arial Narrow" pitchFamily="34" charset="0"/>
            </a:endParaRPr>
          </a:p>
          <a:p>
            <a:r>
              <a:rPr lang="pt-BR" sz="3600" b="1" u="sng" dirty="0" smtClean="0">
                <a:latin typeface="Arial Narrow" pitchFamily="34" charset="0"/>
              </a:rPr>
              <a:t>Processo de planejamento</a:t>
            </a:r>
            <a:r>
              <a:rPr lang="pt-BR" i="1" dirty="0" smtClean="0"/>
              <a:t>:   </a:t>
            </a:r>
            <a:r>
              <a:rPr lang="pt-BR" dirty="0" smtClean="0">
                <a:latin typeface="Agency FB" pitchFamily="34" charset="0"/>
              </a:rPr>
              <a:t>”é a definição de objetivos determinados em função da realidade local e da manifestação da população, a preparação dos meios para atingi-los, o controle de sua aplicação e a avaliação do resultados obtidos”(José Afonso da Silva, ob.cit., p. 120)</a:t>
            </a:r>
            <a:endParaRPr lang="pt-BR" i="1" dirty="0" smtClean="0">
              <a:latin typeface="Agency FB" pitchFamily="34" charset="0"/>
            </a:endParaRPr>
          </a:p>
        </p:txBody>
      </p:sp>
      <p:sp>
        <p:nvSpPr>
          <p:cNvPr id="3" name="Título 2"/>
          <p:cNvSpPr>
            <a:spLocks noGrp="1"/>
          </p:cNvSpPr>
          <p:nvPr>
            <p:ph type="title"/>
          </p:nvPr>
        </p:nvSpPr>
        <p:spPr/>
        <p:txBody>
          <a:bodyPr/>
          <a:lstStyle/>
          <a:p>
            <a:pPr algn="l"/>
            <a:r>
              <a:rPr lang="pt-BR" b="1" dirty="0" smtClean="0">
                <a:solidFill>
                  <a:srgbClr val="2A24AC"/>
                </a:solidFill>
              </a:rPr>
              <a:t>Planejamento Municipal</a:t>
            </a:r>
            <a:endParaRPr lang="pt-BR" b="1" dirty="0">
              <a:solidFill>
                <a:srgbClr val="2A24AC"/>
              </a:solidFill>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latin typeface="Comic Sans MS" pitchFamily="66" charset="0"/>
              </a:rPr>
              <a:t>O processo de planejamento permanente engloba:</a:t>
            </a:r>
          </a:p>
          <a:p>
            <a:r>
              <a:rPr lang="pt-BR" dirty="0" smtClean="0">
                <a:latin typeface="Comic Sans MS" pitchFamily="66" charset="0"/>
              </a:rPr>
              <a:t>a)- um </a:t>
            </a:r>
            <a:r>
              <a:rPr lang="pt-BR" u="sng" dirty="0" smtClean="0">
                <a:latin typeface="Comic Sans MS" pitchFamily="66" charset="0"/>
              </a:rPr>
              <a:t>Plano de Desenvolvimento Municipal</a:t>
            </a:r>
            <a:r>
              <a:rPr lang="pt-BR" dirty="0" smtClean="0">
                <a:latin typeface="Comic Sans MS" pitchFamily="66" charset="0"/>
              </a:rPr>
              <a:t>, que é o </a:t>
            </a:r>
            <a:r>
              <a:rPr lang="pt-BR" u="sng" dirty="0" smtClean="0">
                <a:latin typeface="Comic Sans MS" pitchFamily="66" charset="0"/>
              </a:rPr>
              <a:t>Plano de Governo</a:t>
            </a:r>
            <a:r>
              <a:rPr lang="pt-BR" dirty="0" smtClean="0">
                <a:latin typeface="Comic Sans MS" pitchFamily="66" charset="0"/>
              </a:rPr>
              <a:t>, pelo qual cada Prefeito definirá as prioridades e objetivos de seu governo em função da realidade local</a:t>
            </a:r>
          </a:p>
          <a:p>
            <a:r>
              <a:rPr lang="pt-BR" dirty="0" smtClean="0">
                <a:latin typeface="Comic Sans MS" pitchFamily="66" charset="0"/>
              </a:rPr>
              <a:t>b)- </a:t>
            </a:r>
            <a:r>
              <a:rPr lang="pt-BR" u="sng" dirty="0" smtClean="0">
                <a:latin typeface="Comic Sans MS" pitchFamily="66" charset="0"/>
              </a:rPr>
              <a:t>Planos Regionais</a:t>
            </a:r>
            <a:r>
              <a:rPr lang="pt-BR" dirty="0" smtClean="0">
                <a:latin typeface="Comic Sans MS" pitchFamily="66" charset="0"/>
              </a:rPr>
              <a:t>, setoriais e Especiais que couberem</a:t>
            </a:r>
          </a:p>
          <a:p>
            <a:r>
              <a:rPr lang="pt-BR" dirty="0" smtClean="0">
                <a:latin typeface="Comic Sans MS" pitchFamily="66" charset="0"/>
              </a:rPr>
              <a:t>c)- </a:t>
            </a:r>
            <a:r>
              <a:rPr lang="pt-BR" u="sng" dirty="0" smtClean="0">
                <a:latin typeface="Comic Sans MS" pitchFamily="66" charset="0"/>
              </a:rPr>
              <a:t>Plano Diretor</a:t>
            </a:r>
            <a:endParaRPr lang="pt-BR" dirty="0"/>
          </a:p>
        </p:txBody>
      </p:sp>
      <p:sp>
        <p:nvSpPr>
          <p:cNvPr id="3" name="Título 2"/>
          <p:cNvSpPr>
            <a:spLocks noGrp="1"/>
          </p:cNvSpPr>
          <p:nvPr>
            <p:ph type="title"/>
          </p:nvPr>
        </p:nvSpPr>
        <p:spPr/>
        <p:txBody>
          <a:bodyPr/>
          <a:lstStyle/>
          <a:p>
            <a:pPr algn="l"/>
            <a:r>
              <a:rPr lang="pt-BR" b="1" dirty="0" smtClean="0">
                <a:solidFill>
                  <a:srgbClr val="2A24AC"/>
                </a:solidFill>
              </a:rPr>
              <a:t>Planejamento Municipal</a:t>
            </a:r>
            <a:endParaRPr lang="pt-B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latin typeface="Comic Sans MS" pitchFamily="66" charset="0"/>
              </a:rPr>
              <a:t>d)- </a:t>
            </a:r>
            <a:r>
              <a:rPr lang="pt-BR" u="sng" dirty="0" smtClean="0">
                <a:latin typeface="Comic Sans MS" pitchFamily="66" charset="0"/>
              </a:rPr>
              <a:t>Plano Plurianual</a:t>
            </a:r>
            <a:r>
              <a:rPr lang="pt-BR" dirty="0" smtClean="0">
                <a:latin typeface="Comic Sans MS" pitchFamily="66" charset="0"/>
              </a:rPr>
              <a:t> - que define, em consonância com o Plano de Governo e o Plano Diretor, as </a:t>
            </a:r>
            <a:r>
              <a:rPr lang="pt-BR" dirty="0" smtClean="0">
                <a:latin typeface="Comic Sans MS" pitchFamily="66" charset="0"/>
              </a:rPr>
              <a:t>diretrizes</a:t>
            </a:r>
            <a:r>
              <a:rPr lang="pt-BR" dirty="0" smtClean="0">
                <a:latin typeface="Comic Sans MS" pitchFamily="66" charset="0"/>
              </a:rPr>
              <a:t>, objetivos e metas da administração municipal</a:t>
            </a:r>
          </a:p>
          <a:p>
            <a:r>
              <a:rPr lang="pt-BR" dirty="0" smtClean="0">
                <a:latin typeface="Comic Sans MS" pitchFamily="66" charset="0"/>
              </a:rPr>
              <a:t>e)- </a:t>
            </a:r>
            <a:r>
              <a:rPr lang="pt-BR" u="sng" dirty="0" smtClean="0">
                <a:latin typeface="Comic Sans MS" pitchFamily="66" charset="0"/>
              </a:rPr>
              <a:t>Lei de Diretrizes Orçamentárias</a:t>
            </a:r>
            <a:r>
              <a:rPr lang="pt-BR" dirty="0" smtClean="0">
                <a:latin typeface="Comic Sans MS" pitchFamily="66" charset="0"/>
              </a:rPr>
              <a:t> - inclui despesas de capital para o exercício </a:t>
            </a:r>
            <a:r>
              <a:rPr lang="pt-BR" dirty="0" err="1" smtClean="0">
                <a:latin typeface="Comic Sans MS" pitchFamily="66" charset="0"/>
              </a:rPr>
              <a:t>finaceiro</a:t>
            </a:r>
            <a:r>
              <a:rPr lang="pt-BR" dirty="0" smtClean="0">
                <a:latin typeface="Comic Sans MS" pitchFamily="66" charset="0"/>
              </a:rPr>
              <a:t> </a:t>
            </a:r>
            <a:r>
              <a:rPr lang="pt-BR" dirty="0" err="1" smtClean="0">
                <a:latin typeface="Comic Sans MS" pitchFamily="66" charset="0"/>
              </a:rPr>
              <a:t>subseqüente</a:t>
            </a:r>
            <a:r>
              <a:rPr lang="pt-BR" dirty="0" smtClean="0">
                <a:latin typeface="Comic Sans MS" pitchFamily="66" charset="0"/>
              </a:rPr>
              <a:t>, definindo em termos financeiros, as metas e as prioridades do governo local</a:t>
            </a:r>
          </a:p>
          <a:p>
            <a:r>
              <a:rPr lang="pt-BR" dirty="0" smtClean="0">
                <a:latin typeface="Comic Sans MS" pitchFamily="66" charset="0"/>
              </a:rPr>
              <a:t>f) </a:t>
            </a:r>
            <a:r>
              <a:rPr lang="pt-BR" u="sng" dirty="0" smtClean="0">
                <a:latin typeface="Comic Sans MS" pitchFamily="66" charset="0"/>
              </a:rPr>
              <a:t>Orçamento anual</a:t>
            </a:r>
            <a:r>
              <a:rPr lang="pt-BR" dirty="0" smtClean="0">
                <a:latin typeface="Comic Sans MS" pitchFamily="66" charset="0"/>
              </a:rPr>
              <a:t> </a:t>
            </a:r>
          </a:p>
          <a:p>
            <a:endParaRPr lang="pt-BR" dirty="0"/>
          </a:p>
        </p:txBody>
      </p:sp>
      <p:sp>
        <p:nvSpPr>
          <p:cNvPr id="3" name="Título 2"/>
          <p:cNvSpPr>
            <a:spLocks noGrp="1"/>
          </p:cNvSpPr>
          <p:nvPr>
            <p:ph type="title"/>
          </p:nvPr>
        </p:nvSpPr>
        <p:spPr/>
        <p:txBody>
          <a:bodyPr/>
          <a:lstStyle/>
          <a:p>
            <a:pPr algn="l"/>
            <a:r>
              <a:rPr lang="pt-BR" b="1" dirty="0" smtClean="0">
                <a:solidFill>
                  <a:srgbClr val="2A24AC"/>
                </a:solidFill>
              </a:rPr>
              <a:t>Planejamento Municipal</a:t>
            </a:r>
            <a:endParaRPr lang="pt-B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a:xfrm>
            <a:off x="179512" y="2420888"/>
            <a:ext cx="8784976" cy="4177274"/>
          </a:xfrm>
          <a:effectLst>
            <a:glow rad="63500">
              <a:schemeClr val="accent4">
                <a:satMod val="175000"/>
                <a:alpha val="40000"/>
              </a:schemeClr>
            </a:glow>
          </a:effectLst>
        </p:spPr>
        <p:txBody>
          <a:bodyPr>
            <a:normAutofit/>
          </a:bodyPr>
          <a:lstStyle/>
          <a:p>
            <a:pPr algn="ctr">
              <a:buNone/>
            </a:pPr>
            <a:r>
              <a:rPr lang="pt-BR" sz="8800" kern="10" spc="-480" dirty="0" smtClean="0">
                <a:ln w="12700">
                  <a:solidFill>
                    <a:srgbClr val="000099"/>
                  </a:solidFill>
                  <a:round/>
                  <a:headEnd/>
                  <a:tailEnd/>
                </a:ln>
                <a:solidFill>
                  <a:schemeClr val="accent6">
                    <a:lumMod val="75000"/>
                  </a:schemeClr>
                </a:solidFill>
                <a:effectLst>
                  <a:outerShdw dist="125724" dir="18900000" algn="ctr" rotWithShape="0">
                    <a:srgbClr val="000099"/>
                  </a:outerShdw>
                </a:effectLst>
                <a:latin typeface="Gill Sans Ultra Bold" pitchFamily="34" charset="0"/>
              </a:rPr>
              <a:t>Plano Diretor </a:t>
            </a:r>
            <a:endParaRPr lang="pt-BR" sz="8800" kern="10" spc="-480" dirty="0" smtClean="0">
              <a:ln w="12700">
                <a:solidFill>
                  <a:srgbClr val="000099"/>
                </a:solidFill>
                <a:round/>
                <a:headEnd/>
                <a:tailEnd/>
              </a:ln>
              <a:solidFill>
                <a:schemeClr val="accent6">
                  <a:lumMod val="75000"/>
                </a:schemeClr>
              </a:solidFill>
              <a:effectLst>
                <a:outerShdw dist="125724" dir="18900000" algn="ctr" rotWithShape="0">
                  <a:srgbClr val="000099"/>
                </a:outerShdw>
              </a:effectLst>
              <a:latin typeface="Gill Sans Ultra Bold" pitchFamily="34"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sz="2800" dirty="0" err="1" smtClean="0">
                <a:solidFill>
                  <a:srgbClr val="000000"/>
                </a:solidFill>
                <a:latin typeface="Comic Sans MS" pitchFamily="66" charset="0"/>
              </a:rPr>
              <a:t>Arts</a:t>
            </a:r>
            <a:r>
              <a:rPr lang="pt-BR" sz="2800" dirty="0" smtClean="0">
                <a:solidFill>
                  <a:srgbClr val="000000"/>
                </a:solidFill>
                <a:latin typeface="Comic Sans MS" pitchFamily="66" charset="0"/>
              </a:rPr>
              <a:t>. 39 a 42 do Estatuto da </a:t>
            </a:r>
            <a:r>
              <a:rPr lang="pt-BR" sz="2800" dirty="0" smtClean="0">
                <a:solidFill>
                  <a:srgbClr val="000000"/>
                </a:solidFill>
                <a:latin typeface="Comic Sans MS" pitchFamily="66" charset="0"/>
              </a:rPr>
              <a:t>Cidade</a:t>
            </a:r>
          </a:p>
          <a:p>
            <a:pPr>
              <a:buNone/>
            </a:pPr>
            <a:endParaRPr lang="pt-BR" sz="2800" dirty="0" smtClean="0">
              <a:solidFill>
                <a:srgbClr val="000000"/>
              </a:solidFill>
              <a:latin typeface="Comic Sans MS" pitchFamily="66" charset="0"/>
            </a:endParaRPr>
          </a:p>
          <a:p>
            <a:r>
              <a:rPr lang="pt-BR" sz="2800" b="1" u="sng" dirty="0" smtClean="0">
                <a:solidFill>
                  <a:srgbClr val="000000"/>
                </a:solidFill>
                <a:latin typeface="Comic Sans MS" pitchFamily="66" charset="0"/>
              </a:rPr>
              <a:t>Natureza Jurídica</a:t>
            </a:r>
            <a:r>
              <a:rPr lang="pt-BR" sz="2800" dirty="0" smtClean="0">
                <a:solidFill>
                  <a:srgbClr val="000000"/>
                </a:solidFill>
                <a:latin typeface="Comic Sans MS" pitchFamily="66" charset="0"/>
              </a:rPr>
              <a:t>: Lei (art. 182 da CF/88) </a:t>
            </a:r>
          </a:p>
          <a:p>
            <a:pPr lvl="2"/>
            <a:r>
              <a:rPr lang="pt-BR" sz="2800" dirty="0" smtClean="0">
                <a:solidFill>
                  <a:srgbClr val="000000"/>
                </a:solidFill>
                <a:latin typeface="Comic Sans MS" pitchFamily="66" charset="0"/>
              </a:rPr>
              <a:t>Prevendo-se alteração pelo menos a cada 10 anos (art. 40, § 3º</a:t>
            </a:r>
            <a:r>
              <a:rPr lang="pt-BR" sz="2800" dirty="0" smtClean="0">
                <a:solidFill>
                  <a:srgbClr val="000000"/>
                </a:solidFill>
                <a:latin typeface="Comic Sans MS" pitchFamily="66" charset="0"/>
              </a:rPr>
              <a:t>)</a:t>
            </a:r>
          </a:p>
          <a:p>
            <a:pPr lvl="2">
              <a:buNone/>
            </a:pPr>
            <a:endParaRPr lang="pt-BR" sz="2800" dirty="0" smtClean="0">
              <a:solidFill>
                <a:srgbClr val="000000"/>
              </a:solidFill>
              <a:latin typeface="Comic Sans MS" pitchFamily="66" charset="0"/>
            </a:endParaRPr>
          </a:p>
          <a:p>
            <a:pPr lvl="2"/>
            <a:r>
              <a:rPr lang="pt-BR" sz="2800" dirty="0" smtClean="0">
                <a:solidFill>
                  <a:srgbClr val="000000"/>
                </a:solidFill>
                <a:latin typeface="Comic Sans MS" pitchFamily="66" charset="0"/>
              </a:rPr>
              <a:t>Se não houver alteração neste período - Improbidade administrativa do Prefeito (art. 52, VII, do Estatuto)</a:t>
            </a:r>
            <a:endParaRPr lang="pt-BR" dirty="0" smtClean="0"/>
          </a:p>
        </p:txBody>
      </p:sp>
      <p:sp>
        <p:nvSpPr>
          <p:cNvPr id="3" name="Título 2"/>
          <p:cNvSpPr>
            <a:spLocks noGrp="1"/>
          </p:cNvSpPr>
          <p:nvPr>
            <p:ph type="title"/>
          </p:nvPr>
        </p:nvSpPr>
        <p:spPr/>
        <p:txBody>
          <a:bodyPr/>
          <a:lstStyle/>
          <a:p>
            <a:r>
              <a:rPr lang="pt-BR" b="1" dirty="0" smtClean="0">
                <a:solidFill>
                  <a:srgbClr val="2A24AC"/>
                </a:solidFill>
              </a:rPr>
              <a:t>Plano Diretor</a:t>
            </a:r>
            <a:endParaRPr lang="pt-BR" b="1" dirty="0">
              <a:solidFill>
                <a:srgbClr val="2A24AC"/>
              </a:solidFill>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solidFill>
                  <a:srgbClr val="000000"/>
                </a:solidFill>
                <a:latin typeface="Comic Sans MS" pitchFamily="66" charset="0"/>
              </a:rPr>
              <a:t>Constitui um plano geral e global que tem a função de sistematizar o desenvolvimento físico, econômico e social do território municipal, visando o bem-estar da comunidade local</a:t>
            </a:r>
            <a:endParaRPr lang="pt-BR" dirty="0" smtClean="0"/>
          </a:p>
          <a:p>
            <a:endParaRPr lang="pt-BR" dirty="0"/>
          </a:p>
        </p:txBody>
      </p:sp>
      <p:sp>
        <p:nvSpPr>
          <p:cNvPr id="3" name="Título 2"/>
          <p:cNvSpPr>
            <a:spLocks noGrp="1"/>
          </p:cNvSpPr>
          <p:nvPr>
            <p:ph type="title"/>
          </p:nvPr>
        </p:nvSpPr>
        <p:spPr/>
        <p:txBody>
          <a:bodyPr/>
          <a:lstStyle/>
          <a:p>
            <a:r>
              <a:rPr lang="pt-BR" b="1" dirty="0" smtClean="0">
                <a:solidFill>
                  <a:srgbClr val="2A24AC"/>
                </a:solidFill>
              </a:rPr>
              <a:t>Plano Diretor</a:t>
            </a:r>
            <a:endParaRPr lang="pt-B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b="1" u="sng" dirty="0" smtClean="0">
                <a:solidFill>
                  <a:srgbClr val="000000"/>
                </a:solidFill>
              </a:rPr>
              <a:t>OBJETIVOS</a:t>
            </a:r>
            <a:r>
              <a:rPr lang="pt-BR" dirty="0" smtClean="0">
                <a:solidFill>
                  <a:srgbClr val="000000"/>
                </a:solidFill>
              </a:rPr>
              <a:t>:</a:t>
            </a:r>
          </a:p>
          <a:p>
            <a:r>
              <a:rPr lang="pt-BR" dirty="0" smtClean="0">
                <a:solidFill>
                  <a:srgbClr val="000000"/>
                </a:solidFill>
              </a:rPr>
              <a:t>a)- </a:t>
            </a:r>
            <a:r>
              <a:rPr lang="pt-BR" b="1" u="sng" dirty="0" smtClean="0">
                <a:solidFill>
                  <a:srgbClr val="000000"/>
                </a:solidFill>
              </a:rPr>
              <a:t>Geral</a:t>
            </a:r>
            <a:r>
              <a:rPr lang="pt-BR" b="1" dirty="0" smtClean="0">
                <a:solidFill>
                  <a:srgbClr val="000000"/>
                </a:solidFill>
              </a:rPr>
              <a:t> </a:t>
            </a:r>
            <a:r>
              <a:rPr lang="pt-BR" dirty="0" smtClean="0">
                <a:solidFill>
                  <a:srgbClr val="000000"/>
                </a:solidFill>
              </a:rPr>
              <a:t>- Instrumentar uma estratégia de mudança no sentido de obter a melhoria da qualidade de vida da comunidade local</a:t>
            </a:r>
          </a:p>
          <a:p>
            <a:r>
              <a:rPr lang="pt-BR" dirty="0" smtClean="0">
                <a:solidFill>
                  <a:srgbClr val="000000"/>
                </a:solidFill>
              </a:rPr>
              <a:t>b)- </a:t>
            </a:r>
            <a:r>
              <a:rPr lang="pt-BR" b="1" u="sng" dirty="0" smtClean="0">
                <a:solidFill>
                  <a:srgbClr val="000000"/>
                </a:solidFill>
              </a:rPr>
              <a:t>Específicos</a:t>
            </a:r>
            <a:r>
              <a:rPr lang="pt-BR" b="1" dirty="0" smtClean="0">
                <a:solidFill>
                  <a:srgbClr val="000000"/>
                </a:solidFill>
              </a:rPr>
              <a:t> </a:t>
            </a:r>
            <a:r>
              <a:rPr lang="pt-BR" dirty="0" smtClean="0">
                <a:solidFill>
                  <a:srgbClr val="000000"/>
                </a:solidFill>
              </a:rPr>
              <a:t>- </a:t>
            </a:r>
          </a:p>
          <a:p>
            <a:r>
              <a:rPr lang="pt-BR" dirty="0" smtClean="0">
                <a:solidFill>
                  <a:srgbClr val="000000"/>
                </a:solidFill>
              </a:rPr>
              <a:t>b.1 - urbanização de um </a:t>
            </a:r>
            <a:r>
              <a:rPr lang="pt-BR" dirty="0" smtClean="0">
                <a:solidFill>
                  <a:srgbClr val="000000"/>
                </a:solidFill>
              </a:rPr>
              <a:t>bairro</a:t>
            </a:r>
            <a:endParaRPr lang="pt-BR" dirty="0" smtClean="0">
              <a:solidFill>
                <a:srgbClr val="000000"/>
              </a:solidFill>
            </a:endParaRPr>
          </a:p>
          <a:p>
            <a:r>
              <a:rPr lang="pt-BR" dirty="0" smtClean="0">
                <a:solidFill>
                  <a:srgbClr val="000000"/>
                </a:solidFill>
              </a:rPr>
              <a:t>b.2 - alargamento da via pública</a:t>
            </a:r>
          </a:p>
          <a:p>
            <a:r>
              <a:rPr lang="pt-BR" dirty="0" smtClean="0">
                <a:solidFill>
                  <a:srgbClr val="000000"/>
                </a:solidFill>
              </a:rPr>
              <a:t>b.3 - construção de vias expressas</a:t>
            </a:r>
            <a:endParaRPr lang="pt-BR" dirty="0" smtClean="0"/>
          </a:p>
          <a:p>
            <a:endParaRPr lang="pt-BR" dirty="0"/>
          </a:p>
        </p:txBody>
      </p:sp>
      <p:sp>
        <p:nvSpPr>
          <p:cNvPr id="3" name="Título 2"/>
          <p:cNvSpPr>
            <a:spLocks noGrp="1"/>
          </p:cNvSpPr>
          <p:nvPr>
            <p:ph type="title"/>
          </p:nvPr>
        </p:nvSpPr>
        <p:spPr/>
        <p:txBody>
          <a:bodyPr/>
          <a:lstStyle/>
          <a:p>
            <a:r>
              <a:rPr lang="pt-BR" b="1" dirty="0" smtClean="0">
                <a:solidFill>
                  <a:srgbClr val="2A24AC"/>
                </a:solidFill>
              </a:rPr>
              <a:t>Plano Diretor</a:t>
            </a:r>
            <a:endParaRPr lang="pt-B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solidFill>
                  <a:srgbClr val="000000"/>
                </a:solidFill>
              </a:rPr>
              <a:t>b.4 - intensificação da industrialização da área determinada</a:t>
            </a:r>
          </a:p>
          <a:p>
            <a:r>
              <a:rPr lang="pt-BR" dirty="0" smtClean="0">
                <a:solidFill>
                  <a:srgbClr val="000000"/>
                </a:solidFill>
              </a:rPr>
              <a:t>b.5 - construção de casas populares</a:t>
            </a:r>
          </a:p>
          <a:p>
            <a:r>
              <a:rPr lang="pt-BR" dirty="0" smtClean="0">
                <a:solidFill>
                  <a:srgbClr val="000000"/>
                </a:solidFill>
              </a:rPr>
              <a:t>b.6 - zoneamento</a:t>
            </a:r>
          </a:p>
          <a:p>
            <a:r>
              <a:rPr lang="pt-BR" dirty="0" smtClean="0">
                <a:solidFill>
                  <a:srgbClr val="000000"/>
                </a:solidFill>
              </a:rPr>
              <a:t>b.7 - arruamento</a:t>
            </a:r>
          </a:p>
          <a:p>
            <a:r>
              <a:rPr lang="pt-BR" dirty="0" smtClean="0">
                <a:solidFill>
                  <a:srgbClr val="000000"/>
                </a:solidFill>
              </a:rPr>
              <a:t>b.8 - outros</a:t>
            </a:r>
            <a:endParaRPr lang="pt-BR" dirty="0"/>
          </a:p>
        </p:txBody>
      </p:sp>
      <p:sp>
        <p:nvSpPr>
          <p:cNvPr id="3" name="Título 2"/>
          <p:cNvSpPr>
            <a:spLocks noGrp="1"/>
          </p:cNvSpPr>
          <p:nvPr>
            <p:ph type="title"/>
          </p:nvPr>
        </p:nvSpPr>
        <p:spPr/>
        <p:txBody>
          <a:bodyPr/>
          <a:lstStyle/>
          <a:p>
            <a:r>
              <a:rPr lang="pt-BR" b="1" dirty="0" smtClean="0">
                <a:solidFill>
                  <a:srgbClr val="2A24AC"/>
                </a:solidFill>
              </a:rPr>
              <a:t>Plano Diretor</a:t>
            </a:r>
            <a:endParaRPr lang="pt-B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b="1" u="sng" dirty="0" smtClean="0"/>
              <a:t>OBJETIVO PRINCIPAL DO PLANO DIRETOR</a:t>
            </a:r>
            <a:r>
              <a:rPr lang="pt-BR" dirty="0" smtClean="0"/>
              <a:t>: determinar a função social da propriedade</a:t>
            </a:r>
          </a:p>
          <a:p>
            <a:endParaRPr lang="pt-BR" dirty="0" smtClean="0"/>
          </a:p>
          <a:p>
            <a:r>
              <a:rPr lang="pt-BR" dirty="0" smtClean="0"/>
              <a:t>O Plano Diretor deve englobar o território municipal por inteiro (zona urbana + zona rural) - art. 40, § 2º, </a:t>
            </a:r>
            <a:r>
              <a:rPr lang="pt-BR" dirty="0" smtClean="0"/>
              <a:t>Estatuto</a:t>
            </a:r>
            <a:endParaRPr lang="pt-BR" dirty="0"/>
          </a:p>
        </p:txBody>
      </p:sp>
      <p:sp>
        <p:nvSpPr>
          <p:cNvPr id="3" name="Título 2"/>
          <p:cNvSpPr>
            <a:spLocks noGrp="1"/>
          </p:cNvSpPr>
          <p:nvPr>
            <p:ph type="title"/>
          </p:nvPr>
        </p:nvSpPr>
        <p:spPr/>
        <p:txBody>
          <a:bodyPr/>
          <a:lstStyle/>
          <a:p>
            <a:r>
              <a:rPr lang="pt-BR" b="1" dirty="0" smtClean="0">
                <a:solidFill>
                  <a:srgbClr val="2A24AC"/>
                </a:solidFill>
              </a:rPr>
              <a:t>Plano Diretor</a:t>
            </a:r>
            <a:endParaRPr lang="pt-B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a:xfrm>
            <a:off x="179512" y="2204864"/>
            <a:ext cx="8784976" cy="4393298"/>
          </a:xfrm>
        </p:spPr>
        <p:txBody>
          <a:bodyPr>
            <a:normAutofit/>
          </a:bodyPr>
          <a:lstStyle/>
          <a:p>
            <a:pPr algn="ctr"/>
            <a:r>
              <a:rPr lang="pt-BR" sz="5400"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a:rPr>
              <a:t>Diretrizes Gerais da Política Urbana</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b="1" u="sng" dirty="0" smtClean="0"/>
              <a:t>ETAPAS DE ELABORAÇÃO</a:t>
            </a:r>
            <a:r>
              <a:rPr lang="pt-BR" dirty="0" smtClean="0"/>
              <a:t>:</a:t>
            </a:r>
          </a:p>
          <a:p>
            <a:endParaRPr lang="pt-BR" dirty="0" smtClean="0"/>
          </a:p>
          <a:p>
            <a:r>
              <a:rPr lang="pt-BR" dirty="0" smtClean="0"/>
              <a:t>a)-  </a:t>
            </a:r>
            <a:r>
              <a:rPr lang="pt-BR" b="1" u="sng" dirty="0" smtClean="0"/>
              <a:t>Estudos Preliminares </a:t>
            </a:r>
            <a:r>
              <a:rPr lang="pt-BR" dirty="0" smtClean="0"/>
              <a:t>- avaliação sumária da situação e dos problemas de desenvolvimento urbano, instituindo a política de planejamento municipal</a:t>
            </a:r>
          </a:p>
          <a:p>
            <a:endParaRPr lang="pt-BR" dirty="0"/>
          </a:p>
        </p:txBody>
      </p:sp>
      <p:sp>
        <p:nvSpPr>
          <p:cNvPr id="3" name="Título 2"/>
          <p:cNvSpPr>
            <a:spLocks noGrp="1"/>
          </p:cNvSpPr>
          <p:nvPr>
            <p:ph type="title"/>
          </p:nvPr>
        </p:nvSpPr>
        <p:spPr/>
        <p:txBody>
          <a:bodyPr/>
          <a:lstStyle/>
          <a:p>
            <a:r>
              <a:rPr lang="pt-BR" b="1" dirty="0" smtClean="0">
                <a:solidFill>
                  <a:srgbClr val="2A24AC"/>
                </a:solidFill>
              </a:rPr>
              <a:t>Plano Diretor</a:t>
            </a:r>
            <a:endParaRPr lang="pt-BR"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B)-</a:t>
            </a:r>
            <a:r>
              <a:rPr lang="pt-BR" b="1" u="sng" dirty="0" smtClean="0"/>
              <a:t> diagnóstico </a:t>
            </a:r>
            <a:r>
              <a:rPr lang="pt-BR" dirty="0" smtClean="0"/>
              <a:t>- pesquisa e análise em profundidade dos problemas de desenvolvimento, prevendo soluções</a:t>
            </a:r>
          </a:p>
          <a:p>
            <a:r>
              <a:rPr lang="pt-BR" dirty="0" smtClean="0"/>
              <a:t>c)- </a:t>
            </a:r>
            <a:r>
              <a:rPr lang="pt-BR" b="1" u="sng" dirty="0" smtClean="0"/>
              <a:t>plano de diretrizes </a:t>
            </a:r>
            <a:r>
              <a:rPr lang="pt-BR" dirty="0" smtClean="0"/>
              <a:t>- fixa a política para a solução dos problemas escolhidos e fixa objetivos e diretrizes da organização territorial</a:t>
            </a:r>
          </a:p>
          <a:p>
            <a:endParaRPr lang="pt-BR" dirty="0"/>
          </a:p>
        </p:txBody>
      </p:sp>
      <p:sp>
        <p:nvSpPr>
          <p:cNvPr id="3" name="Título 2"/>
          <p:cNvSpPr>
            <a:spLocks noGrp="1"/>
          </p:cNvSpPr>
          <p:nvPr>
            <p:ph type="title"/>
          </p:nvPr>
        </p:nvSpPr>
        <p:spPr/>
        <p:txBody>
          <a:bodyPr/>
          <a:lstStyle/>
          <a:p>
            <a:r>
              <a:rPr lang="pt-BR" b="1" dirty="0" smtClean="0">
                <a:solidFill>
                  <a:srgbClr val="2A24AC"/>
                </a:solidFill>
              </a:rPr>
              <a:t>Plano Diretor</a:t>
            </a:r>
            <a:endParaRPr lang="pt-BR"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D) </a:t>
            </a:r>
            <a:r>
              <a:rPr lang="pt-BR" b="1" u="sng" dirty="0" smtClean="0"/>
              <a:t>Instrumentação </a:t>
            </a:r>
            <a:r>
              <a:rPr lang="pt-BR" b="1" u="sng" dirty="0" smtClean="0"/>
              <a:t>do plano </a:t>
            </a:r>
            <a:r>
              <a:rPr lang="pt-BR" dirty="0" smtClean="0"/>
              <a:t>- estudo e elaboração do instrumento de atuação, de acordo com as diretrizes estabelecidas e identifica as medidas para atingir os objetivos escolhidos</a:t>
            </a:r>
          </a:p>
          <a:p>
            <a:endParaRPr lang="pt-BR" dirty="0"/>
          </a:p>
        </p:txBody>
      </p:sp>
      <p:sp>
        <p:nvSpPr>
          <p:cNvPr id="3" name="Título 2"/>
          <p:cNvSpPr>
            <a:spLocks noGrp="1"/>
          </p:cNvSpPr>
          <p:nvPr>
            <p:ph type="title"/>
          </p:nvPr>
        </p:nvSpPr>
        <p:spPr/>
        <p:txBody>
          <a:bodyPr/>
          <a:lstStyle/>
          <a:p>
            <a:r>
              <a:rPr lang="pt-BR" b="1" dirty="0" smtClean="0">
                <a:solidFill>
                  <a:srgbClr val="2A24AC"/>
                </a:solidFill>
              </a:rPr>
              <a:t>Plano Diretor</a:t>
            </a:r>
            <a:endParaRPr lang="pt-BR"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b="1" u="sng" dirty="0" smtClean="0"/>
              <a:t>ABRANGÊNCIA</a:t>
            </a:r>
            <a:r>
              <a:rPr lang="pt-BR" dirty="0" smtClean="0"/>
              <a:t>:</a:t>
            </a:r>
          </a:p>
          <a:p>
            <a:r>
              <a:rPr lang="pt-BR" dirty="0" smtClean="0"/>
              <a:t>- Cidades com mais de 20 mil habitantes</a:t>
            </a:r>
          </a:p>
          <a:p>
            <a:r>
              <a:rPr lang="pt-BR" dirty="0" smtClean="0"/>
              <a:t>- Cidades integrantes de regiões metropolitanas e aglomerações urbanas</a:t>
            </a:r>
          </a:p>
          <a:p>
            <a:r>
              <a:rPr lang="pt-BR" dirty="0" smtClean="0"/>
              <a:t>- onde o Poder Público pretenda utilizar os instrumento previstos no§ 4º do art. 182, CF/88 </a:t>
            </a:r>
          </a:p>
          <a:p>
            <a:pPr>
              <a:buNone/>
            </a:pPr>
            <a:endParaRPr lang="pt-BR" dirty="0"/>
          </a:p>
        </p:txBody>
      </p:sp>
      <p:sp>
        <p:nvSpPr>
          <p:cNvPr id="3" name="Título 2"/>
          <p:cNvSpPr>
            <a:spLocks noGrp="1"/>
          </p:cNvSpPr>
          <p:nvPr>
            <p:ph type="title"/>
          </p:nvPr>
        </p:nvSpPr>
        <p:spPr/>
        <p:txBody>
          <a:bodyPr/>
          <a:lstStyle/>
          <a:p>
            <a:r>
              <a:rPr lang="pt-BR" b="1" dirty="0" smtClean="0">
                <a:solidFill>
                  <a:srgbClr val="2A24AC"/>
                </a:solidFill>
              </a:rPr>
              <a:t>Plano Diretor</a:t>
            </a:r>
            <a:endParaRPr lang="pt-BR"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 integrantes de áreas de especial interesse turístico</a:t>
            </a:r>
          </a:p>
          <a:p>
            <a:r>
              <a:rPr lang="pt-BR" dirty="0" smtClean="0"/>
              <a:t>- inseridas na área de influência de empreendimentos ou atividades com significativo impacto ambiental de âmbito regional ou nacional</a:t>
            </a:r>
          </a:p>
          <a:p>
            <a:endParaRPr lang="pt-BR" dirty="0"/>
          </a:p>
        </p:txBody>
      </p:sp>
      <p:sp>
        <p:nvSpPr>
          <p:cNvPr id="3" name="Título 2"/>
          <p:cNvSpPr>
            <a:spLocks noGrp="1"/>
          </p:cNvSpPr>
          <p:nvPr>
            <p:ph type="title"/>
          </p:nvPr>
        </p:nvSpPr>
        <p:spPr/>
        <p:txBody>
          <a:bodyPr/>
          <a:lstStyle/>
          <a:p>
            <a:r>
              <a:rPr lang="pt-BR" b="1" dirty="0" smtClean="0">
                <a:solidFill>
                  <a:srgbClr val="2A24AC"/>
                </a:solidFill>
              </a:rPr>
              <a:t>Plano Diretor</a:t>
            </a:r>
            <a:endParaRPr lang="pt-BR"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a:xfrm>
            <a:off x="179512" y="2420888"/>
            <a:ext cx="8784976" cy="4177274"/>
          </a:xfrm>
        </p:spPr>
        <p:txBody>
          <a:bodyPr>
            <a:normAutofit/>
          </a:bodyPr>
          <a:lstStyle/>
          <a:p>
            <a:pPr algn="ctr"/>
            <a:r>
              <a:rPr lang="pt-BR" sz="6600" b="1" kern="1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Impact"/>
              </a:rPr>
              <a:t>USO E OCUPAÇÃO DO SOLO</a:t>
            </a:r>
            <a:endParaRPr lang="pt-BR" sz="6600" b="1" kern="1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Impact"/>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latin typeface="Comic Sans MS" pitchFamily="66" charset="0"/>
              </a:rPr>
              <a:t>A qualificação do solo como urbano, é função dos planos e normas urbanísticas, que lhe fixam o DESTINO URBANÍSTICO a que fica vinculado o proprietário.</a:t>
            </a:r>
          </a:p>
          <a:p>
            <a:r>
              <a:rPr lang="pt-BR" dirty="0" smtClean="0">
                <a:latin typeface="Comic Sans MS" pitchFamily="66" charset="0"/>
              </a:rPr>
              <a:t>O solo passa a ter qualificação urbana quando ordenado para cumprir destino urbanístico, especialmente a </a:t>
            </a:r>
            <a:r>
              <a:rPr lang="pt-BR" u="sng" dirty="0" err="1" smtClean="0">
                <a:latin typeface="Comic Sans MS" pitchFamily="66" charset="0"/>
              </a:rPr>
              <a:t>edificabilidade</a:t>
            </a:r>
            <a:r>
              <a:rPr lang="pt-BR" dirty="0" smtClean="0">
                <a:latin typeface="Comic Sans MS" pitchFamily="66" charset="0"/>
              </a:rPr>
              <a:t> e a “viabilidade” (de viário) que não são por natureza, qualidades do solo</a:t>
            </a:r>
            <a:endParaRPr lang="pt-BR" dirty="0" smtClean="0"/>
          </a:p>
        </p:txBody>
      </p:sp>
      <p:sp>
        <p:nvSpPr>
          <p:cNvPr id="3" name="Título 2"/>
          <p:cNvSpPr>
            <a:spLocks noGrp="1"/>
          </p:cNvSpPr>
          <p:nvPr>
            <p:ph type="title"/>
          </p:nvPr>
        </p:nvSpPr>
        <p:spPr/>
        <p:txBody>
          <a:bodyPr/>
          <a:lstStyle/>
          <a:p>
            <a:pPr algn="l"/>
            <a:r>
              <a:rPr lang="pt-BR" b="1" dirty="0" smtClean="0">
                <a:solidFill>
                  <a:srgbClr val="2A24AC"/>
                </a:solidFill>
              </a:rPr>
              <a:t>Uso e ocupação do solo</a:t>
            </a:r>
            <a:endParaRPr lang="pt-BR" b="1" dirty="0">
              <a:solidFill>
                <a:srgbClr val="2A24AC"/>
              </a:solidFill>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latin typeface="Comic Sans MS" pitchFamily="66" charset="0"/>
              </a:rPr>
              <a:t>Pedro </a:t>
            </a:r>
            <a:r>
              <a:rPr lang="pt-BR" dirty="0" err="1" smtClean="0">
                <a:latin typeface="Comic Sans MS" pitchFamily="66" charset="0"/>
              </a:rPr>
              <a:t>Escribano</a:t>
            </a:r>
            <a:r>
              <a:rPr lang="pt-BR" dirty="0" smtClean="0">
                <a:latin typeface="Comic Sans MS" pitchFamily="66" charset="0"/>
              </a:rPr>
              <a:t> </a:t>
            </a:r>
            <a:r>
              <a:rPr lang="pt-BR" dirty="0" err="1" smtClean="0">
                <a:latin typeface="Comic Sans MS" pitchFamily="66" charset="0"/>
              </a:rPr>
              <a:t>Collado</a:t>
            </a:r>
            <a:r>
              <a:rPr lang="pt-BR" dirty="0" smtClean="0">
                <a:latin typeface="Comic Sans MS" pitchFamily="66" charset="0"/>
              </a:rPr>
              <a:t> lembra que, formalmente, o destino do solo não é senão o conjunto de categorias através das quais ela adquire certa utilidade legal, já que sua utilidade natural é exclusivamente agrícola</a:t>
            </a:r>
            <a:r>
              <a:rPr lang="pt-BR" dirty="0" smtClean="0">
                <a:latin typeface="Comic Sans MS" pitchFamily="66" charset="0"/>
              </a:rPr>
              <a:t>.</a:t>
            </a:r>
          </a:p>
          <a:p>
            <a:pPr>
              <a:buNone/>
            </a:pPr>
            <a:endParaRPr lang="pt-BR" dirty="0" smtClean="0">
              <a:latin typeface="Comic Sans MS" pitchFamily="66" charset="0"/>
            </a:endParaRPr>
          </a:p>
          <a:p>
            <a:r>
              <a:rPr lang="pt-BR" dirty="0" smtClean="0">
                <a:latin typeface="Comic Sans MS" pitchFamily="66" charset="0"/>
              </a:rPr>
              <a:t>A destinação urbanística dos terrenos é uma utilidade acrescida a eles pelos planos e leis de caráter urbanístico</a:t>
            </a:r>
          </a:p>
          <a:p>
            <a:endParaRPr lang="pt-BR" dirty="0"/>
          </a:p>
        </p:txBody>
      </p:sp>
      <p:sp>
        <p:nvSpPr>
          <p:cNvPr id="3" name="Título 2"/>
          <p:cNvSpPr>
            <a:spLocks noGrp="1"/>
          </p:cNvSpPr>
          <p:nvPr>
            <p:ph type="title"/>
          </p:nvPr>
        </p:nvSpPr>
        <p:spPr/>
        <p:txBody>
          <a:bodyPr/>
          <a:lstStyle/>
          <a:p>
            <a:pPr algn="l"/>
            <a:r>
              <a:rPr lang="pt-BR" b="1" dirty="0" smtClean="0">
                <a:solidFill>
                  <a:srgbClr val="2A24AC"/>
                </a:solidFill>
              </a:rPr>
              <a:t>Uso e ocupação do solo</a:t>
            </a:r>
            <a:endParaRPr lang="pt-BR"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b="1" u="sng" dirty="0" smtClean="0"/>
              <a:t>CONCEITO DE LOTE</a:t>
            </a:r>
            <a:r>
              <a:rPr lang="pt-BR" dirty="0" smtClean="0"/>
              <a:t>: parcela de terreno destinada à edificação. É uma das modalidades predeterminadas por via especialmente dos planos de parcelamento do solo para fins urbanos. O lote é, portanto, uma criação da atividade urbanística.</a:t>
            </a:r>
            <a:endParaRPr lang="pt-BR" dirty="0" smtClean="0"/>
          </a:p>
        </p:txBody>
      </p:sp>
      <p:sp>
        <p:nvSpPr>
          <p:cNvPr id="3" name="Título 2"/>
          <p:cNvSpPr>
            <a:spLocks noGrp="1"/>
          </p:cNvSpPr>
          <p:nvPr>
            <p:ph type="title"/>
          </p:nvPr>
        </p:nvSpPr>
        <p:spPr/>
        <p:txBody>
          <a:bodyPr/>
          <a:lstStyle/>
          <a:p>
            <a:pPr algn="l"/>
            <a:r>
              <a:rPr lang="pt-BR" b="1" dirty="0" smtClean="0">
                <a:solidFill>
                  <a:srgbClr val="2A24AC"/>
                </a:solidFill>
              </a:rPr>
              <a:t>Uso e ocupação do solo</a:t>
            </a:r>
            <a:endParaRPr lang="pt-BR"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lnSpcReduction="10000"/>
          </a:bodyPr>
          <a:lstStyle/>
          <a:p>
            <a:r>
              <a:rPr lang="pt-BR" b="1" u="sng" dirty="0" smtClean="0">
                <a:latin typeface="Comic Sans MS" pitchFamily="66" charset="0"/>
              </a:rPr>
              <a:t>DIREITO DE CONSTRUIR</a:t>
            </a:r>
            <a:r>
              <a:rPr lang="pt-BR" dirty="0" smtClean="0">
                <a:latin typeface="Comic Sans MS" pitchFamily="66" charset="0"/>
              </a:rPr>
              <a:t>: </a:t>
            </a:r>
            <a:r>
              <a:rPr lang="pt-BR" dirty="0" smtClean="0">
                <a:latin typeface="Arial Narrow" pitchFamily="34" charset="0"/>
              </a:rPr>
              <a:t>a figura jurídica do destino dos terrenos urbanos e o princípio da função social da propriedade condicionam e informam o entendimento da faculdade que se acha inscrita no art. 1299 do C.C.</a:t>
            </a:r>
          </a:p>
          <a:p>
            <a:r>
              <a:rPr lang="pt-BR" dirty="0" smtClean="0">
                <a:latin typeface="Berlin Sans FB" pitchFamily="34" charset="0"/>
              </a:rPr>
              <a:t>Quando se fala em direito de construir, ou, no sentido mais restrito, em direito de edificar em solo urbano, o texto do art. 1299 terá de ser interpretado tendo em vista as profundas modificações das normas constitucionais sobre direito de propriedade</a:t>
            </a:r>
            <a:r>
              <a:rPr lang="pt-BR" dirty="0" smtClean="0">
                <a:latin typeface="Comic Sans MS" pitchFamily="66" charset="0"/>
              </a:rPr>
              <a:t>.</a:t>
            </a:r>
            <a:endParaRPr lang="pt-BR" dirty="0" smtClean="0"/>
          </a:p>
          <a:p>
            <a:endParaRPr lang="pt-BR" dirty="0"/>
          </a:p>
        </p:txBody>
      </p:sp>
      <p:sp>
        <p:nvSpPr>
          <p:cNvPr id="3" name="Título 2"/>
          <p:cNvSpPr>
            <a:spLocks noGrp="1"/>
          </p:cNvSpPr>
          <p:nvPr>
            <p:ph type="title"/>
          </p:nvPr>
        </p:nvSpPr>
        <p:spPr/>
        <p:txBody>
          <a:bodyPr/>
          <a:lstStyle/>
          <a:p>
            <a:pPr algn="l"/>
            <a:r>
              <a:rPr lang="pt-BR" b="1" dirty="0" smtClean="0">
                <a:solidFill>
                  <a:srgbClr val="2A24AC"/>
                </a:solidFill>
              </a:rPr>
              <a:t>Uso e ocupação do solo</a:t>
            </a:r>
            <a:endParaRPr lang="pt-B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507288" cy="1143000"/>
          </a:xfrm>
        </p:spPr>
        <p:txBody>
          <a:bodyPr>
            <a:normAutofit/>
          </a:bodyPr>
          <a:lstStyle/>
          <a:p>
            <a:pPr algn="l"/>
            <a:r>
              <a:rPr lang="pt-BR" sz="2800" b="1" dirty="0" smtClean="0">
                <a:solidFill>
                  <a:srgbClr val="7030A0"/>
                </a:solidFill>
              </a:rPr>
              <a:t>Diretrizes </a:t>
            </a:r>
            <a:r>
              <a:rPr lang="pt-BR" sz="2800" b="1" dirty="0" smtClean="0">
                <a:solidFill>
                  <a:srgbClr val="7030A0"/>
                </a:solidFill>
              </a:rPr>
              <a:t>Gerais </a:t>
            </a:r>
            <a:r>
              <a:rPr lang="pt-BR" sz="2800" b="1" dirty="0" smtClean="0">
                <a:solidFill>
                  <a:srgbClr val="7030A0"/>
                </a:solidFill>
              </a:rPr>
              <a:t>da Política urbana (art. 2º)</a:t>
            </a:r>
            <a:endParaRPr lang="pt-BR" sz="2800" b="1" dirty="0">
              <a:solidFill>
                <a:srgbClr val="7030A0"/>
              </a:solidFill>
            </a:endParaRPr>
          </a:p>
        </p:txBody>
      </p:sp>
      <p:graphicFrame>
        <p:nvGraphicFramePr>
          <p:cNvPr id="9" name="Espaço Reservado para Conteúdo 8"/>
          <p:cNvGraphicFramePr>
            <a:graphicFrameLocks noGrp="1"/>
          </p:cNvGraphicFramePr>
          <p:nvPr>
            <p:ph sz="half" idx="1"/>
          </p:nvPr>
        </p:nvGraphicFramePr>
        <p:xfrm>
          <a:off x="323528" y="16288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Espaço Reservado para Conteúdo 9"/>
          <p:cNvGraphicFramePr>
            <a:graphicFrameLocks noGrp="1"/>
          </p:cNvGraphicFramePr>
          <p:nvPr>
            <p:ph sz="half" idx="2"/>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8" name="Imagem 7"/>
          <p:cNvPicPr>
            <a:picLocks noChangeAspect="1"/>
          </p:cNvPicPr>
          <p:nvPr/>
        </p:nvPicPr>
        <p:blipFill>
          <a:blip r:embed="rId12" cstate="print"/>
          <a:stretch>
            <a:fillRect/>
          </a:stretch>
        </p:blipFill>
        <p:spPr>
          <a:xfrm>
            <a:off x="7308304" y="404664"/>
            <a:ext cx="1835696" cy="857250"/>
          </a:xfrm>
          <a:prstGeom prst="rect">
            <a:avLst/>
          </a:prstGeom>
        </p:spPr>
      </p:pic>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O art. 1299 confere apenas uma </a:t>
            </a:r>
            <a:r>
              <a:rPr lang="pt-BR" u="sng" dirty="0" smtClean="0"/>
              <a:t>faculdade </a:t>
            </a:r>
            <a:r>
              <a:rPr lang="pt-BR" dirty="0" smtClean="0"/>
              <a:t>de construir</a:t>
            </a:r>
          </a:p>
          <a:p>
            <a:r>
              <a:rPr lang="pt-BR" dirty="0" smtClean="0"/>
              <a:t>São prerrogativas </a:t>
            </a:r>
            <a:r>
              <a:rPr lang="pt-BR" dirty="0" smtClean="0"/>
              <a:t>condicionadas, em princípio, isto é, prerrogativas cujo exercício é subordinado a certas condições fixadas pelo direito subjetivo</a:t>
            </a:r>
          </a:p>
        </p:txBody>
      </p:sp>
      <p:sp>
        <p:nvSpPr>
          <p:cNvPr id="3" name="Título 2"/>
          <p:cNvSpPr>
            <a:spLocks noGrp="1"/>
          </p:cNvSpPr>
          <p:nvPr>
            <p:ph type="title"/>
          </p:nvPr>
        </p:nvSpPr>
        <p:spPr/>
        <p:txBody>
          <a:bodyPr/>
          <a:lstStyle/>
          <a:p>
            <a:pPr algn="l"/>
            <a:r>
              <a:rPr lang="pt-BR" b="1" dirty="0" smtClean="0">
                <a:solidFill>
                  <a:srgbClr val="2A24AC"/>
                </a:solidFill>
              </a:rPr>
              <a:t>Uso e ocupação do solo</a:t>
            </a:r>
            <a:endParaRPr lang="pt-BR"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A função social da propriedade pode fundamentar destinos diversos para os terrenos, determinando a atividade dos respectivos proprietários e o conteúdo do seu direito. Com tal fundamento, é lícito determinar, por exemplo, a </a:t>
            </a:r>
            <a:r>
              <a:rPr lang="pt-BR" dirty="0" err="1" smtClean="0"/>
              <a:t>edificabilidade</a:t>
            </a:r>
            <a:r>
              <a:rPr lang="pt-BR" dirty="0" smtClean="0"/>
              <a:t> absoluta ou relativa de certos terrenos que, em princípio seriam edificáveis, e isto sem desapropriação, ainda que possa ocorrer a necessidade de ressarcimento de prejuízos devidamente comprovados.</a:t>
            </a:r>
          </a:p>
          <a:p>
            <a:endParaRPr lang="pt-BR" dirty="0"/>
          </a:p>
        </p:txBody>
      </p:sp>
      <p:sp>
        <p:nvSpPr>
          <p:cNvPr id="3" name="Título 2"/>
          <p:cNvSpPr>
            <a:spLocks noGrp="1"/>
          </p:cNvSpPr>
          <p:nvPr>
            <p:ph type="title"/>
          </p:nvPr>
        </p:nvSpPr>
        <p:spPr/>
        <p:txBody>
          <a:bodyPr/>
          <a:lstStyle/>
          <a:p>
            <a:pPr algn="l"/>
            <a:r>
              <a:rPr lang="pt-BR" b="1" dirty="0" smtClean="0">
                <a:solidFill>
                  <a:srgbClr val="2A24AC"/>
                </a:solidFill>
              </a:rPr>
              <a:t>Uso e ocupação do solo</a:t>
            </a:r>
            <a:endParaRPr lang="pt-BR"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O que se quer dizer é que o direito de propriedade privada não pode sobrepor-se ao preceito constitucional da sua função social, ao ponto de impor a faculdade de edificar onde o interesse público aconselha a </a:t>
            </a:r>
            <a:r>
              <a:rPr lang="pt-BR" dirty="0" err="1" smtClean="0"/>
              <a:t>inedificabilidade</a:t>
            </a:r>
            <a:r>
              <a:rPr lang="pt-BR" dirty="0" smtClean="0"/>
              <a:t>.</a:t>
            </a:r>
            <a:endParaRPr lang="pt-BR" dirty="0" smtClean="0"/>
          </a:p>
        </p:txBody>
      </p:sp>
      <p:sp>
        <p:nvSpPr>
          <p:cNvPr id="3" name="Título 2"/>
          <p:cNvSpPr>
            <a:spLocks noGrp="1"/>
          </p:cNvSpPr>
          <p:nvPr>
            <p:ph type="title"/>
          </p:nvPr>
        </p:nvSpPr>
        <p:spPr/>
        <p:txBody>
          <a:bodyPr/>
          <a:lstStyle/>
          <a:p>
            <a:pPr algn="l"/>
            <a:r>
              <a:rPr lang="pt-BR" b="1" dirty="0" smtClean="0">
                <a:solidFill>
                  <a:srgbClr val="2A24AC"/>
                </a:solidFill>
              </a:rPr>
              <a:t>Uso e ocupação do solo</a:t>
            </a:r>
            <a:endParaRPr lang="pt-BR"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O que se quer dizer é que o direito de propriedade privada não pode sobrepor-se ao preceito constitucional da sua função social, ao ponto de impor a faculdade de edificar onde o interesse público aconselha a </a:t>
            </a:r>
            <a:r>
              <a:rPr lang="pt-BR" dirty="0" err="1" smtClean="0"/>
              <a:t>inedificabilidade</a:t>
            </a:r>
            <a:r>
              <a:rPr lang="pt-BR" dirty="0" smtClean="0"/>
              <a:t>.</a:t>
            </a:r>
          </a:p>
          <a:p>
            <a:endParaRPr lang="pt-BR" dirty="0"/>
          </a:p>
        </p:txBody>
      </p:sp>
      <p:sp>
        <p:nvSpPr>
          <p:cNvPr id="3" name="Título 2"/>
          <p:cNvSpPr>
            <a:spLocks noGrp="1"/>
          </p:cNvSpPr>
          <p:nvPr>
            <p:ph type="title"/>
          </p:nvPr>
        </p:nvSpPr>
        <p:spPr/>
        <p:txBody>
          <a:bodyPr/>
          <a:lstStyle/>
          <a:p>
            <a:pPr algn="l"/>
            <a:r>
              <a:rPr lang="pt-BR" b="1" dirty="0" smtClean="0">
                <a:solidFill>
                  <a:srgbClr val="2A24AC"/>
                </a:solidFill>
              </a:rPr>
              <a:t>Uso e ocupação do solo</a:t>
            </a:r>
            <a:endParaRPr lang="pt-BR"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714500" y="549277"/>
            <a:ext cx="5657850" cy="5472113"/>
          </a:xfrm>
        </p:spPr>
        <p:txBody>
          <a:bodyPr rtlCol="0">
            <a:normAutofit/>
          </a:bodyPr>
          <a:lstStyle/>
          <a:p>
            <a:pPr marL="0" indent="0">
              <a:spcBef>
                <a:spcPct val="50000"/>
              </a:spcBef>
              <a:buNone/>
              <a:defRPr/>
            </a:pPr>
            <a:endParaRPr lang="pt-BR" i="1" dirty="0">
              <a:solidFill>
                <a:schemeClr val="accent1">
                  <a:lumMod val="75000"/>
                </a:schemeClr>
              </a:solidFill>
              <a:cs typeface="Times New Roman" pitchFamily="18" charset="0"/>
            </a:endParaRPr>
          </a:p>
          <a:p>
            <a:pPr marL="0" indent="0">
              <a:spcBef>
                <a:spcPct val="50000"/>
              </a:spcBef>
              <a:buNone/>
              <a:defRPr/>
            </a:pPr>
            <a:endParaRPr lang="pt-BR" i="1" dirty="0">
              <a:solidFill>
                <a:schemeClr val="accent1">
                  <a:lumMod val="75000"/>
                </a:schemeClr>
              </a:solidFill>
              <a:cs typeface="Times New Roman" pitchFamily="18" charset="0"/>
            </a:endParaRPr>
          </a:p>
          <a:p>
            <a:pPr marL="0" indent="0">
              <a:spcBef>
                <a:spcPct val="50000"/>
              </a:spcBef>
              <a:buNone/>
              <a:defRPr/>
            </a:pPr>
            <a:endParaRPr lang="pt-BR" i="1" dirty="0">
              <a:solidFill>
                <a:srgbClr val="002060"/>
              </a:solidFill>
              <a:cs typeface="Times New Roman" pitchFamily="18" charset="0"/>
            </a:endParaRPr>
          </a:p>
          <a:p>
            <a:pPr marL="0" indent="0" algn="just">
              <a:spcBef>
                <a:spcPct val="50000"/>
              </a:spcBef>
              <a:buNone/>
              <a:defRPr/>
            </a:pPr>
            <a:endParaRPr lang="pt-BR" i="1" dirty="0">
              <a:solidFill>
                <a:srgbClr val="002060"/>
              </a:solidFill>
              <a:cs typeface="Times New Roman" pitchFamily="18" charset="0"/>
            </a:endParaRPr>
          </a:p>
          <a:p>
            <a:pPr marL="274320" indent="-274320">
              <a:spcBef>
                <a:spcPct val="50000"/>
              </a:spcBef>
              <a:buNone/>
              <a:defRPr/>
            </a:pPr>
            <a:endParaRPr lang="pt-BR" sz="3600" i="1" dirty="0">
              <a:solidFill>
                <a:schemeClr val="accent1"/>
              </a:solidFill>
              <a:cs typeface="Times New Roman" pitchFamily="18" charset="0"/>
            </a:endParaRPr>
          </a:p>
        </p:txBody>
      </p:sp>
      <p:pic>
        <p:nvPicPr>
          <p:cNvPr id="19458" name="Picture 2" descr="C:\Users\Ana Carla\AppData\Local\Microsoft\Windows\Temporary Internet Files\Content.IE5\X184XJYH\charge acb.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50904" y="549276"/>
            <a:ext cx="3186113" cy="5472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CaixaDeTexto 1"/>
          <p:cNvSpPr txBox="1">
            <a:spLocks noChangeArrowheads="1"/>
          </p:cNvSpPr>
          <p:nvPr/>
        </p:nvSpPr>
        <p:spPr bwMode="auto">
          <a:xfrm>
            <a:off x="4932040" y="1125538"/>
            <a:ext cx="3024336" cy="2862322"/>
          </a:xfrm>
          <a:prstGeom prst="rect">
            <a:avLst/>
          </a:prstGeom>
          <a:noFill/>
          <a:ln w="9525">
            <a:solidFill>
              <a:schemeClr val="bg1"/>
            </a:solidFill>
            <a:miter lim="800000"/>
            <a:headEnd/>
            <a:tailEnd/>
          </a:ln>
          <a:extLst>
            <a:ext uri="{909E8E84-426E-40DD-AFC4-6F175D3DCCD1}">
              <a14:hiddenFill xmlns:a14="http://schemas.microsoft.com/office/drawing/2010/main" xmlns="">
                <a:solidFill>
                  <a:srgbClr val="FFFFFF"/>
                </a:solidFill>
              </a14:hiddenFill>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pt-BR" altLang="pt-BR" dirty="0">
                <a:solidFill>
                  <a:srgbClr val="990000"/>
                </a:solidFill>
                <a:latin typeface="Times New Roman" panose="02020603050405020304" pitchFamily="18" charset="0"/>
                <a:cs typeface="Times New Roman" panose="02020603050405020304" pitchFamily="18" charset="0"/>
              </a:rPr>
              <a:t>OBRIGADA!</a:t>
            </a:r>
          </a:p>
          <a:p>
            <a:pPr eaLnBrk="1" hangingPunct="1">
              <a:spcBef>
                <a:spcPct val="0"/>
              </a:spcBef>
              <a:buFontTx/>
              <a:buNone/>
            </a:pPr>
            <a:endParaRPr lang="pt-BR" altLang="pt-BR" dirty="0">
              <a:solidFill>
                <a:srgbClr val="990000"/>
              </a:solidFill>
              <a:latin typeface="Times New Roman" panose="02020603050405020304" pitchFamily="18" charset="0"/>
              <a:cs typeface="Times New Roman" panose="02020603050405020304" pitchFamily="18" charset="0"/>
            </a:endParaRPr>
          </a:p>
          <a:p>
            <a:pPr eaLnBrk="1" hangingPunct="1">
              <a:spcBef>
                <a:spcPct val="0"/>
              </a:spcBef>
              <a:buFontTx/>
              <a:buNone/>
            </a:pPr>
            <a:endParaRPr lang="pt-BR" altLang="pt-BR" dirty="0">
              <a:solidFill>
                <a:srgbClr val="990000"/>
              </a:solidFill>
              <a:latin typeface="Times New Roman" panose="02020603050405020304" pitchFamily="18" charset="0"/>
              <a:cs typeface="Times New Roman" panose="02020603050405020304" pitchFamily="18" charset="0"/>
            </a:endParaRPr>
          </a:p>
          <a:p>
            <a:pPr eaLnBrk="1" hangingPunct="1">
              <a:spcBef>
                <a:spcPct val="0"/>
              </a:spcBef>
              <a:buFontTx/>
              <a:buNone/>
            </a:pPr>
            <a:endParaRPr lang="pt-BR" altLang="pt-BR" dirty="0">
              <a:solidFill>
                <a:srgbClr val="990000"/>
              </a:solidFill>
              <a:latin typeface="Times New Roman" panose="02020603050405020304" pitchFamily="18" charset="0"/>
              <a:cs typeface="Times New Roman" panose="02020603050405020304" pitchFamily="18" charset="0"/>
            </a:endParaRPr>
          </a:p>
          <a:p>
            <a:pPr algn="r" eaLnBrk="1" hangingPunct="1">
              <a:spcBef>
                <a:spcPct val="0"/>
              </a:spcBef>
              <a:buFontTx/>
              <a:buNone/>
            </a:pPr>
            <a:r>
              <a:rPr lang="pt-BR" altLang="pt-BR" dirty="0">
                <a:latin typeface="Times New Roman" panose="02020603050405020304" pitchFamily="18" charset="0"/>
                <a:cs typeface="Times New Roman" panose="02020603050405020304" pitchFamily="18" charset="0"/>
              </a:rPr>
              <a:t>acb@usp.br</a:t>
            </a:r>
          </a:p>
          <a:p>
            <a:pPr algn="r" eaLnBrk="1" hangingPunct="1">
              <a:spcBef>
                <a:spcPct val="0"/>
              </a:spcBef>
              <a:buFontTx/>
              <a:buNone/>
            </a:pPr>
            <a:endParaRPr lang="pt-BR" altLang="pt-BR" sz="2000" b="1" dirty="0"/>
          </a:p>
        </p:txBody>
      </p:sp>
      <p:pic>
        <p:nvPicPr>
          <p:cNvPr id="6" name="Imagem 5"/>
          <p:cNvPicPr>
            <a:picLocks noChangeAspect="1"/>
          </p:cNvPicPr>
          <p:nvPr/>
        </p:nvPicPr>
        <p:blipFill>
          <a:blip r:embed="rId3" cstate="print"/>
          <a:stretch>
            <a:fillRect/>
          </a:stretch>
        </p:blipFill>
        <p:spPr>
          <a:xfrm>
            <a:off x="7297668" y="6000751"/>
            <a:ext cx="1873122" cy="857250"/>
          </a:xfrm>
          <a:prstGeom prst="rect">
            <a:avLst/>
          </a:prstGeom>
        </p:spPr>
      </p:pic>
    </p:spTree>
    <p:extLst>
      <p:ext uri="{BB962C8B-B14F-4D97-AF65-F5344CB8AC3E}">
        <p14:creationId xmlns:p14="http://schemas.microsoft.com/office/powerpoint/2010/main" xmlns="" val="3482313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randombar(horizontal)">
                                      <p:cBhvr>
                                        <p:cTn id="7" dur="500"/>
                                        <p:tgtEl>
                                          <p:spTgt spid="19458"/>
                                        </p:tgtEl>
                                      </p:cBhvr>
                                    </p:animEffect>
                                  </p:childTnLst>
                                </p:cTn>
                              </p:par>
                              <p:par>
                                <p:cTn id="8" presetID="26"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80">
                                          <p:stCondLst>
                                            <p:cond delay="0"/>
                                          </p:stCondLst>
                                        </p:cTn>
                                        <p:tgtEl>
                                          <p:spTgt spid="2"/>
                                        </p:tgtEl>
                                      </p:cBhvr>
                                    </p:animEffect>
                                    <p:anim calcmode="lin" valueType="num">
                                      <p:cBhvr>
                                        <p:cTn id="11"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2"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3"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4"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5"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6" dur="26">
                                          <p:stCondLst>
                                            <p:cond delay="650"/>
                                          </p:stCondLst>
                                        </p:cTn>
                                        <p:tgtEl>
                                          <p:spTgt spid="2"/>
                                        </p:tgtEl>
                                      </p:cBhvr>
                                      <p:to x="100000" y="60000"/>
                                    </p:animScale>
                                    <p:animScale>
                                      <p:cBhvr>
                                        <p:cTn id="17" dur="166" decel="50000">
                                          <p:stCondLst>
                                            <p:cond delay="676"/>
                                          </p:stCondLst>
                                        </p:cTn>
                                        <p:tgtEl>
                                          <p:spTgt spid="2"/>
                                        </p:tgtEl>
                                      </p:cBhvr>
                                      <p:to x="100000" y="100000"/>
                                    </p:animScale>
                                    <p:animScale>
                                      <p:cBhvr>
                                        <p:cTn id="18" dur="26">
                                          <p:stCondLst>
                                            <p:cond delay="1312"/>
                                          </p:stCondLst>
                                        </p:cTn>
                                        <p:tgtEl>
                                          <p:spTgt spid="2"/>
                                        </p:tgtEl>
                                      </p:cBhvr>
                                      <p:to x="100000" y="80000"/>
                                    </p:animScale>
                                    <p:animScale>
                                      <p:cBhvr>
                                        <p:cTn id="19" dur="166" decel="50000">
                                          <p:stCondLst>
                                            <p:cond delay="1338"/>
                                          </p:stCondLst>
                                        </p:cTn>
                                        <p:tgtEl>
                                          <p:spTgt spid="2"/>
                                        </p:tgtEl>
                                      </p:cBhvr>
                                      <p:to x="100000" y="100000"/>
                                    </p:animScale>
                                    <p:animScale>
                                      <p:cBhvr>
                                        <p:cTn id="20" dur="26">
                                          <p:stCondLst>
                                            <p:cond delay="1642"/>
                                          </p:stCondLst>
                                        </p:cTn>
                                        <p:tgtEl>
                                          <p:spTgt spid="2"/>
                                        </p:tgtEl>
                                      </p:cBhvr>
                                      <p:to x="100000" y="90000"/>
                                    </p:animScale>
                                    <p:animScale>
                                      <p:cBhvr>
                                        <p:cTn id="21" dur="166" decel="50000">
                                          <p:stCondLst>
                                            <p:cond delay="1668"/>
                                          </p:stCondLst>
                                        </p:cTn>
                                        <p:tgtEl>
                                          <p:spTgt spid="2"/>
                                        </p:tgtEl>
                                      </p:cBhvr>
                                      <p:to x="100000" y="100000"/>
                                    </p:animScale>
                                    <p:animScale>
                                      <p:cBhvr>
                                        <p:cTn id="22" dur="26">
                                          <p:stCondLst>
                                            <p:cond delay="1808"/>
                                          </p:stCondLst>
                                        </p:cTn>
                                        <p:tgtEl>
                                          <p:spTgt spid="2"/>
                                        </p:tgtEl>
                                      </p:cBhvr>
                                      <p:to x="100000" y="95000"/>
                                    </p:animScale>
                                    <p:animScale>
                                      <p:cBhvr>
                                        <p:cTn id="23"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pPr algn="l"/>
            <a:r>
              <a:rPr lang="pt-BR" sz="2800" b="1" dirty="0" smtClean="0">
                <a:solidFill>
                  <a:srgbClr val="7030A0"/>
                </a:solidFill>
              </a:rPr>
              <a:t>Diretrizes Gerais da Política urbana (art. 2º)</a:t>
            </a:r>
            <a:endParaRPr lang="pt-BR" sz="2800" dirty="0">
              <a:solidFill>
                <a:srgbClr val="7030A0"/>
              </a:solidFill>
            </a:endParaRPr>
          </a:p>
        </p:txBody>
      </p:sp>
      <p:graphicFrame>
        <p:nvGraphicFramePr>
          <p:cNvPr id="8" name="Espaço Reservado para Conteúdo 7"/>
          <p:cNvGraphicFramePr>
            <a:graphicFrameLocks noGrp="1"/>
          </p:cNvGraphicFramePr>
          <p:nvPr>
            <p:ph sz="half" idx="1"/>
          </p:nvPr>
        </p:nvGraphicFramePr>
        <p:xfrm>
          <a:off x="457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Espaço Reservado para Conteúdo 8"/>
          <p:cNvGraphicFramePr>
            <a:graphicFrameLocks noGrp="1"/>
          </p:cNvGraphicFramePr>
          <p:nvPr>
            <p:ph sz="half" idx="2"/>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7" name="Imagem 6"/>
          <p:cNvPicPr>
            <a:picLocks noChangeAspect="1"/>
          </p:cNvPicPr>
          <p:nvPr/>
        </p:nvPicPr>
        <p:blipFill>
          <a:blip r:embed="rId12" cstate="print"/>
          <a:stretch>
            <a:fillRect/>
          </a:stretch>
        </p:blipFill>
        <p:spPr>
          <a:xfrm>
            <a:off x="7308304" y="404664"/>
            <a:ext cx="1835696" cy="857250"/>
          </a:xfrm>
          <a:prstGeom prst="rect">
            <a:avLst/>
          </a:prstGeom>
        </p:spPr>
      </p:pic>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571</TotalTime>
  <Words>4288</Words>
  <Application>Microsoft Office PowerPoint</Application>
  <PresentationFormat>Apresentação na tela (4:3)</PresentationFormat>
  <Paragraphs>342</Paragraphs>
  <Slides>84</Slides>
  <Notes>0</Notes>
  <HiddenSlides>0</HiddenSlides>
  <MMClips>0</MMClips>
  <ScaleCrop>false</ScaleCrop>
  <HeadingPairs>
    <vt:vector size="4" baseType="variant">
      <vt:variant>
        <vt:lpstr>Tema</vt:lpstr>
      </vt:variant>
      <vt:variant>
        <vt:i4>1</vt:i4>
      </vt:variant>
      <vt:variant>
        <vt:lpstr>Títulos de slides</vt:lpstr>
      </vt:variant>
      <vt:variant>
        <vt:i4>84</vt:i4>
      </vt:variant>
    </vt:vector>
  </HeadingPairs>
  <TitlesOfParts>
    <vt:vector size="85" baseType="lpstr">
      <vt:lpstr>Tema do Office</vt:lpstr>
      <vt:lpstr>Gestão de Políticas Públicas</vt:lpstr>
      <vt:lpstr>ESTATUTO DA CIDADE</vt:lpstr>
      <vt:lpstr>ESTATUTO DA CIDADE</vt:lpstr>
      <vt:lpstr>ESTATUTO DA CIDADE</vt:lpstr>
      <vt:lpstr>ESTATUTO DA CIDADE</vt:lpstr>
      <vt:lpstr>ESTATUTO DA CIDADE</vt:lpstr>
      <vt:lpstr>Slide 7</vt:lpstr>
      <vt:lpstr>Diretrizes Gerais da Política urbana (art. 2º)</vt:lpstr>
      <vt:lpstr>Diretrizes Gerais da Política urbana (art. 2º)</vt:lpstr>
      <vt:lpstr>Diretrizes Gerais da Política urbana (art. 2º)</vt:lpstr>
      <vt:lpstr>Slide 11</vt:lpstr>
      <vt:lpstr>Instrumentos da política urbana (art. 4º)</vt:lpstr>
      <vt:lpstr>Dos Instrumentos em geral</vt:lpstr>
      <vt:lpstr>Dos Instrumentos em geral</vt:lpstr>
      <vt:lpstr>Instrumentos do planejamento municipal</vt:lpstr>
      <vt:lpstr>Instrumentos do planejamento municipal</vt:lpstr>
      <vt:lpstr>Instrumentos da política urbana</vt:lpstr>
      <vt:lpstr>Slide 18</vt:lpstr>
      <vt:lpstr>Instrumentos da política urbana</vt:lpstr>
      <vt:lpstr>Instrumentos da política urbana</vt:lpstr>
      <vt:lpstr>Instrumentos da política urbana</vt:lpstr>
      <vt:lpstr>Instrumentos da política urbana</vt:lpstr>
      <vt:lpstr>Instrumentos da política urbana</vt:lpstr>
      <vt:lpstr>Instrumentos da política urbana</vt:lpstr>
      <vt:lpstr>Instrumentos da política urbana</vt:lpstr>
      <vt:lpstr>Instrumentos da política urbana</vt:lpstr>
      <vt:lpstr>Instrumentos da política urbana</vt:lpstr>
      <vt:lpstr>Instrumentos da política urbana</vt:lpstr>
      <vt:lpstr>Instrumentos da política urbana</vt:lpstr>
      <vt:lpstr>Instrumentos da política urbana</vt:lpstr>
      <vt:lpstr>Instrumentos da política urbana</vt:lpstr>
      <vt:lpstr>Instrumentos da política urbana</vt:lpstr>
      <vt:lpstr>OUTORGA ONEROSA DO DIREITO  DE CONSTRUIR</vt:lpstr>
      <vt:lpstr>OUTORGA ONEROSA DO DIREITO  DE CONSTRUIR</vt:lpstr>
      <vt:lpstr>OUTORGA ONEROSA DO DIREITO  DE CONSTRUIR</vt:lpstr>
      <vt:lpstr>OUTORGA ONEROSA DO DIREITO  DE CONSTRUIR</vt:lpstr>
      <vt:lpstr>OUTORGA ONEROSA DO DIREITO  DE CONSTRUIR</vt:lpstr>
      <vt:lpstr>OUTORGA ONEROSA DO DIREITO  DE CONSTRUIR</vt:lpstr>
      <vt:lpstr>OUTORGA ONEROSA DO DIREITO  DE CONSTRUIR</vt:lpstr>
      <vt:lpstr>OUTORGA ONEROSA DO DIREITO  DE CONSTRUIR</vt:lpstr>
      <vt:lpstr>OUTORGA ONEROSA DO DIREITO  DE CONSTRUIR</vt:lpstr>
      <vt:lpstr>OUTORGA ONEROSA DO DIREITO  DE CONSTRUIR</vt:lpstr>
      <vt:lpstr>OUTORGA ONEROSA DO DIREITO  DE CONSTRUIR</vt:lpstr>
      <vt:lpstr>OUTORGA ONEROSA DO DIREITO  DE CONSTRUIR</vt:lpstr>
      <vt:lpstr>OUTORGA ONEROSA DO DIREITO  DE CONSTRUIR</vt:lpstr>
      <vt:lpstr>OUTORGA ONEROSA DO DIREITO  DE CONSTRUIR</vt:lpstr>
      <vt:lpstr>OUTORGA ONEROSA DO DIREITO  DE CONSTRUIR</vt:lpstr>
      <vt:lpstr>OUTORGA ONEROSA DO DIREITO  DE CONSTRUIR</vt:lpstr>
      <vt:lpstr>OUTORGA ONEROSA DO DIREITO  DE CONSTRUIR</vt:lpstr>
      <vt:lpstr>OUTORGA ONEROSA DO DIREITO  DE CONSTRUIR</vt:lpstr>
      <vt:lpstr>OUTORGA ONEROSA DO DIREITO  DE CONSTRUIR</vt:lpstr>
      <vt:lpstr>OUTORGA ONEROSA DO DIREITO  DE CONSTRUIR</vt:lpstr>
      <vt:lpstr>OUTORGA ONEROSA DO DIREITO  DE CONSTRUIR</vt:lpstr>
      <vt:lpstr>OUTORGA ONEROSA DO DIREITO  DE CONSTRUIR</vt:lpstr>
      <vt:lpstr>Instrumentos da política urbana</vt:lpstr>
      <vt:lpstr>Instrumentos da política urbana</vt:lpstr>
      <vt:lpstr>Instrumentos da política urbana</vt:lpstr>
      <vt:lpstr>Instrumentos da política urbana</vt:lpstr>
      <vt:lpstr> </vt:lpstr>
      <vt:lpstr>Slide 60</vt:lpstr>
      <vt:lpstr>Planejamento Municipal</vt:lpstr>
      <vt:lpstr>Planejamento Municipal</vt:lpstr>
      <vt:lpstr>Planejamento Municipal</vt:lpstr>
      <vt:lpstr>Slide 64</vt:lpstr>
      <vt:lpstr>Plano Diretor</vt:lpstr>
      <vt:lpstr>Plano Diretor</vt:lpstr>
      <vt:lpstr>Plano Diretor</vt:lpstr>
      <vt:lpstr>Plano Diretor</vt:lpstr>
      <vt:lpstr>Plano Diretor</vt:lpstr>
      <vt:lpstr>Plano Diretor</vt:lpstr>
      <vt:lpstr>Plano Diretor</vt:lpstr>
      <vt:lpstr>Plano Diretor</vt:lpstr>
      <vt:lpstr>Plano Diretor</vt:lpstr>
      <vt:lpstr>Plano Diretor</vt:lpstr>
      <vt:lpstr>Slide 75</vt:lpstr>
      <vt:lpstr>Uso e ocupação do solo</vt:lpstr>
      <vt:lpstr>Uso e ocupação do solo</vt:lpstr>
      <vt:lpstr>Uso e ocupação do solo</vt:lpstr>
      <vt:lpstr>Uso e ocupação do solo</vt:lpstr>
      <vt:lpstr>Uso e ocupação do solo</vt:lpstr>
      <vt:lpstr>Uso e ocupação do solo</vt:lpstr>
      <vt:lpstr>Uso e ocupação do solo</vt:lpstr>
      <vt:lpstr>Uso e ocupação do solo</vt:lpstr>
      <vt:lpstr>Slide 84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Marcia Walquiria Batista dos Santos</dc:creator>
  <cp:lastModifiedBy>Marcia</cp:lastModifiedBy>
  <cp:revision>49</cp:revision>
  <dcterms:created xsi:type="dcterms:W3CDTF">2017-08-07T14:10:04Z</dcterms:created>
  <dcterms:modified xsi:type="dcterms:W3CDTF">2017-09-08T15:28:28Z</dcterms:modified>
</cp:coreProperties>
</file>