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sldIdLst>
    <p:sldId id="256" r:id="rId2"/>
    <p:sldId id="263" r:id="rId3"/>
    <p:sldId id="278" r:id="rId4"/>
    <p:sldId id="258" r:id="rId5"/>
    <p:sldId id="264" r:id="rId6"/>
    <p:sldId id="279" r:id="rId7"/>
    <p:sldId id="257" r:id="rId8"/>
    <p:sldId id="265" r:id="rId9"/>
    <p:sldId id="266" r:id="rId10"/>
    <p:sldId id="292" r:id="rId11"/>
    <p:sldId id="267" r:id="rId12"/>
    <p:sldId id="270" r:id="rId13"/>
    <p:sldId id="271" r:id="rId14"/>
    <p:sldId id="273" r:id="rId15"/>
    <p:sldId id="277" r:id="rId16"/>
    <p:sldId id="275" r:id="rId17"/>
    <p:sldId id="274" r:id="rId18"/>
    <p:sldId id="276" r:id="rId19"/>
    <p:sldId id="293" r:id="rId20"/>
    <p:sldId id="268" r:id="rId21"/>
    <p:sldId id="294" r:id="rId22"/>
    <p:sldId id="281" r:id="rId23"/>
    <p:sldId id="295" r:id="rId24"/>
    <p:sldId id="296" r:id="rId25"/>
    <p:sldId id="297" r:id="rId26"/>
    <p:sldId id="282" r:id="rId27"/>
    <p:sldId id="283" r:id="rId28"/>
    <p:sldId id="284" r:id="rId29"/>
    <p:sldId id="287" r:id="rId30"/>
    <p:sldId id="285" r:id="rId31"/>
    <p:sldId id="286" r:id="rId32"/>
    <p:sldId id="288" r:id="rId33"/>
    <p:sldId id="289" r:id="rId34"/>
    <p:sldId id="290" r:id="rId35"/>
    <p:sldId id="291" r:id="rId36"/>
    <p:sldId id="262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4E51EF-E039-49FC-A8BB-9D8FB2DC124D}" type="doc">
      <dgm:prSet loTypeId="urn:microsoft.com/office/officeart/2005/8/layout/vList2" loCatId="Inbox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54B7A73D-A48F-418E-8C64-F0B85CBB8B34}">
      <dgm:prSet/>
      <dgm:spPr/>
      <dgm:t>
        <a:bodyPr/>
        <a:lstStyle/>
        <a:p>
          <a:r>
            <a:rPr lang="pt-BR" dirty="0"/>
            <a:t>1. Introdução</a:t>
          </a:r>
          <a:endParaRPr lang="en-US" dirty="0"/>
        </a:p>
      </dgm:t>
    </dgm:pt>
    <dgm:pt modelId="{D920567E-C99F-4171-8627-EF6777E980F5}" type="parTrans" cxnId="{CCBA1817-B7FD-4126-9B49-73D2EA378848}">
      <dgm:prSet/>
      <dgm:spPr/>
      <dgm:t>
        <a:bodyPr/>
        <a:lstStyle/>
        <a:p>
          <a:endParaRPr lang="en-US"/>
        </a:p>
      </dgm:t>
    </dgm:pt>
    <dgm:pt modelId="{2BF85B80-52B1-4491-BF0C-E163F308F0F1}" type="sibTrans" cxnId="{CCBA1817-B7FD-4126-9B49-73D2EA378848}">
      <dgm:prSet/>
      <dgm:spPr/>
      <dgm:t>
        <a:bodyPr/>
        <a:lstStyle/>
        <a:p>
          <a:endParaRPr lang="en-US"/>
        </a:p>
      </dgm:t>
    </dgm:pt>
    <dgm:pt modelId="{4713D57B-06EA-4F79-BD65-08E96834CCA7}">
      <dgm:prSet/>
      <dgm:spPr/>
      <dgm:t>
        <a:bodyPr/>
        <a:lstStyle/>
        <a:p>
          <a:r>
            <a:rPr lang="pt-BR" dirty="0"/>
            <a:t>2. </a:t>
          </a:r>
          <a:r>
            <a:rPr lang="pt-BR" i="1" dirty="0" err="1"/>
            <a:t>Value</a:t>
          </a:r>
          <a:r>
            <a:rPr lang="pt-BR" i="1" dirty="0"/>
            <a:t> </a:t>
          </a:r>
          <a:r>
            <a:rPr lang="pt-BR" i="1" dirty="0" err="1"/>
            <a:t>at</a:t>
          </a:r>
          <a:r>
            <a:rPr lang="pt-BR" i="1" dirty="0"/>
            <a:t> </a:t>
          </a:r>
          <a:r>
            <a:rPr lang="pt-BR" i="1" dirty="0" err="1"/>
            <a:t>Risk</a:t>
          </a:r>
          <a:endParaRPr lang="en-US" i="1" dirty="0"/>
        </a:p>
      </dgm:t>
    </dgm:pt>
    <dgm:pt modelId="{E70318E5-BAA9-4E74-82FE-D41CD9AE765B}" type="parTrans" cxnId="{E27534DE-FEB8-4BDB-A72E-BB44AEAF7A21}">
      <dgm:prSet/>
      <dgm:spPr/>
      <dgm:t>
        <a:bodyPr/>
        <a:lstStyle/>
        <a:p>
          <a:endParaRPr lang="en-US"/>
        </a:p>
      </dgm:t>
    </dgm:pt>
    <dgm:pt modelId="{14BE3767-087E-41C7-8F71-FEDF43A87EC7}" type="sibTrans" cxnId="{E27534DE-FEB8-4BDB-A72E-BB44AEAF7A21}">
      <dgm:prSet/>
      <dgm:spPr/>
      <dgm:t>
        <a:bodyPr/>
        <a:lstStyle/>
        <a:p>
          <a:endParaRPr lang="en-US"/>
        </a:p>
      </dgm:t>
    </dgm:pt>
    <dgm:pt modelId="{3DE3646D-6757-42D0-9D4D-95467832E0C9}">
      <dgm:prSet/>
      <dgm:spPr/>
      <dgm:t>
        <a:bodyPr/>
        <a:lstStyle/>
        <a:p>
          <a:r>
            <a:rPr lang="pt-BR" dirty="0"/>
            <a:t>3. Metodologia</a:t>
          </a:r>
          <a:endParaRPr lang="en-US" dirty="0"/>
        </a:p>
      </dgm:t>
    </dgm:pt>
    <dgm:pt modelId="{45166480-E3E4-44A8-9F4A-1B14ADE12E86}" type="parTrans" cxnId="{172930D8-F52B-4FDF-80F6-02EE3E3F9ACA}">
      <dgm:prSet/>
      <dgm:spPr/>
      <dgm:t>
        <a:bodyPr/>
        <a:lstStyle/>
        <a:p>
          <a:endParaRPr lang="en-US"/>
        </a:p>
      </dgm:t>
    </dgm:pt>
    <dgm:pt modelId="{A1ECB697-3A20-400A-947B-879428D4E80D}" type="sibTrans" cxnId="{172930D8-F52B-4FDF-80F6-02EE3E3F9ACA}">
      <dgm:prSet/>
      <dgm:spPr/>
      <dgm:t>
        <a:bodyPr/>
        <a:lstStyle/>
        <a:p>
          <a:endParaRPr lang="en-US"/>
        </a:p>
      </dgm:t>
    </dgm:pt>
    <dgm:pt modelId="{657913BE-3E27-472A-A502-CA90C59ABF59}">
      <dgm:prSet/>
      <dgm:spPr/>
      <dgm:t>
        <a:bodyPr/>
        <a:lstStyle/>
        <a:p>
          <a:r>
            <a:rPr lang="pt-BR" dirty="0"/>
            <a:t>4. Resultados</a:t>
          </a:r>
          <a:endParaRPr lang="en-US" dirty="0"/>
        </a:p>
      </dgm:t>
    </dgm:pt>
    <dgm:pt modelId="{11FC420F-D138-4839-9D7D-F6691AFFC48B}" type="parTrans" cxnId="{E14AC4EA-937C-4603-B2FB-2E52581351CF}">
      <dgm:prSet/>
      <dgm:spPr/>
      <dgm:t>
        <a:bodyPr/>
        <a:lstStyle/>
        <a:p>
          <a:endParaRPr lang="en-US"/>
        </a:p>
      </dgm:t>
    </dgm:pt>
    <dgm:pt modelId="{E0C1CAFE-B5AA-411D-8D81-F245F00EF631}" type="sibTrans" cxnId="{E14AC4EA-937C-4603-B2FB-2E52581351CF}">
      <dgm:prSet/>
      <dgm:spPr/>
      <dgm:t>
        <a:bodyPr/>
        <a:lstStyle/>
        <a:p>
          <a:endParaRPr lang="en-US"/>
        </a:p>
      </dgm:t>
    </dgm:pt>
    <dgm:pt modelId="{2F8375F5-73E5-48CE-9249-026F30285427}">
      <dgm:prSet/>
      <dgm:spPr/>
      <dgm:t>
        <a:bodyPr/>
        <a:lstStyle/>
        <a:p>
          <a:r>
            <a:rPr lang="pt-BR" dirty="0"/>
            <a:t>5. Conclusão</a:t>
          </a:r>
          <a:endParaRPr lang="en-US" dirty="0"/>
        </a:p>
      </dgm:t>
    </dgm:pt>
    <dgm:pt modelId="{9307257F-3024-41DE-962C-14F0FAF23149}" type="parTrans" cxnId="{3FE3A78F-577F-4935-9D65-40B58E7E7DB2}">
      <dgm:prSet/>
      <dgm:spPr/>
      <dgm:t>
        <a:bodyPr/>
        <a:lstStyle/>
        <a:p>
          <a:endParaRPr lang="en-US"/>
        </a:p>
      </dgm:t>
    </dgm:pt>
    <dgm:pt modelId="{5C176208-E934-4B92-A9CC-EC4B67BDD7D8}" type="sibTrans" cxnId="{3FE3A78F-577F-4935-9D65-40B58E7E7DB2}">
      <dgm:prSet/>
      <dgm:spPr/>
      <dgm:t>
        <a:bodyPr/>
        <a:lstStyle/>
        <a:p>
          <a:endParaRPr lang="en-US"/>
        </a:p>
      </dgm:t>
    </dgm:pt>
    <dgm:pt modelId="{3152E592-B9DD-408F-B666-DD754C4749C7}" type="pres">
      <dgm:prSet presAssocID="{D94E51EF-E039-49FC-A8BB-9D8FB2DC124D}" presName="linear" presStyleCnt="0">
        <dgm:presLayoutVars>
          <dgm:animLvl val="lvl"/>
          <dgm:resizeHandles val="exact"/>
        </dgm:presLayoutVars>
      </dgm:prSet>
      <dgm:spPr/>
    </dgm:pt>
    <dgm:pt modelId="{86E0CB9A-F430-442E-955F-0CFA95EC6C4D}" type="pres">
      <dgm:prSet presAssocID="{54B7A73D-A48F-418E-8C64-F0B85CBB8B3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A221C66-979C-4188-8FB9-33D75261F5F8}" type="pres">
      <dgm:prSet presAssocID="{2BF85B80-52B1-4491-BF0C-E163F308F0F1}" presName="spacer" presStyleCnt="0"/>
      <dgm:spPr/>
    </dgm:pt>
    <dgm:pt modelId="{E30D7245-54DA-489C-886B-1CB15B7005FE}" type="pres">
      <dgm:prSet presAssocID="{4713D57B-06EA-4F79-BD65-08E96834CCA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CB5DBB4-70E6-4E36-988B-9AA75F742FE1}" type="pres">
      <dgm:prSet presAssocID="{14BE3767-087E-41C7-8F71-FEDF43A87EC7}" presName="spacer" presStyleCnt="0"/>
      <dgm:spPr/>
    </dgm:pt>
    <dgm:pt modelId="{08321E10-CE81-4522-AAD1-FB4F5E096B85}" type="pres">
      <dgm:prSet presAssocID="{3DE3646D-6757-42D0-9D4D-95467832E0C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46FF6D2-EF57-4D52-84F5-909B5620709C}" type="pres">
      <dgm:prSet presAssocID="{A1ECB697-3A20-400A-947B-879428D4E80D}" presName="spacer" presStyleCnt="0"/>
      <dgm:spPr/>
    </dgm:pt>
    <dgm:pt modelId="{47BB9CAB-CA93-402D-8959-BC0E3B0C725E}" type="pres">
      <dgm:prSet presAssocID="{657913BE-3E27-472A-A502-CA90C59ABF5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169B558-9A17-472A-9B4C-65C2A7A97AF5}" type="pres">
      <dgm:prSet presAssocID="{E0C1CAFE-B5AA-411D-8D81-F245F00EF631}" presName="spacer" presStyleCnt="0"/>
      <dgm:spPr/>
    </dgm:pt>
    <dgm:pt modelId="{982A17B0-C100-4E7F-902E-126A67F25A07}" type="pres">
      <dgm:prSet presAssocID="{2F8375F5-73E5-48CE-9249-026F30285427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CBA1817-B7FD-4126-9B49-73D2EA378848}" srcId="{D94E51EF-E039-49FC-A8BB-9D8FB2DC124D}" destId="{54B7A73D-A48F-418E-8C64-F0B85CBB8B34}" srcOrd="0" destOrd="0" parTransId="{D920567E-C99F-4171-8627-EF6777E980F5}" sibTransId="{2BF85B80-52B1-4491-BF0C-E163F308F0F1}"/>
    <dgm:cxn modelId="{B864C023-3D34-473D-A10E-706CA231A0F0}" type="presOf" srcId="{4713D57B-06EA-4F79-BD65-08E96834CCA7}" destId="{E30D7245-54DA-489C-886B-1CB15B7005FE}" srcOrd="0" destOrd="0" presId="urn:microsoft.com/office/officeart/2005/8/layout/vList2"/>
    <dgm:cxn modelId="{DA6B5580-19E5-4485-B5AE-DF3637510CCC}" type="presOf" srcId="{D94E51EF-E039-49FC-A8BB-9D8FB2DC124D}" destId="{3152E592-B9DD-408F-B666-DD754C4749C7}" srcOrd="0" destOrd="0" presId="urn:microsoft.com/office/officeart/2005/8/layout/vList2"/>
    <dgm:cxn modelId="{3FE3A78F-577F-4935-9D65-40B58E7E7DB2}" srcId="{D94E51EF-E039-49FC-A8BB-9D8FB2DC124D}" destId="{2F8375F5-73E5-48CE-9249-026F30285427}" srcOrd="4" destOrd="0" parTransId="{9307257F-3024-41DE-962C-14F0FAF23149}" sibTransId="{5C176208-E934-4B92-A9CC-EC4B67BDD7D8}"/>
    <dgm:cxn modelId="{092969AE-D0B8-40F7-A03B-F490D03C754B}" type="presOf" srcId="{54B7A73D-A48F-418E-8C64-F0B85CBB8B34}" destId="{86E0CB9A-F430-442E-955F-0CFA95EC6C4D}" srcOrd="0" destOrd="0" presId="urn:microsoft.com/office/officeart/2005/8/layout/vList2"/>
    <dgm:cxn modelId="{B8FF9CB2-3124-426D-9811-71883FA8D9C6}" type="presOf" srcId="{3DE3646D-6757-42D0-9D4D-95467832E0C9}" destId="{08321E10-CE81-4522-AAD1-FB4F5E096B85}" srcOrd="0" destOrd="0" presId="urn:microsoft.com/office/officeart/2005/8/layout/vList2"/>
    <dgm:cxn modelId="{5A155ABC-DBEA-4A83-9168-C621274D7644}" type="presOf" srcId="{2F8375F5-73E5-48CE-9249-026F30285427}" destId="{982A17B0-C100-4E7F-902E-126A67F25A07}" srcOrd="0" destOrd="0" presId="urn:microsoft.com/office/officeart/2005/8/layout/vList2"/>
    <dgm:cxn modelId="{172930D8-F52B-4FDF-80F6-02EE3E3F9ACA}" srcId="{D94E51EF-E039-49FC-A8BB-9D8FB2DC124D}" destId="{3DE3646D-6757-42D0-9D4D-95467832E0C9}" srcOrd="2" destOrd="0" parTransId="{45166480-E3E4-44A8-9F4A-1B14ADE12E86}" sibTransId="{A1ECB697-3A20-400A-947B-879428D4E80D}"/>
    <dgm:cxn modelId="{E27534DE-FEB8-4BDB-A72E-BB44AEAF7A21}" srcId="{D94E51EF-E039-49FC-A8BB-9D8FB2DC124D}" destId="{4713D57B-06EA-4F79-BD65-08E96834CCA7}" srcOrd="1" destOrd="0" parTransId="{E70318E5-BAA9-4E74-82FE-D41CD9AE765B}" sibTransId="{14BE3767-087E-41C7-8F71-FEDF43A87EC7}"/>
    <dgm:cxn modelId="{E14AC4EA-937C-4603-B2FB-2E52581351CF}" srcId="{D94E51EF-E039-49FC-A8BB-9D8FB2DC124D}" destId="{657913BE-3E27-472A-A502-CA90C59ABF59}" srcOrd="3" destOrd="0" parTransId="{11FC420F-D138-4839-9D7D-F6691AFFC48B}" sibTransId="{E0C1CAFE-B5AA-411D-8D81-F245F00EF631}"/>
    <dgm:cxn modelId="{7E712DF8-C517-48E7-BDE0-F17F6A08DB38}" type="presOf" srcId="{657913BE-3E27-472A-A502-CA90C59ABF59}" destId="{47BB9CAB-CA93-402D-8959-BC0E3B0C725E}" srcOrd="0" destOrd="0" presId="urn:microsoft.com/office/officeart/2005/8/layout/vList2"/>
    <dgm:cxn modelId="{EC33CB8A-1458-47F8-9EFA-DE9232DD104E}" type="presParOf" srcId="{3152E592-B9DD-408F-B666-DD754C4749C7}" destId="{86E0CB9A-F430-442E-955F-0CFA95EC6C4D}" srcOrd="0" destOrd="0" presId="urn:microsoft.com/office/officeart/2005/8/layout/vList2"/>
    <dgm:cxn modelId="{635BC170-B3AD-4260-A3C6-2501B24434EF}" type="presParOf" srcId="{3152E592-B9DD-408F-B666-DD754C4749C7}" destId="{3A221C66-979C-4188-8FB9-33D75261F5F8}" srcOrd="1" destOrd="0" presId="urn:microsoft.com/office/officeart/2005/8/layout/vList2"/>
    <dgm:cxn modelId="{BD5EE75E-338E-4BDD-82AF-EFEF61B04787}" type="presParOf" srcId="{3152E592-B9DD-408F-B666-DD754C4749C7}" destId="{E30D7245-54DA-489C-886B-1CB15B7005FE}" srcOrd="2" destOrd="0" presId="urn:microsoft.com/office/officeart/2005/8/layout/vList2"/>
    <dgm:cxn modelId="{AE854440-FB02-4475-A913-5813F8E212F4}" type="presParOf" srcId="{3152E592-B9DD-408F-B666-DD754C4749C7}" destId="{7CB5DBB4-70E6-4E36-988B-9AA75F742FE1}" srcOrd="3" destOrd="0" presId="urn:microsoft.com/office/officeart/2005/8/layout/vList2"/>
    <dgm:cxn modelId="{7914AA8A-5211-4BBD-AAF4-5DE7BCE4623F}" type="presParOf" srcId="{3152E592-B9DD-408F-B666-DD754C4749C7}" destId="{08321E10-CE81-4522-AAD1-FB4F5E096B85}" srcOrd="4" destOrd="0" presId="urn:microsoft.com/office/officeart/2005/8/layout/vList2"/>
    <dgm:cxn modelId="{6C6252F5-A9FA-4D79-B2A5-F6CBC7736D58}" type="presParOf" srcId="{3152E592-B9DD-408F-B666-DD754C4749C7}" destId="{346FF6D2-EF57-4D52-84F5-909B5620709C}" srcOrd="5" destOrd="0" presId="urn:microsoft.com/office/officeart/2005/8/layout/vList2"/>
    <dgm:cxn modelId="{A2774799-0EFB-4381-88E5-66A59A495BE5}" type="presParOf" srcId="{3152E592-B9DD-408F-B666-DD754C4749C7}" destId="{47BB9CAB-CA93-402D-8959-BC0E3B0C725E}" srcOrd="6" destOrd="0" presId="urn:microsoft.com/office/officeart/2005/8/layout/vList2"/>
    <dgm:cxn modelId="{42C533C5-0BDD-401F-8A77-C09552911723}" type="presParOf" srcId="{3152E592-B9DD-408F-B666-DD754C4749C7}" destId="{7169B558-9A17-472A-9B4C-65C2A7A97AF5}" srcOrd="7" destOrd="0" presId="urn:microsoft.com/office/officeart/2005/8/layout/vList2"/>
    <dgm:cxn modelId="{5F249BEE-CB20-48E5-BE28-D8725ACD6AC5}" type="presParOf" srcId="{3152E592-B9DD-408F-B666-DD754C4749C7}" destId="{982A17B0-C100-4E7F-902E-126A67F25A0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4BC36CE-558C-4C18-9890-22EC303A3DC1}" type="doc">
      <dgm:prSet loTypeId="urn:microsoft.com/office/officeart/2005/8/layout/vList2" loCatId="Inbox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en-US"/>
        </a:p>
      </dgm:t>
    </dgm:pt>
    <dgm:pt modelId="{C13FC188-BAD8-461C-8A9B-90E908F8E27B}">
      <dgm:prSet/>
      <dgm:spPr/>
      <dgm:t>
        <a:bodyPr/>
        <a:lstStyle/>
        <a:p>
          <a:r>
            <a:rPr lang="pt-BR" dirty="0"/>
            <a:t>ITUB4: Itaú Unibanco (10,76%)</a:t>
          </a:r>
          <a:endParaRPr lang="en-US" dirty="0"/>
        </a:p>
      </dgm:t>
    </dgm:pt>
    <dgm:pt modelId="{CDFD2680-B319-4655-BED0-B630D2F5F60F}" type="parTrans" cxnId="{5C2E8A9B-FF40-40A7-AF5C-02E78855C27D}">
      <dgm:prSet/>
      <dgm:spPr/>
      <dgm:t>
        <a:bodyPr/>
        <a:lstStyle/>
        <a:p>
          <a:endParaRPr lang="en-US"/>
        </a:p>
      </dgm:t>
    </dgm:pt>
    <dgm:pt modelId="{942443C9-7094-4D2F-B05E-A5B48F75BFD7}" type="sibTrans" cxnId="{5C2E8A9B-FF40-40A7-AF5C-02E78855C27D}">
      <dgm:prSet/>
      <dgm:spPr/>
      <dgm:t>
        <a:bodyPr/>
        <a:lstStyle/>
        <a:p>
          <a:endParaRPr lang="en-US"/>
        </a:p>
      </dgm:t>
    </dgm:pt>
    <dgm:pt modelId="{26455F06-46D3-41B6-B9F6-DC71D48CFAC8}">
      <dgm:prSet/>
      <dgm:spPr/>
      <dgm:t>
        <a:bodyPr/>
        <a:lstStyle/>
        <a:p>
          <a:r>
            <a:rPr lang="pt-BR"/>
            <a:t>VALE3: Vale (8,51%)</a:t>
          </a:r>
          <a:endParaRPr lang="en-US"/>
        </a:p>
      </dgm:t>
    </dgm:pt>
    <dgm:pt modelId="{D1A72691-A36C-4B88-BBD1-3E8D9BDD192E}" type="parTrans" cxnId="{160833D9-1C89-4242-A11D-493F0ACAAE9D}">
      <dgm:prSet/>
      <dgm:spPr/>
      <dgm:t>
        <a:bodyPr/>
        <a:lstStyle/>
        <a:p>
          <a:endParaRPr lang="en-US"/>
        </a:p>
      </dgm:t>
    </dgm:pt>
    <dgm:pt modelId="{A630A330-BAAE-4D8B-8778-D2C204A83405}" type="sibTrans" cxnId="{160833D9-1C89-4242-A11D-493F0ACAAE9D}">
      <dgm:prSet/>
      <dgm:spPr/>
      <dgm:t>
        <a:bodyPr/>
        <a:lstStyle/>
        <a:p>
          <a:endParaRPr lang="en-US"/>
        </a:p>
      </dgm:t>
    </dgm:pt>
    <dgm:pt modelId="{A0883716-73AD-4E56-97A4-E17146305D88}">
      <dgm:prSet/>
      <dgm:spPr/>
      <dgm:t>
        <a:bodyPr/>
        <a:lstStyle/>
        <a:p>
          <a:r>
            <a:rPr lang="pt-BR"/>
            <a:t>BBDC4: Bradesco (7,97%)</a:t>
          </a:r>
          <a:endParaRPr lang="en-US"/>
        </a:p>
      </dgm:t>
    </dgm:pt>
    <dgm:pt modelId="{6C0B6C20-AB9D-4E29-9D92-77F08CAB5D7F}" type="parTrans" cxnId="{37454EDD-75B8-4A0F-9C05-9767BA619CC1}">
      <dgm:prSet/>
      <dgm:spPr/>
      <dgm:t>
        <a:bodyPr/>
        <a:lstStyle/>
        <a:p>
          <a:endParaRPr lang="en-US"/>
        </a:p>
      </dgm:t>
    </dgm:pt>
    <dgm:pt modelId="{CFEB8A1E-49BF-4D58-808C-B82FC2F7322C}" type="sibTrans" cxnId="{37454EDD-75B8-4A0F-9C05-9767BA619CC1}">
      <dgm:prSet/>
      <dgm:spPr/>
      <dgm:t>
        <a:bodyPr/>
        <a:lstStyle/>
        <a:p>
          <a:endParaRPr lang="en-US"/>
        </a:p>
      </dgm:t>
    </dgm:pt>
    <dgm:pt modelId="{8D38B0C8-051B-46D1-8C78-FD4BBC625E75}">
      <dgm:prSet/>
      <dgm:spPr/>
      <dgm:t>
        <a:bodyPr/>
        <a:lstStyle/>
        <a:p>
          <a:r>
            <a:rPr lang="pt-BR"/>
            <a:t>ABEV3: Ambev (7,09%)</a:t>
          </a:r>
          <a:endParaRPr lang="en-US"/>
        </a:p>
      </dgm:t>
    </dgm:pt>
    <dgm:pt modelId="{446743F5-BB3C-4909-8F0A-BB5311D3FF10}" type="parTrans" cxnId="{AE957570-D7D9-4C23-B94E-B9B48FB9DF59}">
      <dgm:prSet/>
      <dgm:spPr/>
      <dgm:t>
        <a:bodyPr/>
        <a:lstStyle/>
        <a:p>
          <a:endParaRPr lang="en-US"/>
        </a:p>
      </dgm:t>
    </dgm:pt>
    <dgm:pt modelId="{47207D10-E28C-40F8-9C32-2F6ED925AF2D}" type="sibTrans" cxnId="{AE957570-D7D9-4C23-B94E-B9B48FB9DF59}">
      <dgm:prSet/>
      <dgm:spPr/>
      <dgm:t>
        <a:bodyPr/>
        <a:lstStyle/>
        <a:p>
          <a:endParaRPr lang="en-US"/>
        </a:p>
      </dgm:t>
    </dgm:pt>
    <dgm:pt modelId="{71798C18-0134-425B-BAB8-56C55F7153DD}">
      <dgm:prSet/>
      <dgm:spPr/>
      <dgm:t>
        <a:bodyPr/>
        <a:lstStyle/>
        <a:p>
          <a:r>
            <a:rPr lang="pt-BR"/>
            <a:t>PETR4: Petrobras (7,02%)</a:t>
          </a:r>
          <a:endParaRPr lang="en-US"/>
        </a:p>
      </dgm:t>
    </dgm:pt>
    <dgm:pt modelId="{16BDCAE9-668F-420A-A77D-F36373F6D9E9}" type="parTrans" cxnId="{F6D6237C-5290-4E0E-93C7-77A15118B512}">
      <dgm:prSet/>
      <dgm:spPr/>
      <dgm:t>
        <a:bodyPr/>
        <a:lstStyle/>
        <a:p>
          <a:endParaRPr lang="en-US"/>
        </a:p>
      </dgm:t>
    </dgm:pt>
    <dgm:pt modelId="{26B074EF-DECC-47BA-A092-70784D2A6872}" type="sibTrans" cxnId="{F6D6237C-5290-4E0E-93C7-77A15118B512}">
      <dgm:prSet/>
      <dgm:spPr/>
      <dgm:t>
        <a:bodyPr/>
        <a:lstStyle/>
        <a:p>
          <a:endParaRPr lang="en-US"/>
        </a:p>
      </dgm:t>
    </dgm:pt>
    <dgm:pt modelId="{799D22C2-4657-42D5-9E50-644B98BED70E}" type="pres">
      <dgm:prSet presAssocID="{B4BC36CE-558C-4C18-9890-22EC303A3DC1}" presName="linear" presStyleCnt="0">
        <dgm:presLayoutVars>
          <dgm:animLvl val="lvl"/>
          <dgm:resizeHandles val="exact"/>
        </dgm:presLayoutVars>
      </dgm:prSet>
      <dgm:spPr/>
    </dgm:pt>
    <dgm:pt modelId="{CF7BC553-80CA-4E02-BC4A-1F92A4160CBA}" type="pres">
      <dgm:prSet presAssocID="{C13FC188-BAD8-461C-8A9B-90E908F8E27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3D7D446-E464-4F04-809B-43D7F699A3EB}" type="pres">
      <dgm:prSet presAssocID="{942443C9-7094-4D2F-B05E-A5B48F75BFD7}" presName="spacer" presStyleCnt="0"/>
      <dgm:spPr/>
    </dgm:pt>
    <dgm:pt modelId="{864E0D4B-DB9A-4791-9482-6023A6A9441A}" type="pres">
      <dgm:prSet presAssocID="{26455F06-46D3-41B6-B9F6-DC71D48CFAC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AFB28A3-3AF8-4466-A763-48C2542345A0}" type="pres">
      <dgm:prSet presAssocID="{A630A330-BAAE-4D8B-8778-D2C204A83405}" presName="spacer" presStyleCnt="0"/>
      <dgm:spPr/>
    </dgm:pt>
    <dgm:pt modelId="{51DB3D34-BBE8-4152-9F2F-010764329208}" type="pres">
      <dgm:prSet presAssocID="{A0883716-73AD-4E56-97A4-E17146305D8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A81CD3D-C551-4A87-875E-95601629FCD6}" type="pres">
      <dgm:prSet presAssocID="{CFEB8A1E-49BF-4D58-808C-B82FC2F7322C}" presName="spacer" presStyleCnt="0"/>
      <dgm:spPr/>
    </dgm:pt>
    <dgm:pt modelId="{1830BD21-F81C-40FF-BB8D-3B0EAACB559A}" type="pres">
      <dgm:prSet presAssocID="{8D38B0C8-051B-46D1-8C78-FD4BBC625E7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86F4D8C-0BDE-4BF5-9DE7-FAEFA135B29A}" type="pres">
      <dgm:prSet presAssocID="{47207D10-E28C-40F8-9C32-2F6ED925AF2D}" presName="spacer" presStyleCnt="0"/>
      <dgm:spPr/>
    </dgm:pt>
    <dgm:pt modelId="{4C99928C-538C-4102-91D6-EA9EE7B1C2C1}" type="pres">
      <dgm:prSet presAssocID="{71798C18-0134-425B-BAB8-56C55F7153D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F9F610B-B91F-4A73-9D22-9E9CEA2F1235}" type="presOf" srcId="{8D38B0C8-051B-46D1-8C78-FD4BBC625E75}" destId="{1830BD21-F81C-40FF-BB8D-3B0EAACB559A}" srcOrd="0" destOrd="0" presId="urn:microsoft.com/office/officeart/2005/8/layout/vList2"/>
    <dgm:cxn modelId="{95399A15-C802-4AB1-A0AB-4E93D31CCC83}" type="presOf" srcId="{C13FC188-BAD8-461C-8A9B-90E908F8E27B}" destId="{CF7BC553-80CA-4E02-BC4A-1F92A4160CBA}" srcOrd="0" destOrd="0" presId="urn:microsoft.com/office/officeart/2005/8/layout/vList2"/>
    <dgm:cxn modelId="{B4E90920-498C-480B-BA2E-507AD74055FC}" type="presOf" srcId="{71798C18-0134-425B-BAB8-56C55F7153DD}" destId="{4C99928C-538C-4102-91D6-EA9EE7B1C2C1}" srcOrd="0" destOrd="0" presId="urn:microsoft.com/office/officeart/2005/8/layout/vList2"/>
    <dgm:cxn modelId="{0C9FF135-1AAD-4375-A1A8-A1FFD49ED9BC}" type="presOf" srcId="{A0883716-73AD-4E56-97A4-E17146305D88}" destId="{51DB3D34-BBE8-4152-9F2F-010764329208}" srcOrd="0" destOrd="0" presId="urn:microsoft.com/office/officeart/2005/8/layout/vList2"/>
    <dgm:cxn modelId="{AE957570-D7D9-4C23-B94E-B9B48FB9DF59}" srcId="{B4BC36CE-558C-4C18-9890-22EC303A3DC1}" destId="{8D38B0C8-051B-46D1-8C78-FD4BBC625E75}" srcOrd="3" destOrd="0" parTransId="{446743F5-BB3C-4909-8F0A-BB5311D3FF10}" sibTransId="{47207D10-E28C-40F8-9C32-2F6ED925AF2D}"/>
    <dgm:cxn modelId="{F6D6237C-5290-4E0E-93C7-77A15118B512}" srcId="{B4BC36CE-558C-4C18-9890-22EC303A3DC1}" destId="{71798C18-0134-425B-BAB8-56C55F7153DD}" srcOrd="4" destOrd="0" parTransId="{16BDCAE9-668F-420A-A77D-F36373F6D9E9}" sibTransId="{26B074EF-DECC-47BA-A092-70784D2A6872}"/>
    <dgm:cxn modelId="{1FC37698-05C3-431A-A6D4-3251F198CF5F}" type="presOf" srcId="{26455F06-46D3-41B6-B9F6-DC71D48CFAC8}" destId="{864E0D4B-DB9A-4791-9482-6023A6A9441A}" srcOrd="0" destOrd="0" presId="urn:microsoft.com/office/officeart/2005/8/layout/vList2"/>
    <dgm:cxn modelId="{5C2E8A9B-FF40-40A7-AF5C-02E78855C27D}" srcId="{B4BC36CE-558C-4C18-9890-22EC303A3DC1}" destId="{C13FC188-BAD8-461C-8A9B-90E908F8E27B}" srcOrd="0" destOrd="0" parTransId="{CDFD2680-B319-4655-BED0-B630D2F5F60F}" sibTransId="{942443C9-7094-4D2F-B05E-A5B48F75BFD7}"/>
    <dgm:cxn modelId="{160833D9-1C89-4242-A11D-493F0ACAAE9D}" srcId="{B4BC36CE-558C-4C18-9890-22EC303A3DC1}" destId="{26455F06-46D3-41B6-B9F6-DC71D48CFAC8}" srcOrd="1" destOrd="0" parTransId="{D1A72691-A36C-4B88-BBD1-3E8D9BDD192E}" sibTransId="{A630A330-BAAE-4D8B-8778-D2C204A83405}"/>
    <dgm:cxn modelId="{BF327FDA-357D-44E6-8F71-2E747DD4A93B}" type="presOf" srcId="{B4BC36CE-558C-4C18-9890-22EC303A3DC1}" destId="{799D22C2-4657-42D5-9E50-644B98BED70E}" srcOrd="0" destOrd="0" presId="urn:microsoft.com/office/officeart/2005/8/layout/vList2"/>
    <dgm:cxn modelId="{37454EDD-75B8-4A0F-9C05-9767BA619CC1}" srcId="{B4BC36CE-558C-4C18-9890-22EC303A3DC1}" destId="{A0883716-73AD-4E56-97A4-E17146305D88}" srcOrd="2" destOrd="0" parTransId="{6C0B6C20-AB9D-4E29-9D92-77F08CAB5D7F}" sibTransId="{CFEB8A1E-49BF-4D58-808C-B82FC2F7322C}"/>
    <dgm:cxn modelId="{92C59B5B-06FE-4792-9259-7827CC5EB6B3}" type="presParOf" srcId="{799D22C2-4657-42D5-9E50-644B98BED70E}" destId="{CF7BC553-80CA-4E02-BC4A-1F92A4160CBA}" srcOrd="0" destOrd="0" presId="urn:microsoft.com/office/officeart/2005/8/layout/vList2"/>
    <dgm:cxn modelId="{78215535-AA8C-4886-9180-9B71731B2B0B}" type="presParOf" srcId="{799D22C2-4657-42D5-9E50-644B98BED70E}" destId="{C3D7D446-E464-4F04-809B-43D7F699A3EB}" srcOrd="1" destOrd="0" presId="urn:microsoft.com/office/officeart/2005/8/layout/vList2"/>
    <dgm:cxn modelId="{3DCB2B0C-8A82-4F91-9513-EB9F57E0E575}" type="presParOf" srcId="{799D22C2-4657-42D5-9E50-644B98BED70E}" destId="{864E0D4B-DB9A-4791-9482-6023A6A9441A}" srcOrd="2" destOrd="0" presId="urn:microsoft.com/office/officeart/2005/8/layout/vList2"/>
    <dgm:cxn modelId="{62058D07-F009-455A-9EC2-B2DCEA9A0D1F}" type="presParOf" srcId="{799D22C2-4657-42D5-9E50-644B98BED70E}" destId="{6AFB28A3-3AF8-4466-A763-48C2542345A0}" srcOrd="3" destOrd="0" presId="urn:microsoft.com/office/officeart/2005/8/layout/vList2"/>
    <dgm:cxn modelId="{355735C9-D721-4F72-94BF-5E291B4C0B1D}" type="presParOf" srcId="{799D22C2-4657-42D5-9E50-644B98BED70E}" destId="{51DB3D34-BBE8-4152-9F2F-010764329208}" srcOrd="4" destOrd="0" presId="urn:microsoft.com/office/officeart/2005/8/layout/vList2"/>
    <dgm:cxn modelId="{93442B78-B261-4E43-80BF-D0D617C4F447}" type="presParOf" srcId="{799D22C2-4657-42D5-9E50-644B98BED70E}" destId="{7A81CD3D-C551-4A87-875E-95601629FCD6}" srcOrd="5" destOrd="0" presId="urn:microsoft.com/office/officeart/2005/8/layout/vList2"/>
    <dgm:cxn modelId="{615FF62A-EB0C-45E9-952D-F96585E3EB48}" type="presParOf" srcId="{799D22C2-4657-42D5-9E50-644B98BED70E}" destId="{1830BD21-F81C-40FF-BB8D-3B0EAACB559A}" srcOrd="6" destOrd="0" presId="urn:microsoft.com/office/officeart/2005/8/layout/vList2"/>
    <dgm:cxn modelId="{6510AD91-0101-4B9F-8A8D-2C2A8DB6C17E}" type="presParOf" srcId="{799D22C2-4657-42D5-9E50-644B98BED70E}" destId="{586F4D8C-0BDE-4BF5-9DE7-FAEFA135B29A}" srcOrd="7" destOrd="0" presId="urn:microsoft.com/office/officeart/2005/8/layout/vList2"/>
    <dgm:cxn modelId="{6E00E8DF-A804-4AFD-B48F-8CEA3F963323}" type="presParOf" srcId="{799D22C2-4657-42D5-9E50-644B98BED70E}" destId="{4C99928C-538C-4102-91D6-EA9EE7B1C2C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6CE2E95-7D53-442B-BE10-B9A9D792A50E}" type="doc">
      <dgm:prSet loTypeId="urn:microsoft.com/office/officeart/2005/8/layout/cycle6" loCatId="Inbox" qsTypeId="urn:microsoft.com/office/officeart/2005/8/quickstyle/simple2" qsCatId="simple" csTypeId="urn:microsoft.com/office/officeart/2005/8/colors/accent4_3" csCatId="accent4"/>
      <dgm:spPr/>
      <dgm:t>
        <a:bodyPr/>
        <a:lstStyle/>
        <a:p>
          <a:endParaRPr lang="en-US"/>
        </a:p>
      </dgm:t>
    </dgm:pt>
    <dgm:pt modelId="{6151A2C9-AB3E-4FB2-B9B9-BD213D9B3823}">
      <dgm:prSet/>
      <dgm:spPr/>
      <dgm:t>
        <a:bodyPr/>
        <a:lstStyle/>
        <a:p>
          <a:r>
            <a:rPr lang="pt-BR"/>
            <a:t>VaR calculado: R$ 61.776,00</a:t>
          </a:r>
          <a:endParaRPr lang="en-US"/>
        </a:p>
      </dgm:t>
    </dgm:pt>
    <dgm:pt modelId="{C4A51526-E0E2-456A-9329-F5F487A0D099}" type="parTrans" cxnId="{22D0C2C0-9861-451A-A369-B22AE850FAF0}">
      <dgm:prSet/>
      <dgm:spPr/>
      <dgm:t>
        <a:bodyPr/>
        <a:lstStyle/>
        <a:p>
          <a:endParaRPr lang="en-US"/>
        </a:p>
      </dgm:t>
    </dgm:pt>
    <dgm:pt modelId="{22C69CE5-D996-4F23-9FF5-89B7E3307D71}" type="sibTrans" cxnId="{22D0C2C0-9861-451A-A369-B22AE850FAF0}">
      <dgm:prSet/>
      <dgm:spPr/>
      <dgm:t>
        <a:bodyPr/>
        <a:lstStyle/>
        <a:p>
          <a:endParaRPr lang="en-US"/>
        </a:p>
      </dgm:t>
    </dgm:pt>
    <dgm:pt modelId="{069C5706-BA6E-4C60-BC0F-51AF02BC20AF}">
      <dgm:prSet/>
      <dgm:spPr/>
      <dgm:t>
        <a:bodyPr/>
        <a:lstStyle/>
        <a:p>
          <a:r>
            <a:rPr lang="pt-BR"/>
            <a:t>Média da distribuição: R$ 367,50 (perda)</a:t>
          </a:r>
          <a:endParaRPr lang="en-US"/>
        </a:p>
      </dgm:t>
    </dgm:pt>
    <dgm:pt modelId="{76D399A8-2371-4336-A992-DA7ABF2D3C68}" type="parTrans" cxnId="{9BB5C6D1-AF57-4AE8-B67D-1A2EDE3E651D}">
      <dgm:prSet/>
      <dgm:spPr/>
      <dgm:t>
        <a:bodyPr/>
        <a:lstStyle/>
        <a:p>
          <a:endParaRPr lang="en-US"/>
        </a:p>
      </dgm:t>
    </dgm:pt>
    <dgm:pt modelId="{C0349D04-9F2C-4777-BC37-DF169256AA21}" type="sibTrans" cxnId="{9BB5C6D1-AF57-4AE8-B67D-1A2EDE3E651D}">
      <dgm:prSet/>
      <dgm:spPr/>
      <dgm:t>
        <a:bodyPr/>
        <a:lstStyle/>
        <a:p>
          <a:endParaRPr lang="en-US"/>
        </a:p>
      </dgm:t>
    </dgm:pt>
    <dgm:pt modelId="{D233A7ED-E418-4828-A009-8147F64F4AA0}">
      <dgm:prSet/>
      <dgm:spPr/>
      <dgm:t>
        <a:bodyPr/>
        <a:lstStyle/>
        <a:p>
          <a:r>
            <a:rPr lang="pt-BR"/>
            <a:t>Desvio padrão: R$ 20.656,00</a:t>
          </a:r>
          <a:endParaRPr lang="en-US"/>
        </a:p>
      </dgm:t>
    </dgm:pt>
    <dgm:pt modelId="{750E8807-E69F-4E12-9D0D-A3ACDF26F70F}" type="parTrans" cxnId="{305C227C-6C93-4844-8487-8D720418F82B}">
      <dgm:prSet/>
      <dgm:spPr/>
      <dgm:t>
        <a:bodyPr/>
        <a:lstStyle/>
        <a:p>
          <a:endParaRPr lang="en-US"/>
        </a:p>
      </dgm:t>
    </dgm:pt>
    <dgm:pt modelId="{EE512707-31E5-4EB1-9CE7-FDCB6227A654}" type="sibTrans" cxnId="{305C227C-6C93-4844-8487-8D720418F82B}">
      <dgm:prSet/>
      <dgm:spPr/>
      <dgm:t>
        <a:bodyPr/>
        <a:lstStyle/>
        <a:p>
          <a:endParaRPr lang="en-US"/>
        </a:p>
      </dgm:t>
    </dgm:pt>
    <dgm:pt modelId="{60D3AB93-0CEC-4C5F-BD5E-5F75273B8419}" type="pres">
      <dgm:prSet presAssocID="{D6CE2E95-7D53-442B-BE10-B9A9D792A50E}" presName="cycle" presStyleCnt="0">
        <dgm:presLayoutVars>
          <dgm:dir/>
          <dgm:resizeHandles val="exact"/>
        </dgm:presLayoutVars>
      </dgm:prSet>
      <dgm:spPr/>
    </dgm:pt>
    <dgm:pt modelId="{0A92C882-509A-4922-A71A-EC089BB79329}" type="pres">
      <dgm:prSet presAssocID="{6151A2C9-AB3E-4FB2-B9B9-BD213D9B3823}" presName="node" presStyleLbl="node1" presStyleIdx="0" presStyleCnt="3">
        <dgm:presLayoutVars>
          <dgm:bulletEnabled val="1"/>
        </dgm:presLayoutVars>
      </dgm:prSet>
      <dgm:spPr/>
    </dgm:pt>
    <dgm:pt modelId="{98279965-17DF-4605-8506-B04D263AC4AC}" type="pres">
      <dgm:prSet presAssocID="{6151A2C9-AB3E-4FB2-B9B9-BD213D9B3823}" presName="spNode" presStyleCnt="0"/>
      <dgm:spPr/>
    </dgm:pt>
    <dgm:pt modelId="{C9997744-FFC7-42F1-8C81-A904ABD8376E}" type="pres">
      <dgm:prSet presAssocID="{22C69CE5-D996-4F23-9FF5-89B7E3307D71}" presName="sibTrans" presStyleLbl="sibTrans1D1" presStyleIdx="0" presStyleCnt="3"/>
      <dgm:spPr/>
    </dgm:pt>
    <dgm:pt modelId="{2BE0942F-B668-481F-9A3C-2A4D0E326918}" type="pres">
      <dgm:prSet presAssocID="{069C5706-BA6E-4C60-BC0F-51AF02BC20AF}" presName="node" presStyleLbl="node1" presStyleIdx="1" presStyleCnt="3">
        <dgm:presLayoutVars>
          <dgm:bulletEnabled val="1"/>
        </dgm:presLayoutVars>
      </dgm:prSet>
      <dgm:spPr/>
    </dgm:pt>
    <dgm:pt modelId="{E1CBBBD8-5062-490D-9739-E2C7E3B3B0F7}" type="pres">
      <dgm:prSet presAssocID="{069C5706-BA6E-4C60-BC0F-51AF02BC20AF}" presName="spNode" presStyleCnt="0"/>
      <dgm:spPr/>
    </dgm:pt>
    <dgm:pt modelId="{303FF089-B00A-452B-A383-9B6CD5D84A96}" type="pres">
      <dgm:prSet presAssocID="{C0349D04-9F2C-4777-BC37-DF169256AA21}" presName="sibTrans" presStyleLbl="sibTrans1D1" presStyleIdx="1" presStyleCnt="3"/>
      <dgm:spPr/>
    </dgm:pt>
    <dgm:pt modelId="{3D43C825-6C46-4131-B66A-6D2ADFFC7748}" type="pres">
      <dgm:prSet presAssocID="{D233A7ED-E418-4828-A009-8147F64F4AA0}" presName="node" presStyleLbl="node1" presStyleIdx="2" presStyleCnt="3">
        <dgm:presLayoutVars>
          <dgm:bulletEnabled val="1"/>
        </dgm:presLayoutVars>
      </dgm:prSet>
      <dgm:spPr/>
    </dgm:pt>
    <dgm:pt modelId="{1C8E5EC0-3E28-4744-AB95-E486004114C1}" type="pres">
      <dgm:prSet presAssocID="{D233A7ED-E418-4828-A009-8147F64F4AA0}" presName="spNode" presStyleCnt="0"/>
      <dgm:spPr/>
    </dgm:pt>
    <dgm:pt modelId="{2DA8A7FB-9296-4219-99AC-E701AB8C3944}" type="pres">
      <dgm:prSet presAssocID="{EE512707-31E5-4EB1-9CE7-FDCB6227A654}" presName="sibTrans" presStyleLbl="sibTrans1D1" presStyleIdx="2" presStyleCnt="3"/>
      <dgm:spPr/>
    </dgm:pt>
  </dgm:ptLst>
  <dgm:cxnLst>
    <dgm:cxn modelId="{9E8E0634-4698-417D-A768-19F13E6EA33E}" type="presOf" srcId="{D6CE2E95-7D53-442B-BE10-B9A9D792A50E}" destId="{60D3AB93-0CEC-4C5F-BD5E-5F75273B8419}" srcOrd="0" destOrd="0" presId="urn:microsoft.com/office/officeart/2005/8/layout/cycle6"/>
    <dgm:cxn modelId="{2B32253B-22E3-4AE5-93CE-1974B6E2B1C6}" type="presOf" srcId="{069C5706-BA6E-4C60-BC0F-51AF02BC20AF}" destId="{2BE0942F-B668-481F-9A3C-2A4D0E326918}" srcOrd="0" destOrd="0" presId="urn:microsoft.com/office/officeart/2005/8/layout/cycle6"/>
    <dgm:cxn modelId="{305C227C-6C93-4844-8487-8D720418F82B}" srcId="{D6CE2E95-7D53-442B-BE10-B9A9D792A50E}" destId="{D233A7ED-E418-4828-A009-8147F64F4AA0}" srcOrd="2" destOrd="0" parTransId="{750E8807-E69F-4E12-9D0D-A3ACDF26F70F}" sibTransId="{EE512707-31E5-4EB1-9CE7-FDCB6227A654}"/>
    <dgm:cxn modelId="{73872D80-13E8-4E63-838C-5FABCD298444}" type="presOf" srcId="{D233A7ED-E418-4828-A009-8147F64F4AA0}" destId="{3D43C825-6C46-4131-B66A-6D2ADFFC7748}" srcOrd="0" destOrd="0" presId="urn:microsoft.com/office/officeart/2005/8/layout/cycle6"/>
    <dgm:cxn modelId="{A1A34D8A-798F-4F7C-AB8B-906A333A6DC1}" type="presOf" srcId="{C0349D04-9F2C-4777-BC37-DF169256AA21}" destId="{303FF089-B00A-452B-A383-9B6CD5D84A96}" srcOrd="0" destOrd="0" presId="urn:microsoft.com/office/officeart/2005/8/layout/cycle6"/>
    <dgm:cxn modelId="{F412748F-B240-40B7-A3CF-FBB0E5643732}" type="presOf" srcId="{22C69CE5-D996-4F23-9FF5-89B7E3307D71}" destId="{C9997744-FFC7-42F1-8C81-A904ABD8376E}" srcOrd="0" destOrd="0" presId="urn:microsoft.com/office/officeart/2005/8/layout/cycle6"/>
    <dgm:cxn modelId="{0714BD92-0A09-4526-B719-83E3CE44593D}" type="presOf" srcId="{6151A2C9-AB3E-4FB2-B9B9-BD213D9B3823}" destId="{0A92C882-509A-4922-A71A-EC089BB79329}" srcOrd="0" destOrd="0" presId="urn:microsoft.com/office/officeart/2005/8/layout/cycle6"/>
    <dgm:cxn modelId="{22D0C2C0-9861-451A-A369-B22AE850FAF0}" srcId="{D6CE2E95-7D53-442B-BE10-B9A9D792A50E}" destId="{6151A2C9-AB3E-4FB2-B9B9-BD213D9B3823}" srcOrd="0" destOrd="0" parTransId="{C4A51526-E0E2-456A-9329-F5F487A0D099}" sibTransId="{22C69CE5-D996-4F23-9FF5-89B7E3307D71}"/>
    <dgm:cxn modelId="{9BB5C6D1-AF57-4AE8-B67D-1A2EDE3E651D}" srcId="{D6CE2E95-7D53-442B-BE10-B9A9D792A50E}" destId="{069C5706-BA6E-4C60-BC0F-51AF02BC20AF}" srcOrd="1" destOrd="0" parTransId="{76D399A8-2371-4336-A992-DA7ABF2D3C68}" sibTransId="{C0349D04-9F2C-4777-BC37-DF169256AA21}"/>
    <dgm:cxn modelId="{361AA0E0-2773-49E4-9C2A-5AB1CB2BF090}" type="presOf" srcId="{EE512707-31E5-4EB1-9CE7-FDCB6227A654}" destId="{2DA8A7FB-9296-4219-99AC-E701AB8C3944}" srcOrd="0" destOrd="0" presId="urn:microsoft.com/office/officeart/2005/8/layout/cycle6"/>
    <dgm:cxn modelId="{644C43D2-B785-492C-B23D-4F757FD37D98}" type="presParOf" srcId="{60D3AB93-0CEC-4C5F-BD5E-5F75273B8419}" destId="{0A92C882-509A-4922-A71A-EC089BB79329}" srcOrd="0" destOrd="0" presId="urn:microsoft.com/office/officeart/2005/8/layout/cycle6"/>
    <dgm:cxn modelId="{0C74099F-3F2B-4653-AF3D-20BEF96346AD}" type="presParOf" srcId="{60D3AB93-0CEC-4C5F-BD5E-5F75273B8419}" destId="{98279965-17DF-4605-8506-B04D263AC4AC}" srcOrd="1" destOrd="0" presId="urn:microsoft.com/office/officeart/2005/8/layout/cycle6"/>
    <dgm:cxn modelId="{EB77D6AA-5600-409D-8AFB-67C24A95D825}" type="presParOf" srcId="{60D3AB93-0CEC-4C5F-BD5E-5F75273B8419}" destId="{C9997744-FFC7-42F1-8C81-A904ABD8376E}" srcOrd="2" destOrd="0" presId="urn:microsoft.com/office/officeart/2005/8/layout/cycle6"/>
    <dgm:cxn modelId="{7C2C7E74-8B8D-4930-92A8-8DD92DB3CED6}" type="presParOf" srcId="{60D3AB93-0CEC-4C5F-BD5E-5F75273B8419}" destId="{2BE0942F-B668-481F-9A3C-2A4D0E326918}" srcOrd="3" destOrd="0" presId="urn:microsoft.com/office/officeart/2005/8/layout/cycle6"/>
    <dgm:cxn modelId="{2E1158CD-8DCF-4EE3-A57B-A3E2AB6F1A04}" type="presParOf" srcId="{60D3AB93-0CEC-4C5F-BD5E-5F75273B8419}" destId="{E1CBBBD8-5062-490D-9739-E2C7E3B3B0F7}" srcOrd="4" destOrd="0" presId="urn:microsoft.com/office/officeart/2005/8/layout/cycle6"/>
    <dgm:cxn modelId="{8C43CD45-53B3-44BD-A747-9EC7B79F5FC7}" type="presParOf" srcId="{60D3AB93-0CEC-4C5F-BD5E-5F75273B8419}" destId="{303FF089-B00A-452B-A383-9B6CD5D84A96}" srcOrd="5" destOrd="0" presId="urn:microsoft.com/office/officeart/2005/8/layout/cycle6"/>
    <dgm:cxn modelId="{5A69C56B-8E97-433B-AA46-307F7E41A7F1}" type="presParOf" srcId="{60D3AB93-0CEC-4C5F-BD5E-5F75273B8419}" destId="{3D43C825-6C46-4131-B66A-6D2ADFFC7748}" srcOrd="6" destOrd="0" presId="urn:microsoft.com/office/officeart/2005/8/layout/cycle6"/>
    <dgm:cxn modelId="{D540B9BD-51C5-4FBA-85B4-5E6A59C8F433}" type="presParOf" srcId="{60D3AB93-0CEC-4C5F-BD5E-5F75273B8419}" destId="{1C8E5EC0-3E28-4744-AB95-E486004114C1}" srcOrd="7" destOrd="0" presId="urn:microsoft.com/office/officeart/2005/8/layout/cycle6"/>
    <dgm:cxn modelId="{373EF2BB-532B-4A43-845D-7C04CB285D15}" type="presParOf" srcId="{60D3AB93-0CEC-4C5F-BD5E-5F75273B8419}" destId="{2DA8A7FB-9296-4219-99AC-E701AB8C3944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8FD8CCF-44C8-4573-85D1-F1A060E4CA65}" type="doc">
      <dgm:prSet loTypeId="urn:microsoft.com/office/officeart/2016/7/layout/BasicProcessNew" loCatId="process" qsTypeId="urn:microsoft.com/office/officeart/2005/8/quickstyle/simple3" qsCatId="simple" csTypeId="urn:microsoft.com/office/officeart/2005/8/colors/accent5_4" csCatId="accent5"/>
      <dgm:spPr/>
      <dgm:t>
        <a:bodyPr/>
        <a:lstStyle/>
        <a:p>
          <a:endParaRPr lang="en-US"/>
        </a:p>
      </dgm:t>
    </dgm:pt>
    <dgm:pt modelId="{D61017D9-C091-4A8B-9CB0-0D6403856DE2}">
      <dgm:prSet/>
      <dgm:spPr/>
      <dgm:t>
        <a:bodyPr/>
        <a:lstStyle/>
        <a:p>
          <a:r>
            <a:rPr lang="pt-BR"/>
            <a:t>Outra maneira de calcular VaR é através do desvio padrão</a:t>
          </a:r>
          <a:endParaRPr lang="en-US"/>
        </a:p>
      </dgm:t>
    </dgm:pt>
    <dgm:pt modelId="{0EB9A86F-AA12-422D-A118-BFDBE18BD22F}" type="parTrans" cxnId="{4DADCD8E-462C-4F46-9E36-AF7B442F554D}">
      <dgm:prSet/>
      <dgm:spPr/>
      <dgm:t>
        <a:bodyPr/>
        <a:lstStyle/>
        <a:p>
          <a:endParaRPr lang="en-US"/>
        </a:p>
      </dgm:t>
    </dgm:pt>
    <dgm:pt modelId="{2F52B88E-0BE0-4280-9E5F-F4CDE9B9AF94}" type="sibTrans" cxnId="{4DADCD8E-462C-4F46-9E36-AF7B442F554D}">
      <dgm:prSet/>
      <dgm:spPr/>
      <dgm:t>
        <a:bodyPr/>
        <a:lstStyle/>
        <a:p>
          <a:endParaRPr lang="en-US"/>
        </a:p>
      </dgm:t>
    </dgm:pt>
    <dgm:pt modelId="{3DBCF1AD-4C43-4B62-B250-6CEC93DD5979}">
      <dgm:prSet/>
      <dgm:spPr/>
      <dgm:t>
        <a:bodyPr/>
        <a:lstStyle/>
        <a:p>
          <a:r>
            <a:rPr lang="pt-BR"/>
            <a:t>VaR é aproximadamente igual três vezes o desvio padrão</a:t>
          </a:r>
          <a:endParaRPr lang="en-US"/>
        </a:p>
      </dgm:t>
    </dgm:pt>
    <dgm:pt modelId="{7467ECE4-C6B8-430A-8615-21FBA18E32FD}" type="parTrans" cxnId="{5F0D4109-7DAB-4889-98FC-7D5556EBB0FC}">
      <dgm:prSet/>
      <dgm:spPr/>
      <dgm:t>
        <a:bodyPr/>
        <a:lstStyle/>
        <a:p>
          <a:endParaRPr lang="en-US"/>
        </a:p>
      </dgm:t>
    </dgm:pt>
    <dgm:pt modelId="{8F230059-C4AF-4517-8456-740440CFA06D}" type="sibTrans" cxnId="{5F0D4109-7DAB-4889-98FC-7D5556EBB0FC}">
      <dgm:prSet/>
      <dgm:spPr/>
      <dgm:t>
        <a:bodyPr/>
        <a:lstStyle/>
        <a:p>
          <a:endParaRPr lang="en-US"/>
        </a:p>
      </dgm:t>
    </dgm:pt>
    <dgm:pt modelId="{1922C54A-10CC-4F94-9A5E-B04A0216CAF1}">
      <dgm:prSet/>
      <dgm:spPr/>
      <dgm:t>
        <a:bodyPr/>
        <a:lstStyle/>
        <a:p>
          <a:r>
            <a:rPr lang="pt-BR"/>
            <a:t>Desvio padrão: R$ 20.656,00</a:t>
          </a:r>
          <a:endParaRPr lang="en-US"/>
        </a:p>
      </dgm:t>
    </dgm:pt>
    <dgm:pt modelId="{40A00ED1-2108-4278-A971-F06E218496B6}" type="parTrans" cxnId="{64E95F94-D3A6-40C6-92C5-F2C049AFFD3C}">
      <dgm:prSet/>
      <dgm:spPr/>
      <dgm:t>
        <a:bodyPr/>
        <a:lstStyle/>
        <a:p>
          <a:endParaRPr lang="en-US"/>
        </a:p>
      </dgm:t>
    </dgm:pt>
    <dgm:pt modelId="{EFD33223-53CB-441F-AFCC-593754E7AD9F}" type="sibTrans" cxnId="{64E95F94-D3A6-40C6-92C5-F2C049AFFD3C}">
      <dgm:prSet/>
      <dgm:spPr/>
      <dgm:t>
        <a:bodyPr/>
        <a:lstStyle/>
        <a:p>
          <a:endParaRPr lang="en-US"/>
        </a:p>
      </dgm:t>
    </dgm:pt>
    <dgm:pt modelId="{BA2B066B-AD2D-40CE-A80C-78515CFD1F66}">
      <dgm:prSet/>
      <dgm:spPr/>
      <dgm:t>
        <a:bodyPr/>
        <a:lstStyle/>
        <a:p>
          <a:r>
            <a:rPr lang="pt-BR"/>
            <a:t>VaR (aproximado): R$ 61.968,00</a:t>
          </a:r>
          <a:endParaRPr lang="en-US"/>
        </a:p>
      </dgm:t>
    </dgm:pt>
    <dgm:pt modelId="{C0714A56-FC5C-4833-95A8-A8C8FB02B274}" type="parTrans" cxnId="{ABF1A148-693C-4105-89C2-0B7908CB898D}">
      <dgm:prSet/>
      <dgm:spPr/>
      <dgm:t>
        <a:bodyPr/>
        <a:lstStyle/>
        <a:p>
          <a:endParaRPr lang="en-US"/>
        </a:p>
      </dgm:t>
    </dgm:pt>
    <dgm:pt modelId="{5C875F4F-ED8C-46BC-BCA6-64A1D038A408}" type="sibTrans" cxnId="{ABF1A148-693C-4105-89C2-0B7908CB898D}">
      <dgm:prSet/>
      <dgm:spPr/>
      <dgm:t>
        <a:bodyPr/>
        <a:lstStyle/>
        <a:p>
          <a:endParaRPr lang="en-US"/>
        </a:p>
      </dgm:t>
    </dgm:pt>
    <dgm:pt modelId="{C8EE510A-81B2-4F7F-AF5C-9970E8430148}" type="pres">
      <dgm:prSet presAssocID="{28FD8CCF-44C8-4573-85D1-F1A060E4CA65}" presName="Name0" presStyleCnt="0">
        <dgm:presLayoutVars>
          <dgm:dir/>
          <dgm:resizeHandles val="exact"/>
        </dgm:presLayoutVars>
      </dgm:prSet>
      <dgm:spPr/>
    </dgm:pt>
    <dgm:pt modelId="{BA22A223-22E0-4FD0-9153-C3ABC74421E1}" type="pres">
      <dgm:prSet presAssocID="{D61017D9-C091-4A8B-9CB0-0D6403856DE2}" presName="node" presStyleLbl="node1" presStyleIdx="0" presStyleCnt="3">
        <dgm:presLayoutVars>
          <dgm:bulletEnabled val="1"/>
        </dgm:presLayoutVars>
      </dgm:prSet>
      <dgm:spPr/>
    </dgm:pt>
    <dgm:pt modelId="{C231F846-38B2-4480-A9F5-F11D9D38D420}" type="pres">
      <dgm:prSet presAssocID="{2F52B88E-0BE0-4280-9E5F-F4CDE9B9AF94}" presName="sibTransSpacerBeforeConnector" presStyleCnt="0"/>
      <dgm:spPr/>
    </dgm:pt>
    <dgm:pt modelId="{BE10D0DE-E6A3-42A1-AB20-133901C0BDBD}" type="pres">
      <dgm:prSet presAssocID="{2F52B88E-0BE0-4280-9E5F-F4CDE9B9AF94}" presName="sibTrans" presStyleLbl="node1" presStyleIdx="1" presStyleCnt="3"/>
      <dgm:spPr/>
    </dgm:pt>
    <dgm:pt modelId="{8442FF18-E00C-463E-9CBF-256BCBD7767B}" type="pres">
      <dgm:prSet presAssocID="{2F52B88E-0BE0-4280-9E5F-F4CDE9B9AF94}" presName="sibTransSpacerAfterConnector" presStyleCnt="0"/>
      <dgm:spPr/>
    </dgm:pt>
    <dgm:pt modelId="{B2CB4995-A7E1-404E-AB9F-10D4A547FC45}" type="pres">
      <dgm:prSet presAssocID="{3DBCF1AD-4C43-4B62-B250-6CEC93DD5979}" presName="node" presStyleLbl="node1" presStyleIdx="2" presStyleCnt="3">
        <dgm:presLayoutVars>
          <dgm:bulletEnabled val="1"/>
        </dgm:presLayoutVars>
      </dgm:prSet>
      <dgm:spPr/>
    </dgm:pt>
  </dgm:ptLst>
  <dgm:cxnLst>
    <dgm:cxn modelId="{5F0D4109-7DAB-4889-98FC-7D5556EBB0FC}" srcId="{28FD8CCF-44C8-4573-85D1-F1A060E4CA65}" destId="{3DBCF1AD-4C43-4B62-B250-6CEC93DD5979}" srcOrd="1" destOrd="0" parTransId="{7467ECE4-C6B8-430A-8615-21FBA18E32FD}" sibTransId="{8F230059-C4AF-4517-8456-740440CFA06D}"/>
    <dgm:cxn modelId="{0DA88615-4CF8-4CAA-8AA3-0374BE487654}" type="presOf" srcId="{28FD8CCF-44C8-4573-85D1-F1A060E4CA65}" destId="{C8EE510A-81B2-4F7F-AF5C-9970E8430148}" srcOrd="0" destOrd="0" presId="urn:microsoft.com/office/officeart/2016/7/layout/BasicProcessNew"/>
    <dgm:cxn modelId="{70F48865-F7DF-4709-9A5A-11AB7727A044}" type="presOf" srcId="{D61017D9-C091-4A8B-9CB0-0D6403856DE2}" destId="{BA22A223-22E0-4FD0-9153-C3ABC74421E1}" srcOrd="0" destOrd="0" presId="urn:microsoft.com/office/officeart/2016/7/layout/BasicProcessNew"/>
    <dgm:cxn modelId="{ABF1A148-693C-4105-89C2-0B7908CB898D}" srcId="{3DBCF1AD-4C43-4B62-B250-6CEC93DD5979}" destId="{BA2B066B-AD2D-40CE-A80C-78515CFD1F66}" srcOrd="1" destOrd="0" parTransId="{C0714A56-FC5C-4833-95A8-A8C8FB02B274}" sibTransId="{5C875F4F-ED8C-46BC-BCA6-64A1D038A408}"/>
    <dgm:cxn modelId="{8D57C989-4DB4-4915-A5F3-4DAFB730988E}" type="presOf" srcId="{BA2B066B-AD2D-40CE-A80C-78515CFD1F66}" destId="{B2CB4995-A7E1-404E-AB9F-10D4A547FC45}" srcOrd="0" destOrd="2" presId="urn:microsoft.com/office/officeart/2016/7/layout/BasicProcessNew"/>
    <dgm:cxn modelId="{4DADCD8E-462C-4F46-9E36-AF7B442F554D}" srcId="{28FD8CCF-44C8-4573-85D1-F1A060E4CA65}" destId="{D61017D9-C091-4A8B-9CB0-0D6403856DE2}" srcOrd="0" destOrd="0" parTransId="{0EB9A86F-AA12-422D-A118-BFDBE18BD22F}" sibTransId="{2F52B88E-0BE0-4280-9E5F-F4CDE9B9AF94}"/>
    <dgm:cxn modelId="{64E95F94-D3A6-40C6-92C5-F2C049AFFD3C}" srcId="{3DBCF1AD-4C43-4B62-B250-6CEC93DD5979}" destId="{1922C54A-10CC-4F94-9A5E-B04A0216CAF1}" srcOrd="0" destOrd="0" parTransId="{40A00ED1-2108-4278-A971-F06E218496B6}" sibTransId="{EFD33223-53CB-441F-AFCC-593754E7AD9F}"/>
    <dgm:cxn modelId="{5FFCB79C-00BE-4885-90D6-D0D0052D35F9}" type="presOf" srcId="{2F52B88E-0BE0-4280-9E5F-F4CDE9B9AF94}" destId="{BE10D0DE-E6A3-42A1-AB20-133901C0BDBD}" srcOrd="0" destOrd="0" presId="urn:microsoft.com/office/officeart/2016/7/layout/BasicProcessNew"/>
    <dgm:cxn modelId="{61A10BD4-91B1-4772-8153-AF96079C09C4}" type="presOf" srcId="{3DBCF1AD-4C43-4B62-B250-6CEC93DD5979}" destId="{B2CB4995-A7E1-404E-AB9F-10D4A547FC45}" srcOrd="0" destOrd="0" presId="urn:microsoft.com/office/officeart/2016/7/layout/BasicProcessNew"/>
    <dgm:cxn modelId="{758D7BE8-B80E-4819-820F-A084853D35C9}" type="presOf" srcId="{1922C54A-10CC-4F94-9A5E-B04A0216CAF1}" destId="{B2CB4995-A7E1-404E-AB9F-10D4A547FC45}" srcOrd="0" destOrd="1" presId="urn:microsoft.com/office/officeart/2016/7/layout/BasicProcessNew"/>
    <dgm:cxn modelId="{D5801258-16AA-4425-93A1-EAEC55DB3ABE}" type="presParOf" srcId="{C8EE510A-81B2-4F7F-AF5C-9970E8430148}" destId="{BA22A223-22E0-4FD0-9153-C3ABC74421E1}" srcOrd="0" destOrd="0" presId="urn:microsoft.com/office/officeart/2016/7/layout/BasicProcessNew"/>
    <dgm:cxn modelId="{C9E15B24-1C5F-4909-AA70-AAB8998C48A2}" type="presParOf" srcId="{C8EE510A-81B2-4F7F-AF5C-9970E8430148}" destId="{C231F846-38B2-4480-A9F5-F11D9D38D420}" srcOrd="1" destOrd="0" presId="urn:microsoft.com/office/officeart/2016/7/layout/BasicProcessNew"/>
    <dgm:cxn modelId="{D0B87A15-58E6-4445-864A-F41ACAF57370}" type="presParOf" srcId="{C8EE510A-81B2-4F7F-AF5C-9970E8430148}" destId="{BE10D0DE-E6A3-42A1-AB20-133901C0BDBD}" srcOrd="2" destOrd="0" presId="urn:microsoft.com/office/officeart/2016/7/layout/BasicProcessNew"/>
    <dgm:cxn modelId="{D557D1BE-FC08-441B-9C77-207B61C11A29}" type="presParOf" srcId="{C8EE510A-81B2-4F7F-AF5C-9970E8430148}" destId="{8442FF18-E00C-463E-9CBF-256BCBD7767B}" srcOrd="3" destOrd="0" presId="urn:microsoft.com/office/officeart/2016/7/layout/BasicProcessNew"/>
    <dgm:cxn modelId="{C3EE5D4D-9193-4583-9EC7-06229AFD16FB}" type="presParOf" srcId="{C8EE510A-81B2-4F7F-AF5C-9970E8430148}" destId="{B2CB4995-A7E1-404E-AB9F-10D4A547FC45}" srcOrd="4" destOrd="0" presId="urn:microsoft.com/office/officeart/2016/7/layout/Basic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6FD5926-9FBB-4182-8252-B7EC6E836E70}" type="doc">
      <dgm:prSet loTypeId="urn:microsoft.com/office/officeart/2009/3/layout/HorizontalOrganizationChart" loCatId="Inbox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8724638-5BD8-4A2B-9F61-C75D968A4896}">
      <dgm:prSet/>
      <dgm:spPr/>
      <dgm:t>
        <a:bodyPr/>
        <a:lstStyle/>
        <a:p>
          <a:r>
            <a:rPr lang="pt-BR"/>
            <a:t>As simulações utilizando dados reais obtidos do Ibovespa apresentaram consistência com as hipóteses para a construção dos modelos.</a:t>
          </a:r>
          <a:endParaRPr lang="en-US"/>
        </a:p>
      </dgm:t>
    </dgm:pt>
    <dgm:pt modelId="{48761C0D-7173-4049-92AC-26BF352B1D49}" type="parTrans" cxnId="{FDD83C3E-ABCD-43EA-A41F-47D5A9FB66A2}">
      <dgm:prSet/>
      <dgm:spPr/>
      <dgm:t>
        <a:bodyPr/>
        <a:lstStyle/>
        <a:p>
          <a:endParaRPr lang="en-US"/>
        </a:p>
      </dgm:t>
    </dgm:pt>
    <dgm:pt modelId="{931B8FA9-869D-4C01-831E-14A304CE5027}" type="sibTrans" cxnId="{FDD83C3E-ABCD-43EA-A41F-47D5A9FB66A2}">
      <dgm:prSet/>
      <dgm:spPr/>
      <dgm:t>
        <a:bodyPr/>
        <a:lstStyle/>
        <a:p>
          <a:endParaRPr lang="en-US"/>
        </a:p>
      </dgm:t>
    </dgm:pt>
    <dgm:pt modelId="{594AEFE0-987B-401F-877F-7F5DC8F9F165}">
      <dgm:prSet/>
      <dgm:spPr/>
      <dgm:t>
        <a:bodyPr/>
        <a:lstStyle/>
        <a:p>
          <a:r>
            <a:rPr lang="pt-BR"/>
            <a:t>As distribuições dos ganhos diários possuem aspecto de gaussianas. Para uma confiabilidade de 99%, VaR é aproximadamente três vezes o desvio padrão da distribuição.</a:t>
          </a:r>
          <a:endParaRPr lang="en-US"/>
        </a:p>
      </dgm:t>
    </dgm:pt>
    <dgm:pt modelId="{EE68C1A4-34B8-47EB-B2B2-25146A9A367A}" type="parTrans" cxnId="{6E6AE07E-CF2E-4E59-9894-88C570BD96E2}">
      <dgm:prSet/>
      <dgm:spPr/>
      <dgm:t>
        <a:bodyPr/>
        <a:lstStyle/>
        <a:p>
          <a:endParaRPr lang="en-US"/>
        </a:p>
      </dgm:t>
    </dgm:pt>
    <dgm:pt modelId="{60458EC1-3DCF-409D-8C6B-E61450C89EA3}" type="sibTrans" cxnId="{6E6AE07E-CF2E-4E59-9894-88C570BD96E2}">
      <dgm:prSet/>
      <dgm:spPr/>
      <dgm:t>
        <a:bodyPr/>
        <a:lstStyle/>
        <a:p>
          <a:endParaRPr lang="en-US"/>
        </a:p>
      </dgm:t>
    </dgm:pt>
    <dgm:pt modelId="{312BAF31-97DE-411B-B325-E2E318C4400F}">
      <dgm:prSet/>
      <dgm:spPr/>
      <dgm:t>
        <a:bodyPr/>
        <a:lstStyle/>
        <a:p>
          <a:r>
            <a:rPr lang="pt-BR"/>
            <a:t>No total de 465 simulações, 0,86% foram acima do VaR associado. Dentro da expectativa de 99% de confiabilidade.	</a:t>
          </a:r>
          <a:endParaRPr lang="en-US"/>
        </a:p>
      </dgm:t>
    </dgm:pt>
    <dgm:pt modelId="{FBD9885B-7B43-4258-8DB7-8AA5E0DA1DFB}" type="parTrans" cxnId="{EFC97FDA-5E0A-461F-94F0-896862EB0384}">
      <dgm:prSet/>
      <dgm:spPr/>
      <dgm:t>
        <a:bodyPr/>
        <a:lstStyle/>
        <a:p>
          <a:endParaRPr lang="en-US"/>
        </a:p>
      </dgm:t>
    </dgm:pt>
    <dgm:pt modelId="{4F0D0D66-2BA2-4220-B7C9-07B76D726C33}" type="sibTrans" cxnId="{EFC97FDA-5E0A-461F-94F0-896862EB0384}">
      <dgm:prSet/>
      <dgm:spPr/>
      <dgm:t>
        <a:bodyPr/>
        <a:lstStyle/>
        <a:p>
          <a:endParaRPr lang="en-US"/>
        </a:p>
      </dgm:t>
    </dgm:pt>
    <dgm:pt modelId="{A92161EB-65D6-4A66-9D20-D5C08F262373}" type="pres">
      <dgm:prSet presAssocID="{66FD5926-9FBB-4182-8252-B7EC6E836E7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9B4576A-DA65-49CC-A2BA-ECE676FCCEAB}" type="pres">
      <dgm:prSet presAssocID="{78724638-5BD8-4A2B-9F61-C75D968A4896}" presName="hierRoot1" presStyleCnt="0">
        <dgm:presLayoutVars>
          <dgm:hierBranch val="init"/>
        </dgm:presLayoutVars>
      </dgm:prSet>
      <dgm:spPr/>
    </dgm:pt>
    <dgm:pt modelId="{73B95B33-A6DB-4E7D-94D7-8E93502D42C7}" type="pres">
      <dgm:prSet presAssocID="{78724638-5BD8-4A2B-9F61-C75D968A4896}" presName="rootComposite1" presStyleCnt="0"/>
      <dgm:spPr/>
    </dgm:pt>
    <dgm:pt modelId="{683C31ED-D3B5-4918-AADD-B5000329A567}" type="pres">
      <dgm:prSet presAssocID="{78724638-5BD8-4A2B-9F61-C75D968A4896}" presName="rootText1" presStyleLbl="node0" presStyleIdx="0" presStyleCnt="3">
        <dgm:presLayoutVars>
          <dgm:chPref val="3"/>
        </dgm:presLayoutVars>
      </dgm:prSet>
      <dgm:spPr/>
    </dgm:pt>
    <dgm:pt modelId="{9BAB0369-F813-4FFF-AE6E-A1F0D6D2AC71}" type="pres">
      <dgm:prSet presAssocID="{78724638-5BD8-4A2B-9F61-C75D968A4896}" presName="rootConnector1" presStyleLbl="node1" presStyleIdx="0" presStyleCnt="0"/>
      <dgm:spPr/>
    </dgm:pt>
    <dgm:pt modelId="{D6ED8859-ABAC-48AA-849E-FABB7FE818DF}" type="pres">
      <dgm:prSet presAssocID="{78724638-5BD8-4A2B-9F61-C75D968A4896}" presName="hierChild2" presStyleCnt="0"/>
      <dgm:spPr/>
    </dgm:pt>
    <dgm:pt modelId="{E9BF3543-5594-4379-8E7D-F9C813225162}" type="pres">
      <dgm:prSet presAssocID="{78724638-5BD8-4A2B-9F61-C75D968A4896}" presName="hierChild3" presStyleCnt="0"/>
      <dgm:spPr/>
    </dgm:pt>
    <dgm:pt modelId="{E7FE0525-A323-4D30-86FF-C2DDBC68D082}" type="pres">
      <dgm:prSet presAssocID="{594AEFE0-987B-401F-877F-7F5DC8F9F165}" presName="hierRoot1" presStyleCnt="0">
        <dgm:presLayoutVars>
          <dgm:hierBranch val="init"/>
        </dgm:presLayoutVars>
      </dgm:prSet>
      <dgm:spPr/>
    </dgm:pt>
    <dgm:pt modelId="{DCDAFDC0-C736-4BBF-A1F2-D51492EB1AA7}" type="pres">
      <dgm:prSet presAssocID="{594AEFE0-987B-401F-877F-7F5DC8F9F165}" presName="rootComposite1" presStyleCnt="0"/>
      <dgm:spPr/>
    </dgm:pt>
    <dgm:pt modelId="{6216339E-58CA-4387-8C6C-EF68EA2CF75E}" type="pres">
      <dgm:prSet presAssocID="{594AEFE0-987B-401F-877F-7F5DC8F9F165}" presName="rootText1" presStyleLbl="node0" presStyleIdx="1" presStyleCnt="3">
        <dgm:presLayoutVars>
          <dgm:chPref val="3"/>
        </dgm:presLayoutVars>
      </dgm:prSet>
      <dgm:spPr/>
    </dgm:pt>
    <dgm:pt modelId="{D02CA474-C1A4-41D9-8E06-B2FD47BD485E}" type="pres">
      <dgm:prSet presAssocID="{594AEFE0-987B-401F-877F-7F5DC8F9F165}" presName="rootConnector1" presStyleLbl="node1" presStyleIdx="0" presStyleCnt="0"/>
      <dgm:spPr/>
    </dgm:pt>
    <dgm:pt modelId="{94A4A4C3-5F4C-4DF5-AC67-10033D0F381C}" type="pres">
      <dgm:prSet presAssocID="{594AEFE0-987B-401F-877F-7F5DC8F9F165}" presName="hierChild2" presStyleCnt="0"/>
      <dgm:spPr/>
    </dgm:pt>
    <dgm:pt modelId="{30F74789-B1CC-4836-A448-F116054A3204}" type="pres">
      <dgm:prSet presAssocID="{594AEFE0-987B-401F-877F-7F5DC8F9F165}" presName="hierChild3" presStyleCnt="0"/>
      <dgm:spPr/>
    </dgm:pt>
    <dgm:pt modelId="{47747E78-D636-402A-831F-E20C869BDBF1}" type="pres">
      <dgm:prSet presAssocID="{312BAF31-97DE-411B-B325-E2E318C4400F}" presName="hierRoot1" presStyleCnt="0">
        <dgm:presLayoutVars>
          <dgm:hierBranch val="init"/>
        </dgm:presLayoutVars>
      </dgm:prSet>
      <dgm:spPr/>
    </dgm:pt>
    <dgm:pt modelId="{11F3876D-623F-4B22-B3E5-9339EF5968D6}" type="pres">
      <dgm:prSet presAssocID="{312BAF31-97DE-411B-B325-E2E318C4400F}" presName="rootComposite1" presStyleCnt="0"/>
      <dgm:spPr/>
    </dgm:pt>
    <dgm:pt modelId="{F3CDF467-E629-4020-AA15-4CFA8E073B21}" type="pres">
      <dgm:prSet presAssocID="{312BAF31-97DE-411B-B325-E2E318C4400F}" presName="rootText1" presStyleLbl="node0" presStyleIdx="2" presStyleCnt="3">
        <dgm:presLayoutVars>
          <dgm:chPref val="3"/>
        </dgm:presLayoutVars>
      </dgm:prSet>
      <dgm:spPr/>
    </dgm:pt>
    <dgm:pt modelId="{7F99FC30-EAA0-436F-90E9-28BDD54498EA}" type="pres">
      <dgm:prSet presAssocID="{312BAF31-97DE-411B-B325-E2E318C4400F}" presName="rootConnector1" presStyleLbl="node1" presStyleIdx="0" presStyleCnt="0"/>
      <dgm:spPr/>
    </dgm:pt>
    <dgm:pt modelId="{A6904E7E-A696-419B-A377-B39F28EFDF0E}" type="pres">
      <dgm:prSet presAssocID="{312BAF31-97DE-411B-B325-E2E318C4400F}" presName="hierChild2" presStyleCnt="0"/>
      <dgm:spPr/>
    </dgm:pt>
    <dgm:pt modelId="{B0771963-F4C9-4037-BBFB-DC6224EBE8C5}" type="pres">
      <dgm:prSet presAssocID="{312BAF31-97DE-411B-B325-E2E318C4400F}" presName="hierChild3" presStyleCnt="0"/>
      <dgm:spPr/>
    </dgm:pt>
  </dgm:ptLst>
  <dgm:cxnLst>
    <dgm:cxn modelId="{0A931F03-8A30-4CF7-9608-DE972E51196D}" type="presOf" srcId="{78724638-5BD8-4A2B-9F61-C75D968A4896}" destId="{683C31ED-D3B5-4918-AADD-B5000329A567}" srcOrd="0" destOrd="0" presId="urn:microsoft.com/office/officeart/2009/3/layout/HorizontalOrganizationChart"/>
    <dgm:cxn modelId="{3601AA0B-3852-4584-B268-717D98DC06FB}" type="presOf" srcId="{78724638-5BD8-4A2B-9F61-C75D968A4896}" destId="{9BAB0369-F813-4FFF-AE6E-A1F0D6D2AC71}" srcOrd="1" destOrd="0" presId="urn:microsoft.com/office/officeart/2009/3/layout/HorizontalOrganizationChart"/>
    <dgm:cxn modelId="{22080637-C5A5-48C3-872B-9C024BC19E86}" type="presOf" srcId="{312BAF31-97DE-411B-B325-E2E318C4400F}" destId="{F3CDF467-E629-4020-AA15-4CFA8E073B21}" srcOrd="0" destOrd="0" presId="urn:microsoft.com/office/officeart/2009/3/layout/HorizontalOrganizationChart"/>
    <dgm:cxn modelId="{FDD83C3E-ABCD-43EA-A41F-47D5A9FB66A2}" srcId="{66FD5926-9FBB-4182-8252-B7EC6E836E70}" destId="{78724638-5BD8-4A2B-9F61-C75D968A4896}" srcOrd="0" destOrd="0" parTransId="{48761C0D-7173-4049-92AC-26BF352B1D49}" sibTransId="{931B8FA9-869D-4C01-831E-14A304CE5027}"/>
    <dgm:cxn modelId="{6BC67C51-9312-44AF-BEB8-7CA7691A1117}" type="presOf" srcId="{66FD5926-9FBB-4182-8252-B7EC6E836E70}" destId="{A92161EB-65D6-4A66-9D20-D5C08F262373}" srcOrd="0" destOrd="0" presId="urn:microsoft.com/office/officeart/2009/3/layout/HorizontalOrganizationChart"/>
    <dgm:cxn modelId="{6E6AE07E-CF2E-4E59-9894-88C570BD96E2}" srcId="{66FD5926-9FBB-4182-8252-B7EC6E836E70}" destId="{594AEFE0-987B-401F-877F-7F5DC8F9F165}" srcOrd="1" destOrd="0" parTransId="{EE68C1A4-34B8-47EB-B2B2-25146A9A367A}" sibTransId="{60458EC1-3DCF-409D-8C6B-E61450C89EA3}"/>
    <dgm:cxn modelId="{576BB8A3-605E-444E-B717-36C12F1C6ED0}" type="presOf" srcId="{594AEFE0-987B-401F-877F-7F5DC8F9F165}" destId="{D02CA474-C1A4-41D9-8E06-B2FD47BD485E}" srcOrd="1" destOrd="0" presId="urn:microsoft.com/office/officeart/2009/3/layout/HorizontalOrganizationChart"/>
    <dgm:cxn modelId="{D6513EAD-94BB-4248-8C65-4DCB08BA317C}" type="presOf" srcId="{594AEFE0-987B-401F-877F-7F5DC8F9F165}" destId="{6216339E-58CA-4387-8C6C-EF68EA2CF75E}" srcOrd="0" destOrd="0" presId="urn:microsoft.com/office/officeart/2009/3/layout/HorizontalOrganizationChart"/>
    <dgm:cxn modelId="{EFC97FDA-5E0A-461F-94F0-896862EB0384}" srcId="{66FD5926-9FBB-4182-8252-B7EC6E836E70}" destId="{312BAF31-97DE-411B-B325-E2E318C4400F}" srcOrd="2" destOrd="0" parTransId="{FBD9885B-7B43-4258-8DB7-8AA5E0DA1DFB}" sibTransId="{4F0D0D66-2BA2-4220-B7C9-07B76D726C33}"/>
    <dgm:cxn modelId="{0745B9E4-9D5D-4AEB-959B-226AD5A27E5D}" type="presOf" srcId="{312BAF31-97DE-411B-B325-E2E318C4400F}" destId="{7F99FC30-EAA0-436F-90E9-28BDD54498EA}" srcOrd="1" destOrd="0" presId="urn:microsoft.com/office/officeart/2009/3/layout/HorizontalOrganizationChart"/>
    <dgm:cxn modelId="{F66A4BC5-259A-44EF-979B-263023D97393}" type="presParOf" srcId="{A92161EB-65D6-4A66-9D20-D5C08F262373}" destId="{B9B4576A-DA65-49CC-A2BA-ECE676FCCEAB}" srcOrd="0" destOrd="0" presId="urn:microsoft.com/office/officeart/2009/3/layout/HorizontalOrganizationChart"/>
    <dgm:cxn modelId="{DF8280B7-C861-4DB7-8487-40CA74F6E7A0}" type="presParOf" srcId="{B9B4576A-DA65-49CC-A2BA-ECE676FCCEAB}" destId="{73B95B33-A6DB-4E7D-94D7-8E93502D42C7}" srcOrd="0" destOrd="0" presId="urn:microsoft.com/office/officeart/2009/3/layout/HorizontalOrganizationChart"/>
    <dgm:cxn modelId="{AE44F785-FF5F-46C9-B304-ADF928A8BBCB}" type="presParOf" srcId="{73B95B33-A6DB-4E7D-94D7-8E93502D42C7}" destId="{683C31ED-D3B5-4918-AADD-B5000329A567}" srcOrd="0" destOrd="0" presId="urn:microsoft.com/office/officeart/2009/3/layout/HorizontalOrganizationChart"/>
    <dgm:cxn modelId="{45D6A6BF-B28C-4B19-9DD8-82A2332BC3EC}" type="presParOf" srcId="{73B95B33-A6DB-4E7D-94D7-8E93502D42C7}" destId="{9BAB0369-F813-4FFF-AE6E-A1F0D6D2AC71}" srcOrd="1" destOrd="0" presId="urn:microsoft.com/office/officeart/2009/3/layout/HorizontalOrganizationChart"/>
    <dgm:cxn modelId="{C9EE4D23-99C1-4372-98B8-DE12BDE0E4BA}" type="presParOf" srcId="{B9B4576A-DA65-49CC-A2BA-ECE676FCCEAB}" destId="{D6ED8859-ABAC-48AA-849E-FABB7FE818DF}" srcOrd="1" destOrd="0" presId="urn:microsoft.com/office/officeart/2009/3/layout/HorizontalOrganizationChart"/>
    <dgm:cxn modelId="{9C58D01D-07F6-418C-8FD7-0D3A29A2CC3C}" type="presParOf" srcId="{B9B4576A-DA65-49CC-A2BA-ECE676FCCEAB}" destId="{E9BF3543-5594-4379-8E7D-F9C813225162}" srcOrd="2" destOrd="0" presId="urn:microsoft.com/office/officeart/2009/3/layout/HorizontalOrganizationChart"/>
    <dgm:cxn modelId="{F9539157-1563-4289-AC6C-88D2A06AB0A2}" type="presParOf" srcId="{A92161EB-65D6-4A66-9D20-D5C08F262373}" destId="{E7FE0525-A323-4D30-86FF-C2DDBC68D082}" srcOrd="1" destOrd="0" presId="urn:microsoft.com/office/officeart/2009/3/layout/HorizontalOrganizationChart"/>
    <dgm:cxn modelId="{66A83C86-660D-4BF9-A80F-DC493188A68F}" type="presParOf" srcId="{E7FE0525-A323-4D30-86FF-C2DDBC68D082}" destId="{DCDAFDC0-C736-4BBF-A1F2-D51492EB1AA7}" srcOrd="0" destOrd="0" presId="urn:microsoft.com/office/officeart/2009/3/layout/HorizontalOrganizationChart"/>
    <dgm:cxn modelId="{1DDE099F-8114-4691-B281-830A54BA868E}" type="presParOf" srcId="{DCDAFDC0-C736-4BBF-A1F2-D51492EB1AA7}" destId="{6216339E-58CA-4387-8C6C-EF68EA2CF75E}" srcOrd="0" destOrd="0" presId="urn:microsoft.com/office/officeart/2009/3/layout/HorizontalOrganizationChart"/>
    <dgm:cxn modelId="{EEA0B995-AC57-46C6-970B-5538537E1CEC}" type="presParOf" srcId="{DCDAFDC0-C736-4BBF-A1F2-D51492EB1AA7}" destId="{D02CA474-C1A4-41D9-8E06-B2FD47BD485E}" srcOrd="1" destOrd="0" presId="urn:microsoft.com/office/officeart/2009/3/layout/HorizontalOrganizationChart"/>
    <dgm:cxn modelId="{6AD8E177-80B6-4337-BB5D-12A3DF90C22B}" type="presParOf" srcId="{E7FE0525-A323-4D30-86FF-C2DDBC68D082}" destId="{94A4A4C3-5F4C-4DF5-AC67-10033D0F381C}" srcOrd="1" destOrd="0" presId="urn:microsoft.com/office/officeart/2009/3/layout/HorizontalOrganizationChart"/>
    <dgm:cxn modelId="{B4875173-C7D1-435F-A6B7-168DCAD219F6}" type="presParOf" srcId="{E7FE0525-A323-4D30-86FF-C2DDBC68D082}" destId="{30F74789-B1CC-4836-A448-F116054A3204}" srcOrd="2" destOrd="0" presId="urn:microsoft.com/office/officeart/2009/3/layout/HorizontalOrganizationChart"/>
    <dgm:cxn modelId="{58F10126-E37C-464F-AED3-61E646CBFB7B}" type="presParOf" srcId="{A92161EB-65D6-4A66-9D20-D5C08F262373}" destId="{47747E78-D636-402A-831F-E20C869BDBF1}" srcOrd="2" destOrd="0" presId="urn:microsoft.com/office/officeart/2009/3/layout/HorizontalOrganizationChart"/>
    <dgm:cxn modelId="{A00C3BB8-BA0B-4BEF-9FF9-FB00084F3D3C}" type="presParOf" srcId="{47747E78-D636-402A-831F-E20C869BDBF1}" destId="{11F3876D-623F-4B22-B3E5-9339EF5968D6}" srcOrd="0" destOrd="0" presId="urn:microsoft.com/office/officeart/2009/3/layout/HorizontalOrganizationChart"/>
    <dgm:cxn modelId="{3A1C6A95-2497-4FB9-B455-05BAD4253589}" type="presParOf" srcId="{11F3876D-623F-4B22-B3E5-9339EF5968D6}" destId="{F3CDF467-E629-4020-AA15-4CFA8E073B21}" srcOrd="0" destOrd="0" presId="urn:microsoft.com/office/officeart/2009/3/layout/HorizontalOrganizationChart"/>
    <dgm:cxn modelId="{DF5EF21C-D04B-4037-8C21-6D7F0D51301F}" type="presParOf" srcId="{11F3876D-623F-4B22-B3E5-9339EF5968D6}" destId="{7F99FC30-EAA0-436F-90E9-28BDD54498EA}" srcOrd="1" destOrd="0" presId="urn:microsoft.com/office/officeart/2009/3/layout/HorizontalOrganizationChart"/>
    <dgm:cxn modelId="{046786E5-4879-43D7-B7A7-FC27F8982408}" type="presParOf" srcId="{47747E78-D636-402A-831F-E20C869BDBF1}" destId="{A6904E7E-A696-419B-A377-B39F28EFDF0E}" srcOrd="1" destOrd="0" presId="urn:microsoft.com/office/officeart/2009/3/layout/HorizontalOrganizationChart"/>
    <dgm:cxn modelId="{A50138B2-D41D-46D5-B2EC-6F31608085E5}" type="presParOf" srcId="{47747E78-D636-402A-831F-E20C869BDBF1}" destId="{B0771963-F4C9-4037-BBFB-DC6224EBE8C5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F00B67-3BD9-4511-81F5-3C7DB3402DE9}" type="doc">
      <dgm:prSet loTypeId="urn:microsoft.com/office/officeart/2009/3/layout/HorizontalOrganizationChart" loCatId="Inbox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8583C38C-72CD-4C2C-92CE-9B8D1B033186}">
      <dgm:prSet/>
      <dgm:spPr/>
      <dgm:t>
        <a:bodyPr/>
        <a:lstStyle/>
        <a:p>
          <a:r>
            <a:rPr lang="pt-BR" dirty="0"/>
            <a:t>Análise de risco de investimento</a:t>
          </a:r>
          <a:endParaRPr lang="en-US" dirty="0"/>
        </a:p>
      </dgm:t>
    </dgm:pt>
    <dgm:pt modelId="{F6210364-2995-4F60-9682-B412B59A632A}" type="parTrans" cxnId="{DBD2F06D-6D6D-4DD5-84E1-37080AE8BF1D}">
      <dgm:prSet/>
      <dgm:spPr/>
      <dgm:t>
        <a:bodyPr/>
        <a:lstStyle/>
        <a:p>
          <a:endParaRPr lang="en-US"/>
        </a:p>
      </dgm:t>
    </dgm:pt>
    <dgm:pt modelId="{DD7F009B-B618-43E3-924F-24205B8BE00F}" type="sibTrans" cxnId="{DBD2F06D-6D6D-4DD5-84E1-37080AE8BF1D}">
      <dgm:prSet/>
      <dgm:spPr/>
      <dgm:t>
        <a:bodyPr/>
        <a:lstStyle/>
        <a:p>
          <a:endParaRPr lang="en-US"/>
        </a:p>
      </dgm:t>
    </dgm:pt>
    <dgm:pt modelId="{3D055A9C-2D2F-4E91-BC59-C6D03C31AEAF}">
      <dgm:prSet/>
      <dgm:spPr/>
      <dgm:t>
        <a:bodyPr/>
        <a:lstStyle/>
        <a:p>
          <a:r>
            <a:rPr lang="pt-BR" dirty="0"/>
            <a:t>Variação  a que o investimento está exposto</a:t>
          </a:r>
          <a:endParaRPr lang="en-US" dirty="0"/>
        </a:p>
      </dgm:t>
    </dgm:pt>
    <dgm:pt modelId="{6F10BC01-9740-454B-A2DC-2E12C2040C33}" type="parTrans" cxnId="{58B768D2-B306-4F7B-A8C3-1E652154B0B0}">
      <dgm:prSet/>
      <dgm:spPr/>
      <dgm:t>
        <a:bodyPr/>
        <a:lstStyle/>
        <a:p>
          <a:endParaRPr lang="en-US"/>
        </a:p>
      </dgm:t>
    </dgm:pt>
    <dgm:pt modelId="{78DE472A-B18B-4E33-B50A-A5A9E3B5E58D}" type="sibTrans" cxnId="{58B768D2-B306-4F7B-A8C3-1E652154B0B0}">
      <dgm:prSet/>
      <dgm:spPr/>
      <dgm:t>
        <a:bodyPr/>
        <a:lstStyle/>
        <a:p>
          <a:endParaRPr lang="en-US"/>
        </a:p>
      </dgm:t>
    </dgm:pt>
    <dgm:pt modelId="{92D56B23-BD17-4624-8990-0C94F18CE6E2}">
      <dgm:prSet/>
      <dgm:spPr/>
      <dgm:t>
        <a:bodyPr/>
        <a:lstStyle/>
        <a:p>
          <a:r>
            <a:rPr lang="pt-BR"/>
            <a:t>Estimado estatisticamente</a:t>
          </a:r>
          <a:endParaRPr lang="en-US"/>
        </a:p>
      </dgm:t>
    </dgm:pt>
    <dgm:pt modelId="{7216404B-28A3-4C11-8B42-01F9901A0AFB}" type="parTrans" cxnId="{1DC09D10-DC0D-4415-B44F-7374EFA90320}">
      <dgm:prSet/>
      <dgm:spPr/>
      <dgm:t>
        <a:bodyPr/>
        <a:lstStyle/>
        <a:p>
          <a:endParaRPr lang="en-US"/>
        </a:p>
      </dgm:t>
    </dgm:pt>
    <dgm:pt modelId="{A57F64AB-BB22-4696-9C62-0AE0E4A2DF5F}" type="sibTrans" cxnId="{1DC09D10-DC0D-4415-B44F-7374EFA90320}">
      <dgm:prSet/>
      <dgm:spPr/>
      <dgm:t>
        <a:bodyPr/>
        <a:lstStyle/>
        <a:p>
          <a:endParaRPr lang="en-US"/>
        </a:p>
      </dgm:t>
    </dgm:pt>
    <dgm:pt modelId="{2D64F860-67B1-4A9A-9765-547AEA596182}">
      <dgm:prSet/>
      <dgm:spPr/>
      <dgm:t>
        <a:bodyPr/>
        <a:lstStyle/>
        <a:p>
          <a:r>
            <a:rPr lang="pt-BR"/>
            <a:t>Value at Risk</a:t>
          </a:r>
          <a:endParaRPr lang="en-US"/>
        </a:p>
      </dgm:t>
    </dgm:pt>
    <dgm:pt modelId="{BA111FAC-F5BF-4BB1-A9D3-32EFDDD96AC9}" type="parTrans" cxnId="{D56DA5D7-3D01-4F66-879B-24DEA87B08AA}">
      <dgm:prSet/>
      <dgm:spPr/>
      <dgm:t>
        <a:bodyPr/>
        <a:lstStyle/>
        <a:p>
          <a:endParaRPr lang="en-US"/>
        </a:p>
      </dgm:t>
    </dgm:pt>
    <dgm:pt modelId="{5A057D2C-3A32-4F9A-9E59-D284F4C54384}" type="sibTrans" cxnId="{D56DA5D7-3D01-4F66-879B-24DEA87B08AA}">
      <dgm:prSet/>
      <dgm:spPr/>
      <dgm:t>
        <a:bodyPr/>
        <a:lstStyle/>
        <a:p>
          <a:endParaRPr lang="en-US"/>
        </a:p>
      </dgm:t>
    </dgm:pt>
    <dgm:pt modelId="{0A6E5A7D-0106-4B40-A894-D83BFB11E132}" type="pres">
      <dgm:prSet presAssocID="{8AF00B67-3BD9-4511-81F5-3C7DB3402DE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E7E9D64-2743-452F-A43B-78EEDE19A10E}" type="pres">
      <dgm:prSet presAssocID="{8583C38C-72CD-4C2C-92CE-9B8D1B033186}" presName="hierRoot1" presStyleCnt="0">
        <dgm:presLayoutVars>
          <dgm:hierBranch val="init"/>
        </dgm:presLayoutVars>
      </dgm:prSet>
      <dgm:spPr/>
    </dgm:pt>
    <dgm:pt modelId="{49BEB58D-E768-43F8-B674-8C4DA355512C}" type="pres">
      <dgm:prSet presAssocID="{8583C38C-72CD-4C2C-92CE-9B8D1B033186}" presName="rootComposite1" presStyleCnt="0"/>
      <dgm:spPr/>
    </dgm:pt>
    <dgm:pt modelId="{614321EC-C59C-41FC-BA76-4CE024473D56}" type="pres">
      <dgm:prSet presAssocID="{8583C38C-72CD-4C2C-92CE-9B8D1B033186}" presName="rootText1" presStyleLbl="node0" presStyleIdx="0" presStyleCnt="1">
        <dgm:presLayoutVars>
          <dgm:chPref val="3"/>
        </dgm:presLayoutVars>
      </dgm:prSet>
      <dgm:spPr/>
    </dgm:pt>
    <dgm:pt modelId="{FDFC0335-6019-419E-A203-5B9F226695A7}" type="pres">
      <dgm:prSet presAssocID="{8583C38C-72CD-4C2C-92CE-9B8D1B033186}" presName="rootConnector1" presStyleLbl="node1" presStyleIdx="0" presStyleCnt="0"/>
      <dgm:spPr/>
    </dgm:pt>
    <dgm:pt modelId="{B6673BF9-0DEB-4A1B-A849-9D82446AFC10}" type="pres">
      <dgm:prSet presAssocID="{8583C38C-72CD-4C2C-92CE-9B8D1B033186}" presName="hierChild2" presStyleCnt="0"/>
      <dgm:spPr/>
    </dgm:pt>
    <dgm:pt modelId="{58CC5D04-D35A-4A0A-B357-DC6D3B757E1C}" type="pres">
      <dgm:prSet presAssocID="{6F10BC01-9740-454B-A2DC-2E12C2040C33}" presName="Name64" presStyleLbl="parChTrans1D2" presStyleIdx="0" presStyleCnt="3"/>
      <dgm:spPr/>
    </dgm:pt>
    <dgm:pt modelId="{01DE97E6-DAB1-4303-92B1-EDB5B28525CB}" type="pres">
      <dgm:prSet presAssocID="{3D055A9C-2D2F-4E91-BC59-C6D03C31AEAF}" presName="hierRoot2" presStyleCnt="0">
        <dgm:presLayoutVars>
          <dgm:hierBranch val="init"/>
        </dgm:presLayoutVars>
      </dgm:prSet>
      <dgm:spPr/>
    </dgm:pt>
    <dgm:pt modelId="{508E0B42-0397-4534-B656-BDE00DE05991}" type="pres">
      <dgm:prSet presAssocID="{3D055A9C-2D2F-4E91-BC59-C6D03C31AEAF}" presName="rootComposite" presStyleCnt="0"/>
      <dgm:spPr/>
    </dgm:pt>
    <dgm:pt modelId="{3810CDA8-8A4A-4677-810F-EB6064BED8E5}" type="pres">
      <dgm:prSet presAssocID="{3D055A9C-2D2F-4E91-BC59-C6D03C31AEAF}" presName="rootText" presStyleLbl="node2" presStyleIdx="0" presStyleCnt="3">
        <dgm:presLayoutVars>
          <dgm:chPref val="3"/>
        </dgm:presLayoutVars>
      </dgm:prSet>
      <dgm:spPr/>
    </dgm:pt>
    <dgm:pt modelId="{A958B652-782E-418D-A92B-98E691AC1D8A}" type="pres">
      <dgm:prSet presAssocID="{3D055A9C-2D2F-4E91-BC59-C6D03C31AEAF}" presName="rootConnector" presStyleLbl="node2" presStyleIdx="0" presStyleCnt="3"/>
      <dgm:spPr/>
    </dgm:pt>
    <dgm:pt modelId="{56A14702-EB76-4A15-AD51-19B464A700E9}" type="pres">
      <dgm:prSet presAssocID="{3D055A9C-2D2F-4E91-BC59-C6D03C31AEAF}" presName="hierChild4" presStyleCnt="0"/>
      <dgm:spPr/>
    </dgm:pt>
    <dgm:pt modelId="{D7208839-1406-4358-B4C3-804559E98655}" type="pres">
      <dgm:prSet presAssocID="{3D055A9C-2D2F-4E91-BC59-C6D03C31AEAF}" presName="hierChild5" presStyleCnt="0"/>
      <dgm:spPr/>
    </dgm:pt>
    <dgm:pt modelId="{AA551CCE-6D87-4B5E-BD11-43BB6BFF1C62}" type="pres">
      <dgm:prSet presAssocID="{7216404B-28A3-4C11-8B42-01F9901A0AFB}" presName="Name64" presStyleLbl="parChTrans1D2" presStyleIdx="1" presStyleCnt="3"/>
      <dgm:spPr/>
    </dgm:pt>
    <dgm:pt modelId="{B4C33DFE-0554-4196-880B-CC5E1BD8390D}" type="pres">
      <dgm:prSet presAssocID="{92D56B23-BD17-4624-8990-0C94F18CE6E2}" presName="hierRoot2" presStyleCnt="0">
        <dgm:presLayoutVars>
          <dgm:hierBranch val="init"/>
        </dgm:presLayoutVars>
      </dgm:prSet>
      <dgm:spPr/>
    </dgm:pt>
    <dgm:pt modelId="{C00095A1-2D15-48FA-A81B-2CBA88ED5F20}" type="pres">
      <dgm:prSet presAssocID="{92D56B23-BD17-4624-8990-0C94F18CE6E2}" presName="rootComposite" presStyleCnt="0"/>
      <dgm:spPr/>
    </dgm:pt>
    <dgm:pt modelId="{C1534B70-4F37-4CA7-B7DF-94D404951DC0}" type="pres">
      <dgm:prSet presAssocID="{92D56B23-BD17-4624-8990-0C94F18CE6E2}" presName="rootText" presStyleLbl="node2" presStyleIdx="1" presStyleCnt="3">
        <dgm:presLayoutVars>
          <dgm:chPref val="3"/>
        </dgm:presLayoutVars>
      </dgm:prSet>
      <dgm:spPr/>
    </dgm:pt>
    <dgm:pt modelId="{5DC490ED-5A16-49CE-A44C-F88B85A5DA96}" type="pres">
      <dgm:prSet presAssocID="{92D56B23-BD17-4624-8990-0C94F18CE6E2}" presName="rootConnector" presStyleLbl="node2" presStyleIdx="1" presStyleCnt="3"/>
      <dgm:spPr/>
    </dgm:pt>
    <dgm:pt modelId="{97BED327-0D18-49AC-A4FD-AB4B818483E7}" type="pres">
      <dgm:prSet presAssocID="{92D56B23-BD17-4624-8990-0C94F18CE6E2}" presName="hierChild4" presStyleCnt="0"/>
      <dgm:spPr/>
    </dgm:pt>
    <dgm:pt modelId="{54616AFD-EE91-4235-B41B-8BF298E5E956}" type="pres">
      <dgm:prSet presAssocID="{92D56B23-BD17-4624-8990-0C94F18CE6E2}" presName="hierChild5" presStyleCnt="0"/>
      <dgm:spPr/>
    </dgm:pt>
    <dgm:pt modelId="{6F1A59DA-3291-4BEB-B88B-DBE4991AA70E}" type="pres">
      <dgm:prSet presAssocID="{BA111FAC-F5BF-4BB1-A9D3-32EFDDD96AC9}" presName="Name64" presStyleLbl="parChTrans1D2" presStyleIdx="2" presStyleCnt="3"/>
      <dgm:spPr/>
    </dgm:pt>
    <dgm:pt modelId="{22B319CC-D3A5-4ED5-9D32-3E3ED6C6C79F}" type="pres">
      <dgm:prSet presAssocID="{2D64F860-67B1-4A9A-9765-547AEA596182}" presName="hierRoot2" presStyleCnt="0">
        <dgm:presLayoutVars>
          <dgm:hierBranch val="init"/>
        </dgm:presLayoutVars>
      </dgm:prSet>
      <dgm:spPr/>
    </dgm:pt>
    <dgm:pt modelId="{5E8ADDA9-92B7-408C-9AEB-9EA705041D96}" type="pres">
      <dgm:prSet presAssocID="{2D64F860-67B1-4A9A-9765-547AEA596182}" presName="rootComposite" presStyleCnt="0"/>
      <dgm:spPr/>
    </dgm:pt>
    <dgm:pt modelId="{8D1D3B34-0C27-4B2D-9C07-25709A81F0E8}" type="pres">
      <dgm:prSet presAssocID="{2D64F860-67B1-4A9A-9765-547AEA596182}" presName="rootText" presStyleLbl="node2" presStyleIdx="2" presStyleCnt="3">
        <dgm:presLayoutVars>
          <dgm:chPref val="3"/>
        </dgm:presLayoutVars>
      </dgm:prSet>
      <dgm:spPr/>
    </dgm:pt>
    <dgm:pt modelId="{3A7B171D-766D-4E06-B33E-00541259C65F}" type="pres">
      <dgm:prSet presAssocID="{2D64F860-67B1-4A9A-9765-547AEA596182}" presName="rootConnector" presStyleLbl="node2" presStyleIdx="2" presStyleCnt="3"/>
      <dgm:spPr/>
    </dgm:pt>
    <dgm:pt modelId="{6C107FB6-42A6-4F05-A551-0D0B0A0F2CED}" type="pres">
      <dgm:prSet presAssocID="{2D64F860-67B1-4A9A-9765-547AEA596182}" presName="hierChild4" presStyleCnt="0"/>
      <dgm:spPr/>
    </dgm:pt>
    <dgm:pt modelId="{8B6E1B5F-2B21-47D4-AB8B-08EF6B4484E8}" type="pres">
      <dgm:prSet presAssocID="{2D64F860-67B1-4A9A-9765-547AEA596182}" presName="hierChild5" presStyleCnt="0"/>
      <dgm:spPr/>
    </dgm:pt>
    <dgm:pt modelId="{7E657AB9-AE90-4038-9660-FB7224BAF73F}" type="pres">
      <dgm:prSet presAssocID="{8583C38C-72CD-4C2C-92CE-9B8D1B033186}" presName="hierChild3" presStyleCnt="0"/>
      <dgm:spPr/>
    </dgm:pt>
  </dgm:ptLst>
  <dgm:cxnLst>
    <dgm:cxn modelId="{1DC09D10-DC0D-4415-B44F-7374EFA90320}" srcId="{8583C38C-72CD-4C2C-92CE-9B8D1B033186}" destId="{92D56B23-BD17-4624-8990-0C94F18CE6E2}" srcOrd="1" destOrd="0" parTransId="{7216404B-28A3-4C11-8B42-01F9901A0AFB}" sibTransId="{A57F64AB-BB22-4696-9C62-0AE0E4A2DF5F}"/>
    <dgm:cxn modelId="{2416B823-120A-49ED-8720-1E88B2E017FD}" type="presOf" srcId="{BA111FAC-F5BF-4BB1-A9D3-32EFDDD96AC9}" destId="{6F1A59DA-3291-4BEB-B88B-DBE4991AA70E}" srcOrd="0" destOrd="0" presId="urn:microsoft.com/office/officeart/2009/3/layout/HorizontalOrganizationChart"/>
    <dgm:cxn modelId="{0C1BDE23-0DA4-4A51-A40D-FB0C7ADA8885}" type="presOf" srcId="{2D64F860-67B1-4A9A-9765-547AEA596182}" destId="{3A7B171D-766D-4E06-B33E-00541259C65F}" srcOrd="1" destOrd="0" presId="urn:microsoft.com/office/officeart/2009/3/layout/HorizontalOrganizationChart"/>
    <dgm:cxn modelId="{8261CA2A-039E-4C73-9B3E-F961D15E629C}" type="presOf" srcId="{2D64F860-67B1-4A9A-9765-547AEA596182}" destId="{8D1D3B34-0C27-4B2D-9C07-25709A81F0E8}" srcOrd="0" destOrd="0" presId="urn:microsoft.com/office/officeart/2009/3/layout/HorizontalOrganizationChart"/>
    <dgm:cxn modelId="{67FCBA40-DA8A-4AB4-815D-59D1F646C1E9}" type="presOf" srcId="{7216404B-28A3-4C11-8B42-01F9901A0AFB}" destId="{AA551CCE-6D87-4B5E-BD11-43BB6BFF1C62}" srcOrd="0" destOrd="0" presId="urn:microsoft.com/office/officeart/2009/3/layout/HorizontalOrganizationChart"/>
    <dgm:cxn modelId="{DFD78143-BAD4-424F-B53A-64C136D16C95}" type="presOf" srcId="{92D56B23-BD17-4624-8990-0C94F18CE6E2}" destId="{5DC490ED-5A16-49CE-A44C-F88B85A5DA96}" srcOrd="1" destOrd="0" presId="urn:microsoft.com/office/officeart/2009/3/layout/HorizontalOrganizationChart"/>
    <dgm:cxn modelId="{33F06C68-98BE-42B1-9A43-C5DDFD1C9B0A}" type="presOf" srcId="{3D055A9C-2D2F-4E91-BC59-C6D03C31AEAF}" destId="{A958B652-782E-418D-A92B-98E691AC1D8A}" srcOrd="1" destOrd="0" presId="urn:microsoft.com/office/officeart/2009/3/layout/HorizontalOrganizationChart"/>
    <dgm:cxn modelId="{DBD2F06D-6D6D-4DD5-84E1-37080AE8BF1D}" srcId="{8AF00B67-3BD9-4511-81F5-3C7DB3402DE9}" destId="{8583C38C-72CD-4C2C-92CE-9B8D1B033186}" srcOrd="0" destOrd="0" parTransId="{F6210364-2995-4F60-9682-B412B59A632A}" sibTransId="{DD7F009B-B618-43E3-924F-24205B8BE00F}"/>
    <dgm:cxn modelId="{94846B50-EE1E-43F5-856F-ED9679E0675E}" type="presOf" srcId="{8583C38C-72CD-4C2C-92CE-9B8D1B033186}" destId="{FDFC0335-6019-419E-A203-5B9F226695A7}" srcOrd="1" destOrd="0" presId="urn:microsoft.com/office/officeart/2009/3/layout/HorizontalOrganizationChart"/>
    <dgm:cxn modelId="{FD287592-3100-49F4-A924-B7152DCF119B}" type="presOf" srcId="{8583C38C-72CD-4C2C-92CE-9B8D1B033186}" destId="{614321EC-C59C-41FC-BA76-4CE024473D56}" srcOrd="0" destOrd="0" presId="urn:microsoft.com/office/officeart/2009/3/layout/HorizontalOrganizationChart"/>
    <dgm:cxn modelId="{3B6E6193-1B38-45E5-881A-252B37FEEC26}" type="presOf" srcId="{92D56B23-BD17-4624-8990-0C94F18CE6E2}" destId="{C1534B70-4F37-4CA7-B7DF-94D404951DC0}" srcOrd="0" destOrd="0" presId="urn:microsoft.com/office/officeart/2009/3/layout/HorizontalOrganizationChart"/>
    <dgm:cxn modelId="{48A4869D-9E07-4CD1-B8B5-E797970C7B51}" type="presOf" srcId="{8AF00B67-3BD9-4511-81F5-3C7DB3402DE9}" destId="{0A6E5A7D-0106-4B40-A894-D83BFB11E132}" srcOrd="0" destOrd="0" presId="urn:microsoft.com/office/officeart/2009/3/layout/HorizontalOrganizationChart"/>
    <dgm:cxn modelId="{6E9F00BA-CDC0-44FE-98CD-3F3B9AD6B1EC}" type="presOf" srcId="{3D055A9C-2D2F-4E91-BC59-C6D03C31AEAF}" destId="{3810CDA8-8A4A-4677-810F-EB6064BED8E5}" srcOrd="0" destOrd="0" presId="urn:microsoft.com/office/officeart/2009/3/layout/HorizontalOrganizationChart"/>
    <dgm:cxn modelId="{70C4CAC1-BEB8-45D2-B9F8-E682F9B7865A}" type="presOf" srcId="{6F10BC01-9740-454B-A2DC-2E12C2040C33}" destId="{58CC5D04-D35A-4A0A-B357-DC6D3B757E1C}" srcOrd="0" destOrd="0" presId="urn:microsoft.com/office/officeart/2009/3/layout/HorizontalOrganizationChart"/>
    <dgm:cxn modelId="{58B768D2-B306-4F7B-A8C3-1E652154B0B0}" srcId="{8583C38C-72CD-4C2C-92CE-9B8D1B033186}" destId="{3D055A9C-2D2F-4E91-BC59-C6D03C31AEAF}" srcOrd="0" destOrd="0" parTransId="{6F10BC01-9740-454B-A2DC-2E12C2040C33}" sibTransId="{78DE472A-B18B-4E33-B50A-A5A9E3B5E58D}"/>
    <dgm:cxn modelId="{D56DA5D7-3D01-4F66-879B-24DEA87B08AA}" srcId="{8583C38C-72CD-4C2C-92CE-9B8D1B033186}" destId="{2D64F860-67B1-4A9A-9765-547AEA596182}" srcOrd="2" destOrd="0" parTransId="{BA111FAC-F5BF-4BB1-A9D3-32EFDDD96AC9}" sibTransId="{5A057D2C-3A32-4F9A-9E59-D284F4C54384}"/>
    <dgm:cxn modelId="{86819AF4-B20B-483B-A42A-1B397F52F86A}" type="presParOf" srcId="{0A6E5A7D-0106-4B40-A894-D83BFB11E132}" destId="{7E7E9D64-2743-452F-A43B-78EEDE19A10E}" srcOrd="0" destOrd="0" presId="urn:microsoft.com/office/officeart/2009/3/layout/HorizontalOrganizationChart"/>
    <dgm:cxn modelId="{1DE07D96-E75A-49C7-B2A6-EF1D249ECF6F}" type="presParOf" srcId="{7E7E9D64-2743-452F-A43B-78EEDE19A10E}" destId="{49BEB58D-E768-43F8-B674-8C4DA355512C}" srcOrd="0" destOrd="0" presId="urn:microsoft.com/office/officeart/2009/3/layout/HorizontalOrganizationChart"/>
    <dgm:cxn modelId="{1E86F360-1D5A-4A13-A1A2-F07AE95B8B01}" type="presParOf" srcId="{49BEB58D-E768-43F8-B674-8C4DA355512C}" destId="{614321EC-C59C-41FC-BA76-4CE024473D56}" srcOrd="0" destOrd="0" presId="urn:microsoft.com/office/officeart/2009/3/layout/HorizontalOrganizationChart"/>
    <dgm:cxn modelId="{477FE15E-603E-49E1-8C65-55AF88F254FE}" type="presParOf" srcId="{49BEB58D-E768-43F8-B674-8C4DA355512C}" destId="{FDFC0335-6019-419E-A203-5B9F226695A7}" srcOrd="1" destOrd="0" presId="urn:microsoft.com/office/officeart/2009/3/layout/HorizontalOrganizationChart"/>
    <dgm:cxn modelId="{C7A633E8-1B54-492D-BE53-461CB800B9FC}" type="presParOf" srcId="{7E7E9D64-2743-452F-A43B-78EEDE19A10E}" destId="{B6673BF9-0DEB-4A1B-A849-9D82446AFC10}" srcOrd="1" destOrd="0" presId="urn:microsoft.com/office/officeart/2009/3/layout/HorizontalOrganizationChart"/>
    <dgm:cxn modelId="{5CC0312E-296E-4359-BB7D-7C8EDF7CF3D4}" type="presParOf" srcId="{B6673BF9-0DEB-4A1B-A849-9D82446AFC10}" destId="{58CC5D04-D35A-4A0A-B357-DC6D3B757E1C}" srcOrd="0" destOrd="0" presId="urn:microsoft.com/office/officeart/2009/3/layout/HorizontalOrganizationChart"/>
    <dgm:cxn modelId="{711641F3-6226-4A86-9FC3-D2F05588AB87}" type="presParOf" srcId="{B6673BF9-0DEB-4A1B-A849-9D82446AFC10}" destId="{01DE97E6-DAB1-4303-92B1-EDB5B28525CB}" srcOrd="1" destOrd="0" presId="urn:microsoft.com/office/officeart/2009/3/layout/HorizontalOrganizationChart"/>
    <dgm:cxn modelId="{D45294FE-40C5-4C36-B69E-9F121B981B32}" type="presParOf" srcId="{01DE97E6-DAB1-4303-92B1-EDB5B28525CB}" destId="{508E0B42-0397-4534-B656-BDE00DE05991}" srcOrd="0" destOrd="0" presId="urn:microsoft.com/office/officeart/2009/3/layout/HorizontalOrganizationChart"/>
    <dgm:cxn modelId="{588094CE-079F-4D12-9A39-475F5B560B61}" type="presParOf" srcId="{508E0B42-0397-4534-B656-BDE00DE05991}" destId="{3810CDA8-8A4A-4677-810F-EB6064BED8E5}" srcOrd="0" destOrd="0" presId="urn:microsoft.com/office/officeart/2009/3/layout/HorizontalOrganizationChart"/>
    <dgm:cxn modelId="{7029332E-C567-4B5C-AB61-488AF6908D17}" type="presParOf" srcId="{508E0B42-0397-4534-B656-BDE00DE05991}" destId="{A958B652-782E-418D-A92B-98E691AC1D8A}" srcOrd="1" destOrd="0" presId="urn:microsoft.com/office/officeart/2009/3/layout/HorizontalOrganizationChart"/>
    <dgm:cxn modelId="{610F49DA-79AA-4A14-88C7-0C45B455B1E0}" type="presParOf" srcId="{01DE97E6-DAB1-4303-92B1-EDB5B28525CB}" destId="{56A14702-EB76-4A15-AD51-19B464A700E9}" srcOrd="1" destOrd="0" presId="urn:microsoft.com/office/officeart/2009/3/layout/HorizontalOrganizationChart"/>
    <dgm:cxn modelId="{E8FAA45C-CAD9-4E89-B4A4-83F67041B2E0}" type="presParOf" srcId="{01DE97E6-DAB1-4303-92B1-EDB5B28525CB}" destId="{D7208839-1406-4358-B4C3-804559E98655}" srcOrd="2" destOrd="0" presId="urn:microsoft.com/office/officeart/2009/3/layout/HorizontalOrganizationChart"/>
    <dgm:cxn modelId="{2C602D23-8EC2-45FC-868B-52259F334F49}" type="presParOf" srcId="{B6673BF9-0DEB-4A1B-A849-9D82446AFC10}" destId="{AA551CCE-6D87-4B5E-BD11-43BB6BFF1C62}" srcOrd="2" destOrd="0" presId="urn:microsoft.com/office/officeart/2009/3/layout/HorizontalOrganizationChart"/>
    <dgm:cxn modelId="{29D0A788-F2B5-4DC4-AC9B-402C5708BB19}" type="presParOf" srcId="{B6673BF9-0DEB-4A1B-A849-9D82446AFC10}" destId="{B4C33DFE-0554-4196-880B-CC5E1BD8390D}" srcOrd="3" destOrd="0" presId="urn:microsoft.com/office/officeart/2009/3/layout/HorizontalOrganizationChart"/>
    <dgm:cxn modelId="{80EF20F9-2C87-4C9A-A79B-BAE28E1E4A08}" type="presParOf" srcId="{B4C33DFE-0554-4196-880B-CC5E1BD8390D}" destId="{C00095A1-2D15-48FA-A81B-2CBA88ED5F20}" srcOrd="0" destOrd="0" presId="urn:microsoft.com/office/officeart/2009/3/layout/HorizontalOrganizationChart"/>
    <dgm:cxn modelId="{CAD5C5BE-2C14-4B8C-8555-6A13357745C1}" type="presParOf" srcId="{C00095A1-2D15-48FA-A81B-2CBA88ED5F20}" destId="{C1534B70-4F37-4CA7-B7DF-94D404951DC0}" srcOrd="0" destOrd="0" presId="urn:microsoft.com/office/officeart/2009/3/layout/HorizontalOrganizationChart"/>
    <dgm:cxn modelId="{F70FF84C-518F-4223-87C3-F48F8A770BDB}" type="presParOf" srcId="{C00095A1-2D15-48FA-A81B-2CBA88ED5F20}" destId="{5DC490ED-5A16-49CE-A44C-F88B85A5DA96}" srcOrd="1" destOrd="0" presId="urn:microsoft.com/office/officeart/2009/3/layout/HorizontalOrganizationChart"/>
    <dgm:cxn modelId="{6C98B8B0-BB97-4BC7-9924-E10D7F4BA3EB}" type="presParOf" srcId="{B4C33DFE-0554-4196-880B-CC5E1BD8390D}" destId="{97BED327-0D18-49AC-A4FD-AB4B818483E7}" srcOrd="1" destOrd="0" presId="urn:microsoft.com/office/officeart/2009/3/layout/HorizontalOrganizationChart"/>
    <dgm:cxn modelId="{E24A8080-D86C-46F8-A010-BD6E70A1CD5B}" type="presParOf" srcId="{B4C33DFE-0554-4196-880B-CC5E1BD8390D}" destId="{54616AFD-EE91-4235-B41B-8BF298E5E956}" srcOrd="2" destOrd="0" presId="urn:microsoft.com/office/officeart/2009/3/layout/HorizontalOrganizationChart"/>
    <dgm:cxn modelId="{0BB312C1-A92D-4D59-8084-AB706EC05E18}" type="presParOf" srcId="{B6673BF9-0DEB-4A1B-A849-9D82446AFC10}" destId="{6F1A59DA-3291-4BEB-B88B-DBE4991AA70E}" srcOrd="4" destOrd="0" presId="urn:microsoft.com/office/officeart/2009/3/layout/HorizontalOrganizationChart"/>
    <dgm:cxn modelId="{53CBA71D-72B5-42C9-B047-BC9BE6AADAE4}" type="presParOf" srcId="{B6673BF9-0DEB-4A1B-A849-9D82446AFC10}" destId="{22B319CC-D3A5-4ED5-9D32-3E3ED6C6C79F}" srcOrd="5" destOrd="0" presId="urn:microsoft.com/office/officeart/2009/3/layout/HorizontalOrganizationChart"/>
    <dgm:cxn modelId="{5381AE2F-0653-4642-8354-D3B3DC1A67BD}" type="presParOf" srcId="{22B319CC-D3A5-4ED5-9D32-3E3ED6C6C79F}" destId="{5E8ADDA9-92B7-408C-9AEB-9EA705041D96}" srcOrd="0" destOrd="0" presId="urn:microsoft.com/office/officeart/2009/3/layout/HorizontalOrganizationChart"/>
    <dgm:cxn modelId="{74782480-6FDC-4953-B893-0E173BA8ED39}" type="presParOf" srcId="{5E8ADDA9-92B7-408C-9AEB-9EA705041D96}" destId="{8D1D3B34-0C27-4B2D-9C07-25709A81F0E8}" srcOrd="0" destOrd="0" presId="urn:microsoft.com/office/officeart/2009/3/layout/HorizontalOrganizationChart"/>
    <dgm:cxn modelId="{3D780A38-5001-402C-B300-92EAA5B81215}" type="presParOf" srcId="{5E8ADDA9-92B7-408C-9AEB-9EA705041D96}" destId="{3A7B171D-766D-4E06-B33E-00541259C65F}" srcOrd="1" destOrd="0" presId="urn:microsoft.com/office/officeart/2009/3/layout/HorizontalOrganizationChart"/>
    <dgm:cxn modelId="{B46CA032-032D-46AC-8B0D-918AA681FB24}" type="presParOf" srcId="{22B319CC-D3A5-4ED5-9D32-3E3ED6C6C79F}" destId="{6C107FB6-42A6-4F05-A551-0D0B0A0F2CED}" srcOrd="1" destOrd="0" presId="urn:microsoft.com/office/officeart/2009/3/layout/HorizontalOrganizationChart"/>
    <dgm:cxn modelId="{8A2038F2-8A0B-4C34-A6D3-16B607FBA014}" type="presParOf" srcId="{22B319CC-D3A5-4ED5-9D32-3E3ED6C6C79F}" destId="{8B6E1B5F-2B21-47D4-AB8B-08EF6B4484E8}" srcOrd="2" destOrd="0" presId="urn:microsoft.com/office/officeart/2009/3/layout/HorizontalOrganizationChart"/>
    <dgm:cxn modelId="{51341BE2-6550-4B92-ADB3-62B8C3F6DC9A}" type="presParOf" srcId="{7E7E9D64-2743-452F-A43B-78EEDE19A10E}" destId="{7E657AB9-AE90-4038-9660-FB7224BAF73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A14107-A32C-45B3-9893-132A282CF715}" type="doc">
      <dgm:prSet loTypeId="urn:microsoft.com/office/officeart/2005/8/layout/hChevron3" loCatId="Inbox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E98AEEFD-F996-401F-8DD2-4EE1395DF4C0}">
      <dgm:prSet/>
      <dgm:spPr/>
      <dgm:t>
        <a:bodyPr/>
        <a:lstStyle/>
        <a:p>
          <a:r>
            <a:rPr lang="pt-BR"/>
            <a:t>Objetivo</a:t>
          </a:r>
          <a:endParaRPr lang="en-US"/>
        </a:p>
      </dgm:t>
    </dgm:pt>
    <dgm:pt modelId="{8A55D42E-9C18-4C7F-95CF-46A12454E86B}" type="parTrans" cxnId="{6381BE9F-8119-4BAB-8D0C-84B81359AECD}">
      <dgm:prSet/>
      <dgm:spPr/>
      <dgm:t>
        <a:bodyPr/>
        <a:lstStyle/>
        <a:p>
          <a:endParaRPr lang="en-US"/>
        </a:p>
      </dgm:t>
    </dgm:pt>
    <dgm:pt modelId="{5FC15D08-77E3-4D1B-816F-DDDF1F8006F6}" type="sibTrans" cxnId="{6381BE9F-8119-4BAB-8D0C-84B81359AECD}">
      <dgm:prSet/>
      <dgm:spPr/>
      <dgm:t>
        <a:bodyPr/>
        <a:lstStyle/>
        <a:p>
          <a:endParaRPr lang="en-US"/>
        </a:p>
      </dgm:t>
    </dgm:pt>
    <dgm:pt modelId="{7DBF92CC-97F3-4D70-B6AC-09C6ACAF6504}">
      <dgm:prSet/>
      <dgm:spPr/>
      <dgm:t>
        <a:bodyPr/>
        <a:lstStyle/>
        <a:p>
          <a:r>
            <a:rPr lang="pt-BR" dirty="0"/>
            <a:t>Estimar o </a:t>
          </a:r>
          <a:r>
            <a:rPr lang="pt-BR" i="1" dirty="0" err="1"/>
            <a:t>Value</a:t>
          </a:r>
          <a:r>
            <a:rPr lang="pt-BR" i="1" dirty="0"/>
            <a:t> </a:t>
          </a:r>
          <a:r>
            <a:rPr lang="pt-BR" i="1" dirty="0" err="1"/>
            <a:t>at</a:t>
          </a:r>
          <a:r>
            <a:rPr lang="pt-BR" i="1" dirty="0"/>
            <a:t> </a:t>
          </a:r>
          <a:r>
            <a:rPr lang="pt-BR" i="1" dirty="0" err="1"/>
            <a:t>Risk</a:t>
          </a:r>
          <a:r>
            <a:rPr lang="pt-BR" i="1" dirty="0"/>
            <a:t> </a:t>
          </a:r>
          <a:r>
            <a:rPr lang="pt-BR" dirty="0"/>
            <a:t>de um investimento hipotético na Bovespa</a:t>
          </a:r>
          <a:endParaRPr lang="en-US" dirty="0"/>
        </a:p>
      </dgm:t>
    </dgm:pt>
    <dgm:pt modelId="{33267CB5-AE83-48C4-962F-37F8C932C065}" type="parTrans" cxnId="{43FD1C20-1AFD-416B-82CA-3E12B31AB752}">
      <dgm:prSet/>
      <dgm:spPr/>
      <dgm:t>
        <a:bodyPr/>
        <a:lstStyle/>
        <a:p>
          <a:endParaRPr lang="en-US"/>
        </a:p>
      </dgm:t>
    </dgm:pt>
    <dgm:pt modelId="{A7CAF14B-6BE1-432B-AF81-147372842B83}" type="sibTrans" cxnId="{43FD1C20-1AFD-416B-82CA-3E12B31AB752}">
      <dgm:prSet/>
      <dgm:spPr/>
      <dgm:t>
        <a:bodyPr/>
        <a:lstStyle/>
        <a:p>
          <a:endParaRPr lang="en-US"/>
        </a:p>
      </dgm:t>
    </dgm:pt>
    <dgm:pt modelId="{37DFF771-F784-4391-8C62-637AAAC0F1E6}" type="pres">
      <dgm:prSet presAssocID="{0EA14107-A32C-45B3-9893-132A282CF715}" presName="Name0" presStyleCnt="0">
        <dgm:presLayoutVars>
          <dgm:dir/>
          <dgm:resizeHandles val="exact"/>
        </dgm:presLayoutVars>
      </dgm:prSet>
      <dgm:spPr/>
    </dgm:pt>
    <dgm:pt modelId="{BDEF2D61-1B5F-4510-940B-23D6BD159B30}" type="pres">
      <dgm:prSet presAssocID="{E98AEEFD-F996-401F-8DD2-4EE1395DF4C0}" presName="parTxOnly" presStyleLbl="node1" presStyleIdx="0" presStyleCnt="2">
        <dgm:presLayoutVars>
          <dgm:bulletEnabled val="1"/>
        </dgm:presLayoutVars>
      </dgm:prSet>
      <dgm:spPr/>
    </dgm:pt>
    <dgm:pt modelId="{5F71CE10-C06F-4B9F-8454-F7FE10770D3A}" type="pres">
      <dgm:prSet presAssocID="{5FC15D08-77E3-4D1B-816F-DDDF1F8006F6}" presName="parSpace" presStyleCnt="0"/>
      <dgm:spPr/>
    </dgm:pt>
    <dgm:pt modelId="{BD3414E0-2284-4D85-AD0B-55645AC30716}" type="pres">
      <dgm:prSet presAssocID="{7DBF92CC-97F3-4D70-B6AC-09C6ACAF6504}" presName="parTxOnly" presStyleLbl="node1" presStyleIdx="1" presStyleCnt="2">
        <dgm:presLayoutVars>
          <dgm:bulletEnabled val="1"/>
        </dgm:presLayoutVars>
      </dgm:prSet>
      <dgm:spPr/>
    </dgm:pt>
  </dgm:ptLst>
  <dgm:cxnLst>
    <dgm:cxn modelId="{F39AB11D-6D9D-4E87-ABE0-4150DC5FE147}" type="presOf" srcId="{7DBF92CC-97F3-4D70-B6AC-09C6ACAF6504}" destId="{BD3414E0-2284-4D85-AD0B-55645AC30716}" srcOrd="0" destOrd="0" presId="urn:microsoft.com/office/officeart/2005/8/layout/hChevron3"/>
    <dgm:cxn modelId="{43FD1C20-1AFD-416B-82CA-3E12B31AB752}" srcId="{0EA14107-A32C-45B3-9893-132A282CF715}" destId="{7DBF92CC-97F3-4D70-B6AC-09C6ACAF6504}" srcOrd="1" destOrd="0" parTransId="{33267CB5-AE83-48C4-962F-37F8C932C065}" sibTransId="{A7CAF14B-6BE1-432B-AF81-147372842B83}"/>
    <dgm:cxn modelId="{C0642227-8DF9-4E40-880E-4065CBEF43A3}" type="presOf" srcId="{E98AEEFD-F996-401F-8DD2-4EE1395DF4C0}" destId="{BDEF2D61-1B5F-4510-940B-23D6BD159B30}" srcOrd="0" destOrd="0" presId="urn:microsoft.com/office/officeart/2005/8/layout/hChevron3"/>
    <dgm:cxn modelId="{8B925B6D-8423-4ABD-9CF2-6F46D9D51EEB}" type="presOf" srcId="{0EA14107-A32C-45B3-9893-132A282CF715}" destId="{37DFF771-F784-4391-8C62-637AAAC0F1E6}" srcOrd="0" destOrd="0" presId="urn:microsoft.com/office/officeart/2005/8/layout/hChevron3"/>
    <dgm:cxn modelId="{6381BE9F-8119-4BAB-8D0C-84B81359AECD}" srcId="{0EA14107-A32C-45B3-9893-132A282CF715}" destId="{E98AEEFD-F996-401F-8DD2-4EE1395DF4C0}" srcOrd="0" destOrd="0" parTransId="{8A55D42E-9C18-4C7F-95CF-46A12454E86B}" sibTransId="{5FC15D08-77E3-4D1B-816F-DDDF1F8006F6}"/>
    <dgm:cxn modelId="{1F5C4675-5BFD-41B2-AB98-D86212F5767E}" type="presParOf" srcId="{37DFF771-F784-4391-8C62-637AAAC0F1E6}" destId="{BDEF2D61-1B5F-4510-940B-23D6BD159B30}" srcOrd="0" destOrd="0" presId="urn:microsoft.com/office/officeart/2005/8/layout/hChevron3"/>
    <dgm:cxn modelId="{418D930E-486F-4924-9B67-C14809E26351}" type="presParOf" srcId="{37DFF771-F784-4391-8C62-637AAAC0F1E6}" destId="{5F71CE10-C06F-4B9F-8454-F7FE10770D3A}" srcOrd="1" destOrd="0" presId="urn:microsoft.com/office/officeart/2005/8/layout/hChevron3"/>
    <dgm:cxn modelId="{2A8D8C0D-F5FE-47E5-9239-AC3189FA939C}" type="presParOf" srcId="{37DFF771-F784-4391-8C62-637AAAC0F1E6}" destId="{BD3414E0-2284-4D85-AD0B-55645AC30716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D6A286-A3DF-4A13-9941-A2B794B782DB}" type="doc">
      <dgm:prSet loTypeId="urn:microsoft.com/office/officeart/2016/7/layout/LinearBlockProcessNumbered" loCatId="process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3907F4F-FA36-4135-90C1-984AF8F11ED1}">
      <dgm:prSet custT="1"/>
      <dgm:spPr/>
      <dgm:t>
        <a:bodyPr/>
        <a:lstStyle/>
        <a:p>
          <a:r>
            <a:rPr lang="pt-BR" sz="1800" dirty="0"/>
            <a:t>Método de avaliação de risco</a:t>
          </a:r>
          <a:endParaRPr lang="en-US" sz="1800" dirty="0"/>
        </a:p>
      </dgm:t>
    </dgm:pt>
    <dgm:pt modelId="{E67F09F4-5F05-4653-9A4C-16D9B8E20F28}" type="parTrans" cxnId="{1BD11E45-43CE-48BD-BFE9-57C0DA5E30BA}">
      <dgm:prSet/>
      <dgm:spPr/>
      <dgm:t>
        <a:bodyPr/>
        <a:lstStyle/>
        <a:p>
          <a:endParaRPr lang="en-US"/>
        </a:p>
      </dgm:t>
    </dgm:pt>
    <dgm:pt modelId="{31BA76F0-6652-4BED-9B36-FD996A0C604C}" type="sibTrans" cxnId="{1BD11E45-43CE-48BD-BFE9-57C0DA5E30BA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81946406-1F2F-4836-9467-17E662C507C2}">
      <dgm:prSet/>
      <dgm:spPr/>
      <dgm:t>
        <a:bodyPr/>
        <a:lstStyle/>
        <a:p>
          <a:r>
            <a:rPr lang="pt-BR" dirty="0"/>
            <a:t>Número que indica a confiabilidade de perda máxima em um cenário de normalidade</a:t>
          </a:r>
          <a:endParaRPr lang="en-US" dirty="0"/>
        </a:p>
      </dgm:t>
    </dgm:pt>
    <dgm:pt modelId="{3F6A0510-CCE8-4676-8883-9C17F161A60A}" type="parTrans" cxnId="{540CD0D3-D56C-4A50-ADDC-E2CE0850DADA}">
      <dgm:prSet/>
      <dgm:spPr/>
      <dgm:t>
        <a:bodyPr/>
        <a:lstStyle/>
        <a:p>
          <a:endParaRPr lang="en-US"/>
        </a:p>
      </dgm:t>
    </dgm:pt>
    <dgm:pt modelId="{587A3981-04ED-4453-82B7-0844C9D46168}" type="sibTrans" cxnId="{540CD0D3-D56C-4A50-ADDC-E2CE0850DADA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E48F8942-91BC-4C91-81F6-6B5324984E48}">
      <dgm:prSet/>
      <dgm:spPr/>
      <dgm:t>
        <a:bodyPr/>
        <a:lstStyle/>
        <a:p>
          <a:r>
            <a:rPr lang="pt-BR"/>
            <a:t>Técnica estatística para mensurar a exposição ao risco</a:t>
          </a:r>
          <a:endParaRPr lang="en-US"/>
        </a:p>
      </dgm:t>
    </dgm:pt>
    <dgm:pt modelId="{490257F3-0676-45FD-9A54-2871CB491927}" type="parTrans" cxnId="{9E3FDC49-D1B7-4085-9FA1-CD21270FC843}">
      <dgm:prSet/>
      <dgm:spPr/>
      <dgm:t>
        <a:bodyPr/>
        <a:lstStyle/>
        <a:p>
          <a:endParaRPr lang="en-US"/>
        </a:p>
      </dgm:t>
    </dgm:pt>
    <dgm:pt modelId="{14686702-DFEC-4D82-93C8-E6A0C57D9527}" type="sibTrans" cxnId="{9E3FDC49-D1B7-4085-9FA1-CD21270FC843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A8D85E73-6EED-4B54-99DD-C10BFA243895}">
      <dgm:prSet/>
      <dgm:spPr/>
      <dgm:t>
        <a:bodyPr/>
        <a:lstStyle/>
        <a:p>
          <a:r>
            <a:rPr lang="pt-BR"/>
            <a:t>Inconsistente em um cenário de crise (imprevisibilidade)</a:t>
          </a:r>
          <a:endParaRPr lang="en-US"/>
        </a:p>
      </dgm:t>
    </dgm:pt>
    <dgm:pt modelId="{6FEBC4BB-75F3-4BCC-AB4D-9568CD33347D}" type="parTrans" cxnId="{4320430F-4414-475D-9579-E2585D312C65}">
      <dgm:prSet/>
      <dgm:spPr/>
      <dgm:t>
        <a:bodyPr/>
        <a:lstStyle/>
        <a:p>
          <a:endParaRPr lang="en-US"/>
        </a:p>
      </dgm:t>
    </dgm:pt>
    <dgm:pt modelId="{F53741E6-09E2-43F3-B71F-E1975502C9D1}" type="sibTrans" cxnId="{4320430F-4414-475D-9579-E2585D312C65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739F052E-443B-4367-BD3E-30A1A81B219A}" type="pres">
      <dgm:prSet presAssocID="{8FD6A286-A3DF-4A13-9941-A2B794B782DB}" presName="Name0" presStyleCnt="0">
        <dgm:presLayoutVars>
          <dgm:animLvl val="lvl"/>
          <dgm:resizeHandles val="exact"/>
        </dgm:presLayoutVars>
      </dgm:prSet>
      <dgm:spPr/>
    </dgm:pt>
    <dgm:pt modelId="{FCF31390-7AAA-4477-A700-A0DAF0E83873}" type="pres">
      <dgm:prSet presAssocID="{93907F4F-FA36-4135-90C1-984AF8F11ED1}" presName="compositeNode" presStyleCnt="0">
        <dgm:presLayoutVars>
          <dgm:bulletEnabled val="1"/>
        </dgm:presLayoutVars>
      </dgm:prSet>
      <dgm:spPr/>
    </dgm:pt>
    <dgm:pt modelId="{11CE34DD-CD7A-485F-BBC4-42A0686C1651}" type="pres">
      <dgm:prSet presAssocID="{93907F4F-FA36-4135-90C1-984AF8F11ED1}" presName="bgRect" presStyleLbl="alignNode1" presStyleIdx="0" presStyleCnt="4"/>
      <dgm:spPr/>
    </dgm:pt>
    <dgm:pt modelId="{E851241F-8664-4084-965E-47D91D58181D}" type="pres">
      <dgm:prSet presAssocID="{31BA76F0-6652-4BED-9B36-FD996A0C604C}" presName="sibTransNodeRect" presStyleLbl="alignNode1" presStyleIdx="0" presStyleCnt="4">
        <dgm:presLayoutVars>
          <dgm:chMax val="0"/>
          <dgm:bulletEnabled val="1"/>
        </dgm:presLayoutVars>
      </dgm:prSet>
      <dgm:spPr/>
    </dgm:pt>
    <dgm:pt modelId="{68A152F5-C3D2-4248-BD35-509589B06972}" type="pres">
      <dgm:prSet presAssocID="{93907F4F-FA36-4135-90C1-984AF8F11ED1}" presName="nodeRect" presStyleLbl="alignNode1" presStyleIdx="0" presStyleCnt="4">
        <dgm:presLayoutVars>
          <dgm:bulletEnabled val="1"/>
        </dgm:presLayoutVars>
      </dgm:prSet>
      <dgm:spPr/>
    </dgm:pt>
    <dgm:pt modelId="{D09D416F-7BED-4D5F-8341-B8E268B388E6}" type="pres">
      <dgm:prSet presAssocID="{31BA76F0-6652-4BED-9B36-FD996A0C604C}" presName="sibTrans" presStyleCnt="0"/>
      <dgm:spPr/>
    </dgm:pt>
    <dgm:pt modelId="{2820B837-B8D2-4AAE-9957-B8EDFD753A52}" type="pres">
      <dgm:prSet presAssocID="{81946406-1F2F-4836-9467-17E662C507C2}" presName="compositeNode" presStyleCnt="0">
        <dgm:presLayoutVars>
          <dgm:bulletEnabled val="1"/>
        </dgm:presLayoutVars>
      </dgm:prSet>
      <dgm:spPr/>
    </dgm:pt>
    <dgm:pt modelId="{C0A310D4-C0DD-4262-BC2A-2113B51D9593}" type="pres">
      <dgm:prSet presAssocID="{81946406-1F2F-4836-9467-17E662C507C2}" presName="bgRect" presStyleLbl="alignNode1" presStyleIdx="1" presStyleCnt="4"/>
      <dgm:spPr/>
    </dgm:pt>
    <dgm:pt modelId="{E9EA47C3-F9DF-4BB6-840E-709815CEBC29}" type="pres">
      <dgm:prSet presAssocID="{587A3981-04ED-4453-82B7-0844C9D46168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E18E16A1-F7C8-4057-BA7F-098AF7ADFFE7}" type="pres">
      <dgm:prSet presAssocID="{81946406-1F2F-4836-9467-17E662C507C2}" presName="nodeRect" presStyleLbl="alignNode1" presStyleIdx="1" presStyleCnt="4">
        <dgm:presLayoutVars>
          <dgm:bulletEnabled val="1"/>
        </dgm:presLayoutVars>
      </dgm:prSet>
      <dgm:spPr/>
    </dgm:pt>
    <dgm:pt modelId="{BAB284D5-8D79-4D99-8697-BD857624DDA7}" type="pres">
      <dgm:prSet presAssocID="{587A3981-04ED-4453-82B7-0844C9D46168}" presName="sibTrans" presStyleCnt="0"/>
      <dgm:spPr/>
    </dgm:pt>
    <dgm:pt modelId="{AE581173-97CF-4DF5-A6B0-AE26893FE992}" type="pres">
      <dgm:prSet presAssocID="{E48F8942-91BC-4C91-81F6-6B5324984E48}" presName="compositeNode" presStyleCnt="0">
        <dgm:presLayoutVars>
          <dgm:bulletEnabled val="1"/>
        </dgm:presLayoutVars>
      </dgm:prSet>
      <dgm:spPr/>
    </dgm:pt>
    <dgm:pt modelId="{D1906CB4-CFEB-4512-A2F7-6F4397156574}" type="pres">
      <dgm:prSet presAssocID="{E48F8942-91BC-4C91-81F6-6B5324984E48}" presName="bgRect" presStyleLbl="alignNode1" presStyleIdx="2" presStyleCnt="4"/>
      <dgm:spPr/>
    </dgm:pt>
    <dgm:pt modelId="{98254BA4-CEA4-4DB8-8F30-F5890CB3D020}" type="pres">
      <dgm:prSet presAssocID="{14686702-DFEC-4D82-93C8-E6A0C57D9527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B93F53D2-8E67-46F8-BB73-7D974A567323}" type="pres">
      <dgm:prSet presAssocID="{E48F8942-91BC-4C91-81F6-6B5324984E48}" presName="nodeRect" presStyleLbl="alignNode1" presStyleIdx="2" presStyleCnt="4">
        <dgm:presLayoutVars>
          <dgm:bulletEnabled val="1"/>
        </dgm:presLayoutVars>
      </dgm:prSet>
      <dgm:spPr/>
    </dgm:pt>
    <dgm:pt modelId="{D48A9C7C-4D08-4C08-A596-E8F6E9CA150D}" type="pres">
      <dgm:prSet presAssocID="{14686702-DFEC-4D82-93C8-E6A0C57D9527}" presName="sibTrans" presStyleCnt="0"/>
      <dgm:spPr/>
    </dgm:pt>
    <dgm:pt modelId="{6537021C-E849-470C-8CF4-98116F690ACC}" type="pres">
      <dgm:prSet presAssocID="{A8D85E73-6EED-4B54-99DD-C10BFA243895}" presName="compositeNode" presStyleCnt="0">
        <dgm:presLayoutVars>
          <dgm:bulletEnabled val="1"/>
        </dgm:presLayoutVars>
      </dgm:prSet>
      <dgm:spPr/>
    </dgm:pt>
    <dgm:pt modelId="{539E0D62-EB71-409C-A950-C704CC2F0A2A}" type="pres">
      <dgm:prSet presAssocID="{A8D85E73-6EED-4B54-99DD-C10BFA243895}" presName="bgRect" presStyleLbl="alignNode1" presStyleIdx="3" presStyleCnt="4"/>
      <dgm:spPr/>
    </dgm:pt>
    <dgm:pt modelId="{E152BED6-16EC-41FD-A862-0F7A8F059813}" type="pres">
      <dgm:prSet presAssocID="{F53741E6-09E2-43F3-B71F-E1975502C9D1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D1FE3AAD-7761-4FE6-B8B3-2D575C414C1B}" type="pres">
      <dgm:prSet presAssocID="{A8D85E73-6EED-4B54-99DD-C10BFA243895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73774F06-DD80-4A71-903C-2FC98F4C19DD}" type="presOf" srcId="{31BA76F0-6652-4BED-9B36-FD996A0C604C}" destId="{E851241F-8664-4084-965E-47D91D58181D}" srcOrd="0" destOrd="0" presId="urn:microsoft.com/office/officeart/2016/7/layout/LinearBlockProcessNumbered"/>
    <dgm:cxn modelId="{94CA880D-63EB-4B79-9355-E0B5BC876984}" type="presOf" srcId="{A8D85E73-6EED-4B54-99DD-C10BFA243895}" destId="{D1FE3AAD-7761-4FE6-B8B3-2D575C414C1B}" srcOrd="1" destOrd="0" presId="urn:microsoft.com/office/officeart/2016/7/layout/LinearBlockProcessNumbered"/>
    <dgm:cxn modelId="{4320430F-4414-475D-9579-E2585D312C65}" srcId="{8FD6A286-A3DF-4A13-9941-A2B794B782DB}" destId="{A8D85E73-6EED-4B54-99DD-C10BFA243895}" srcOrd="3" destOrd="0" parTransId="{6FEBC4BB-75F3-4BCC-AB4D-9568CD33347D}" sibTransId="{F53741E6-09E2-43F3-B71F-E1975502C9D1}"/>
    <dgm:cxn modelId="{95C48410-C5FE-4CE6-AFF1-EB5BBFF6DFE6}" type="presOf" srcId="{F53741E6-09E2-43F3-B71F-E1975502C9D1}" destId="{E152BED6-16EC-41FD-A862-0F7A8F059813}" srcOrd="0" destOrd="0" presId="urn:microsoft.com/office/officeart/2016/7/layout/LinearBlockProcessNumbered"/>
    <dgm:cxn modelId="{0DD0F43F-021F-4404-8CA5-CBCD9D439809}" type="presOf" srcId="{587A3981-04ED-4453-82B7-0844C9D46168}" destId="{E9EA47C3-F9DF-4BB6-840E-709815CEBC29}" srcOrd="0" destOrd="0" presId="urn:microsoft.com/office/officeart/2016/7/layout/LinearBlockProcessNumbered"/>
    <dgm:cxn modelId="{1BD11E45-43CE-48BD-BFE9-57C0DA5E30BA}" srcId="{8FD6A286-A3DF-4A13-9941-A2B794B782DB}" destId="{93907F4F-FA36-4135-90C1-984AF8F11ED1}" srcOrd="0" destOrd="0" parTransId="{E67F09F4-5F05-4653-9A4C-16D9B8E20F28}" sibTransId="{31BA76F0-6652-4BED-9B36-FD996A0C604C}"/>
    <dgm:cxn modelId="{9E3FDC49-D1B7-4085-9FA1-CD21270FC843}" srcId="{8FD6A286-A3DF-4A13-9941-A2B794B782DB}" destId="{E48F8942-91BC-4C91-81F6-6B5324984E48}" srcOrd="2" destOrd="0" parTransId="{490257F3-0676-45FD-9A54-2871CB491927}" sibTransId="{14686702-DFEC-4D82-93C8-E6A0C57D9527}"/>
    <dgm:cxn modelId="{18EBA574-FF23-41D9-B63C-9DEF251123C8}" type="presOf" srcId="{81946406-1F2F-4836-9467-17E662C507C2}" destId="{E18E16A1-F7C8-4057-BA7F-098AF7ADFFE7}" srcOrd="1" destOrd="0" presId="urn:microsoft.com/office/officeart/2016/7/layout/LinearBlockProcessNumbered"/>
    <dgm:cxn modelId="{E5E38756-A66C-4269-87BB-DDB93D5407FD}" type="presOf" srcId="{A8D85E73-6EED-4B54-99DD-C10BFA243895}" destId="{539E0D62-EB71-409C-A950-C704CC2F0A2A}" srcOrd="0" destOrd="0" presId="urn:microsoft.com/office/officeart/2016/7/layout/LinearBlockProcessNumbered"/>
    <dgm:cxn modelId="{59FA9277-AA8F-48E4-8437-DCAC6DCD6F34}" type="presOf" srcId="{93907F4F-FA36-4135-90C1-984AF8F11ED1}" destId="{11CE34DD-CD7A-485F-BBC4-42A0686C1651}" srcOrd="0" destOrd="0" presId="urn:microsoft.com/office/officeart/2016/7/layout/LinearBlockProcessNumbered"/>
    <dgm:cxn modelId="{9F5A768E-8A23-4A69-B713-B327AF5D0B44}" type="presOf" srcId="{E48F8942-91BC-4C91-81F6-6B5324984E48}" destId="{D1906CB4-CFEB-4512-A2F7-6F4397156574}" srcOrd="0" destOrd="0" presId="urn:microsoft.com/office/officeart/2016/7/layout/LinearBlockProcessNumbered"/>
    <dgm:cxn modelId="{B903E697-E7B7-4F97-BF10-991276CB013A}" type="presOf" srcId="{E48F8942-91BC-4C91-81F6-6B5324984E48}" destId="{B93F53D2-8E67-46F8-BB73-7D974A567323}" srcOrd="1" destOrd="0" presId="urn:microsoft.com/office/officeart/2016/7/layout/LinearBlockProcessNumbered"/>
    <dgm:cxn modelId="{88908B9A-F63A-49DC-98AA-80051016F69C}" type="presOf" srcId="{8FD6A286-A3DF-4A13-9941-A2B794B782DB}" destId="{739F052E-443B-4367-BD3E-30A1A81B219A}" srcOrd="0" destOrd="0" presId="urn:microsoft.com/office/officeart/2016/7/layout/LinearBlockProcessNumbered"/>
    <dgm:cxn modelId="{C188E7AA-C9F0-4655-956E-1FBEE6FE6EDE}" type="presOf" srcId="{93907F4F-FA36-4135-90C1-984AF8F11ED1}" destId="{68A152F5-C3D2-4248-BD35-509589B06972}" srcOrd="1" destOrd="0" presId="urn:microsoft.com/office/officeart/2016/7/layout/LinearBlockProcessNumbered"/>
    <dgm:cxn modelId="{540CD0D3-D56C-4A50-ADDC-E2CE0850DADA}" srcId="{8FD6A286-A3DF-4A13-9941-A2B794B782DB}" destId="{81946406-1F2F-4836-9467-17E662C507C2}" srcOrd="1" destOrd="0" parTransId="{3F6A0510-CCE8-4676-8883-9C17F161A60A}" sibTransId="{587A3981-04ED-4453-82B7-0844C9D46168}"/>
    <dgm:cxn modelId="{D02FDBDD-9591-4CCE-97B9-E618C4D10891}" type="presOf" srcId="{81946406-1F2F-4836-9467-17E662C507C2}" destId="{C0A310D4-C0DD-4262-BC2A-2113B51D9593}" srcOrd="0" destOrd="0" presId="urn:microsoft.com/office/officeart/2016/7/layout/LinearBlockProcessNumbered"/>
    <dgm:cxn modelId="{003411E0-1728-4B46-99AE-B77171C55F39}" type="presOf" srcId="{14686702-DFEC-4D82-93C8-E6A0C57D9527}" destId="{98254BA4-CEA4-4DB8-8F30-F5890CB3D020}" srcOrd="0" destOrd="0" presId="urn:microsoft.com/office/officeart/2016/7/layout/LinearBlockProcessNumbered"/>
    <dgm:cxn modelId="{77EB12B1-6CE8-419B-B0E8-78053A22BBB2}" type="presParOf" srcId="{739F052E-443B-4367-BD3E-30A1A81B219A}" destId="{FCF31390-7AAA-4477-A700-A0DAF0E83873}" srcOrd="0" destOrd="0" presId="urn:microsoft.com/office/officeart/2016/7/layout/LinearBlockProcessNumbered"/>
    <dgm:cxn modelId="{43F614F2-6EC0-4766-848C-C6AA5C5528FD}" type="presParOf" srcId="{FCF31390-7AAA-4477-A700-A0DAF0E83873}" destId="{11CE34DD-CD7A-485F-BBC4-42A0686C1651}" srcOrd="0" destOrd="0" presId="urn:microsoft.com/office/officeart/2016/7/layout/LinearBlockProcessNumbered"/>
    <dgm:cxn modelId="{50A7D952-E51B-4B27-9942-ABA4BD0542A7}" type="presParOf" srcId="{FCF31390-7AAA-4477-A700-A0DAF0E83873}" destId="{E851241F-8664-4084-965E-47D91D58181D}" srcOrd="1" destOrd="0" presId="urn:microsoft.com/office/officeart/2016/7/layout/LinearBlockProcessNumbered"/>
    <dgm:cxn modelId="{35E4FD95-54EE-40FD-B738-124F324BB31C}" type="presParOf" srcId="{FCF31390-7AAA-4477-A700-A0DAF0E83873}" destId="{68A152F5-C3D2-4248-BD35-509589B06972}" srcOrd="2" destOrd="0" presId="urn:microsoft.com/office/officeart/2016/7/layout/LinearBlockProcessNumbered"/>
    <dgm:cxn modelId="{8AFC8E39-3591-4071-8976-57814492AF84}" type="presParOf" srcId="{739F052E-443B-4367-BD3E-30A1A81B219A}" destId="{D09D416F-7BED-4D5F-8341-B8E268B388E6}" srcOrd="1" destOrd="0" presId="urn:microsoft.com/office/officeart/2016/7/layout/LinearBlockProcessNumbered"/>
    <dgm:cxn modelId="{BB53969A-75F6-4A9C-98E3-87C21325DD4C}" type="presParOf" srcId="{739F052E-443B-4367-BD3E-30A1A81B219A}" destId="{2820B837-B8D2-4AAE-9957-B8EDFD753A52}" srcOrd="2" destOrd="0" presId="urn:microsoft.com/office/officeart/2016/7/layout/LinearBlockProcessNumbered"/>
    <dgm:cxn modelId="{1B92C4C8-7240-4598-8887-5AABBD5BD380}" type="presParOf" srcId="{2820B837-B8D2-4AAE-9957-B8EDFD753A52}" destId="{C0A310D4-C0DD-4262-BC2A-2113B51D9593}" srcOrd="0" destOrd="0" presId="urn:microsoft.com/office/officeart/2016/7/layout/LinearBlockProcessNumbered"/>
    <dgm:cxn modelId="{26F21E33-9533-4489-93ED-323E7AD83A17}" type="presParOf" srcId="{2820B837-B8D2-4AAE-9957-B8EDFD753A52}" destId="{E9EA47C3-F9DF-4BB6-840E-709815CEBC29}" srcOrd="1" destOrd="0" presId="urn:microsoft.com/office/officeart/2016/7/layout/LinearBlockProcessNumbered"/>
    <dgm:cxn modelId="{5A391FFF-9312-4648-835D-A3B22D1218F3}" type="presParOf" srcId="{2820B837-B8D2-4AAE-9957-B8EDFD753A52}" destId="{E18E16A1-F7C8-4057-BA7F-098AF7ADFFE7}" srcOrd="2" destOrd="0" presId="urn:microsoft.com/office/officeart/2016/7/layout/LinearBlockProcessNumbered"/>
    <dgm:cxn modelId="{5D4C994C-674B-490F-863F-96C5E06D89F8}" type="presParOf" srcId="{739F052E-443B-4367-BD3E-30A1A81B219A}" destId="{BAB284D5-8D79-4D99-8697-BD857624DDA7}" srcOrd="3" destOrd="0" presId="urn:microsoft.com/office/officeart/2016/7/layout/LinearBlockProcessNumbered"/>
    <dgm:cxn modelId="{C7BB9020-BCC1-4C24-A1A6-57022538DDB6}" type="presParOf" srcId="{739F052E-443B-4367-BD3E-30A1A81B219A}" destId="{AE581173-97CF-4DF5-A6B0-AE26893FE992}" srcOrd="4" destOrd="0" presId="urn:microsoft.com/office/officeart/2016/7/layout/LinearBlockProcessNumbered"/>
    <dgm:cxn modelId="{DC1D9E72-22F6-46F6-87F3-BE39C2D872DA}" type="presParOf" srcId="{AE581173-97CF-4DF5-A6B0-AE26893FE992}" destId="{D1906CB4-CFEB-4512-A2F7-6F4397156574}" srcOrd="0" destOrd="0" presId="urn:microsoft.com/office/officeart/2016/7/layout/LinearBlockProcessNumbered"/>
    <dgm:cxn modelId="{D08E60F0-4770-464C-8E25-46397EA798A6}" type="presParOf" srcId="{AE581173-97CF-4DF5-A6B0-AE26893FE992}" destId="{98254BA4-CEA4-4DB8-8F30-F5890CB3D020}" srcOrd="1" destOrd="0" presId="urn:microsoft.com/office/officeart/2016/7/layout/LinearBlockProcessNumbered"/>
    <dgm:cxn modelId="{B7598653-E317-40DC-B94C-64E426D47BDA}" type="presParOf" srcId="{AE581173-97CF-4DF5-A6B0-AE26893FE992}" destId="{B93F53D2-8E67-46F8-BB73-7D974A567323}" srcOrd="2" destOrd="0" presId="urn:microsoft.com/office/officeart/2016/7/layout/LinearBlockProcessNumbered"/>
    <dgm:cxn modelId="{FC4393C5-67E6-4847-8B31-03B8C03CC308}" type="presParOf" srcId="{739F052E-443B-4367-BD3E-30A1A81B219A}" destId="{D48A9C7C-4D08-4C08-A596-E8F6E9CA150D}" srcOrd="5" destOrd="0" presId="urn:microsoft.com/office/officeart/2016/7/layout/LinearBlockProcessNumbered"/>
    <dgm:cxn modelId="{3B848399-5628-41F9-BBD6-3CB3FB0278B9}" type="presParOf" srcId="{739F052E-443B-4367-BD3E-30A1A81B219A}" destId="{6537021C-E849-470C-8CF4-98116F690ACC}" srcOrd="6" destOrd="0" presId="urn:microsoft.com/office/officeart/2016/7/layout/LinearBlockProcessNumbered"/>
    <dgm:cxn modelId="{2D31CCEC-4540-4E72-845E-F4108F3EE3ED}" type="presParOf" srcId="{6537021C-E849-470C-8CF4-98116F690ACC}" destId="{539E0D62-EB71-409C-A950-C704CC2F0A2A}" srcOrd="0" destOrd="0" presId="urn:microsoft.com/office/officeart/2016/7/layout/LinearBlockProcessNumbered"/>
    <dgm:cxn modelId="{A20A229A-76CA-48E5-AD6B-7F50C01F90BD}" type="presParOf" srcId="{6537021C-E849-470C-8CF4-98116F690ACC}" destId="{E152BED6-16EC-41FD-A862-0F7A8F059813}" srcOrd="1" destOrd="0" presId="urn:microsoft.com/office/officeart/2016/7/layout/LinearBlockProcessNumbered"/>
    <dgm:cxn modelId="{3FEC300C-538E-45E1-AD5F-19006FAA500E}" type="presParOf" srcId="{6537021C-E849-470C-8CF4-98116F690ACC}" destId="{D1FE3AAD-7761-4FE6-B8B3-2D575C414C1B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34A574-C29D-4290-B955-22FE4DABD34B}" type="doc">
      <dgm:prSet loTypeId="urn:microsoft.com/office/officeart/2005/8/layout/hierarchy1" loCatId="Inbox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16D12490-D4D1-4B25-A067-2A1164482104}">
      <dgm:prSet custT="1"/>
      <dgm:spPr/>
      <dgm:t>
        <a:bodyPr/>
        <a:lstStyle/>
        <a:p>
          <a:r>
            <a:rPr lang="pt-BR" sz="2200" b="1" dirty="0"/>
            <a:t>Definição</a:t>
          </a:r>
          <a:endParaRPr lang="en-US" sz="2200" b="1" dirty="0"/>
        </a:p>
      </dgm:t>
    </dgm:pt>
    <dgm:pt modelId="{C1A0CC68-0396-4E54-977B-84A4BF66E0F6}" type="parTrans" cxnId="{39BA9F8C-E284-411C-8690-EF2F24236FF9}">
      <dgm:prSet/>
      <dgm:spPr/>
      <dgm:t>
        <a:bodyPr/>
        <a:lstStyle/>
        <a:p>
          <a:endParaRPr lang="en-US"/>
        </a:p>
      </dgm:t>
    </dgm:pt>
    <dgm:pt modelId="{260C3541-80BC-447F-A3D2-06F1FB695337}" type="sibTrans" cxnId="{39BA9F8C-E284-411C-8690-EF2F24236FF9}">
      <dgm:prSet/>
      <dgm:spPr/>
      <dgm:t>
        <a:bodyPr/>
        <a:lstStyle/>
        <a:p>
          <a:endParaRPr lang="en-US"/>
        </a:p>
      </dgm:t>
    </dgm:pt>
    <dgm:pt modelId="{758D2EF9-2FDA-4213-A8CC-64BD54D29BD0}">
      <dgm:prSet/>
      <dgm:spPr/>
      <dgm:t>
        <a:bodyPr/>
        <a:lstStyle/>
        <a:p>
          <a:r>
            <a:rPr lang="pt-BR" i="1" dirty="0"/>
            <a:t>“Tenho X por cento de certeza de que não haverá uma perda maior que V nos próximos N dias” </a:t>
          </a:r>
          <a:r>
            <a:rPr lang="pt-BR" dirty="0"/>
            <a:t>(HULL, J.C, 2016)</a:t>
          </a:r>
          <a:endParaRPr lang="en-US" dirty="0"/>
        </a:p>
      </dgm:t>
    </dgm:pt>
    <dgm:pt modelId="{A7FC820F-16DF-41E8-B4AC-4553B0B1C610}" type="parTrans" cxnId="{BA0BA159-1E59-4385-83D8-16F20BFF9D1E}">
      <dgm:prSet/>
      <dgm:spPr/>
      <dgm:t>
        <a:bodyPr/>
        <a:lstStyle/>
        <a:p>
          <a:endParaRPr lang="en-US"/>
        </a:p>
      </dgm:t>
    </dgm:pt>
    <dgm:pt modelId="{A14CF046-6300-4DA5-AA1D-506FB2B44929}" type="sibTrans" cxnId="{BA0BA159-1E59-4385-83D8-16F20BFF9D1E}">
      <dgm:prSet/>
      <dgm:spPr/>
      <dgm:t>
        <a:bodyPr/>
        <a:lstStyle/>
        <a:p>
          <a:endParaRPr lang="en-US"/>
        </a:p>
      </dgm:t>
    </dgm:pt>
    <dgm:pt modelId="{66532793-4084-4BC4-BBCB-636327FA51AB}">
      <dgm:prSet/>
      <dgm:spPr/>
      <dgm:t>
        <a:bodyPr/>
        <a:lstStyle/>
        <a:p>
          <a:r>
            <a:rPr lang="pt-BR" dirty="0"/>
            <a:t>A variável V representa o </a:t>
          </a:r>
          <a:r>
            <a:rPr lang="pt-BR" dirty="0" err="1"/>
            <a:t>VaR</a:t>
          </a:r>
          <a:r>
            <a:rPr lang="pt-BR" dirty="0"/>
            <a:t> do portfólio analisado</a:t>
          </a:r>
          <a:endParaRPr lang="en-US" dirty="0"/>
        </a:p>
      </dgm:t>
    </dgm:pt>
    <dgm:pt modelId="{CF82E98C-4037-41C8-B0D9-0551D4DC692E}" type="parTrans" cxnId="{C0F03598-0E59-4985-9B61-FE0C838A4F18}">
      <dgm:prSet/>
      <dgm:spPr/>
      <dgm:t>
        <a:bodyPr/>
        <a:lstStyle/>
        <a:p>
          <a:endParaRPr lang="en-US"/>
        </a:p>
      </dgm:t>
    </dgm:pt>
    <dgm:pt modelId="{C9A26780-AE0A-40A6-9D66-04C58C583521}" type="sibTrans" cxnId="{C0F03598-0E59-4985-9B61-FE0C838A4F18}">
      <dgm:prSet/>
      <dgm:spPr/>
      <dgm:t>
        <a:bodyPr/>
        <a:lstStyle/>
        <a:p>
          <a:endParaRPr lang="en-US"/>
        </a:p>
      </dgm:t>
    </dgm:pt>
    <dgm:pt modelId="{9665082F-9097-4EFB-B503-556D76186E55}">
      <dgm:prSet/>
      <dgm:spPr/>
      <dgm:t>
        <a:bodyPr/>
        <a:lstStyle/>
        <a:p>
          <a:r>
            <a:rPr lang="pt-BR"/>
            <a:t>VaR: função de dois parâmetros</a:t>
          </a:r>
          <a:endParaRPr lang="en-US"/>
        </a:p>
      </dgm:t>
    </dgm:pt>
    <dgm:pt modelId="{C6FEE51F-B2C4-461A-B5CF-2B674B5D0A06}" type="parTrans" cxnId="{C26861BC-FCD1-4723-999E-0B010EEF81D1}">
      <dgm:prSet/>
      <dgm:spPr/>
      <dgm:t>
        <a:bodyPr/>
        <a:lstStyle/>
        <a:p>
          <a:endParaRPr lang="en-US"/>
        </a:p>
      </dgm:t>
    </dgm:pt>
    <dgm:pt modelId="{ED9DEEFA-685C-4783-80BF-1596A8599F7A}" type="sibTrans" cxnId="{C26861BC-FCD1-4723-999E-0B010EEF81D1}">
      <dgm:prSet/>
      <dgm:spPr/>
      <dgm:t>
        <a:bodyPr/>
        <a:lstStyle/>
        <a:p>
          <a:endParaRPr lang="en-US"/>
        </a:p>
      </dgm:t>
    </dgm:pt>
    <dgm:pt modelId="{A991E9A5-F94F-4A82-9E4C-51D0634A619E}">
      <dgm:prSet/>
      <dgm:spPr/>
      <dgm:t>
        <a:bodyPr/>
        <a:lstStyle/>
        <a:p>
          <a:r>
            <a:rPr lang="pt-BR"/>
            <a:t>N (dias): horizonte temporal</a:t>
          </a:r>
          <a:endParaRPr lang="en-US"/>
        </a:p>
      </dgm:t>
    </dgm:pt>
    <dgm:pt modelId="{AC7EBB35-B0AE-4423-95D4-6B665728B73B}" type="parTrans" cxnId="{09EA978E-1B85-4B2F-A7D8-88B49D5650B7}">
      <dgm:prSet/>
      <dgm:spPr/>
      <dgm:t>
        <a:bodyPr/>
        <a:lstStyle/>
        <a:p>
          <a:endParaRPr lang="en-US"/>
        </a:p>
      </dgm:t>
    </dgm:pt>
    <dgm:pt modelId="{39EBBCB7-27A6-4776-BB27-CEDB5BBA0D3C}" type="sibTrans" cxnId="{09EA978E-1B85-4B2F-A7D8-88B49D5650B7}">
      <dgm:prSet/>
      <dgm:spPr/>
      <dgm:t>
        <a:bodyPr/>
        <a:lstStyle/>
        <a:p>
          <a:endParaRPr lang="en-US"/>
        </a:p>
      </dgm:t>
    </dgm:pt>
    <dgm:pt modelId="{5959ACC8-1957-4BBB-8CCF-43929EA1A179}">
      <dgm:prSet/>
      <dgm:spPr/>
      <dgm:t>
        <a:bodyPr/>
        <a:lstStyle/>
        <a:p>
          <a:r>
            <a:rPr lang="pt-BR"/>
            <a:t>X (%): confiabilidade</a:t>
          </a:r>
          <a:endParaRPr lang="en-US"/>
        </a:p>
      </dgm:t>
    </dgm:pt>
    <dgm:pt modelId="{FE70DB0A-6D9B-48C6-B3E4-4F0B0ACB14CF}" type="parTrans" cxnId="{9EB909B2-7B22-4045-8757-B83B99361403}">
      <dgm:prSet/>
      <dgm:spPr/>
      <dgm:t>
        <a:bodyPr/>
        <a:lstStyle/>
        <a:p>
          <a:endParaRPr lang="en-US"/>
        </a:p>
      </dgm:t>
    </dgm:pt>
    <dgm:pt modelId="{C8B1E537-66C1-486F-A0BE-A56C8E26C3EF}" type="sibTrans" cxnId="{9EB909B2-7B22-4045-8757-B83B99361403}">
      <dgm:prSet/>
      <dgm:spPr/>
      <dgm:t>
        <a:bodyPr/>
        <a:lstStyle/>
        <a:p>
          <a:endParaRPr lang="en-US"/>
        </a:p>
      </dgm:t>
    </dgm:pt>
    <dgm:pt modelId="{C629E436-E851-4663-8657-4BEAE8F3907E}" type="pres">
      <dgm:prSet presAssocID="{A934A574-C29D-4290-B955-22FE4DABD3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7B93E24-BF9F-4080-BFD6-FBFDFE073AA0}" type="pres">
      <dgm:prSet presAssocID="{16D12490-D4D1-4B25-A067-2A1164482104}" presName="hierRoot1" presStyleCnt="0"/>
      <dgm:spPr/>
    </dgm:pt>
    <dgm:pt modelId="{B12D1AE1-BA51-40AC-9304-84A99C6931DF}" type="pres">
      <dgm:prSet presAssocID="{16D12490-D4D1-4B25-A067-2A1164482104}" presName="composite" presStyleCnt="0"/>
      <dgm:spPr/>
    </dgm:pt>
    <dgm:pt modelId="{C9DF2787-F934-439C-B0F5-13CFE56B0E07}" type="pres">
      <dgm:prSet presAssocID="{16D12490-D4D1-4B25-A067-2A1164482104}" presName="background" presStyleLbl="node0" presStyleIdx="0" presStyleCnt="1"/>
      <dgm:spPr/>
    </dgm:pt>
    <dgm:pt modelId="{24F247C9-815F-419F-853F-464D139C523D}" type="pres">
      <dgm:prSet presAssocID="{16D12490-D4D1-4B25-A067-2A1164482104}" presName="text" presStyleLbl="fgAcc0" presStyleIdx="0" presStyleCnt="1">
        <dgm:presLayoutVars>
          <dgm:chPref val="3"/>
        </dgm:presLayoutVars>
      </dgm:prSet>
      <dgm:spPr/>
    </dgm:pt>
    <dgm:pt modelId="{1D452868-8FF5-4864-BAC3-3F5FFD549AE2}" type="pres">
      <dgm:prSet presAssocID="{16D12490-D4D1-4B25-A067-2A1164482104}" presName="hierChild2" presStyleCnt="0"/>
      <dgm:spPr/>
    </dgm:pt>
    <dgm:pt modelId="{0A94438D-3A76-4627-A60A-FEE95E4D142D}" type="pres">
      <dgm:prSet presAssocID="{A7FC820F-16DF-41E8-B4AC-4553B0B1C610}" presName="Name10" presStyleLbl="parChTrans1D2" presStyleIdx="0" presStyleCnt="3"/>
      <dgm:spPr/>
    </dgm:pt>
    <dgm:pt modelId="{99709B45-C32B-482D-B379-30247D250521}" type="pres">
      <dgm:prSet presAssocID="{758D2EF9-2FDA-4213-A8CC-64BD54D29BD0}" presName="hierRoot2" presStyleCnt="0"/>
      <dgm:spPr/>
    </dgm:pt>
    <dgm:pt modelId="{EF0F3DF8-06A2-4CAC-8998-09F0093173C4}" type="pres">
      <dgm:prSet presAssocID="{758D2EF9-2FDA-4213-A8CC-64BD54D29BD0}" presName="composite2" presStyleCnt="0"/>
      <dgm:spPr/>
    </dgm:pt>
    <dgm:pt modelId="{713AC555-A426-4B2D-85DD-D527989E6CD6}" type="pres">
      <dgm:prSet presAssocID="{758D2EF9-2FDA-4213-A8CC-64BD54D29BD0}" presName="background2" presStyleLbl="node2" presStyleIdx="0" presStyleCnt="3"/>
      <dgm:spPr/>
    </dgm:pt>
    <dgm:pt modelId="{3B2CEDB3-6E2E-4157-9DB9-46FF028AEC31}" type="pres">
      <dgm:prSet presAssocID="{758D2EF9-2FDA-4213-A8CC-64BD54D29BD0}" presName="text2" presStyleLbl="fgAcc2" presStyleIdx="0" presStyleCnt="3">
        <dgm:presLayoutVars>
          <dgm:chPref val="3"/>
        </dgm:presLayoutVars>
      </dgm:prSet>
      <dgm:spPr/>
    </dgm:pt>
    <dgm:pt modelId="{5AAA0F2A-17F9-43E5-A183-BDAE15C19667}" type="pres">
      <dgm:prSet presAssocID="{758D2EF9-2FDA-4213-A8CC-64BD54D29BD0}" presName="hierChild3" presStyleCnt="0"/>
      <dgm:spPr/>
    </dgm:pt>
    <dgm:pt modelId="{7A9358EB-5074-4505-9310-D07D163B5F9A}" type="pres">
      <dgm:prSet presAssocID="{CF82E98C-4037-41C8-B0D9-0551D4DC692E}" presName="Name10" presStyleLbl="parChTrans1D2" presStyleIdx="1" presStyleCnt="3"/>
      <dgm:spPr/>
    </dgm:pt>
    <dgm:pt modelId="{17404701-7C6E-4227-AD62-39F1695614B8}" type="pres">
      <dgm:prSet presAssocID="{66532793-4084-4BC4-BBCB-636327FA51AB}" presName="hierRoot2" presStyleCnt="0"/>
      <dgm:spPr/>
    </dgm:pt>
    <dgm:pt modelId="{75EFFE2D-ADD2-4042-9B0A-39A0639962DA}" type="pres">
      <dgm:prSet presAssocID="{66532793-4084-4BC4-BBCB-636327FA51AB}" presName="composite2" presStyleCnt="0"/>
      <dgm:spPr/>
    </dgm:pt>
    <dgm:pt modelId="{6F0B1943-E39A-4B05-B7AD-D7D598BAD8D5}" type="pres">
      <dgm:prSet presAssocID="{66532793-4084-4BC4-BBCB-636327FA51AB}" presName="background2" presStyleLbl="node2" presStyleIdx="1" presStyleCnt="3"/>
      <dgm:spPr/>
    </dgm:pt>
    <dgm:pt modelId="{007506CD-CE42-45C4-A6C3-6675CB66D1CC}" type="pres">
      <dgm:prSet presAssocID="{66532793-4084-4BC4-BBCB-636327FA51AB}" presName="text2" presStyleLbl="fgAcc2" presStyleIdx="1" presStyleCnt="3">
        <dgm:presLayoutVars>
          <dgm:chPref val="3"/>
        </dgm:presLayoutVars>
      </dgm:prSet>
      <dgm:spPr/>
    </dgm:pt>
    <dgm:pt modelId="{997C1875-3F85-4355-ABFB-CBAC70988D07}" type="pres">
      <dgm:prSet presAssocID="{66532793-4084-4BC4-BBCB-636327FA51AB}" presName="hierChild3" presStyleCnt="0"/>
      <dgm:spPr/>
    </dgm:pt>
    <dgm:pt modelId="{0E2C650D-2892-43BE-ACDD-206A71D1A7E5}" type="pres">
      <dgm:prSet presAssocID="{C6FEE51F-B2C4-461A-B5CF-2B674B5D0A06}" presName="Name10" presStyleLbl="parChTrans1D2" presStyleIdx="2" presStyleCnt="3"/>
      <dgm:spPr/>
    </dgm:pt>
    <dgm:pt modelId="{A442928C-BE02-47AC-A518-3AE7B928BAFA}" type="pres">
      <dgm:prSet presAssocID="{9665082F-9097-4EFB-B503-556D76186E55}" presName="hierRoot2" presStyleCnt="0"/>
      <dgm:spPr/>
    </dgm:pt>
    <dgm:pt modelId="{6FB39119-3242-48AD-BE78-AABED2C40719}" type="pres">
      <dgm:prSet presAssocID="{9665082F-9097-4EFB-B503-556D76186E55}" presName="composite2" presStyleCnt="0"/>
      <dgm:spPr/>
    </dgm:pt>
    <dgm:pt modelId="{AB5AE987-977B-4AA3-B115-EC3EBA0FD810}" type="pres">
      <dgm:prSet presAssocID="{9665082F-9097-4EFB-B503-556D76186E55}" presName="background2" presStyleLbl="node2" presStyleIdx="2" presStyleCnt="3"/>
      <dgm:spPr/>
    </dgm:pt>
    <dgm:pt modelId="{9366BF04-20DC-4582-8413-983733225A57}" type="pres">
      <dgm:prSet presAssocID="{9665082F-9097-4EFB-B503-556D76186E55}" presName="text2" presStyleLbl="fgAcc2" presStyleIdx="2" presStyleCnt="3">
        <dgm:presLayoutVars>
          <dgm:chPref val="3"/>
        </dgm:presLayoutVars>
      </dgm:prSet>
      <dgm:spPr/>
    </dgm:pt>
    <dgm:pt modelId="{33F5518F-BCFF-45E0-BAAA-19010C544B30}" type="pres">
      <dgm:prSet presAssocID="{9665082F-9097-4EFB-B503-556D76186E55}" presName="hierChild3" presStyleCnt="0"/>
      <dgm:spPr/>
    </dgm:pt>
    <dgm:pt modelId="{623AA5EB-64FF-45FD-8AF7-8D0253374348}" type="pres">
      <dgm:prSet presAssocID="{AC7EBB35-B0AE-4423-95D4-6B665728B73B}" presName="Name17" presStyleLbl="parChTrans1D3" presStyleIdx="0" presStyleCnt="2"/>
      <dgm:spPr/>
    </dgm:pt>
    <dgm:pt modelId="{1F334E67-BD18-40DE-93A5-42F05FB98A4F}" type="pres">
      <dgm:prSet presAssocID="{A991E9A5-F94F-4A82-9E4C-51D0634A619E}" presName="hierRoot3" presStyleCnt="0"/>
      <dgm:spPr/>
    </dgm:pt>
    <dgm:pt modelId="{964A940B-53A4-4379-AE94-046F53C28227}" type="pres">
      <dgm:prSet presAssocID="{A991E9A5-F94F-4A82-9E4C-51D0634A619E}" presName="composite3" presStyleCnt="0"/>
      <dgm:spPr/>
    </dgm:pt>
    <dgm:pt modelId="{4F3E0A18-4C69-461C-AC49-F04D73530708}" type="pres">
      <dgm:prSet presAssocID="{A991E9A5-F94F-4A82-9E4C-51D0634A619E}" presName="background3" presStyleLbl="node3" presStyleIdx="0" presStyleCnt="2"/>
      <dgm:spPr/>
    </dgm:pt>
    <dgm:pt modelId="{10B1AEA2-CFD9-49D3-A747-B2B284B2F454}" type="pres">
      <dgm:prSet presAssocID="{A991E9A5-F94F-4A82-9E4C-51D0634A619E}" presName="text3" presStyleLbl="fgAcc3" presStyleIdx="0" presStyleCnt="2">
        <dgm:presLayoutVars>
          <dgm:chPref val="3"/>
        </dgm:presLayoutVars>
      </dgm:prSet>
      <dgm:spPr/>
    </dgm:pt>
    <dgm:pt modelId="{6FA32B99-5760-4046-9CA8-E852368A14DD}" type="pres">
      <dgm:prSet presAssocID="{A991E9A5-F94F-4A82-9E4C-51D0634A619E}" presName="hierChild4" presStyleCnt="0"/>
      <dgm:spPr/>
    </dgm:pt>
    <dgm:pt modelId="{F6AD087D-BD7B-42EF-AF03-B49BE0F5F6D3}" type="pres">
      <dgm:prSet presAssocID="{FE70DB0A-6D9B-48C6-B3E4-4F0B0ACB14CF}" presName="Name17" presStyleLbl="parChTrans1D3" presStyleIdx="1" presStyleCnt="2"/>
      <dgm:spPr/>
    </dgm:pt>
    <dgm:pt modelId="{1EE3F1FA-8F82-4F48-914E-99FF53D1D33D}" type="pres">
      <dgm:prSet presAssocID="{5959ACC8-1957-4BBB-8CCF-43929EA1A179}" presName="hierRoot3" presStyleCnt="0"/>
      <dgm:spPr/>
    </dgm:pt>
    <dgm:pt modelId="{76FBD8A1-171A-497D-8F15-3C2AE99E16FB}" type="pres">
      <dgm:prSet presAssocID="{5959ACC8-1957-4BBB-8CCF-43929EA1A179}" presName="composite3" presStyleCnt="0"/>
      <dgm:spPr/>
    </dgm:pt>
    <dgm:pt modelId="{74A78655-7409-4781-89EC-BAD1B55C9FE4}" type="pres">
      <dgm:prSet presAssocID="{5959ACC8-1957-4BBB-8CCF-43929EA1A179}" presName="background3" presStyleLbl="node3" presStyleIdx="1" presStyleCnt="2"/>
      <dgm:spPr/>
    </dgm:pt>
    <dgm:pt modelId="{10A6C2BC-23E2-41E0-8B3F-7867028BE546}" type="pres">
      <dgm:prSet presAssocID="{5959ACC8-1957-4BBB-8CCF-43929EA1A179}" presName="text3" presStyleLbl="fgAcc3" presStyleIdx="1" presStyleCnt="2">
        <dgm:presLayoutVars>
          <dgm:chPref val="3"/>
        </dgm:presLayoutVars>
      </dgm:prSet>
      <dgm:spPr/>
    </dgm:pt>
    <dgm:pt modelId="{ACC4C491-42D5-4F3D-B3DC-6B1D701115DF}" type="pres">
      <dgm:prSet presAssocID="{5959ACC8-1957-4BBB-8CCF-43929EA1A179}" presName="hierChild4" presStyleCnt="0"/>
      <dgm:spPr/>
    </dgm:pt>
  </dgm:ptLst>
  <dgm:cxnLst>
    <dgm:cxn modelId="{AE466311-F7A2-4799-8D38-EB0FED199C98}" type="presOf" srcId="{758D2EF9-2FDA-4213-A8CC-64BD54D29BD0}" destId="{3B2CEDB3-6E2E-4157-9DB9-46FF028AEC31}" srcOrd="0" destOrd="0" presId="urn:microsoft.com/office/officeart/2005/8/layout/hierarchy1"/>
    <dgm:cxn modelId="{79935A6C-F71F-45AD-B871-3794BC14853E}" type="presOf" srcId="{66532793-4084-4BC4-BBCB-636327FA51AB}" destId="{007506CD-CE42-45C4-A6C3-6675CB66D1CC}" srcOrd="0" destOrd="0" presId="urn:microsoft.com/office/officeart/2005/8/layout/hierarchy1"/>
    <dgm:cxn modelId="{EBB95E6D-CCFB-4BDE-B527-F7334C0D0AC7}" type="presOf" srcId="{C6FEE51F-B2C4-461A-B5CF-2B674B5D0A06}" destId="{0E2C650D-2892-43BE-ACDD-206A71D1A7E5}" srcOrd="0" destOrd="0" presId="urn:microsoft.com/office/officeart/2005/8/layout/hierarchy1"/>
    <dgm:cxn modelId="{BA0BA159-1E59-4385-83D8-16F20BFF9D1E}" srcId="{16D12490-D4D1-4B25-A067-2A1164482104}" destId="{758D2EF9-2FDA-4213-A8CC-64BD54D29BD0}" srcOrd="0" destOrd="0" parTransId="{A7FC820F-16DF-41E8-B4AC-4553B0B1C610}" sibTransId="{A14CF046-6300-4DA5-AA1D-506FB2B44929}"/>
    <dgm:cxn modelId="{39BA9F8C-E284-411C-8690-EF2F24236FF9}" srcId="{A934A574-C29D-4290-B955-22FE4DABD34B}" destId="{16D12490-D4D1-4B25-A067-2A1164482104}" srcOrd="0" destOrd="0" parTransId="{C1A0CC68-0396-4E54-977B-84A4BF66E0F6}" sibTransId="{260C3541-80BC-447F-A3D2-06F1FB695337}"/>
    <dgm:cxn modelId="{09EA978E-1B85-4B2F-A7D8-88B49D5650B7}" srcId="{9665082F-9097-4EFB-B503-556D76186E55}" destId="{A991E9A5-F94F-4A82-9E4C-51D0634A619E}" srcOrd="0" destOrd="0" parTransId="{AC7EBB35-B0AE-4423-95D4-6B665728B73B}" sibTransId="{39EBBCB7-27A6-4776-BB27-CEDB5BBA0D3C}"/>
    <dgm:cxn modelId="{A54E5195-9998-48E2-998B-C5135B19477D}" type="presOf" srcId="{16D12490-D4D1-4B25-A067-2A1164482104}" destId="{24F247C9-815F-419F-853F-464D139C523D}" srcOrd="0" destOrd="0" presId="urn:microsoft.com/office/officeart/2005/8/layout/hierarchy1"/>
    <dgm:cxn modelId="{C0F03598-0E59-4985-9B61-FE0C838A4F18}" srcId="{16D12490-D4D1-4B25-A067-2A1164482104}" destId="{66532793-4084-4BC4-BBCB-636327FA51AB}" srcOrd="1" destOrd="0" parTransId="{CF82E98C-4037-41C8-B0D9-0551D4DC692E}" sibTransId="{C9A26780-AE0A-40A6-9D66-04C58C583521}"/>
    <dgm:cxn modelId="{9EB909B2-7B22-4045-8757-B83B99361403}" srcId="{9665082F-9097-4EFB-B503-556D76186E55}" destId="{5959ACC8-1957-4BBB-8CCF-43929EA1A179}" srcOrd="1" destOrd="0" parTransId="{FE70DB0A-6D9B-48C6-B3E4-4F0B0ACB14CF}" sibTransId="{C8B1E537-66C1-486F-A0BE-A56C8E26C3EF}"/>
    <dgm:cxn modelId="{F31E8DB6-33BA-4971-B4D7-A87A7ADE845F}" type="presOf" srcId="{5959ACC8-1957-4BBB-8CCF-43929EA1A179}" destId="{10A6C2BC-23E2-41E0-8B3F-7867028BE546}" srcOrd="0" destOrd="0" presId="urn:microsoft.com/office/officeart/2005/8/layout/hierarchy1"/>
    <dgm:cxn modelId="{C26861BC-FCD1-4723-999E-0B010EEF81D1}" srcId="{16D12490-D4D1-4B25-A067-2A1164482104}" destId="{9665082F-9097-4EFB-B503-556D76186E55}" srcOrd="2" destOrd="0" parTransId="{C6FEE51F-B2C4-461A-B5CF-2B674B5D0A06}" sibTransId="{ED9DEEFA-685C-4783-80BF-1596A8599F7A}"/>
    <dgm:cxn modelId="{E5E201BF-E487-4A3A-B93F-9FD887BF72E2}" type="presOf" srcId="{CF82E98C-4037-41C8-B0D9-0551D4DC692E}" destId="{7A9358EB-5074-4505-9310-D07D163B5F9A}" srcOrd="0" destOrd="0" presId="urn:microsoft.com/office/officeart/2005/8/layout/hierarchy1"/>
    <dgm:cxn modelId="{0F059AC5-CD69-4B3C-815F-1B86B1422F94}" type="presOf" srcId="{AC7EBB35-B0AE-4423-95D4-6B665728B73B}" destId="{623AA5EB-64FF-45FD-8AF7-8D0253374348}" srcOrd="0" destOrd="0" presId="urn:microsoft.com/office/officeart/2005/8/layout/hierarchy1"/>
    <dgm:cxn modelId="{734D2FE0-6A2C-466E-80A3-AA1219D9A3CE}" type="presOf" srcId="{A7FC820F-16DF-41E8-B4AC-4553B0B1C610}" destId="{0A94438D-3A76-4627-A60A-FEE95E4D142D}" srcOrd="0" destOrd="0" presId="urn:microsoft.com/office/officeart/2005/8/layout/hierarchy1"/>
    <dgm:cxn modelId="{30210BE6-92E7-493B-B146-C47ED7813626}" type="presOf" srcId="{FE70DB0A-6D9B-48C6-B3E4-4F0B0ACB14CF}" destId="{F6AD087D-BD7B-42EF-AF03-B49BE0F5F6D3}" srcOrd="0" destOrd="0" presId="urn:microsoft.com/office/officeart/2005/8/layout/hierarchy1"/>
    <dgm:cxn modelId="{C9544BEC-C204-44D8-B3B4-AECDAA53C8BD}" type="presOf" srcId="{A991E9A5-F94F-4A82-9E4C-51D0634A619E}" destId="{10B1AEA2-CFD9-49D3-A747-B2B284B2F454}" srcOrd="0" destOrd="0" presId="urn:microsoft.com/office/officeart/2005/8/layout/hierarchy1"/>
    <dgm:cxn modelId="{967EA9EE-78AF-4987-8877-715B4AAC5FD9}" type="presOf" srcId="{9665082F-9097-4EFB-B503-556D76186E55}" destId="{9366BF04-20DC-4582-8413-983733225A57}" srcOrd="0" destOrd="0" presId="urn:microsoft.com/office/officeart/2005/8/layout/hierarchy1"/>
    <dgm:cxn modelId="{83418FF6-3BD4-46A1-8D84-CF458274FF4F}" type="presOf" srcId="{A934A574-C29D-4290-B955-22FE4DABD34B}" destId="{C629E436-E851-4663-8657-4BEAE8F3907E}" srcOrd="0" destOrd="0" presId="urn:microsoft.com/office/officeart/2005/8/layout/hierarchy1"/>
    <dgm:cxn modelId="{7D21F043-B027-4A55-80F7-FDB65C12C727}" type="presParOf" srcId="{C629E436-E851-4663-8657-4BEAE8F3907E}" destId="{A7B93E24-BF9F-4080-BFD6-FBFDFE073AA0}" srcOrd="0" destOrd="0" presId="urn:microsoft.com/office/officeart/2005/8/layout/hierarchy1"/>
    <dgm:cxn modelId="{5AA12C5E-DE99-4DF6-890F-6D4922749616}" type="presParOf" srcId="{A7B93E24-BF9F-4080-BFD6-FBFDFE073AA0}" destId="{B12D1AE1-BA51-40AC-9304-84A99C6931DF}" srcOrd="0" destOrd="0" presId="urn:microsoft.com/office/officeart/2005/8/layout/hierarchy1"/>
    <dgm:cxn modelId="{FF41C972-D381-4480-8DCE-2D35F59A846E}" type="presParOf" srcId="{B12D1AE1-BA51-40AC-9304-84A99C6931DF}" destId="{C9DF2787-F934-439C-B0F5-13CFE56B0E07}" srcOrd="0" destOrd="0" presId="urn:microsoft.com/office/officeart/2005/8/layout/hierarchy1"/>
    <dgm:cxn modelId="{C456EE03-FFB9-4EF8-9BD1-6D5F64792D3F}" type="presParOf" srcId="{B12D1AE1-BA51-40AC-9304-84A99C6931DF}" destId="{24F247C9-815F-419F-853F-464D139C523D}" srcOrd="1" destOrd="0" presId="urn:microsoft.com/office/officeart/2005/8/layout/hierarchy1"/>
    <dgm:cxn modelId="{3D05F6E6-7DA8-4269-96AE-EAF3FD3290C2}" type="presParOf" srcId="{A7B93E24-BF9F-4080-BFD6-FBFDFE073AA0}" destId="{1D452868-8FF5-4864-BAC3-3F5FFD549AE2}" srcOrd="1" destOrd="0" presId="urn:microsoft.com/office/officeart/2005/8/layout/hierarchy1"/>
    <dgm:cxn modelId="{7F0E9719-89F3-4976-B8C0-8827CC03E9D4}" type="presParOf" srcId="{1D452868-8FF5-4864-BAC3-3F5FFD549AE2}" destId="{0A94438D-3A76-4627-A60A-FEE95E4D142D}" srcOrd="0" destOrd="0" presId="urn:microsoft.com/office/officeart/2005/8/layout/hierarchy1"/>
    <dgm:cxn modelId="{0C4BD4D1-24D8-4214-B744-6A948414ED95}" type="presParOf" srcId="{1D452868-8FF5-4864-BAC3-3F5FFD549AE2}" destId="{99709B45-C32B-482D-B379-30247D250521}" srcOrd="1" destOrd="0" presId="urn:microsoft.com/office/officeart/2005/8/layout/hierarchy1"/>
    <dgm:cxn modelId="{61072722-C47D-4847-B1AA-09E9BE6C9AA1}" type="presParOf" srcId="{99709B45-C32B-482D-B379-30247D250521}" destId="{EF0F3DF8-06A2-4CAC-8998-09F0093173C4}" srcOrd="0" destOrd="0" presId="urn:microsoft.com/office/officeart/2005/8/layout/hierarchy1"/>
    <dgm:cxn modelId="{F9C84BAE-3C37-4698-87BF-7716F2DC0487}" type="presParOf" srcId="{EF0F3DF8-06A2-4CAC-8998-09F0093173C4}" destId="{713AC555-A426-4B2D-85DD-D527989E6CD6}" srcOrd="0" destOrd="0" presId="urn:microsoft.com/office/officeart/2005/8/layout/hierarchy1"/>
    <dgm:cxn modelId="{5ED16B86-4CDE-4DA5-96F1-DEB808B4292E}" type="presParOf" srcId="{EF0F3DF8-06A2-4CAC-8998-09F0093173C4}" destId="{3B2CEDB3-6E2E-4157-9DB9-46FF028AEC31}" srcOrd="1" destOrd="0" presId="urn:microsoft.com/office/officeart/2005/8/layout/hierarchy1"/>
    <dgm:cxn modelId="{4368A046-827C-4FBF-9E4D-8DDA284C2CA6}" type="presParOf" srcId="{99709B45-C32B-482D-B379-30247D250521}" destId="{5AAA0F2A-17F9-43E5-A183-BDAE15C19667}" srcOrd="1" destOrd="0" presId="urn:microsoft.com/office/officeart/2005/8/layout/hierarchy1"/>
    <dgm:cxn modelId="{08FD366C-42C1-4F2D-904B-69DA49BBD6AA}" type="presParOf" srcId="{1D452868-8FF5-4864-BAC3-3F5FFD549AE2}" destId="{7A9358EB-5074-4505-9310-D07D163B5F9A}" srcOrd="2" destOrd="0" presId="urn:microsoft.com/office/officeart/2005/8/layout/hierarchy1"/>
    <dgm:cxn modelId="{316F3DA6-EFD7-464B-9418-90A099E15F92}" type="presParOf" srcId="{1D452868-8FF5-4864-BAC3-3F5FFD549AE2}" destId="{17404701-7C6E-4227-AD62-39F1695614B8}" srcOrd="3" destOrd="0" presId="urn:microsoft.com/office/officeart/2005/8/layout/hierarchy1"/>
    <dgm:cxn modelId="{EC2BCC4F-0A47-4D8D-B365-6DE86F559FCB}" type="presParOf" srcId="{17404701-7C6E-4227-AD62-39F1695614B8}" destId="{75EFFE2D-ADD2-4042-9B0A-39A0639962DA}" srcOrd="0" destOrd="0" presId="urn:microsoft.com/office/officeart/2005/8/layout/hierarchy1"/>
    <dgm:cxn modelId="{A381181C-FAB3-46BF-A8C2-139ED918971C}" type="presParOf" srcId="{75EFFE2D-ADD2-4042-9B0A-39A0639962DA}" destId="{6F0B1943-E39A-4B05-B7AD-D7D598BAD8D5}" srcOrd="0" destOrd="0" presId="urn:microsoft.com/office/officeart/2005/8/layout/hierarchy1"/>
    <dgm:cxn modelId="{0E7E2CCB-F118-4326-A99E-098EF22DFF3B}" type="presParOf" srcId="{75EFFE2D-ADD2-4042-9B0A-39A0639962DA}" destId="{007506CD-CE42-45C4-A6C3-6675CB66D1CC}" srcOrd="1" destOrd="0" presId="urn:microsoft.com/office/officeart/2005/8/layout/hierarchy1"/>
    <dgm:cxn modelId="{6F6F4755-FA1F-4E04-AA6D-D0AB1F6640AA}" type="presParOf" srcId="{17404701-7C6E-4227-AD62-39F1695614B8}" destId="{997C1875-3F85-4355-ABFB-CBAC70988D07}" srcOrd="1" destOrd="0" presId="urn:microsoft.com/office/officeart/2005/8/layout/hierarchy1"/>
    <dgm:cxn modelId="{269CC309-FC0E-4319-A1F0-6FD36D4A6BC2}" type="presParOf" srcId="{1D452868-8FF5-4864-BAC3-3F5FFD549AE2}" destId="{0E2C650D-2892-43BE-ACDD-206A71D1A7E5}" srcOrd="4" destOrd="0" presId="urn:microsoft.com/office/officeart/2005/8/layout/hierarchy1"/>
    <dgm:cxn modelId="{93096B07-43C5-4369-A979-B6362DB4505B}" type="presParOf" srcId="{1D452868-8FF5-4864-BAC3-3F5FFD549AE2}" destId="{A442928C-BE02-47AC-A518-3AE7B928BAFA}" srcOrd="5" destOrd="0" presId="urn:microsoft.com/office/officeart/2005/8/layout/hierarchy1"/>
    <dgm:cxn modelId="{82B076EB-1E66-4778-9917-6A2F5A4C8086}" type="presParOf" srcId="{A442928C-BE02-47AC-A518-3AE7B928BAFA}" destId="{6FB39119-3242-48AD-BE78-AABED2C40719}" srcOrd="0" destOrd="0" presId="urn:microsoft.com/office/officeart/2005/8/layout/hierarchy1"/>
    <dgm:cxn modelId="{C8F9EF0D-4ABE-48DD-AEE8-7D772D126689}" type="presParOf" srcId="{6FB39119-3242-48AD-BE78-AABED2C40719}" destId="{AB5AE987-977B-4AA3-B115-EC3EBA0FD810}" srcOrd="0" destOrd="0" presId="urn:microsoft.com/office/officeart/2005/8/layout/hierarchy1"/>
    <dgm:cxn modelId="{51EFCBCF-30B5-4EDC-92EA-E3137DC2C0CF}" type="presParOf" srcId="{6FB39119-3242-48AD-BE78-AABED2C40719}" destId="{9366BF04-20DC-4582-8413-983733225A57}" srcOrd="1" destOrd="0" presId="urn:microsoft.com/office/officeart/2005/8/layout/hierarchy1"/>
    <dgm:cxn modelId="{87A359DF-CB71-45C9-A44D-1866A18A46F8}" type="presParOf" srcId="{A442928C-BE02-47AC-A518-3AE7B928BAFA}" destId="{33F5518F-BCFF-45E0-BAAA-19010C544B30}" srcOrd="1" destOrd="0" presId="urn:microsoft.com/office/officeart/2005/8/layout/hierarchy1"/>
    <dgm:cxn modelId="{75F0FDD3-9BFD-4802-8B0D-B63CF40E1BE5}" type="presParOf" srcId="{33F5518F-BCFF-45E0-BAAA-19010C544B30}" destId="{623AA5EB-64FF-45FD-8AF7-8D0253374348}" srcOrd="0" destOrd="0" presId="urn:microsoft.com/office/officeart/2005/8/layout/hierarchy1"/>
    <dgm:cxn modelId="{75426248-8284-493C-A49E-7FDE9BF2C181}" type="presParOf" srcId="{33F5518F-BCFF-45E0-BAAA-19010C544B30}" destId="{1F334E67-BD18-40DE-93A5-42F05FB98A4F}" srcOrd="1" destOrd="0" presId="urn:microsoft.com/office/officeart/2005/8/layout/hierarchy1"/>
    <dgm:cxn modelId="{AB1D85F7-3BDF-46A6-B0EF-6CB1062753AE}" type="presParOf" srcId="{1F334E67-BD18-40DE-93A5-42F05FB98A4F}" destId="{964A940B-53A4-4379-AE94-046F53C28227}" srcOrd="0" destOrd="0" presId="urn:microsoft.com/office/officeart/2005/8/layout/hierarchy1"/>
    <dgm:cxn modelId="{712104FE-F844-47F8-80F4-6BC6CD7AD804}" type="presParOf" srcId="{964A940B-53A4-4379-AE94-046F53C28227}" destId="{4F3E0A18-4C69-461C-AC49-F04D73530708}" srcOrd="0" destOrd="0" presId="urn:microsoft.com/office/officeart/2005/8/layout/hierarchy1"/>
    <dgm:cxn modelId="{5ECC0309-C190-49F2-9F9C-6227F7D4B017}" type="presParOf" srcId="{964A940B-53A4-4379-AE94-046F53C28227}" destId="{10B1AEA2-CFD9-49D3-A747-B2B284B2F454}" srcOrd="1" destOrd="0" presId="urn:microsoft.com/office/officeart/2005/8/layout/hierarchy1"/>
    <dgm:cxn modelId="{863CC74B-580A-4544-BB11-C3DA485C433C}" type="presParOf" srcId="{1F334E67-BD18-40DE-93A5-42F05FB98A4F}" destId="{6FA32B99-5760-4046-9CA8-E852368A14DD}" srcOrd="1" destOrd="0" presId="urn:microsoft.com/office/officeart/2005/8/layout/hierarchy1"/>
    <dgm:cxn modelId="{8C767619-80BC-4527-97EC-D39AB876FF60}" type="presParOf" srcId="{33F5518F-BCFF-45E0-BAAA-19010C544B30}" destId="{F6AD087D-BD7B-42EF-AF03-B49BE0F5F6D3}" srcOrd="2" destOrd="0" presId="urn:microsoft.com/office/officeart/2005/8/layout/hierarchy1"/>
    <dgm:cxn modelId="{2FAEAB77-B9C1-4201-9128-9BD21F971D1C}" type="presParOf" srcId="{33F5518F-BCFF-45E0-BAAA-19010C544B30}" destId="{1EE3F1FA-8F82-4F48-914E-99FF53D1D33D}" srcOrd="3" destOrd="0" presId="urn:microsoft.com/office/officeart/2005/8/layout/hierarchy1"/>
    <dgm:cxn modelId="{BF237CCD-6184-4889-B05D-790B846485A1}" type="presParOf" srcId="{1EE3F1FA-8F82-4F48-914E-99FF53D1D33D}" destId="{76FBD8A1-171A-497D-8F15-3C2AE99E16FB}" srcOrd="0" destOrd="0" presId="urn:microsoft.com/office/officeart/2005/8/layout/hierarchy1"/>
    <dgm:cxn modelId="{EF3906FA-CA3B-4A0C-9169-EED846FE5C2E}" type="presParOf" srcId="{76FBD8A1-171A-497D-8F15-3C2AE99E16FB}" destId="{74A78655-7409-4781-89EC-BAD1B55C9FE4}" srcOrd="0" destOrd="0" presId="urn:microsoft.com/office/officeart/2005/8/layout/hierarchy1"/>
    <dgm:cxn modelId="{F43946FF-4676-41C1-809C-87D9432DBE78}" type="presParOf" srcId="{76FBD8A1-171A-497D-8F15-3C2AE99E16FB}" destId="{10A6C2BC-23E2-41E0-8B3F-7867028BE546}" srcOrd="1" destOrd="0" presId="urn:microsoft.com/office/officeart/2005/8/layout/hierarchy1"/>
    <dgm:cxn modelId="{43870573-5325-47CA-9CB9-1F4043984A09}" type="presParOf" srcId="{1EE3F1FA-8F82-4F48-914E-99FF53D1D33D}" destId="{ACC4C491-42D5-4F3D-B3DC-6B1D701115D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562C58A-B291-4298-AE4B-A2A372DBB89A}" type="doc">
      <dgm:prSet loTypeId="urn:microsoft.com/office/officeart/2005/8/layout/process5" loCatId="process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BB91166D-3B91-4B9B-90B3-F972BD06B299}">
      <dgm:prSet/>
      <dgm:spPr/>
      <dgm:t>
        <a:bodyPr/>
        <a:lstStyle/>
        <a:p>
          <a:r>
            <a:rPr lang="pt-BR"/>
            <a:t>O Value at Risk é obtido a partir da função de distribuição de probabilidade associada ao portfólio.</a:t>
          </a:r>
          <a:endParaRPr lang="en-US"/>
        </a:p>
      </dgm:t>
    </dgm:pt>
    <dgm:pt modelId="{2DBB2DC0-E254-40EE-B64C-2242DAC19888}" type="parTrans" cxnId="{5BDAA418-AA12-4273-99EE-75FA96455AF6}">
      <dgm:prSet/>
      <dgm:spPr/>
      <dgm:t>
        <a:bodyPr/>
        <a:lstStyle/>
        <a:p>
          <a:endParaRPr lang="en-US"/>
        </a:p>
      </dgm:t>
    </dgm:pt>
    <dgm:pt modelId="{A7AB1F89-DE17-44B4-AE2A-C37EA7CC84BD}" type="sibTrans" cxnId="{5BDAA418-AA12-4273-99EE-75FA96455AF6}">
      <dgm:prSet/>
      <dgm:spPr/>
      <dgm:t>
        <a:bodyPr/>
        <a:lstStyle/>
        <a:p>
          <a:endParaRPr lang="en-US"/>
        </a:p>
      </dgm:t>
    </dgm:pt>
    <dgm:pt modelId="{B4157665-33AF-4F8D-B217-8B43346083DB}">
      <dgm:prSet/>
      <dgm:spPr/>
      <dgm:t>
        <a:bodyPr/>
        <a:lstStyle/>
        <a:p>
          <a:r>
            <a:rPr lang="pt-BR"/>
            <a:t>A função de distribuição de probabilidade é por hipótese gaussiana e representa a probabilidade de ganhos para um horizonte temporal.</a:t>
          </a:r>
          <a:endParaRPr lang="en-US"/>
        </a:p>
      </dgm:t>
    </dgm:pt>
    <dgm:pt modelId="{E2039147-0E1E-4CA4-855B-1950F198C294}" type="parTrans" cxnId="{BE4F46C1-0735-4B9B-B0AD-AD56023BB97A}">
      <dgm:prSet/>
      <dgm:spPr/>
      <dgm:t>
        <a:bodyPr/>
        <a:lstStyle/>
        <a:p>
          <a:endParaRPr lang="en-US"/>
        </a:p>
      </dgm:t>
    </dgm:pt>
    <dgm:pt modelId="{F86B8109-319B-4604-B112-930A1986F365}" type="sibTrans" cxnId="{BE4F46C1-0735-4B9B-B0AD-AD56023BB97A}">
      <dgm:prSet/>
      <dgm:spPr/>
      <dgm:t>
        <a:bodyPr/>
        <a:lstStyle/>
        <a:p>
          <a:endParaRPr lang="en-US"/>
        </a:p>
      </dgm:t>
    </dgm:pt>
    <dgm:pt modelId="{6D0970DE-F371-4F61-A908-6187407B503F}">
      <dgm:prSet/>
      <dgm:spPr/>
      <dgm:t>
        <a:bodyPr/>
        <a:lstStyle/>
        <a:p>
          <a:r>
            <a:rPr lang="pt-BR"/>
            <a:t>Os ganhos negativos representam as perdas dentro do horizonte temporal.</a:t>
          </a:r>
          <a:endParaRPr lang="en-US"/>
        </a:p>
      </dgm:t>
    </dgm:pt>
    <dgm:pt modelId="{05B9561E-7715-414D-91CC-3EEE20A2D316}" type="parTrans" cxnId="{F1265E97-E633-41CA-9FB4-9576EA4856F1}">
      <dgm:prSet/>
      <dgm:spPr/>
      <dgm:t>
        <a:bodyPr/>
        <a:lstStyle/>
        <a:p>
          <a:endParaRPr lang="en-US"/>
        </a:p>
      </dgm:t>
    </dgm:pt>
    <dgm:pt modelId="{69E1BD60-BA1D-4D62-BBB3-EAF66F325AE4}" type="sibTrans" cxnId="{F1265E97-E633-41CA-9FB4-9576EA4856F1}">
      <dgm:prSet/>
      <dgm:spPr/>
      <dgm:t>
        <a:bodyPr/>
        <a:lstStyle/>
        <a:p>
          <a:endParaRPr lang="en-US"/>
        </a:p>
      </dgm:t>
    </dgm:pt>
    <dgm:pt modelId="{52245402-1078-4467-B2A7-AC5FDFF72953}">
      <dgm:prSet/>
      <dgm:spPr/>
      <dgm:t>
        <a:bodyPr/>
        <a:lstStyle/>
        <a:p>
          <a:r>
            <a:rPr lang="pt-BR"/>
            <a:t>O </a:t>
          </a:r>
          <a:r>
            <a:rPr lang="pt-BR" i="1"/>
            <a:t>Value at Risk </a:t>
          </a:r>
          <a:r>
            <a:rPr lang="pt-BR"/>
            <a:t>é obtido a partir da confiabilidade definida para a análise. Por exemplo, com uma confiabilidade e 95%, o </a:t>
          </a:r>
          <a:r>
            <a:rPr lang="pt-BR" i="1"/>
            <a:t>Value at Risk </a:t>
          </a:r>
          <a:r>
            <a:rPr lang="pt-BR"/>
            <a:t>associado é aquele representa uma perda acumulada de 5% na curva de distribuição de probabilidade (setor vermelho da curva anterior).</a:t>
          </a:r>
          <a:endParaRPr lang="en-US"/>
        </a:p>
      </dgm:t>
    </dgm:pt>
    <dgm:pt modelId="{13DD2074-D0C4-49D2-97BE-4D1045C29168}" type="parTrans" cxnId="{4C8F3FB9-0E0F-4C60-86B1-9550385EE479}">
      <dgm:prSet/>
      <dgm:spPr/>
      <dgm:t>
        <a:bodyPr/>
        <a:lstStyle/>
        <a:p>
          <a:endParaRPr lang="en-US"/>
        </a:p>
      </dgm:t>
    </dgm:pt>
    <dgm:pt modelId="{71F2DA2F-1698-4525-9A69-1F604B6A930A}" type="sibTrans" cxnId="{4C8F3FB9-0E0F-4C60-86B1-9550385EE479}">
      <dgm:prSet/>
      <dgm:spPr/>
      <dgm:t>
        <a:bodyPr/>
        <a:lstStyle/>
        <a:p>
          <a:endParaRPr lang="en-US"/>
        </a:p>
      </dgm:t>
    </dgm:pt>
    <dgm:pt modelId="{A45E0505-6BF9-4BF6-9A46-4E841B45C654}" type="pres">
      <dgm:prSet presAssocID="{3562C58A-B291-4298-AE4B-A2A372DBB89A}" presName="diagram" presStyleCnt="0">
        <dgm:presLayoutVars>
          <dgm:dir/>
          <dgm:resizeHandles val="exact"/>
        </dgm:presLayoutVars>
      </dgm:prSet>
      <dgm:spPr/>
    </dgm:pt>
    <dgm:pt modelId="{4A21811F-6156-493E-B487-5B5AF403333E}" type="pres">
      <dgm:prSet presAssocID="{BB91166D-3B91-4B9B-90B3-F972BD06B299}" presName="node" presStyleLbl="node1" presStyleIdx="0" presStyleCnt="4">
        <dgm:presLayoutVars>
          <dgm:bulletEnabled val="1"/>
        </dgm:presLayoutVars>
      </dgm:prSet>
      <dgm:spPr/>
    </dgm:pt>
    <dgm:pt modelId="{07EBB7E0-8AE9-4565-84DC-E0A67A782CC6}" type="pres">
      <dgm:prSet presAssocID="{A7AB1F89-DE17-44B4-AE2A-C37EA7CC84BD}" presName="sibTrans" presStyleLbl="sibTrans2D1" presStyleIdx="0" presStyleCnt="3"/>
      <dgm:spPr/>
    </dgm:pt>
    <dgm:pt modelId="{03F18175-3290-4284-8B55-EE275179DE9D}" type="pres">
      <dgm:prSet presAssocID="{A7AB1F89-DE17-44B4-AE2A-C37EA7CC84BD}" presName="connectorText" presStyleLbl="sibTrans2D1" presStyleIdx="0" presStyleCnt="3"/>
      <dgm:spPr/>
    </dgm:pt>
    <dgm:pt modelId="{5D1FE96A-AE2B-4823-941C-3962D02BF13F}" type="pres">
      <dgm:prSet presAssocID="{B4157665-33AF-4F8D-B217-8B43346083DB}" presName="node" presStyleLbl="node1" presStyleIdx="1" presStyleCnt="4">
        <dgm:presLayoutVars>
          <dgm:bulletEnabled val="1"/>
        </dgm:presLayoutVars>
      </dgm:prSet>
      <dgm:spPr/>
    </dgm:pt>
    <dgm:pt modelId="{66E3050C-F9A6-4C89-A88D-EA7BCA248ED1}" type="pres">
      <dgm:prSet presAssocID="{F86B8109-319B-4604-B112-930A1986F365}" presName="sibTrans" presStyleLbl="sibTrans2D1" presStyleIdx="1" presStyleCnt="3"/>
      <dgm:spPr/>
    </dgm:pt>
    <dgm:pt modelId="{503FE3E8-2CF8-41BD-9A48-239E65BE79F0}" type="pres">
      <dgm:prSet presAssocID="{F86B8109-319B-4604-B112-930A1986F365}" presName="connectorText" presStyleLbl="sibTrans2D1" presStyleIdx="1" presStyleCnt="3"/>
      <dgm:spPr/>
    </dgm:pt>
    <dgm:pt modelId="{AD2EF81E-EB78-4FD5-952F-E9C8C07A2330}" type="pres">
      <dgm:prSet presAssocID="{6D0970DE-F371-4F61-A908-6187407B503F}" presName="node" presStyleLbl="node1" presStyleIdx="2" presStyleCnt="4">
        <dgm:presLayoutVars>
          <dgm:bulletEnabled val="1"/>
        </dgm:presLayoutVars>
      </dgm:prSet>
      <dgm:spPr/>
    </dgm:pt>
    <dgm:pt modelId="{9EB45583-DDEA-4266-BFF5-FEB35A9C69E5}" type="pres">
      <dgm:prSet presAssocID="{69E1BD60-BA1D-4D62-BBB3-EAF66F325AE4}" presName="sibTrans" presStyleLbl="sibTrans2D1" presStyleIdx="2" presStyleCnt="3"/>
      <dgm:spPr/>
    </dgm:pt>
    <dgm:pt modelId="{9D4EF56A-D5C6-445B-BBE9-7A135B2FF23E}" type="pres">
      <dgm:prSet presAssocID="{69E1BD60-BA1D-4D62-BBB3-EAF66F325AE4}" presName="connectorText" presStyleLbl="sibTrans2D1" presStyleIdx="2" presStyleCnt="3"/>
      <dgm:spPr/>
    </dgm:pt>
    <dgm:pt modelId="{E281C318-DF98-4CA9-B0BA-5FE9806E34F1}" type="pres">
      <dgm:prSet presAssocID="{52245402-1078-4467-B2A7-AC5FDFF72953}" presName="node" presStyleLbl="node1" presStyleIdx="3" presStyleCnt="4">
        <dgm:presLayoutVars>
          <dgm:bulletEnabled val="1"/>
        </dgm:presLayoutVars>
      </dgm:prSet>
      <dgm:spPr/>
    </dgm:pt>
  </dgm:ptLst>
  <dgm:cxnLst>
    <dgm:cxn modelId="{FC9A5D11-75E1-4C13-B4B3-F665C96EEBF3}" type="presOf" srcId="{F86B8109-319B-4604-B112-930A1986F365}" destId="{66E3050C-F9A6-4C89-A88D-EA7BCA248ED1}" srcOrd="0" destOrd="0" presId="urn:microsoft.com/office/officeart/2005/8/layout/process5"/>
    <dgm:cxn modelId="{5BDAA418-AA12-4273-99EE-75FA96455AF6}" srcId="{3562C58A-B291-4298-AE4B-A2A372DBB89A}" destId="{BB91166D-3B91-4B9B-90B3-F972BD06B299}" srcOrd="0" destOrd="0" parTransId="{2DBB2DC0-E254-40EE-B64C-2242DAC19888}" sibTransId="{A7AB1F89-DE17-44B4-AE2A-C37EA7CC84BD}"/>
    <dgm:cxn modelId="{2678332D-416B-4218-B7B3-1F963F7FC298}" type="presOf" srcId="{BB91166D-3B91-4B9B-90B3-F972BD06B299}" destId="{4A21811F-6156-493E-B487-5B5AF403333E}" srcOrd="0" destOrd="0" presId="urn:microsoft.com/office/officeart/2005/8/layout/process5"/>
    <dgm:cxn modelId="{8D529332-DDFC-4D36-B5E3-EDAE2A6C1F08}" type="presOf" srcId="{A7AB1F89-DE17-44B4-AE2A-C37EA7CC84BD}" destId="{03F18175-3290-4284-8B55-EE275179DE9D}" srcOrd="1" destOrd="0" presId="urn:microsoft.com/office/officeart/2005/8/layout/process5"/>
    <dgm:cxn modelId="{F7454260-DE22-49F1-88D4-09CE55F88152}" type="presOf" srcId="{69E1BD60-BA1D-4D62-BBB3-EAF66F325AE4}" destId="{9EB45583-DDEA-4266-BFF5-FEB35A9C69E5}" srcOrd="0" destOrd="0" presId="urn:microsoft.com/office/officeart/2005/8/layout/process5"/>
    <dgm:cxn modelId="{E2A8C244-1B75-47C4-8A84-A810391D98C8}" type="presOf" srcId="{B4157665-33AF-4F8D-B217-8B43346083DB}" destId="{5D1FE96A-AE2B-4823-941C-3962D02BF13F}" srcOrd="0" destOrd="0" presId="urn:microsoft.com/office/officeart/2005/8/layout/process5"/>
    <dgm:cxn modelId="{83231C8E-7551-4C07-BB99-992C4483AA85}" type="presOf" srcId="{F86B8109-319B-4604-B112-930A1986F365}" destId="{503FE3E8-2CF8-41BD-9A48-239E65BE79F0}" srcOrd="1" destOrd="0" presId="urn:microsoft.com/office/officeart/2005/8/layout/process5"/>
    <dgm:cxn modelId="{5CCB7B8E-E06E-48D8-AB65-F034F74CF129}" type="presOf" srcId="{69E1BD60-BA1D-4D62-BBB3-EAF66F325AE4}" destId="{9D4EF56A-D5C6-445B-BBE9-7A135B2FF23E}" srcOrd="1" destOrd="0" presId="urn:microsoft.com/office/officeart/2005/8/layout/process5"/>
    <dgm:cxn modelId="{F1265E97-E633-41CA-9FB4-9576EA4856F1}" srcId="{3562C58A-B291-4298-AE4B-A2A372DBB89A}" destId="{6D0970DE-F371-4F61-A908-6187407B503F}" srcOrd="2" destOrd="0" parTransId="{05B9561E-7715-414D-91CC-3EEE20A2D316}" sibTransId="{69E1BD60-BA1D-4D62-BBB3-EAF66F325AE4}"/>
    <dgm:cxn modelId="{A5A299A3-FF18-42C0-8B20-131D91921546}" type="presOf" srcId="{6D0970DE-F371-4F61-A908-6187407B503F}" destId="{AD2EF81E-EB78-4FD5-952F-E9C8C07A2330}" srcOrd="0" destOrd="0" presId="urn:microsoft.com/office/officeart/2005/8/layout/process5"/>
    <dgm:cxn modelId="{C35B9DAF-A3BC-4EBF-8A19-86D5AA5E29B8}" type="presOf" srcId="{A7AB1F89-DE17-44B4-AE2A-C37EA7CC84BD}" destId="{07EBB7E0-8AE9-4565-84DC-E0A67A782CC6}" srcOrd="0" destOrd="0" presId="urn:microsoft.com/office/officeart/2005/8/layout/process5"/>
    <dgm:cxn modelId="{4C8F3FB9-0E0F-4C60-86B1-9550385EE479}" srcId="{3562C58A-B291-4298-AE4B-A2A372DBB89A}" destId="{52245402-1078-4467-B2A7-AC5FDFF72953}" srcOrd="3" destOrd="0" parTransId="{13DD2074-D0C4-49D2-97BE-4D1045C29168}" sibTransId="{71F2DA2F-1698-4525-9A69-1F604B6A930A}"/>
    <dgm:cxn modelId="{BE4F46C1-0735-4B9B-B0AD-AD56023BB97A}" srcId="{3562C58A-B291-4298-AE4B-A2A372DBB89A}" destId="{B4157665-33AF-4F8D-B217-8B43346083DB}" srcOrd="1" destOrd="0" parTransId="{E2039147-0E1E-4CA4-855B-1950F198C294}" sibTransId="{F86B8109-319B-4604-B112-930A1986F365}"/>
    <dgm:cxn modelId="{8CDD06C4-C100-479F-BC2D-F89ABA9BB4C8}" type="presOf" srcId="{3562C58A-B291-4298-AE4B-A2A372DBB89A}" destId="{A45E0505-6BF9-4BF6-9A46-4E841B45C654}" srcOrd="0" destOrd="0" presId="urn:microsoft.com/office/officeart/2005/8/layout/process5"/>
    <dgm:cxn modelId="{638736DE-9F26-4670-B6D5-BBED1C26F2BF}" type="presOf" srcId="{52245402-1078-4467-B2A7-AC5FDFF72953}" destId="{E281C318-DF98-4CA9-B0BA-5FE9806E34F1}" srcOrd="0" destOrd="0" presId="urn:microsoft.com/office/officeart/2005/8/layout/process5"/>
    <dgm:cxn modelId="{4CAD916F-B898-49C7-B6FE-777AD7E19E1F}" type="presParOf" srcId="{A45E0505-6BF9-4BF6-9A46-4E841B45C654}" destId="{4A21811F-6156-493E-B487-5B5AF403333E}" srcOrd="0" destOrd="0" presId="urn:microsoft.com/office/officeart/2005/8/layout/process5"/>
    <dgm:cxn modelId="{2A328317-C134-4DA2-AE1F-6D9ABB19FAA7}" type="presParOf" srcId="{A45E0505-6BF9-4BF6-9A46-4E841B45C654}" destId="{07EBB7E0-8AE9-4565-84DC-E0A67A782CC6}" srcOrd="1" destOrd="0" presId="urn:microsoft.com/office/officeart/2005/8/layout/process5"/>
    <dgm:cxn modelId="{628D091C-6B8C-4B20-B434-4D06F2822553}" type="presParOf" srcId="{07EBB7E0-8AE9-4565-84DC-E0A67A782CC6}" destId="{03F18175-3290-4284-8B55-EE275179DE9D}" srcOrd="0" destOrd="0" presId="urn:microsoft.com/office/officeart/2005/8/layout/process5"/>
    <dgm:cxn modelId="{3EC078B1-5E83-41F7-96B1-C168277D4C1E}" type="presParOf" srcId="{A45E0505-6BF9-4BF6-9A46-4E841B45C654}" destId="{5D1FE96A-AE2B-4823-941C-3962D02BF13F}" srcOrd="2" destOrd="0" presId="urn:microsoft.com/office/officeart/2005/8/layout/process5"/>
    <dgm:cxn modelId="{D3E37D76-7869-449C-8C4D-2D0EFB2F1006}" type="presParOf" srcId="{A45E0505-6BF9-4BF6-9A46-4E841B45C654}" destId="{66E3050C-F9A6-4C89-A88D-EA7BCA248ED1}" srcOrd="3" destOrd="0" presId="urn:microsoft.com/office/officeart/2005/8/layout/process5"/>
    <dgm:cxn modelId="{6488DB1F-13F6-41D0-BA00-71802CD39FFE}" type="presParOf" srcId="{66E3050C-F9A6-4C89-A88D-EA7BCA248ED1}" destId="{503FE3E8-2CF8-41BD-9A48-239E65BE79F0}" srcOrd="0" destOrd="0" presId="urn:microsoft.com/office/officeart/2005/8/layout/process5"/>
    <dgm:cxn modelId="{D32C5466-19C5-463F-9977-562F9B7ABA08}" type="presParOf" srcId="{A45E0505-6BF9-4BF6-9A46-4E841B45C654}" destId="{AD2EF81E-EB78-4FD5-952F-E9C8C07A2330}" srcOrd="4" destOrd="0" presId="urn:microsoft.com/office/officeart/2005/8/layout/process5"/>
    <dgm:cxn modelId="{D232F53A-DBB8-4EA0-99C5-B36FA7A93BFF}" type="presParOf" srcId="{A45E0505-6BF9-4BF6-9A46-4E841B45C654}" destId="{9EB45583-DDEA-4266-BFF5-FEB35A9C69E5}" srcOrd="5" destOrd="0" presId="urn:microsoft.com/office/officeart/2005/8/layout/process5"/>
    <dgm:cxn modelId="{02FBDD44-ACAD-4CC5-B75F-86C1B06A82F5}" type="presParOf" srcId="{9EB45583-DDEA-4266-BFF5-FEB35A9C69E5}" destId="{9D4EF56A-D5C6-445B-BBE9-7A135B2FF23E}" srcOrd="0" destOrd="0" presId="urn:microsoft.com/office/officeart/2005/8/layout/process5"/>
    <dgm:cxn modelId="{D798C715-BC8E-4F82-A096-04F527BF5962}" type="presParOf" srcId="{A45E0505-6BF9-4BF6-9A46-4E841B45C654}" destId="{E281C318-DF98-4CA9-B0BA-5FE9806E34F1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2989C18-0FBF-4932-B675-92AC9E22801D}" type="doc">
      <dgm:prSet loTypeId="urn:microsoft.com/office/officeart/2016/7/layout/LinearBlockProcessNumbered" loCatId="process" qsTypeId="urn:microsoft.com/office/officeart/2005/8/quickstyle/simple4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8AFC6FEB-FCCD-4389-80EE-C48F3677FCB0}">
      <dgm:prSet custT="1"/>
      <dgm:spPr/>
      <dgm:t>
        <a:bodyPr/>
        <a:lstStyle/>
        <a:p>
          <a:r>
            <a:rPr lang="pt-BR" sz="1800" dirty="0"/>
            <a:t>Simulação histórica</a:t>
          </a:r>
          <a:endParaRPr lang="en-US" sz="1800" dirty="0"/>
        </a:p>
      </dgm:t>
    </dgm:pt>
    <dgm:pt modelId="{20DEB8C7-87D5-459E-896F-4130F4E7CBB6}" type="parTrans" cxnId="{72B01B72-6607-48C0-8F1A-E84E8BD4DFBD}">
      <dgm:prSet/>
      <dgm:spPr/>
      <dgm:t>
        <a:bodyPr/>
        <a:lstStyle/>
        <a:p>
          <a:endParaRPr lang="en-US"/>
        </a:p>
      </dgm:t>
    </dgm:pt>
    <dgm:pt modelId="{F0DC3B61-DBF4-4979-B202-73EB0A90687B}" type="sibTrans" cxnId="{72B01B72-6607-48C0-8F1A-E84E8BD4DFBD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42604A42-7050-4215-B905-E14207E2489E}">
      <dgm:prSet custT="1"/>
      <dgm:spPr/>
      <dgm:t>
        <a:bodyPr/>
        <a:lstStyle/>
        <a:p>
          <a:r>
            <a:rPr lang="pt-BR" sz="1200" dirty="0"/>
            <a:t> </a:t>
          </a:r>
          <a:r>
            <a:rPr lang="pt-BR" sz="1800" dirty="0"/>
            <a:t>Utiliza dados históricos dos índices que compõem o portfólio</a:t>
          </a:r>
          <a:endParaRPr lang="en-US" sz="1800" dirty="0"/>
        </a:p>
      </dgm:t>
    </dgm:pt>
    <dgm:pt modelId="{BE6E326D-2656-41B0-AB1B-30AA1DC90A45}" type="parTrans" cxnId="{486B77E9-319E-4540-A535-782EFB42CEE7}">
      <dgm:prSet/>
      <dgm:spPr/>
      <dgm:t>
        <a:bodyPr/>
        <a:lstStyle/>
        <a:p>
          <a:endParaRPr lang="en-US"/>
        </a:p>
      </dgm:t>
    </dgm:pt>
    <dgm:pt modelId="{D1B2279D-F9B0-4583-95EA-E84BB4B26099}" type="sibTrans" cxnId="{486B77E9-319E-4540-A535-782EFB42CEE7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BE13C0B9-9ED2-47E2-B0DC-FE529E1520CD}">
      <dgm:prSet custT="1"/>
      <dgm:spPr/>
      <dgm:t>
        <a:bodyPr/>
        <a:lstStyle/>
        <a:p>
          <a:r>
            <a:rPr lang="pt-BR" sz="1500" dirty="0"/>
            <a:t>Suposição: a variação diária dos dados históricos, para uma sequência de dias, aproxima-se da função de densidade de probabilidade </a:t>
          </a:r>
          <a:endParaRPr lang="en-US" sz="1500" dirty="0"/>
        </a:p>
      </dgm:t>
    </dgm:pt>
    <dgm:pt modelId="{60776C4B-4D4C-47B6-8BF9-C8CC593B0CA1}" type="parTrans" cxnId="{90A0CF5E-2D4E-45DD-962D-580A2C798431}">
      <dgm:prSet/>
      <dgm:spPr/>
      <dgm:t>
        <a:bodyPr/>
        <a:lstStyle/>
        <a:p>
          <a:endParaRPr lang="en-US"/>
        </a:p>
      </dgm:t>
    </dgm:pt>
    <dgm:pt modelId="{5F03B3BD-C142-4E1B-8989-12232D1D518D}" type="sibTrans" cxnId="{90A0CF5E-2D4E-45DD-962D-580A2C798431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806744C7-9FEE-483F-9685-14EAD2BD4295}" type="pres">
      <dgm:prSet presAssocID="{B2989C18-0FBF-4932-B675-92AC9E22801D}" presName="Name0" presStyleCnt="0">
        <dgm:presLayoutVars>
          <dgm:animLvl val="lvl"/>
          <dgm:resizeHandles val="exact"/>
        </dgm:presLayoutVars>
      </dgm:prSet>
      <dgm:spPr/>
    </dgm:pt>
    <dgm:pt modelId="{99F7B08D-0DB1-424C-AEA2-2EC1B1AFE6CE}" type="pres">
      <dgm:prSet presAssocID="{8AFC6FEB-FCCD-4389-80EE-C48F3677FCB0}" presName="compositeNode" presStyleCnt="0">
        <dgm:presLayoutVars>
          <dgm:bulletEnabled val="1"/>
        </dgm:presLayoutVars>
      </dgm:prSet>
      <dgm:spPr/>
    </dgm:pt>
    <dgm:pt modelId="{3E972D00-8FEE-47EB-A303-EDFCC57CBCF5}" type="pres">
      <dgm:prSet presAssocID="{8AFC6FEB-FCCD-4389-80EE-C48F3677FCB0}" presName="bgRect" presStyleLbl="alignNode1" presStyleIdx="0" presStyleCnt="3"/>
      <dgm:spPr/>
    </dgm:pt>
    <dgm:pt modelId="{2170D900-DD21-4BDB-AA9D-AEF12B34F50A}" type="pres">
      <dgm:prSet presAssocID="{F0DC3B61-DBF4-4979-B202-73EB0A90687B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AC05F469-D6B2-4957-93FF-8CD50EBB74A3}" type="pres">
      <dgm:prSet presAssocID="{8AFC6FEB-FCCD-4389-80EE-C48F3677FCB0}" presName="nodeRect" presStyleLbl="alignNode1" presStyleIdx="0" presStyleCnt="3">
        <dgm:presLayoutVars>
          <dgm:bulletEnabled val="1"/>
        </dgm:presLayoutVars>
      </dgm:prSet>
      <dgm:spPr/>
    </dgm:pt>
    <dgm:pt modelId="{0EACEAF9-1502-422F-8164-F4137AE4A9BF}" type="pres">
      <dgm:prSet presAssocID="{F0DC3B61-DBF4-4979-B202-73EB0A90687B}" presName="sibTrans" presStyleCnt="0"/>
      <dgm:spPr/>
    </dgm:pt>
    <dgm:pt modelId="{007E159A-3B65-48BB-84EE-18FC1E1D0D68}" type="pres">
      <dgm:prSet presAssocID="{42604A42-7050-4215-B905-E14207E2489E}" presName="compositeNode" presStyleCnt="0">
        <dgm:presLayoutVars>
          <dgm:bulletEnabled val="1"/>
        </dgm:presLayoutVars>
      </dgm:prSet>
      <dgm:spPr/>
    </dgm:pt>
    <dgm:pt modelId="{9AC5A356-E6FE-4451-B10E-4345C6A6445F}" type="pres">
      <dgm:prSet presAssocID="{42604A42-7050-4215-B905-E14207E2489E}" presName="bgRect" presStyleLbl="alignNode1" presStyleIdx="1" presStyleCnt="3"/>
      <dgm:spPr/>
    </dgm:pt>
    <dgm:pt modelId="{5A2C1925-8361-471C-A4DE-4865F3DCC82D}" type="pres">
      <dgm:prSet presAssocID="{D1B2279D-F9B0-4583-95EA-E84BB4B26099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A1C8C808-6956-4FAD-9FC3-A481DCB67B51}" type="pres">
      <dgm:prSet presAssocID="{42604A42-7050-4215-B905-E14207E2489E}" presName="nodeRect" presStyleLbl="alignNode1" presStyleIdx="1" presStyleCnt="3">
        <dgm:presLayoutVars>
          <dgm:bulletEnabled val="1"/>
        </dgm:presLayoutVars>
      </dgm:prSet>
      <dgm:spPr/>
    </dgm:pt>
    <dgm:pt modelId="{F66343BE-BB61-475B-ACB0-52A5187CF2D4}" type="pres">
      <dgm:prSet presAssocID="{D1B2279D-F9B0-4583-95EA-E84BB4B26099}" presName="sibTrans" presStyleCnt="0"/>
      <dgm:spPr/>
    </dgm:pt>
    <dgm:pt modelId="{305B1484-9955-48AC-8BEF-B6787FACA80B}" type="pres">
      <dgm:prSet presAssocID="{BE13C0B9-9ED2-47E2-B0DC-FE529E1520CD}" presName="compositeNode" presStyleCnt="0">
        <dgm:presLayoutVars>
          <dgm:bulletEnabled val="1"/>
        </dgm:presLayoutVars>
      </dgm:prSet>
      <dgm:spPr/>
    </dgm:pt>
    <dgm:pt modelId="{DC062292-C2F0-4A73-90FC-B40BCEEBD161}" type="pres">
      <dgm:prSet presAssocID="{BE13C0B9-9ED2-47E2-B0DC-FE529E1520CD}" presName="bgRect" presStyleLbl="alignNode1" presStyleIdx="2" presStyleCnt="3"/>
      <dgm:spPr/>
    </dgm:pt>
    <dgm:pt modelId="{FEF085EF-C80D-4420-973B-7436EB324059}" type="pres">
      <dgm:prSet presAssocID="{5F03B3BD-C142-4E1B-8989-12232D1D518D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769A809C-E864-4561-B60B-CAF2863CECB5}" type="pres">
      <dgm:prSet presAssocID="{BE13C0B9-9ED2-47E2-B0DC-FE529E1520CD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4323CE06-97D1-494D-B978-28E86CAFF19C}" type="presOf" srcId="{8AFC6FEB-FCCD-4389-80EE-C48F3677FCB0}" destId="{AC05F469-D6B2-4957-93FF-8CD50EBB74A3}" srcOrd="1" destOrd="0" presId="urn:microsoft.com/office/officeart/2016/7/layout/LinearBlockProcessNumbered"/>
    <dgm:cxn modelId="{90A0CF5E-2D4E-45DD-962D-580A2C798431}" srcId="{B2989C18-0FBF-4932-B675-92AC9E22801D}" destId="{BE13C0B9-9ED2-47E2-B0DC-FE529E1520CD}" srcOrd="2" destOrd="0" parTransId="{60776C4B-4D4C-47B6-8BF9-C8CC593B0CA1}" sibTransId="{5F03B3BD-C142-4E1B-8989-12232D1D518D}"/>
    <dgm:cxn modelId="{59A94664-0FFE-40B4-BFC9-BDB0C9316CE5}" type="presOf" srcId="{B2989C18-0FBF-4932-B675-92AC9E22801D}" destId="{806744C7-9FEE-483F-9685-14EAD2BD4295}" srcOrd="0" destOrd="0" presId="urn:microsoft.com/office/officeart/2016/7/layout/LinearBlockProcessNumbered"/>
    <dgm:cxn modelId="{FF5AC44B-1271-436D-9680-73AB73CA5839}" type="presOf" srcId="{5F03B3BD-C142-4E1B-8989-12232D1D518D}" destId="{FEF085EF-C80D-4420-973B-7436EB324059}" srcOrd="0" destOrd="0" presId="urn:microsoft.com/office/officeart/2016/7/layout/LinearBlockProcessNumbered"/>
    <dgm:cxn modelId="{7C53026D-B4E4-45B0-B6E1-6CC9586F7AE4}" type="presOf" srcId="{8AFC6FEB-FCCD-4389-80EE-C48F3677FCB0}" destId="{3E972D00-8FEE-47EB-A303-EDFCC57CBCF5}" srcOrd="0" destOrd="0" presId="urn:microsoft.com/office/officeart/2016/7/layout/LinearBlockProcessNumbered"/>
    <dgm:cxn modelId="{72B01B72-6607-48C0-8F1A-E84E8BD4DFBD}" srcId="{B2989C18-0FBF-4932-B675-92AC9E22801D}" destId="{8AFC6FEB-FCCD-4389-80EE-C48F3677FCB0}" srcOrd="0" destOrd="0" parTransId="{20DEB8C7-87D5-459E-896F-4130F4E7CBB6}" sibTransId="{F0DC3B61-DBF4-4979-B202-73EB0A90687B}"/>
    <dgm:cxn modelId="{251CB2AE-C9BE-4B66-8B97-E1218E2D501B}" type="presOf" srcId="{D1B2279D-F9B0-4583-95EA-E84BB4B26099}" destId="{5A2C1925-8361-471C-A4DE-4865F3DCC82D}" srcOrd="0" destOrd="0" presId="urn:microsoft.com/office/officeart/2016/7/layout/LinearBlockProcessNumbered"/>
    <dgm:cxn modelId="{00E553B0-CBEC-4FC9-B9CB-FA930C4579ED}" type="presOf" srcId="{42604A42-7050-4215-B905-E14207E2489E}" destId="{A1C8C808-6956-4FAD-9FC3-A481DCB67B51}" srcOrd="1" destOrd="0" presId="urn:microsoft.com/office/officeart/2016/7/layout/LinearBlockProcessNumbered"/>
    <dgm:cxn modelId="{ECBECBB3-0CB7-46F2-A762-1F1F5DE1F9A9}" type="presOf" srcId="{F0DC3B61-DBF4-4979-B202-73EB0A90687B}" destId="{2170D900-DD21-4BDB-AA9D-AEF12B34F50A}" srcOrd="0" destOrd="0" presId="urn:microsoft.com/office/officeart/2016/7/layout/LinearBlockProcessNumbered"/>
    <dgm:cxn modelId="{B0C684D3-AD88-40B3-8CFD-1C83A40DDF40}" type="presOf" srcId="{42604A42-7050-4215-B905-E14207E2489E}" destId="{9AC5A356-E6FE-4451-B10E-4345C6A6445F}" srcOrd="0" destOrd="0" presId="urn:microsoft.com/office/officeart/2016/7/layout/LinearBlockProcessNumbered"/>
    <dgm:cxn modelId="{2B1327DD-8F72-426A-A14A-5BFF36F13D99}" type="presOf" srcId="{BE13C0B9-9ED2-47E2-B0DC-FE529E1520CD}" destId="{DC062292-C2F0-4A73-90FC-B40BCEEBD161}" srcOrd="0" destOrd="0" presId="urn:microsoft.com/office/officeart/2016/7/layout/LinearBlockProcessNumbered"/>
    <dgm:cxn modelId="{486B77E9-319E-4540-A535-782EFB42CEE7}" srcId="{B2989C18-0FBF-4932-B675-92AC9E22801D}" destId="{42604A42-7050-4215-B905-E14207E2489E}" srcOrd="1" destOrd="0" parTransId="{BE6E326D-2656-41B0-AB1B-30AA1DC90A45}" sibTransId="{D1B2279D-F9B0-4583-95EA-E84BB4B26099}"/>
    <dgm:cxn modelId="{272142EC-544B-40A2-AEDF-0A17CEA654B1}" type="presOf" srcId="{BE13C0B9-9ED2-47E2-B0DC-FE529E1520CD}" destId="{769A809C-E864-4561-B60B-CAF2863CECB5}" srcOrd="1" destOrd="0" presId="urn:microsoft.com/office/officeart/2016/7/layout/LinearBlockProcessNumbered"/>
    <dgm:cxn modelId="{207B7B31-02B3-4CD1-A30E-8745724D1BBA}" type="presParOf" srcId="{806744C7-9FEE-483F-9685-14EAD2BD4295}" destId="{99F7B08D-0DB1-424C-AEA2-2EC1B1AFE6CE}" srcOrd="0" destOrd="0" presId="urn:microsoft.com/office/officeart/2016/7/layout/LinearBlockProcessNumbered"/>
    <dgm:cxn modelId="{92561C4A-BEFF-4A22-A0C3-041C42F9DC4E}" type="presParOf" srcId="{99F7B08D-0DB1-424C-AEA2-2EC1B1AFE6CE}" destId="{3E972D00-8FEE-47EB-A303-EDFCC57CBCF5}" srcOrd="0" destOrd="0" presId="urn:microsoft.com/office/officeart/2016/7/layout/LinearBlockProcessNumbered"/>
    <dgm:cxn modelId="{BCB433DE-0DEF-490E-A9E4-A26A507DF569}" type="presParOf" srcId="{99F7B08D-0DB1-424C-AEA2-2EC1B1AFE6CE}" destId="{2170D900-DD21-4BDB-AA9D-AEF12B34F50A}" srcOrd="1" destOrd="0" presId="urn:microsoft.com/office/officeart/2016/7/layout/LinearBlockProcessNumbered"/>
    <dgm:cxn modelId="{28847116-7502-44EA-99B9-B68C88EB77B1}" type="presParOf" srcId="{99F7B08D-0DB1-424C-AEA2-2EC1B1AFE6CE}" destId="{AC05F469-D6B2-4957-93FF-8CD50EBB74A3}" srcOrd="2" destOrd="0" presId="urn:microsoft.com/office/officeart/2016/7/layout/LinearBlockProcessNumbered"/>
    <dgm:cxn modelId="{9CC5BEB9-F741-4852-8998-DDD4C0B0324E}" type="presParOf" srcId="{806744C7-9FEE-483F-9685-14EAD2BD4295}" destId="{0EACEAF9-1502-422F-8164-F4137AE4A9BF}" srcOrd="1" destOrd="0" presId="urn:microsoft.com/office/officeart/2016/7/layout/LinearBlockProcessNumbered"/>
    <dgm:cxn modelId="{400ABD70-FC2D-40CD-9732-C6691C172987}" type="presParOf" srcId="{806744C7-9FEE-483F-9685-14EAD2BD4295}" destId="{007E159A-3B65-48BB-84EE-18FC1E1D0D68}" srcOrd="2" destOrd="0" presId="urn:microsoft.com/office/officeart/2016/7/layout/LinearBlockProcessNumbered"/>
    <dgm:cxn modelId="{EA91EDA7-9DD4-4ED8-A471-198F9ECE842A}" type="presParOf" srcId="{007E159A-3B65-48BB-84EE-18FC1E1D0D68}" destId="{9AC5A356-E6FE-4451-B10E-4345C6A6445F}" srcOrd="0" destOrd="0" presId="urn:microsoft.com/office/officeart/2016/7/layout/LinearBlockProcessNumbered"/>
    <dgm:cxn modelId="{730F5C1E-707A-4B55-BC63-70FE27E16B42}" type="presParOf" srcId="{007E159A-3B65-48BB-84EE-18FC1E1D0D68}" destId="{5A2C1925-8361-471C-A4DE-4865F3DCC82D}" srcOrd="1" destOrd="0" presId="urn:microsoft.com/office/officeart/2016/7/layout/LinearBlockProcessNumbered"/>
    <dgm:cxn modelId="{ED5B8298-6A09-4CC7-AD69-1310262B81F8}" type="presParOf" srcId="{007E159A-3B65-48BB-84EE-18FC1E1D0D68}" destId="{A1C8C808-6956-4FAD-9FC3-A481DCB67B51}" srcOrd="2" destOrd="0" presId="urn:microsoft.com/office/officeart/2016/7/layout/LinearBlockProcessNumbered"/>
    <dgm:cxn modelId="{7FC689D3-9BA7-4C4E-A3A6-7331BAE8BFCF}" type="presParOf" srcId="{806744C7-9FEE-483F-9685-14EAD2BD4295}" destId="{F66343BE-BB61-475B-ACB0-52A5187CF2D4}" srcOrd="3" destOrd="0" presId="urn:microsoft.com/office/officeart/2016/7/layout/LinearBlockProcessNumbered"/>
    <dgm:cxn modelId="{51F0F0B6-FDAB-4ADE-9864-101A198E884D}" type="presParOf" srcId="{806744C7-9FEE-483F-9685-14EAD2BD4295}" destId="{305B1484-9955-48AC-8BEF-B6787FACA80B}" srcOrd="4" destOrd="0" presId="urn:microsoft.com/office/officeart/2016/7/layout/LinearBlockProcessNumbered"/>
    <dgm:cxn modelId="{B698D35A-D135-4971-B341-56F770817935}" type="presParOf" srcId="{305B1484-9955-48AC-8BEF-B6787FACA80B}" destId="{DC062292-C2F0-4A73-90FC-B40BCEEBD161}" srcOrd="0" destOrd="0" presId="urn:microsoft.com/office/officeart/2016/7/layout/LinearBlockProcessNumbered"/>
    <dgm:cxn modelId="{6EFCFDF3-EBC8-472D-B124-7FEDA6CC7C04}" type="presParOf" srcId="{305B1484-9955-48AC-8BEF-B6787FACA80B}" destId="{FEF085EF-C80D-4420-973B-7436EB324059}" srcOrd="1" destOrd="0" presId="urn:microsoft.com/office/officeart/2016/7/layout/LinearBlockProcessNumbered"/>
    <dgm:cxn modelId="{AF98E0B6-FA81-4C77-AF9F-696B0A38D6BD}" type="presParOf" srcId="{305B1484-9955-48AC-8BEF-B6787FACA80B}" destId="{769A809C-E864-4561-B60B-CAF2863CECB5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2921D2D-0D94-4CA9-8E41-4D4B7ADCBD52}" type="doc">
      <dgm:prSet loTypeId="urn:microsoft.com/office/officeart/2005/8/layout/cycle6" loCatId="Inbox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8722A590-957F-4ACD-A48E-127D7B40AE3C}">
      <dgm:prSet/>
      <dgm:spPr/>
      <dgm:t>
        <a:bodyPr/>
        <a:lstStyle/>
        <a:p>
          <a:r>
            <a:rPr lang="pt-BR" dirty="0"/>
            <a:t>Dados históricos</a:t>
          </a:r>
          <a:endParaRPr lang="en-US" dirty="0"/>
        </a:p>
      </dgm:t>
    </dgm:pt>
    <dgm:pt modelId="{896D8AA9-2808-426E-B99F-F0644F3693F8}" type="parTrans" cxnId="{A69D660E-5066-44C9-9DA1-33114170A54C}">
      <dgm:prSet/>
      <dgm:spPr/>
      <dgm:t>
        <a:bodyPr/>
        <a:lstStyle/>
        <a:p>
          <a:endParaRPr lang="en-US"/>
        </a:p>
      </dgm:t>
    </dgm:pt>
    <dgm:pt modelId="{C9941334-31E1-48F3-AE10-400AF7D1A554}" type="sibTrans" cxnId="{A69D660E-5066-44C9-9DA1-33114170A54C}">
      <dgm:prSet/>
      <dgm:spPr/>
      <dgm:t>
        <a:bodyPr/>
        <a:lstStyle/>
        <a:p>
          <a:endParaRPr lang="en-US"/>
        </a:p>
      </dgm:t>
    </dgm:pt>
    <dgm:pt modelId="{D5A7D074-C636-466D-BE3B-64EF61867779}">
      <dgm:prSet/>
      <dgm:spPr/>
      <dgm:t>
        <a:bodyPr/>
        <a:lstStyle/>
        <a:p>
          <a:pPr algn="ctr"/>
          <a:r>
            <a:rPr lang="pt-BR" dirty="0"/>
            <a:t>Função densidade de probabilidade </a:t>
          </a:r>
          <a:endParaRPr lang="en-US" dirty="0"/>
        </a:p>
      </dgm:t>
    </dgm:pt>
    <dgm:pt modelId="{2812ABFF-4DE7-4A68-A866-79CB03C4AF93}" type="parTrans" cxnId="{F8D85F28-25C3-4081-A6EC-6EAF2DD1346C}">
      <dgm:prSet/>
      <dgm:spPr/>
      <dgm:t>
        <a:bodyPr/>
        <a:lstStyle/>
        <a:p>
          <a:endParaRPr lang="en-US"/>
        </a:p>
      </dgm:t>
    </dgm:pt>
    <dgm:pt modelId="{D0723412-8CB3-4E10-B8A8-7F574FAA7D9C}" type="sibTrans" cxnId="{F8D85F28-25C3-4081-A6EC-6EAF2DD1346C}">
      <dgm:prSet/>
      <dgm:spPr/>
      <dgm:t>
        <a:bodyPr/>
        <a:lstStyle/>
        <a:p>
          <a:endParaRPr lang="en-US"/>
        </a:p>
      </dgm:t>
    </dgm:pt>
    <dgm:pt modelId="{68BD911F-550E-4F95-8D06-90EB1A4E81D5}">
      <dgm:prSet/>
      <dgm:spPr/>
      <dgm:t>
        <a:bodyPr/>
        <a:lstStyle/>
        <a:p>
          <a:r>
            <a:rPr lang="pt-BR" dirty="0"/>
            <a:t>Incerteza e risco</a:t>
          </a:r>
          <a:endParaRPr lang="en-US" dirty="0"/>
        </a:p>
      </dgm:t>
    </dgm:pt>
    <dgm:pt modelId="{F0B79D14-F79D-4207-81CD-34EE8E548E80}" type="parTrans" cxnId="{A79CF966-333A-4E8D-B381-787A24801074}">
      <dgm:prSet/>
      <dgm:spPr/>
      <dgm:t>
        <a:bodyPr/>
        <a:lstStyle/>
        <a:p>
          <a:endParaRPr lang="en-US"/>
        </a:p>
      </dgm:t>
    </dgm:pt>
    <dgm:pt modelId="{29FBFFC1-55CC-4AB4-87DB-1117B70BF8F2}" type="sibTrans" cxnId="{A79CF966-333A-4E8D-B381-787A24801074}">
      <dgm:prSet/>
      <dgm:spPr/>
      <dgm:t>
        <a:bodyPr/>
        <a:lstStyle/>
        <a:p>
          <a:endParaRPr lang="en-US"/>
        </a:p>
      </dgm:t>
    </dgm:pt>
    <dgm:pt modelId="{351447E9-5220-41AD-9D6A-E5A31A4BED60}" type="pres">
      <dgm:prSet presAssocID="{02921D2D-0D94-4CA9-8E41-4D4B7ADCBD52}" presName="cycle" presStyleCnt="0">
        <dgm:presLayoutVars>
          <dgm:dir/>
          <dgm:resizeHandles val="exact"/>
        </dgm:presLayoutVars>
      </dgm:prSet>
      <dgm:spPr/>
    </dgm:pt>
    <dgm:pt modelId="{F6611A70-72E4-4A03-9983-F5785D90288B}" type="pres">
      <dgm:prSet presAssocID="{8722A590-957F-4ACD-A48E-127D7B40AE3C}" presName="node" presStyleLbl="node1" presStyleIdx="0" presStyleCnt="3">
        <dgm:presLayoutVars>
          <dgm:bulletEnabled val="1"/>
        </dgm:presLayoutVars>
      </dgm:prSet>
      <dgm:spPr/>
    </dgm:pt>
    <dgm:pt modelId="{CA621D71-B5E8-4C37-98B1-A44BFB631F18}" type="pres">
      <dgm:prSet presAssocID="{8722A590-957F-4ACD-A48E-127D7B40AE3C}" presName="spNode" presStyleCnt="0"/>
      <dgm:spPr/>
    </dgm:pt>
    <dgm:pt modelId="{F1DFCCF4-0BF7-49C0-9C37-4603DA7F6BB1}" type="pres">
      <dgm:prSet presAssocID="{C9941334-31E1-48F3-AE10-400AF7D1A554}" presName="sibTrans" presStyleLbl="sibTrans1D1" presStyleIdx="0" presStyleCnt="3"/>
      <dgm:spPr/>
    </dgm:pt>
    <dgm:pt modelId="{2C2723EC-D6B4-447D-A1FE-17B9865EDE4C}" type="pres">
      <dgm:prSet presAssocID="{D5A7D074-C636-466D-BE3B-64EF61867779}" presName="node" presStyleLbl="node1" presStyleIdx="1" presStyleCnt="3">
        <dgm:presLayoutVars>
          <dgm:bulletEnabled val="1"/>
        </dgm:presLayoutVars>
      </dgm:prSet>
      <dgm:spPr/>
    </dgm:pt>
    <dgm:pt modelId="{FDE353FA-95B9-4ED2-A2D3-9F9A29274701}" type="pres">
      <dgm:prSet presAssocID="{D5A7D074-C636-466D-BE3B-64EF61867779}" presName="spNode" presStyleCnt="0"/>
      <dgm:spPr/>
    </dgm:pt>
    <dgm:pt modelId="{DE4FA8D2-D81B-4ECA-BC54-F6FB736A642E}" type="pres">
      <dgm:prSet presAssocID="{D0723412-8CB3-4E10-B8A8-7F574FAA7D9C}" presName="sibTrans" presStyleLbl="sibTrans1D1" presStyleIdx="1" presStyleCnt="3"/>
      <dgm:spPr/>
    </dgm:pt>
    <dgm:pt modelId="{5E63CD79-DFC4-484D-8896-C09047FB70FD}" type="pres">
      <dgm:prSet presAssocID="{68BD911F-550E-4F95-8D06-90EB1A4E81D5}" presName="node" presStyleLbl="node1" presStyleIdx="2" presStyleCnt="3">
        <dgm:presLayoutVars>
          <dgm:bulletEnabled val="1"/>
        </dgm:presLayoutVars>
      </dgm:prSet>
      <dgm:spPr/>
    </dgm:pt>
    <dgm:pt modelId="{B5F85F1E-3176-4C0E-9B87-FA9F2AA18889}" type="pres">
      <dgm:prSet presAssocID="{68BD911F-550E-4F95-8D06-90EB1A4E81D5}" presName="spNode" presStyleCnt="0"/>
      <dgm:spPr/>
    </dgm:pt>
    <dgm:pt modelId="{D2D998CF-0197-4769-8FE9-4BE18E71ADE5}" type="pres">
      <dgm:prSet presAssocID="{29FBFFC1-55CC-4AB4-87DB-1117B70BF8F2}" presName="sibTrans" presStyleLbl="sibTrans1D1" presStyleIdx="2" presStyleCnt="3"/>
      <dgm:spPr/>
    </dgm:pt>
  </dgm:ptLst>
  <dgm:cxnLst>
    <dgm:cxn modelId="{F644E10D-BE52-46DF-BD31-D3E64E2712DC}" type="presOf" srcId="{29FBFFC1-55CC-4AB4-87DB-1117B70BF8F2}" destId="{D2D998CF-0197-4769-8FE9-4BE18E71ADE5}" srcOrd="0" destOrd="0" presId="urn:microsoft.com/office/officeart/2005/8/layout/cycle6"/>
    <dgm:cxn modelId="{A69D660E-5066-44C9-9DA1-33114170A54C}" srcId="{02921D2D-0D94-4CA9-8E41-4D4B7ADCBD52}" destId="{8722A590-957F-4ACD-A48E-127D7B40AE3C}" srcOrd="0" destOrd="0" parTransId="{896D8AA9-2808-426E-B99F-F0644F3693F8}" sibTransId="{C9941334-31E1-48F3-AE10-400AF7D1A554}"/>
    <dgm:cxn modelId="{F8D85F28-25C3-4081-A6EC-6EAF2DD1346C}" srcId="{02921D2D-0D94-4CA9-8E41-4D4B7ADCBD52}" destId="{D5A7D074-C636-466D-BE3B-64EF61867779}" srcOrd="1" destOrd="0" parTransId="{2812ABFF-4DE7-4A68-A866-79CB03C4AF93}" sibTransId="{D0723412-8CB3-4E10-B8A8-7F574FAA7D9C}"/>
    <dgm:cxn modelId="{A79CF966-333A-4E8D-B381-787A24801074}" srcId="{02921D2D-0D94-4CA9-8E41-4D4B7ADCBD52}" destId="{68BD911F-550E-4F95-8D06-90EB1A4E81D5}" srcOrd="2" destOrd="0" parTransId="{F0B79D14-F79D-4207-81CD-34EE8E548E80}" sibTransId="{29FBFFC1-55CC-4AB4-87DB-1117B70BF8F2}"/>
    <dgm:cxn modelId="{27891B84-3831-4E7B-AEEA-BE89A26401B9}" type="presOf" srcId="{68BD911F-550E-4F95-8D06-90EB1A4E81D5}" destId="{5E63CD79-DFC4-484D-8896-C09047FB70FD}" srcOrd="0" destOrd="0" presId="urn:microsoft.com/office/officeart/2005/8/layout/cycle6"/>
    <dgm:cxn modelId="{F727D1AC-D2B6-40A5-8BC8-932257071B55}" type="presOf" srcId="{02921D2D-0D94-4CA9-8E41-4D4B7ADCBD52}" destId="{351447E9-5220-41AD-9D6A-E5A31A4BED60}" srcOrd="0" destOrd="0" presId="urn:microsoft.com/office/officeart/2005/8/layout/cycle6"/>
    <dgm:cxn modelId="{9CF239AD-25D0-4788-ABED-4D55260C2C12}" type="presOf" srcId="{8722A590-957F-4ACD-A48E-127D7B40AE3C}" destId="{F6611A70-72E4-4A03-9983-F5785D90288B}" srcOrd="0" destOrd="0" presId="urn:microsoft.com/office/officeart/2005/8/layout/cycle6"/>
    <dgm:cxn modelId="{34E5E2CF-8978-4303-9AFA-262CEAF018D8}" type="presOf" srcId="{D0723412-8CB3-4E10-B8A8-7F574FAA7D9C}" destId="{DE4FA8D2-D81B-4ECA-BC54-F6FB736A642E}" srcOrd="0" destOrd="0" presId="urn:microsoft.com/office/officeart/2005/8/layout/cycle6"/>
    <dgm:cxn modelId="{5AE888DB-C24D-46B7-9941-2E89C003A584}" type="presOf" srcId="{D5A7D074-C636-466D-BE3B-64EF61867779}" destId="{2C2723EC-D6B4-447D-A1FE-17B9865EDE4C}" srcOrd="0" destOrd="0" presId="urn:microsoft.com/office/officeart/2005/8/layout/cycle6"/>
    <dgm:cxn modelId="{9BA21CF0-9112-46C1-A432-38C531227ED5}" type="presOf" srcId="{C9941334-31E1-48F3-AE10-400AF7D1A554}" destId="{F1DFCCF4-0BF7-49C0-9C37-4603DA7F6BB1}" srcOrd="0" destOrd="0" presId="urn:microsoft.com/office/officeart/2005/8/layout/cycle6"/>
    <dgm:cxn modelId="{1FC04D63-A23A-461E-8D94-504FF6DD414B}" type="presParOf" srcId="{351447E9-5220-41AD-9D6A-E5A31A4BED60}" destId="{F6611A70-72E4-4A03-9983-F5785D90288B}" srcOrd="0" destOrd="0" presId="urn:microsoft.com/office/officeart/2005/8/layout/cycle6"/>
    <dgm:cxn modelId="{1F394EE5-15F9-43BC-ADC2-8E9F38D0F779}" type="presParOf" srcId="{351447E9-5220-41AD-9D6A-E5A31A4BED60}" destId="{CA621D71-B5E8-4C37-98B1-A44BFB631F18}" srcOrd="1" destOrd="0" presId="urn:microsoft.com/office/officeart/2005/8/layout/cycle6"/>
    <dgm:cxn modelId="{209D2A8E-4882-423B-A86C-A3ABCEE2676B}" type="presParOf" srcId="{351447E9-5220-41AD-9D6A-E5A31A4BED60}" destId="{F1DFCCF4-0BF7-49C0-9C37-4603DA7F6BB1}" srcOrd="2" destOrd="0" presId="urn:microsoft.com/office/officeart/2005/8/layout/cycle6"/>
    <dgm:cxn modelId="{38BF8BD7-CE26-4697-B1F6-B8289661E584}" type="presParOf" srcId="{351447E9-5220-41AD-9D6A-E5A31A4BED60}" destId="{2C2723EC-D6B4-447D-A1FE-17B9865EDE4C}" srcOrd="3" destOrd="0" presId="urn:microsoft.com/office/officeart/2005/8/layout/cycle6"/>
    <dgm:cxn modelId="{3B2BE060-5D8F-471D-8ABA-D40B46727567}" type="presParOf" srcId="{351447E9-5220-41AD-9D6A-E5A31A4BED60}" destId="{FDE353FA-95B9-4ED2-A2D3-9F9A29274701}" srcOrd="4" destOrd="0" presId="urn:microsoft.com/office/officeart/2005/8/layout/cycle6"/>
    <dgm:cxn modelId="{0D99F4C3-2AFF-49E2-AF25-73182B4ABE1D}" type="presParOf" srcId="{351447E9-5220-41AD-9D6A-E5A31A4BED60}" destId="{DE4FA8D2-D81B-4ECA-BC54-F6FB736A642E}" srcOrd="5" destOrd="0" presId="urn:microsoft.com/office/officeart/2005/8/layout/cycle6"/>
    <dgm:cxn modelId="{2238ADE0-A4A4-4681-B635-94213A2F5E6E}" type="presParOf" srcId="{351447E9-5220-41AD-9D6A-E5A31A4BED60}" destId="{5E63CD79-DFC4-484D-8896-C09047FB70FD}" srcOrd="6" destOrd="0" presId="urn:microsoft.com/office/officeart/2005/8/layout/cycle6"/>
    <dgm:cxn modelId="{E38466DB-8055-4B56-B7A9-A99706D04934}" type="presParOf" srcId="{351447E9-5220-41AD-9D6A-E5A31A4BED60}" destId="{B5F85F1E-3176-4C0E-9B87-FA9F2AA18889}" srcOrd="7" destOrd="0" presId="urn:microsoft.com/office/officeart/2005/8/layout/cycle6"/>
    <dgm:cxn modelId="{0DE2D5F4-4A2B-4521-9478-5139DF09E628}" type="presParOf" srcId="{351447E9-5220-41AD-9D6A-E5A31A4BED60}" destId="{D2D998CF-0197-4769-8FE9-4BE18E71ADE5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4BC36CE-558C-4C18-9890-22EC303A3DC1}" type="doc">
      <dgm:prSet loTypeId="urn:microsoft.com/office/officeart/2005/8/layout/vList2" loCatId="Inbox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C13FC188-BAD8-461C-8A9B-90E908F8E27B}">
      <dgm:prSet/>
      <dgm:spPr/>
      <dgm:t>
        <a:bodyPr/>
        <a:lstStyle/>
        <a:p>
          <a:r>
            <a:rPr lang="pt-BR" dirty="0"/>
            <a:t>Período analisado: 2 de janeiro de 2014 a 24 de novembro de 2017</a:t>
          </a:r>
          <a:endParaRPr lang="en-US" dirty="0"/>
        </a:p>
      </dgm:t>
    </dgm:pt>
    <dgm:pt modelId="{CDFD2680-B319-4655-BED0-B630D2F5F60F}" type="parTrans" cxnId="{5C2E8A9B-FF40-40A7-AF5C-02E78855C27D}">
      <dgm:prSet/>
      <dgm:spPr/>
      <dgm:t>
        <a:bodyPr/>
        <a:lstStyle/>
        <a:p>
          <a:endParaRPr lang="en-US"/>
        </a:p>
      </dgm:t>
    </dgm:pt>
    <dgm:pt modelId="{942443C9-7094-4D2F-B05E-A5B48F75BFD7}" type="sibTrans" cxnId="{5C2E8A9B-FF40-40A7-AF5C-02E78855C27D}">
      <dgm:prSet/>
      <dgm:spPr/>
      <dgm:t>
        <a:bodyPr/>
        <a:lstStyle/>
        <a:p>
          <a:endParaRPr lang="en-US"/>
        </a:p>
      </dgm:t>
    </dgm:pt>
    <dgm:pt modelId="{26455F06-46D3-41B6-B9F6-DC71D48CFAC8}">
      <dgm:prSet/>
      <dgm:spPr/>
      <dgm:t>
        <a:bodyPr/>
        <a:lstStyle/>
        <a:p>
          <a:r>
            <a:rPr lang="pt-BR" dirty="0"/>
            <a:t>Total de 967 dias com a variação de preço de todas as ações que compõem o Ibovespa</a:t>
          </a:r>
          <a:endParaRPr lang="en-US" dirty="0"/>
        </a:p>
      </dgm:t>
    </dgm:pt>
    <dgm:pt modelId="{D1A72691-A36C-4B88-BBD1-3E8D9BDD192E}" type="parTrans" cxnId="{160833D9-1C89-4242-A11D-493F0ACAAE9D}">
      <dgm:prSet/>
      <dgm:spPr/>
      <dgm:t>
        <a:bodyPr/>
        <a:lstStyle/>
        <a:p>
          <a:endParaRPr lang="en-US"/>
        </a:p>
      </dgm:t>
    </dgm:pt>
    <dgm:pt modelId="{A630A330-BAAE-4D8B-8778-D2C204A83405}" type="sibTrans" cxnId="{160833D9-1C89-4242-A11D-493F0ACAAE9D}">
      <dgm:prSet/>
      <dgm:spPr/>
      <dgm:t>
        <a:bodyPr/>
        <a:lstStyle/>
        <a:p>
          <a:endParaRPr lang="en-US"/>
        </a:p>
      </dgm:t>
    </dgm:pt>
    <dgm:pt modelId="{A0883716-73AD-4E56-97A4-E17146305D88}">
      <dgm:prSet/>
      <dgm:spPr/>
      <dgm:t>
        <a:bodyPr/>
        <a:lstStyle/>
        <a:p>
          <a:r>
            <a:rPr lang="pt-BR" dirty="0"/>
            <a:t>Portfólio hipotético composto pela cinco ações de maior peso relativo</a:t>
          </a:r>
          <a:endParaRPr lang="en-US" dirty="0"/>
        </a:p>
      </dgm:t>
    </dgm:pt>
    <dgm:pt modelId="{6C0B6C20-AB9D-4E29-9D92-77F08CAB5D7F}" type="parTrans" cxnId="{37454EDD-75B8-4A0F-9C05-9767BA619CC1}">
      <dgm:prSet/>
      <dgm:spPr/>
      <dgm:t>
        <a:bodyPr/>
        <a:lstStyle/>
        <a:p>
          <a:endParaRPr lang="en-US"/>
        </a:p>
      </dgm:t>
    </dgm:pt>
    <dgm:pt modelId="{CFEB8A1E-49BF-4D58-808C-B82FC2F7322C}" type="sibTrans" cxnId="{37454EDD-75B8-4A0F-9C05-9767BA619CC1}">
      <dgm:prSet/>
      <dgm:spPr/>
      <dgm:t>
        <a:bodyPr/>
        <a:lstStyle/>
        <a:p>
          <a:endParaRPr lang="en-US"/>
        </a:p>
      </dgm:t>
    </dgm:pt>
    <dgm:pt modelId="{8D38B0C8-051B-46D1-8C78-FD4BBC625E75}">
      <dgm:prSet/>
      <dgm:spPr/>
      <dgm:t>
        <a:bodyPr/>
        <a:lstStyle/>
        <a:p>
          <a:r>
            <a:rPr lang="pt-BR" dirty="0"/>
            <a:t>Investimento hipotético de R$ 1.000.000,00</a:t>
          </a:r>
          <a:endParaRPr lang="en-US" dirty="0"/>
        </a:p>
      </dgm:t>
    </dgm:pt>
    <dgm:pt modelId="{446743F5-BB3C-4909-8F0A-BB5311D3FF10}" type="parTrans" cxnId="{AE957570-D7D9-4C23-B94E-B9B48FB9DF59}">
      <dgm:prSet/>
      <dgm:spPr/>
      <dgm:t>
        <a:bodyPr/>
        <a:lstStyle/>
        <a:p>
          <a:endParaRPr lang="en-US"/>
        </a:p>
      </dgm:t>
    </dgm:pt>
    <dgm:pt modelId="{47207D10-E28C-40F8-9C32-2F6ED925AF2D}" type="sibTrans" cxnId="{AE957570-D7D9-4C23-B94E-B9B48FB9DF59}">
      <dgm:prSet/>
      <dgm:spPr/>
      <dgm:t>
        <a:bodyPr/>
        <a:lstStyle/>
        <a:p>
          <a:endParaRPr lang="en-US"/>
        </a:p>
      </dgm:t>
    </dgm:pt>
    <dgm:pt modelId="{71798C18-0134-425B-BAB8-56C55F7153DD}">
      <dgm:prSet/>
      <dgm:spPr>
        <a:solidFill>
          <a:schemeClr val="accent1">
            <a:shade val="80000"/>
            <a:hueOff val="263879"/>
            <a:satOff val="-11792"/>
            <a:lumOff val="27316"/>
          </a:schemeClr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pt-BR" dirty="0"/>
            <a:t>Análise de risco do cenário hipotético</a:t>
          </a:r>
          <a:endParaRPr lang="en-US" dirty="0"/>
        </a:p>
      </dgm:t>
    </dgm:pt>
    <dgm:pt modelId="{16BDCAE9-668F-420A-A77D-F36373F6D9E9}" type="parTrans" cxnId="{F6D6237C-5290-4E0E-93C7-77A15118B512}">
      <dgm:prSet/>
      <dgm:spPr/>
      <dgm:t>
        <a:bodyPr/>
        <a:lstStyle/>
        <a:p>
          <a:endParaRPr lang="en-US"/>
        </a:p>
      </dgm:t>
    </dgm:pt>
    <dgm:pt modelId="{26B074EF-DECC-47BA-A092-70784D2A6872}" type="sibTrans" cxnId="{F6D6237C-5290-4E0E-93C7-77A15118B512}">
      <dgm:prSet/>
      <dgm:spPr/>
      <dgm:t>
        <a:bodyPr/>
        <a:lstStyle/>
        <a:p>
          <a:endParaRPr lang="en-US"/>
        </a:p>
      </dgm:t>
    </dgm:pt>
    <dgm:pt modelId="{799D22C2-4657-42D5-9E50-644B98BED70E}" type="pres">
      <dgm:prSet presAssocID="{B4BC36CE-558C-4C18-9890-22EC303A3DC1}" presName="linear" presStyleCnt="0">
        <dgm:presLayoutVars>
          <dgm:animLvl val="lvl"/>
          <dgm:resizeHandles val="exact"/>
        </dgm:presLayoutVars>
      </dgm:prSet>
      <dgm:spPr/>
    </dgm:pt>
    <dgm:pt modelId="{CF7BC553-80CA-4E02-BC4A-1F92A4160CBA}" type="pres">
      <dgm:prSet presAssocID="{C13FC188-BAD8-461C-8A9B-90E908F8E27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3D7D446-E464-4F04-809B-43D7F699A3EB}" type="pres">
      <dgm:prSet presAssocID="{942443C9-7094-4D2F-B05E-A5B48F75BFD7}" presName="spacer" presStyleCnt="0"/>
      <dgm:spPr/>
    </dgm:pt>
    <dgm:pt modelId="{864E0D4B-DB9A-4791-9482-6023A6A9441A}" type="pres">
      <dgm:prSet presAssocID="{26455F06-46D3-41B6-B9F6-DC71D48CFAC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AFB28A3-3AF8-4466-A763-48C2542345A0}" type="pres">
      <dgm:prSet presAssocID="{A630A330-BAAE-4D8B-8778-D2C204A83405}" presName="spacer" presStyleCnt="0"/>
      <dgm:spPr/>
    </dgm:pt>
    <dgm:pt modelId="{51DB3D34-BBE8-4152-9F2F-010764329208}" type="pres">
      <dgm:prSet presAssocID="{A0883716-73AD-4E56-97A4-E17146305D8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A81CD3D-C551-4A87-875E-95601629FCD6}" type="pres">
      <dgm:prSet presAssocID="{CFEB8A1E-49BF-4D58-808C-B82FC2F7322C}" presName="spacer" presStyleCnt="0"/>
      <dgm:spPr/>
    </dgm:pt>
    <dgm:pt modelId="{1830BD21-F81C-40FF-BB8D-3B0EAACB559A}" type="pres">
      <dgm:prSet presAssocID="{8D38B0C8-051B-46D1-8C78-FD4BBC625E7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86F4D8C-0BDE-4BF5-9DE7-FAEFA135B29A}" type="pres">
      <dgm:prSet presAssocID="{47207D10-E28C-40F8-9C32-2F6ED925AF2D}" presName="spacer" presStyleCnt="0"/>
      <dgm:spPr/>
    </dgm:pt>
    <dgm:pt modelId="{4C99928C-538C-4102-91D6-EA9EE7B1C2C1}" type="pres">
      <dgm:prSet presAssocID="{71798C18-0134-425B-BAB8-56C55F7153D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F9F610B-B91F-4A73-9D22-9E9CEA2F1235}" type="presOf" srcId="{8D38B0C8-051B-46D1-8C78-FD4BBC625E75}" destId="{1830BD21-F81C-40FF-BB8D-3B0EAACB559A}" srcOrd="0" destOrd="0" presId="urn:microsoft.com/office/officeart/2005/8/layout/vList2"/>
    <dgm:cxn modelId="{95399A15-C802-4AB1-A0AB-4E93D31CCC83}" type="presOf" srcId="{C13FC188-BAD8-461C-8A9B-90E908F8E27B}" destId="{CF7BC553-80CA-4E02-BC4A-1F92A4160CBA}" srcOrd="0" destOrd="0" presId="urn:microsoft.com/office/officeart/2005/8/layout/vList2"/>
    <dgm:cxn modelId="{B4E90920-498C-480B-BA2E-507AD74055FC}" type="presOf" srcId="{71798C18-0134-425B-BAB8-56C55F7153DD}" destId="{4C99928C-538C-4102-91D6-EA9EE7B1C2C1}" srcOrd="0" destOrd="0" presId="urn:microsoft.com/office/officeart/2005/8/layout/vList2"/>
    <dgm:cxn modelId="{0C9FF135-1AAD-4375-A1A8-A1FFD49ED9BC}" type="presOf" srcId="{A0883716-73AD-4E56-97A4-E17146305D88}" destId="{51DB3D34-BBE8-4152-9F2F-010764329208}" srcOrd="0" destOrd="0" presId="urn:microsoft.com/office/officeart/2005/8/layout/vList2"/>
    <dgm:cxn modelId="{AE957570-D7D9-4C23-B94E-B9B48FB9DF59}" srcId="{B4BC36CE-558C-4C18-9890-22EC303A3DC1}" destId="{8D38B0C8-051B-46D1-8C78-FD4BBC625E75}" srcOrd="3" destOrd="0" parTransId="{446743F5-BB3C-4909-8F0A-BB5311D3FF10}" sibTransId="{47207D10-E28C-40F8-9C32-2F6ED925AF2D}"/>
    <dgm:cxn modelId="{F6D6237C-5290-4E0E-93C7-77A15118B512}" srcId="{B4BC36CE-558C-4C18-9890-22EC303A3DC1}" destId="{71798C18-0134-425B-BAB8-56C55F7153DD}" srcOrd="4" destOrd="0" parTransId="{16BDCAE9-668F-420A-A77D-F36373F6D9E9}" sibTransId="{26B074EF-DECC-47BA-A092-70784D2A6872}"/>
    <dgm:cxn modelId="{1FC37698-05C3-431A-A6D4-3251F198CF5F}" type="presOf" srcId="{26455F06-46D3-41B6-B9F6-DC71D48CFAC8}" destId="{864E0D4B-DB9A-4791-9482-6023A6A9441A}" srcOrd="0" destOrd="0" presId="urn:microsoft.com/office/officeart/2005/8/layout/vList2"/>
    <dgm:cxn modelId="{5C2E8A9B-FF40-40A7-AF5C-02E78855C27D}" srcId="{B4BC36CE-558C-4C18-9890-22EC303A3DC1}" destId="{C13FC188-BAD8-461C-8A9B-90E908F8E27B}" srcOrd="0" destOrd="0" parTransId="{CDFD2680-B319-4655-BED0-B630D2F5F60F}" sibTransId="{942443C9-7094-4D2F-B05E-A5B48F75BFD7}"/>
    <dgm:cxn modelId="{160833D9-1C89-4242-A11D-493F0ACAAE9D}" srcId="{B4BC36CE-558C-4C18-9890-22EC303A3DC1}" destId="{26455F06-46D3-41B6-B9F6-DC71D48CFAC8}" srcOrd="1" destOrd="0" parTransId="{D1A72691-A36C-4B88-BBD1-3E8D9BDD192E}" sibTransId="{A630A330-BAAE-4D8B-8778-D2C204A83405}"/>
    <dgm:cxn modelId="{BF327FDA-357D-44E6-8F71-2E747DD4A93B}" type="presOf" srcId="{B4BC36CE-558C-4C18-9890-22EC303A3DC1}" destId="{799D22C2-4657-42D5-9E50-644B98BED70E}" srcOrd="0" destOrd="0" presId="urn:microsoft.com/office/officeart/2005/8/layout/vList2"/>
    <dgm:cxn modelId="{37454EDD-75B8-4A0F-9C05-9767BA619CC1}" srcId="{B4BC36CE-558C-4C18-9890-22EC303A3DC1}" destId="{A0883716-73AD-4E56-97A4-E17146305D88}" srcOrd="2" destOrd="0" parTransId="{6C0B6C20-AB9D-4E29-9D92-77F08CAB5D7F}" sibTransId="{CFEB8A1E-49BF-4D58-808C-B82FC2F7322C}"/>
    <dgm:cxn modelId="{92C59B5B-06FE-4792-9259-7827CC5EB6B3}" type="presParOf" srcId="{799D22C2-4657-42D5-9E50-644B98BED70E}" destId="{CF7BC553-80CA-4E02-BC4A-1F92A4160CBA}" srcOrd="0" destOrd="0" presId="urn:microsoft.com/office/officeart/2005/8/layout/vList2"/>
    <dgm:cxn modelId="{78215535-AA8C-4886-9180-9B71731B2B0B}" type="presParOf" srcId="{799D22C2-4657-42D5-9E50-644B98BED70E}" destId="{C3D7D446-E464-4F04-809B-43D7F699A3EB}" srcOrd="1" destOrd="0" presId="urn:microsoft.com/office/officeart/2005/8/layout/vList2"/>
    <dgm:cxn modelId="{3DCB2B0C-8A82-4F91-9513-EB9F57E0E575}" type="presParOf" srcId="{799D22C2-4657-42D5-9E50-644B98BED70E}" destId="{864E0D4B-DB9A-4791-9482-6023A6A9441A}" srcOrd="2" destOrd="0" presId="urn:microsoft.com/office/officeart/2005/8/layout/vList2"/>
    <dgm:cxn modelId="{62058D07-F009-455A-9EC2-B2DCEA9A0D1F}" type="presParOf" srcId="{799D22C2-4657-42D5-9E50-644B98BED70E}" destId="{6AFB28A3-3AF8-4466-A763-48C2542345A0}" srcOrd="3" destOrd="0" presId="urn:microsoft.com/office/officeart/2005/8/layout/vList2"/>
    <dgm:cxn modelId="{355735C9-D721-4F72-94BF-5E291B4C0B1D}" type="presParOf" srcId="{799D22C2-4657-42D5-9E50-644B98BED70E}" destId="{51DB3D34-BBE8-4152-9F2F-010764329208}" srcOrd="4" destOrd="0" presId="urn:microsoft.com/office/officeart/2005/8/layout/vList2"/>
    <dgm:cxn modelId="{93442B78-B261-4E43-80BF-D0D617C4F447}" type="presParOf" srcId="{799D22C2-4657-42D5-9E50-644B98BED70E}" destId="{7A81CD3D-C551-4A87-875E-95601629FCD6}" srcOrd="5" destOrd="0" presId="urn:microsoft.com/office/officeart/2005/8/layout/vList2"/>
    <dgm:cxn modelId="{615FF62A-EB0C-45E9-952D-F96585E3EB48}" type="presParOf" srcId="{799D22C2-4657-42D5-9E50-644B98BED70E}" destId="{1830BD21-F81C-40FF-BB8D-3B0EAACB559A}" srcOrd="6" destOrd="0" presId="urn:microsoft.com/office/officeart/2005/8/layout/vList2"/>
    <dgm:cxn modelId="{6510AD91-0101-4B9F-8A8D-2C2A8DB6C17E}" type="presParOf" srcId="{799D22C2-4657-42D5-9E50-644B98BED70E}" destId="{586F4D8C-0BDE-4BF5-9DE7-FAEFA135B29A}" srcOrd="7" destOrd="0" presId="urn:microsoft.com/office/officeart/2005/8/layout/vList2"/>
    <dgm:cxn modelId="{6E00E8DF-A804-4AFD-B48F-8CEA3F963323}" type="presParOf" srcId="{799D22C2-4657-42D5-9E50-644B98BED70E}" destId="{4C99928C-538C-4102-91D6-EA9EE7B1C2C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E0CB9A-F430-442E-955F-0CFA95EC6C4D}">
      <dsp:nvSpPr>
        <dsp:cNvPr id="0" name=""/>
        <dsp:cNvSpPr/>
      </dsp:nvSpPr>
      <dsp:spPr>
        <a:xfrm>
          <a:off x="0" y="64611"/>
          <a:ext cx="6797675" cy="100737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200" kern="1200" dirty="0"/>
            <a:t>1. Introdução</a:t>
          </a:r>
          <a:endParaRPr lang="en-US" sz="4200" kern="1200" dirty="0"/>
        </a:p>
      </dsp:txBody>
      <dsp:txXfrm>
        <a:off x="49176" y="113787"/>
        <a:ext cx="6699323" cy="909018"/>
      </dsp:txXfrm>
    </dsp:sp>
    <dsp:sp modelId="{E30D7245-54DA-489C-886B-1CB15B7005FE}">
      <dsp:nvSpPr>
        <dsp:cNvPr id="0" name=""/>
        <dsp:cNvSpPr/>
      </dsp:nvSpPr>
      <dsp:spPr>
        <a:xfrm>
          <a:off x="0" y="1192941"/>
          <a:ext cx="6797675" cy="100737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200" kern="1200" dirty="0"/>
            <a:t>2. </a:t>
          </a:r>
          <a:r>
            <a:rPr lang="pt-BR" sz="4200" i="1" kern="1200" dirty="0" err="1"/>
            <a:t>Value</a:t>
          </a:r>
          <a:r>
            <a:rPr lang="pt-BR" sz="4200" i="1" kern="1200" dirty="0"/>
            <a:t> </a:t>
          </a:r>
          <a:r>
            <a:rPr lang="pt-BR" sz="4200" i="1" kern="1200" dirty="0" err="1"/>
            <a:t>at</a:t>
          </a:r>
          <a:r>
            <a:rPr lang="pt-BR" sz="4200" i="1" kern="1200" dirty="0"/>
            <a:t> </a:t>
          </a:r>
          <a:r>
            <a:rPr lang="pt-BR" sz="4200" i="1" kern="1200" dirty="0" err="1"/>
            <a:t>Risk</a:t>
          </a:r>
          <a:endParaRPr lang="en-US" sz="4200" i="1" kern="1200" dirty="0"/>
        </a:p>
      </dsp:txBody>
      <dsp:txXfrm>
        <a:off x="49176" y="1242117"/>
        <a:ext cx="6699323" cy="909018"/>
      </dsp:txXfrm>
    </dsp:sp>
    <dsp:sp modelId="{08321E10-CE81-4522-AAD1-FB4F5E096B85}">
      <dsp:nvSpPr>
        <dsp:cNvPr id="0" name=""/>
        <dsp:cNvSpPr/>
      </dsp:nvSpPr>
      <dsp:spPr>
        <a:xfrm>
          <a:off x="0" y="2321271"/>
          <a:ext cx="6797675" cy="100737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200" kern="1200" dirty="0"/>
            <a:t>3. Metodologia</a:t>
          </a:r>
          <a:endParaRPr lang="en-US" sz="4200" kern="1200" dirty="0"/>
        </a:p>
      </dsp:txBody>
      <dsp:txXfrm>
        <a:off x="49176" y="2370447"/>
        <a:ext cx="6699323" cy="909018"/>
      </dsp:txXfrm>
    </dsp:sp>
    <dsp:sp modelId="{47BB9CAB-CA93-402D-8959-BC0E3B0C725E}">
      <dsp:nvSpPr>
        <dsp:cNvPr id="0" name=""/>
        <dsp:cNvSpPr/>
      </dsp:nvSpPr>
      <dsp:spPr>
        <a:xfrm>
          <a:off x="0" y="3449601"/>
          <a:ext cx="6797675" cy="100737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200" kern="1200" dirty="0"/>
            <a:t>4. Resultados</a:t>
          </a:r>
          <a:endParaRPr lang="en-US" sz="4200" kern="1200" dirty="0"/>
        </a:p>
      </dsp:txBody>
      <dsp:txXfrm>
        <a:off x="49176" y="3498777"/>
        <a:ext cx="6699323" cy="909018"/>
      </dsp:txXfrm>
    </dsp:sp>
    <dsp:sp modelId="{982A17B0-C100-4E7F-902E-126A67F25A07}">
      <dsp:nvSpPr>
        <dsp:cNvPr id="0" name=""/>
        <dsp:cNvSpPr/>
      </dsp:nvSpPr>
      <dsp:spPr>
        <a:xfrm>
          <a:off x="0" y="4577931"/>
          <a:ext cx="6797675" cy="100737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200" kern="1200" dirty="0"/>
            <a:t>5. Conclusão</a:t>
          </a:r>
          <a:endParaRPr lang="en-US" sz="4200" kern="1200" dirty="0"/>
        </a:p>
      </dsp:txBody>
      <dsp:txXfrm>
        <a:off x="49176" y="4627107"/>
        <a:ext cx="6699323" cy="90901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7BC553-80CA-4E02-BC4A-1F92A4160CBA}">
      <dsp:nvSpPr>
        <dsp:cNvPr id="0" name=""/>
        <dsp:cNvSpPr/>
      </dsp:nvSpPr>
      <dsp:spPr>
        <a:xfrm>
          <a:off x="0" y="196055"/>
          <a:ext cx="6797675" cy="95940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kern="1200" dirty="0"/>
            <a:t>ITUB4: Itaú Unibanco (10,76%)</a:t>
          </a:r>
          <a:endParaRPr lang="en-US" sz="4000" kern="1200" dirty="0"/>
        </a:p>
      </dsp:txBody>
      <dsp:txXfrm>
        <a:off x="46834" y="242889"/>
        <a:ext cx="6704007" cy="865732"/>
      </dsp:txXfrm>
    </dsp:sp>
    <dsp:sp modelId="{864E0D4B-DB9A-4791-9482-6023A6A9441A}">
      <dsp:nvSpPr>
        <dsp:cNvPr id="0" name=""/>
        <dsp:cNvSpPr/>
      </dsp:nvSpPr>
      <dsp:spPr>
        <a:xfrm>
          <a:off x="0" y="1270655"/>
          <a:ext cx="6797675" cy="959400"/>
        </a:xfrm>
        <a:prstGeom prst="roundRect">
          <a:avLst/>
        </a:prstGeom>
        <a:solidFill>
          <a:schemeClr val="accent1">
            <a:shade val="80000"/>
            <a:hueOff val="65970"/>
            <a:satOff val="-2948"/>
            <a:lumOff val="682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kern="1200"/>
            <a:t>VALE3: Vale (8,51%)</a:t>
          </a:r>
          <a:endParaRPr lang="en-US" sz="4000" kern="1200"/>
        </a:p>
      </dsp:txBody>
      <dsp:txXfrm>
        <a:off x="46834" y="1317489"/>
        <a:ext cx="6704007" cy="865732"/>
      </dsp:txXfrm>
    </dsp:sp>
    <dsp:sp modelId="{51DB3D34-BBE8-4152-9F2F-010764329208}">
      <dsp:nvSpPr>
        <dsp:cNvPr id="0" name=""/>
        <dsp:cNvSpPr/>
      </dsp:nvSpPr>
      <dsp:spPr>
        <a:xfrm>
          <a:off x="0" y="2345256"/>
          <a:ext cx="6797675" cy="959400"/>
        </a:xfrm>
        <a:prstGeom prst="roundRect">
          <a:avLst/>
        </a:prstGeom>
        <a:solidFill>
          <a:schemeClr val="accent1">
            <a:shade val="80000"/>
            <a:hueOff val="131939"/>
            <a:satOff val="-5896"/>
            <a:lumOff val="1365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kern="1200"/>
            <a:t>BBDC4: Bradesco (7,97%)</a:t>
          </a:r>
          <a:endParaRPr lang="en-US" sz="4000" kern="1200"/>
        </a:p>
      </dsp:txBody>
      <dsp:txXfrm>
        <a:off x="46834" y="2392090"/>
        <a:ext cx="6704007" cy="865732"/>
      </dsp:txXfrm>
    </dsp:sp>
    <dsp:sp modelId="{1830BD21-F81C-40FF-BB8D-3B0EAACB559A}">
      <dsp:nvSpPr>
        <dsp:cNvPr id="0" name=""/>
        <dsp:cNvSpPr/>
      </dsp:nvSpPr>
      <dsp:spPr>
        <a:xfrm>
          <a:off x="0" y="3419856"/>
          <a:ext cx="6797675" cy="959400"/>
        </a:xfrm>
        <a:prstGeom prst="roundRect">
          <a:avLst/>
        </a:prstGeom>
        <a:solidFill>
          <a:schemeClr val="accent1">
            <a:shade val="80000"/>
            <a:hueOff val="197909"/>
            <a:satOff val="-8844"/>
            <a:lumOff val="2048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kern="1200"/>
            <a:t>ABEV3: Ambev (7,09%)</a:t>
          </a:r>
          <a:endParaRPr lang="en-US" sz="4000" kern="1200"/>
        </a:p>
      </dsp:txBody>
      <dsp:txXfrm>
        <a:off x="46834" y="3466690"/>
        <a:ext cx="6704007" cy="865732"/>
      </dsp:txXfrm>
    </dsp:sp>
    <dsp:sp modelId="{4C99928C-538C-4102-91D6-EA9EE7B1C2C1}">
      <dsp:nvSpPr>
        <dsp:cNvPr id="0" name=""/>
        <dsp:cNvSpPr/>
      </dsp:nvSpPr>
      <dsp:spPr>
        <a:xfrm>
          <a:off x="0" y="4494456"/>
          <a:ext cx="6797675" cy="959400"/>
        </a:xfrm>
        <a:prstGeom prst="roundRect">
          <a:avLst/>
        </a:prstGeom>
        <a:solidFill>
          <a:schemeClr val="accent1">
            <a:shade val="80000"/>
            <a:hueOff val="263879"/>
            <a:satOff val="-11792"/>
            <a:lumOff val="2731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kern="1200"/>
            <a:t>PETR4: Petrobras (7,02%)</a:t>
          </a:r>
          <a:endParaRPr lang="en-US" sz="4000" kern="1200"/>
        </a:p>
      </dsp:txBody>
      <dsp:txXfrm>
        <a:off x="46834" y="4541290"/>
        <a:ext cx="6704007" cy="86573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92C882-509A-4922-A71A-EC089BB79329}">
      <dsp:nvSpPr>
        <dsp:cNvPr id="0" name=""/>
        <dsp:cNvSpPr/>
      </dsp:nvSpPr>
      <dsp:spPr>
        <a:xfrm>
          <a:off x="2104358" y="2036"/>
          <a:ext cx="2588958" cy="1682822"/>
        </a:xfrm>
        <a:prstGeom prst="round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/>
            <a:t>VaR calculado: R$ 61.776,00</a:t>
          </a:r>
          <a:endParaRPr lang="en-US" sz="2700" kern="1200"/>
        </a:p>
      </dsp:txBody>
      <dsp:txXfrm>
        <a:off x="2186507" y="84185"/>
        <a:ext cx="2424660" cy="1518524"/>
      </dsp:txXfrm>
    </dsp:sp>
    <dsp:sp modelId="{C9997744-FFC7-42F1-8C81-A904ABD8376E}">
      <dsp:nvSpPr>
        <dsp:cNvPr id="0" name=""/>
        <dsp:cNvSpPr/>
      </dsp:nvSpPr>
      <dsp:spPr>
        <a:xfrm>
          <a:off x="1151961" y="843447"/>
          <a:ext cx="4493752" cy="4493752"/>
        </a:xfrm>
        <a:custGeom>
          <a:avLst/>
          <a:gdLst/>
          <a:ahLst/>
          <a:cxnLst/>
          <a:rect l="0" t="0" r="0" b="0"/>
          <a:pathLst>
            <a:path>
              <a:moveTo>
                <a:pt x="3560212" y="423801"/>
              </a:moveTo>
              <a:arcTo wR="2246876" hR="2246876" stAng="18346131" swAng="3651087"/>
            </a:path>
          </a:pathLst>
        </a:custGeom>
        <a:noFill/>
        <a:ln w="10000" cap="flat" cmpd="sng" algn="ctr">
          <a:solidFill>
            <a:schemeClr val="accent4">
              <a:shade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E0942F-B668-481F-9A3C-2A4D0E326918}">
      <dsp:nvSpPr>
        <dsp:cNvPr id="0" name=""/>
        <dsp:cNvSpPr/>
      </dsp:nvSpPr>
      <dsp:spPr>
        <a:xfrm>
          <a:off x="4050210" y="3372350"/>
          <a:ext cx="2588958" cy="1682822"/>
        </a:xfrm>
        <a:prstGeom prst="roundRect">
          <a:avLst/>
        </a:prstGeom>
        <a:solidFill>
          <a:schemeClr val="accent4">
            <a:shade val="80000"/>
            <a:hueOff val="46133"/>
            <a:satOff val="270"/>
            <a:lumOff val="10921"/>
            <a:alphaOff val="0"/>
          </a:schemeClr>
        </a:solidFill>
        <a:ln w="5397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/>
            <a:t>Média da distribuição: R$ 367,50 (perda)</a:t>
          </a:r>
          <a:endParaRPr lang="en-US" sz="2700" kern="1200"/>
        </a:p>
      </dsp:txBody>
      <dsp:txXfrm>
        <a:off x="4132359" y="3454499"/>
        <a:ext cx="2424660" cy="1518524"/>
      </dsp:txXfrm>
    </dsp:sp>
    <dsp:sp modelId="{303FF089-B00A-452B-A383-9B6CD5D84A96}">
      <dsp:nvSpPr>
        <dsp:cNvPr id="0" name=""/>
        <dsp:cNvSpPr/>
      </dsp:nvSpPr>
      <dsp:spPr>
        <a:xfrm>
          <a:off x="1151961" y="843447"/>
          <a:ext cx="4493752" cy="4493752"/>
        </a:xfrm>
        <a:custGeom>
          <a:avLst/>
          <a:gdLst/>
          <a:ahLst/>
          <a:cxnLst/>
          <a:rect l="0" t="0" r="0" b="0"/>
          <a:pathLst>
            <a:path>
              <a:moveTo>
                <a:pt x="3317635" y="4222206"/>
              </a:moveTo>
              <a:arcTo wR="2246876" hR="2246876" stAng="3692364" swAng="3415273"/>
            </a:path>
          </a:pathLst>
        </a:custGeom>
        <a:noFill/>
        <a:ln w="10000" cap="flat" cmpd="sng" algn="ctr">
          <a:solidFill>
            <a:schemeClr val="accent4">
              <a:shade val="90000"/>
              <a:hueOff val="46122"/>
              <a:satOff val="-666"/>
              <a:lumOff val="946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43C825-6C46-4131-B66A-6D2ADFFC7748}">
      <dsp:nvSpPr>
        <dsp:cNvPr id="0" name=""/>
        <dsp:cNvSpPr/>
      </dsp:nvSpPr>
      <dsp:spPr>
        <a:xfrm>
          <a:off x="158506" y="3372350"/>
          <a:ext cx="2588958" cy="1682822"/>
        </a:xfrm>
        <a:prstGeom prst="roundRect">
          <a:avLst/>
        </a:prstGeom>
        <a:solidFill>
          <a:schemeClr val="accent4">
            <a:shade val="80000"/>
            <a:hueOff val="92265"/>
            <a:satOff val="540"/>
            <a:lumOff val="21842"/>
            <a:alphaOff val="0"/>
          </a:schemeClr>
        </a:solidFill>
        <a:ln w="5397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/>
            <a:t>Desvio padrão: R$ 20.656,00</a:t>
          </a:r>
          <a:endParaRPr lang="en-US" sz="2700" kern="1200"/>
        </a:p>
      </dsp:txBody>
      <dsp:txXfrm>
        <a:off x="240655" y="3454499"/>
        <a:ext cx="2424660" cy="1518524"/>
      </dsp:txXfrm>
    </dsp:sp>
    <dsp:sp modelId="{2DA8A7FB-9296-4219-99AC-E701AB8C3944}">
      <dsp:nvSpPr>
        <dsp:cNvPr id="0" name=""/>
        <dsp:cNvSpPr/>
      </dsp:nvSpPr>
      <dsp:spPr>
        <a:xfrm>
          <a:off x="1151961" y="843447"/>
          <a:ext cx="4493752" cy="4493752"/>
        </a:xfrm>
        <a:custGeom>
          <a:avLst/>
          <a:gdLst/>
          <a:ahLst/>
          <a:cxnLst/>
          <a:rect l="0" t="0" r="0" b="0"/>
          <a:pathLst>
            <a:path>
              <a:moveTo>
                <a:pt x="14982" y="2505916"/>
              </a:moveTo>
              <a:arcTo wR="2246876" hR="2246876" stAng="10402783" swAng="3651087"/>
            </a:path>
          </a:pathLst>
        </a:custGeom>
        <a:noFill/>
        <a:ln w="10000" cap="flat" cmpd="sng" algn="ctr">
          <a:solidFill>
            <a:schemeClr val="accent4">
              <a:shade val="90000"/>
              <a:hueOff val="92245"/>
              <a:satOff val="-1331"/>
              <a:lumOff val="189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2A223-22E0-4FD0-9153-C3ABC74421E1}">
      <dsp:nvSpPr>
        <dsp:cNvPr id="0" name=""/>
        <dsp:cNvSpPr/>
      </dsp:nvSpPr>
      <dsp:spPr>
        <a:xfrm>
          <a:off x="3278" y="1897909"/>
          <a:ext cx="3090154" cy="1854092"/>
        </a:xfrm>
        <a:prstGeom prst="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Outra maneira de calcular VaR é através do desvio padrão</a:t>
          </a:r>
          <a:endParaRPr lang="en-US" sz="1900" kern="1200"/>
        </a:p>
      </dsp:txBody>
      <dsp:txXfrm>
        <a:off x="3278" y="1897909"/>
        <a:ext cx="3090154" cy="1854092"/>
      </dsp:txXfrm>
    </dsp:sp>
    <dsp:sp modelId="{BE10D0DE-E6A3-42A1-AB20-133901C0BDBD}">
      <dsp:nvSpPr>
        <dsp:cNvPr id="0" name=""/>
        <dsp:cNvSpPr/>
      </dsp:nvSpPr>
      <dsp:spPr>
        <a:xfrm>
          <a:off x="3167075" y="2703456"/>
          <a:ext cx="463523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shade val="50000"/>
            <a:hueOff val="89448"/>
            <a:satOff val="-5075"/>
            <a:lumOff val="27879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CB4995-A7E1-404E-AB9F-10D4A547FC45}">
      <dsp:nvSpPr>
        <dsp:cNvPr id="0" name=""/>
        <dsp:cNvSpPr/>
      </dsp:nvSpPr>
      <dsp:spPr>
        <a:xfrm>
          <a:off x="3704242" y="1897909"/>
          <a:ext cx="3090154" cy="1854092"/>
        </a:xfrm>
        <a:prstGeom prst="rect">
          <a:avLst/>
        </a:prstGeom>
        <a:solidFill>
          <a:schemeClr val="accent5">
            <a:shade val="50000"/>
            <a:hueOff val="89448"/>
            <a:satOff val="-5075"/>
            <a:lumOff val="27879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VaR é aproximadamente igual três vezes o desvio padrão</a:t>
          </a:r>
          <a:endParaRPr lang="en-US" sz="19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500" kern="1200"/>
            <a:t>Desvio padrão: R$ 20.656,00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500" kern="1200"/>
            <a:t>VaR (aproximado): R$ 61.968,00</a:t>
          </a:r>
          <a:endParaRPr lang="en-US" sz="1500" kern="1200"/>
        </a:p>
      </dsp:txBody>
      <dsp:txXfrm>
        <a:off x="3704242" y="1897909"/>
        <a:ext cx="3090154" cy="185409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3C31ED-D3B5-4918-AADD-B5000329A567}">
      <dsp:nvSpPr>
        <dsp:cNvPr id="0" name=""/>
        <dsp:cNvSpPr/>
      </dsp:nvSpPr>
      <dsp:spPr>
        <a:xfrm>
          <a:off x="975838" y="2161"/>
          <a:ext cx="4845998" cy="14780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As simulações utilizando dados reais obtidos do Ibovespa apresentaram consistência com as hipóteses para a construção dos modelos.</a:t>
          </a:r>
          <a:endParaRPr lang="en-US" sz="2000" kern="1200"/>
        </a:p>
      </dsp:txBody>
      <dsp:txXfrm>
        <a:off x="975838" y="2161"/>
        <a:ext cx="4845998" cy="1478029"/>
      </dsp:txXfrm>
    </dsp:sp>
    <dsp:sp modelId="{6216339E-58CA-4387-8C6C-EF68EA2CF75E}">
      <dsp:nvSpPr>
        <dsp:cNvPr id="0" name=""/>
        <dsp:cNvSpPr/>
      </dsp:nvSpPr>
      <dsp:spPr>
        <a:xfrm>
          <a:off x="975838" y="2085941"/>
          <a:ext cx="4845998" cy="14780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As distribuições dos ganhos diários possuem aspecto de gaussianas. Para uma confiabilidade de 99%, VaR é aproximadamente três vezes o desvio padrão da distribuição.</a:t>
          </a:r>
          <a:endParaRPr lang="en-US" sz="2000" kern="1200"/>
        </a:p>
      </dsp:txBody>
      <dsp:txXfrm>
        <a:off x="975838" y="2085941"/>
        <a:ext cx="4845998" cy="1478029"/>
      </dsp:txXfrm>
    </dsp:sp>
    <dsp:sp modelId="{F3CDF467-E629-4020-AA15-4CFA8E073B21}">
      <dsp:nvSpPr>
        <dsp:cNvPr id="0" name=""/>
        <dsp:cNvSpPr/>
      </dsp:nvSpPr>
      <dsp:spPr>
        <a:xfrm>
          <a:off x="975838" y="4169720"/>
          <a:ext cx="4845998" cy="14780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No total de 465 simulações, 0,86% foram acima do VaR associado. Dentro da expectativa de 99% de confiabilidade.	</a:t>
          </a:r>
          <a:endParaRPr lang="en-US" sz="2000" kern="1200"/>
        </a:p>
      </dsp:txBody>
      <dsp:txXfrm>
        <a:off x="975838" y="4169720"/>
        <a:ext cx="4845998" cy="14780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1A59DA-3291-4BEB-B88B-DBE4991AA70E}">
      <dsp:nvSpPr>
        <dsp:cNvPr id="0" name=""/>
        <dsp:cNvSpPr/>
      </dsp:nvSpPr>
      <dsp:spPr>
        <a:xfrm>
          <a:off x="3090154" y="2824956"/>
          <a:ext cx="617366" cy="1327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8683" y="0"/>
              </a:lnTo>
              <a:lnTo>
                <a:pt x="308683" y="1327338"/>
              </a:lnTo>
              <a:lnTo>
                <a:pt x="617366" y="1327338"/>
              </a:lnTo>
            </a:path>
          </a:pathLst>
        </a:custGeom>
        <a:noFill/>
        <a:ln w="100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551CCE-6D87-4B5E-BD11-43BB6BFF1C62}">
      <dsp:nvSpPr>
        <dsp:cNvPr id="0" name=""/>
        <dsp:cNvSpPr/>
      </dsp:nvSpPr>
      <dsp:spPr>
        <a:xfrm>
          <a:off x="3090154" y="2779236"/>
          <a:ext cx="6173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7366" y="45720"/>
              </a:lnTo>
            </a:path>
          </a:pathLst>
        </a:custGeom>
        <a:noFill/>
        <a:ln w="100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C5D04-D35A-4A0A-B357-DC6D3B757E1C}">
      <dsp:nvSpPr>
        <dsp:cNvPr id="0" name=""/>
        <dsp:cNvSpPr/>
      </dsp:nvSpPr>
      <dsp:spPr>
        <a:xfrm>
          <a:off x="3090154" y="1497617"/>
          <a:ext cx="617366" cy="1327338"/>
        </a:xfrm>
        <a:custGeom>
          <a:avLst/>
          <a:gdLst/>
          <a:ahLst/>
          <a:cxnLst/>
          <a:rect l="0" t="0" r="0" b="0"/>
          <a:pathLst>
            <a:path>
              <a:moveTo>
                <a:pt x="0" y="1327338"/>
              </a:moveTo>
              <a:lnTo>
                <a:pt x="308683" y="1327338"/>
              </a:lnTo>
              <a:lnTo>
                <a:pt x="308683" y="0"/>
              </a:lnTo>
              <a:lnTo>
                <a:pt x="617366" y="0"/>
              </a:lnTo>
            </a:path>
          </a:pathLst>
        </a:custGeom>
        <a:noFill/>
        <a:ln w="100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4321EC-C59C-41FC-BA76-4CE024473D56}">
      <dsp:nvSpPr>
        <dsp:cNvPr id="0" name=""/>
        <dsp:cNvSpPr/>
      </dsp:nvSpPr>
      <dsp:spPr>
        <a:xfrm>
          <a:off x="3319" y="2354213"/>
          <a:ext cx="3086834" cy="941484"/>
        </a:xfrm>
        <a:prstGeom prst="rect">
          <a:avLst/>
        </a:prstGeom>
        <a:gradFill rotWithShape="0">
          <a:gsLst>
            <a:gs pos="0">
              <a:schemeClr val="accent1">
                <a:shade val="60000"/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shade val="6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shade val="6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Análise de risco de investimento</a:t>
          </a:r>
          <a:endParaRPr lang="en-US" sz="2200" kern="1200" dirty="0"/>
        </a:p>
      </dsp:txBody>
      <dsp:txXfrm>
        <a:off x="3319" y="2354213"/>
        <a:ext cx="3086834" cy="941484"/>
      </dsp:txXfrm>
    </dsp:sp>
    <dsp:sp modelId="{3810CDA8-8A4A-4677-810F-EB6064BED8E5}">
      <dsp:nvSpPr>
        <dsp:cNvPr id="0" name=""/>
        <dsp:cNvSpPr/>
      </dsp:nvSpPr>
      <dsp:spPr>
        <a:xfrm>
          <a:off x="3707520" y="1026874"/>
          <a:ext cx="3086834" cy="941484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shade val="8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Variação  a que o investimento está exposto</a:t>
          </a:r>
          <a:endParaRPr lang="en-US" sz="2200" kern="1200" dirty="0"/>
        </a:p>
      </dsp:txBody>
      <dsp:txXfrm>
        <a:off x="3707520" y="1026874"/>
        <a:ext cx="3086834" cy="941484"/>
      </dsp:txXfrm>
    </dsp:sp>
    <dsp:sp modelId="{C1534B70-4F37-4CA7-B7DF-94D404951DC0}">
      <dsp:nvSpPr>
        <dsp:cNvPr id="0" name=""/>
        <dsp:cNvSpPr/>
      </dsp:nvSpPr>
      <dsp:spPr>
        <a:xfrm>
          <a:off x="3707520" y="2354213"/>
          <a:ext cx="3086834" cy="941484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shade val="8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Estimado estatisticamente</a:t>
          </a:r>
          <a:endParaRPr lang="en-US" sz="2200" kern="1200"/>
        </a:p>
      </dsp:txBody>
      <dsp:txXfrm>
        <a:off x="3707520" y="2354213"/>
        <a:ext cx="3086834" cy="941484"/>
      </dsp:txXfrm>
    </dsp:sp>
    <dsp:sp modelId="{8D1D3B34-0C27-4B2D-9C07-25709A81F0E8}">
      <dsp:nvSpPr>
        <dsp:cNvPr id="0" name=""/>
        <dsp:cNvSpPr/>
      </dsp:nvSpPr>
      <dsp:spPr>
        <a:xfrm>
          <a:off x="3707520" y="3681552"/>
          <a:ext cx="3086834" cy="941484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shade val="8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Value at Risk</a:t>
          </a:r>
          <a:endParaRPr lang="en-US" sz="2200" kern="1200"/>
        </a:p>
      </dsp:txBody>
      <dsp:txXfrm>
        <a:off x="3707520" y="3681552"/>
        <a:ext cx="3086834" cy="9414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EF2D61-1B5F-4510-940B-23D6BD159B30}">
      <dsp:nvSpPr>
        <dsp:cNvPr id="0" name=""/>
        <dsp:cNvSpPr/>
      </dsp:nvSpPr>
      <dsp:spPr>
        <a:xfrm>
          <a:off x="5310" y="2070838"/>
          <a:ext cx="3770585" cy="1508234"/>
        </a:xfrm>
        <a:prstGeom prst="homePlat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shade val="8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1">
              <a:shade val="8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Objetivo</a:t>
          </a:r>
          <a:endParaRPr lang="en-US" sz="2000" kern="1200"/>
        </a:p>
      </dsp:txBody>
      <dsp:txXfrm>
        <a:off x="5310" y="2070838"/>
        <a:ext cx="3393527" cy="1508234"/>
      </dsp:txXfrm>
    </dsp:sp>
    <dsp:sp modelId="{BD3414E0-2284-4D85-AD0B-55645AC30716}">
      <dsp:nvSpPr>
        <dsp:cNvPr id="0" name=""/>
        <dsp:cNvSpPr/>
      </dsp:nvSpPr>
      <dsp:spPr>
        <a:xfrm>
          <a:off x="3021778" y="2070838"/>
          <a:ext cx="3770585" cy="1508234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263879"/>
                <a:satOff val="-11792"/>
                <a:lumOff val="27316"/>
                <a:alphaOff val="0"/>
              </a:schemeClr>
            </a:gs>
            <a:gs pos="90000">
              <a:schemeClr val="accent1">
                <a:shade val="80000"/>
                <a:hueOff val="263879"/>
                <a:satOff val="-11792"/>
                <a:lumOff val="27316"/>
                <a:alphaOff val="0"/>
                <a:shade val="100000"/>
              </a:schemeClr>
            </a:gs>
            <a:gs pos="100000">
              <a:schemeClr val="accent1">
                <a:shade val="80000"/>
                <a:hueOff val="263879"/>
                <a:satOff val="-11792"/>
                <a:lumOff val="27316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1">
              <a:shade val="80000"/>
              <a:hueOff val="263879"/>
              <a:satOff val="-11792"/>
              <a:lumOff val="27316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Estimar o </a:t>
          </a:r>
          <a:r>
            <a:rPr lang="pt-BR" sz="2000" i="1" kern="1200" dirty="0" err="1"/>
            <a:t>Value</a:t>
          </a:r>
          <a:r>
            <a:rPr lang="pt-BR" sz="2000" i="1" kern="1200" dirty="0"/>
            <a:t> </a:t>
          </a:r>
          <a:r>
            <a:rPr lang="pt-BR" sz="2000" i="1" kern="1200" dirty="0" err="1"/>
            <a:t>at</a:t>
          </a:r>
          <a:r>
            <a:rPr lang="pt-BR" sz="2000" i="1" kern="1200" dirty="0"/>
            <a:t> </a:t>
          </a:r>
          <a:r>
            <a:rPr lang="pt-BR" sz="2000" i="1" kern="1200" dirty="0" err="1"/>
            <a:t>Risk</a:t>
          </a:r>
          <a:r>
            <a:rPr lang="pt-BR" sz="2000" i="1" kern="1200" dirty="0"/>
            <a:t> </a:t>
          </a:r>
          <a:r>
            <a:rPr lang="pt-BR" sz="2000" kern="1200" dirty="0"/>
            <a:t>de um investimento hipotético na Bovespa</a:t>
          </a:r>
          <a:endParaRPr lang="en-US" sz="2000" kern="1200" dirty="0"/>
        </a:p>
      </dsp:txBody>
      <dsp:txXfrm>
        <a:off x="3775895" y="2070838"/>
        <a:ext cx="2262351" cy="15082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CE34DD-CD7A-485F-BBC4-42A0686C1651}">
      <dsp:nvSpPr>
        <dsp:cNvPr id="0" name=""/>
        <dsp:cNvSpPr/>
      </dsp:nvSpPr>
      <dsp:spPr>
        <a:xfrm>
          <a:off x="132" y="1863058"/>
          <a:ext cx="1603162" cy="192379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357" tIns="0" rIns="158357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Método de avaliação de risco</a:t>
          </a:r>
          <a:endParaRPr lang="en-US" sz="1800" kern="1200" dirty="0"/>
        </a:p>
      </dsp:txBody>
      <dsp:txXfrm>
        <a:off x="132" y="2632576"/>
        <a:ext cx="1603162" cy="1154277"/>
      </dsp:txXfrm>
    </dsp:sp>
    <dsp:sp modelId="{E851241F-8664-4084-965E-47D91D58181D}">
      <dsp:nvSpPr>
        <dsp:cNvPr id="0" name=""/>
        <dsp:cNvSpPr/>
      </dsp:nvSpPr>
      <dsp:spPr>
        <a:xfrm>
          <a:off x="132" y="1863058"/>
          <a:ext cx="1603162" cy="769518"/>
        </a:xfrm>
        <a:prstGeom prst="rect">
          <a:avLst/>
        </a:prstGeom>
        <a:noFill/>
        <a:ln w="100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357" tIns="165100" rIns="158357" bIns="16510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01</a:t>
          </a:r>
        </a:p>
      </dsp:txBody>
      <dsp:txXfrm>
        <a:off x="132" y="1863058"/>
        <a:ext cx="1603162" cy="769518"/>
      </dsp:txXfrm>
    </dsp:sp>
    <dsp:sp modelId="{C0A310D4-C0DD-4262-BC2A-2113B51D9593}">
      <dsp:nvSpPr>
        <dsp:cNvPr id="0" name=""/>
        <dsp:cNvSpPr/>
      </dsp:nvSpPr>
      <dsp:spPr>
        <a:xfrm>
          <a:off x="1731548" y="1863058"/>
          <a:ext cx="1603162" cy="1923795"/>
        </a:xfrm>
        <a:prstGeom prst="rect">
          <a:avLst/>
        </a:prstGeom>
        <a:solidFill>
          <a:schemeClr val="accent5">
            <a:hueOff val="2003568"/>
            <a:satOff val="-8793"/>
            <a:lumOff val="2614"/>
            <a:alphaOff val="0"/>
          </a:schemeClr>
        </a:solidFill>
        <a:ln w="10000" cap="flat" cmpd="sng" algn="ctr">
          <a:solidFill>
            <a:schemeClr val="accent5">
              <a:hueOff val="2003568"/>
              <a:satOff val="-8793"/>
              <a:lumOff val="26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357" tIns="0" rIns="158357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Número que indica a confiabilidade de perda máxima em um cenário de normalidade</a:t>
          </a:r>
          <a:endParaRPr lang="en-US" sz="1100" kern="1200" dirty="0"/>
        </a:p>
      </dsp:txBody>
      <dsp:txXfrm>
        <a:off x="1731548" y="2632576"/>
        <a:ext cx="1603162" cy="1154277"/>
      </dsp:txXfrm>
    </dsp:sp>
    <dsp:sp modelId="{E9EA47C3-F9DF-4BB6-840E-709815CEBC29}">
      <dsp:nvSpPr>
        <dsp:cNvPr id="0" name=""/>
        <dsp:cNvSpPr/>
      </dsp:nvSpPr>
      <dsp:spPr>
        <a:xfrm>
          <a:off x="1731548" y="1863058"/>
          <a:ext cx="1603162" cy="769518"/>
        </a:xfrm>
        <a:prstGeom prst="rect">
          <a:avLst/>
        </a:prstGeom>
        <a:noFill/>
        <a:ln w="100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357" tIns="165100" rIns="158357" bIns="16510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02</a:t>
          </a:r>
        </a:p>
      </dsp:txBody>
      <dsp:txXfrm>
        <a:off x="1731548" y="1863058"/>
        <a:ext cx="1603162" cy="769518"/>
      </dsp:txXfrm>
    </dsp:sp>
    <dsp:sp modelId="{D1906CB4-CFEB-4512-A2F7-6F4397156574}">
      <dsp:nvSpPr>
        <dsp:cNvPr id="0" name=""/>
        <dsp:cNvSpPr/>
      </dsp:nvSpPr>
      <dsp:spPr>
        <a:xfrm>
          <a:off x="3462964" y="1863058"/>
          <a:ext cx="1603162" cy="1923795"/>
        </a:xfrm>
        <a:prstGeom prst="rect">
          <a:avLst/>
        </a:prstGeom>
        <a:solidFill>
          <a:schemeClr val="accent5">
            <a:hueOff val="4007135"/>
            <a:satOff val="-17587"/>
            <a:lumOff val="5229"/>
            <a:alphaOff val="0"/>
          </a:schemeClr>
        </a:solidFill>
        <a:ln w="10000" cap="flat" cmpd="sng" algn="ctr">
          <a:solidFill>
            <a:schemeClr val="accent5">
              <a:hueOff val="4007135"/>
              <a:satOff val="-17587"/>
              <a:lumOff val="522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357" tIns="0" rIns="158357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/>
            <a:t>Técnica estatística para mensurar a exposição ao risco</a:t>
          </a:r>
          <a:endParaRPr lang="en-US" sz="1100" kern="1200"/>
        </a:p>
      </dsp:txBody>
      <dsp:txXfrm>
        <a:off x="3462964" y="2632576"/>
        <a:ext cx="1603162" cy="1154277"/>
      </dsp:txXfrm>
    </dsp:sp>
    <dsp:sp modelId="{98254BA4-CEA4-4DB8-8F30-F5890CB3D020}">
      <dsp:nvSpPr>
        <dsp:cNvPr id="0" name=""/>
        <dsp:cNvSpPr/>
      </dsp:nvSpPr>
      <dsp:spPr>
        <a:xfrm>
          <a:off x="3462964" y="1863058"/>
          <a:ext cx="1603162" cy="769518"/>
        </a:xfrm>
        <a:prstGeom prst="rect">
          <a:avLst/>
        </a:prstGeom>
        <a:noFill/>
        <a:ln w="100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357" tIns="165100" rIns="158357" bIns="16510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03</a:t>
          </a:r>
        </a:p>
      </dsp:txBody>
      <dsp:txXfrm>
        <a:off x="3462964" y="1863058"/>
        <a:ext cx="1603162" cy="769518"/>
      </dsp:txXfrm>
    </dsp:sp>
    <dsp:sp modelId="{539E0D62-EB71-409C-A950-C704CC2F0A2A}">
      <dsp:nvSpPr>
        <dsp:cNvPr id="0" name=""/>
        <dsp:cNvSpPr/>
      </dsp:nvSpPr>
      <dsp:spPr>
        <a:xfrm>
          <a:off x="5194379" y="1863058"/>
          <a:ext cx="1603162" cy="1923795"/>
        </a:xfrm>
        <a:prstGeom prst="rect">
          <a:avLst/>
        </a:prstGeom>
        <a:solidFill>
          <a:schemeClr val="accent5">
            <a:hueOff val="6010703"/>
            <a:satOff val="-26380"/>
            <a:lumOff val="7843"/>
            <a:alphaOff val="0"/>
          </a:schemeClr>
        </a:solidFill>
        <a:ln w="10000" cap="flat" cmpd="sng" algn="ctr">
          <a:solidFill>
            <a:schemeClr val="accent5">
              <a:hueOff val="6010703"/>
              <a:satOff val="-26380"/>
              <a:lumOff val="784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357" tIns="0" rIns="158357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/>
            <a:t>Inconsistente em um cenário de crise (imprevisibilidade)</a:t>
          </a:r>
          <a:endParaRPr lang="en-US" sz="1100" kern="1200"/>
        </a:p>
      </dsp:txBody>
      <dsp:txXfrm>
        <a:off x="5194379" y="2632576"/>
        <a:ext cx="1603162" cy="1154277"/>
      </dsp:txXfrm>
    </dsp:sp>
    <dsp:sp modelId="{E152BED6-16EC-41FD-A862-0F7A8F059813}">
      <dsp:nvSpPr>
        <dsp:cNvPr id="0" name=""/>
        <dsp:cNvSpPr/>
      </dsp:nvSpPr>
      <dsp:spPr>
        <a:xfrm>
          <a:off x="5194379" y="1863058"/>
          <a:ext cx="1603162" cy="769518"/>
        </a:xfrm>
        <a:prstGeom prst="rect">
          <a:avLst/>
        </a:prstGeom>
        <a:noFill/>
        <a:ln w="100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357" tIns="165100" rIns="158357" bIns="16510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04</a:t>
          </a:r>
        </a:p>
      </dsp:txBody>
      <dsp:txXfrm>
        <a:off x="5194379" y="1863058"/>
        <a:ext cx="1603162" cy="7695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AD087D-BD7B-42EF-AF03-B49BE0F5F6D3}">
      <dsp:nvSpPr>
        <dsp:cNvPr id="0" name=""/>
        <dsp:cNvSpPr/>
      </dsp:nvSpPr>
      <dsp:spPr>
        <a:xfrm>
          <a:off x="4803347" y="3256729"/>
          <a:ext cx="996748" cy="474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263"/>
              </a:lnTo>
              <a:lnTo>
                <a:pt x="996748" y="323263"/>
              </a:lnTo>
              <a:lnTo>
                <a:pt x="996748" y="474361"/>
              </a:lnTo>
            </a:path>
          </a:pathLst>
        </a:custGeom>
        <a:noFill/>
        <a:ln w="1905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3AA5EB-64FF-45FD-8AF7-8D0253374348}">
      <dsp:nvSpPr>
        <dsp:cNvPr id="0" name=""/>
        <dsp:cNvSpPr/>
      </dsp:nvSpPr>
      <dsp:spPr>
        <a:xfrm>
          <a:off x="3806598" y="3256729"/>
          <a:ext cx="996748" cy="474361"/>
        </a:xfrm>
        <a:custGeom>
          <a:avLst/>
          <a:gdLst/>
          <a:ahLst/>
          <a:cxnLst/>
          <a:rect l="0" t="0" r="0" b="0"/>
          <a:pathLst>
            <a:path>
              <a:moveTo>
                <a:pt x="996748" y="0"/>
              </a:moveTo>
              <a:lnTo>
                <a:pt x="996748" y="323263"/>
              </a:lnTo>
              <a:lnTo>
                <a:pt x="0" y="323263"/>
              </a:lnTo>
              <a:lnTo>
                <a:pt x="0" y="474361"/>
              </a:lnTo>
            </a:path>
          </a:pathLst>
        </a:custGeom>
        <a:noFill/>
        <a:ln w="1905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2C650D-2892-43BE-ACDD-206A71D1A7E5}">
      <dsp:nvSpPr>
        <dsp:cNvPr id="0" name=""/>
        <dsp:cNvSpPr/>
      </dsp:nvSpPr>
      <dsp:spPr>
        <a:xfrm>
          <a:off x="2809849" y="1746654"/>
          <a:ext cx="1993497" cy="474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263"/>
              </a:lnTo>
              <a:lnTo>
                <a:pt x="1993497" y="323263"/>
              </a:lnTo>
              <a:lnTo>
                <a:pt x="1993497" y="474361"/>
              </a:lnTo>
            </a:path>
          </a:pathLst>
        </a:custGeom>
        <a:noFill/>
        <a:ln w="1905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9358EB-5074-4505-9310-D07D163B5F9A}">
      <dsp:nvSpPr>
        <dsp:cNvPr id="0" name=""/>
        <dsp:cNvSpPr/>
      </dsp:nvSpPr>
      <dsp:spPr>
        <a:xfrm>
          <a:off x="2764129" y="1746654"/>
          <a:ext cx="91440" cy="4743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4361"/>
              </a:lnTo>
            </a:path>
          </a:pathLst>
        </a:custGeom>
        <a:noFill/>
        <a:ln w="1905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94438D-3A76-4627-A60A-FEE95E4D142D}">
      <dsp:nvSpPr>
        <dsp:cNvPr id="0" name=""/>
        <dsp:cNvSpPr/>
      </dsp:nvSpPr>
      <dsp:spPr>
        <a:xfrm>
          <a:off x="816351" y="1746654"/>
          <a:ext cx="1993497" cy="474361"/>
        </a:xfrm>
        <a:custGeom>
          <a:avLst/>
          <a:gdLst/>
          <a:ahLst/>
          <a:cxnLst/>
          <a:rect l="0" t="0" r="0" b="0"/>
          <a:pathLst>
            <a:path>
              <a:moveTo>
                <a:pt x="1993497" y="0"/>
              </a:moveTo>
              <a:lnTo>
                <a:pt x="1993497" y="323263"/>
              </a:lnTo>
              <a:lnTo>
                <a:pt x="0" y="323263"/>
              </a:lnTo>
              <a:lnTo>
                <a:pt x="0" y="474361"/>
              </a:lnTo>
            </a:path>
          </a:pathLst>
        </a:custGeom>
        <a:noFill/>
        <a:ln w="1905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F2787-F934-439C-B0F5-13CFE56B0E07}">
      <dsp:nvSpPr>
        <dsp:cNvPr id="0" name=""/>
        <dsp:cNvSpPr/>
      </dsp:nvSpPr>
      <dsp:spPr>
        <a:xfrm>
          <a:off x="1994327" y="710942"/>
          <a:ext cx="1631043" cy="1035712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F247C9-815F-419F-853F-464D139C523D}">
      <dsp:nvSpPr>
        <dsp:cNvPr id="0" name=""/>
        <dsp:cNvSpPr/>
      </dsp:nvSpPr>
      <dsp:spPr>
        <a:xfrm>
          <a:off x="2175554" y="883107"/>
          <a:ext cx="1631043" cy="1035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1" kern="1200" dirty="0"/>
            <a:t>Definição</a:t>
          </a:r>
          <a:endParaRPr lang="en-US" sz="2200" b="1" kern="1200" dirty="0"/>
        </a:p>
      </dsp:txBody>
      <dsp:txXfrm>
        <a:off x="2205889" y="913442"/>
        <a:ext cx="1570373" cy="975042"/>
      </dsp:txXfrm>
    </dsp:sp>
    <dsp:sp modelId="{713AC555-A426-4B2D-85DD-D527989E6CD6}">
      <dsp:nvSpPr>
        <dsp:cNvPr id="0" name=""/>
        <dsp:cNvSpPr/>
      </dsp:nvSpPr>
      <dsp:spPr>
        <a:xfrm>
          <a:off x="829" y="2221016"/>
          <a:ext cx="1631043" cy="1035712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2CEDB3-6E2E-4157-9DB9-46FF028AEC31}">
      <dsp:nvSpPr>
        <dsp:cNvPr id="0" name=""/>
        <dsp:cNvSpPr/>
      </dsp:nvSpPr>
      <dsp:spPr>
        <a:xfrm>
          <a:off x="182056" y="2393182"/>
          <a:ext cx="1631043" cy="1035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i="1" kern="1200" dirty="0"/>
            <a:t>“Tenho X por cento de certeza de que não haverá uma perda maior que V nos próximos N dias” </a:t>
          </a:r>
          <a:r>
            <a:rPr lang="pt-BR" sz="1100" kern="1200" dirty="0"/>
            <a:t>(HULL, J.C, 2016)</a:t>
          </a:r>
          <a:endParaRPr lang="en-US" sz="1100" kern="1200" dirty="0"/>
        </a:p>
      </dsp:txBody>
      <dsp:txXfrm>
        <a:off x="212391" y="2423517"/>
        <a:ext cx="1570373" cy="975042"/>
      </dsp:txXfrm>
    </dsp:sp>
    <dsp:sp modelId="{6F0B1943-E39A-4B05-B7AD-D7D598BAD8D5}">
      <dsp:nvSpPr>
        <dsp:cNvPr id="0" name=""/>
        <dsp:cNvSpPr/>
      </dsp:nvSpPr>
      <dsp:spPr>
        <a:xfrm>
          <a:off x="1994327" y="2221016"/>
          <a:ext cx="1631043" cy="1035712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506CD-CE42-45C4-A6C3-6675CB66D1CC}">
      <dsp:nvSpPr>
        <dsp:cNvPr id="0" name=""/>
        <dsp:cNvSpPr/>
      </dsp:nvSpPr>
      <dsp:spPr>
        <a:xfrm>
          <a:off x="2175554" y="2393182"/>
          <a:ext cx="1631043" cy="1035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A variável V representa o </a:t>
          </a:r>
          <a:r>
            <a:rPr lang="pt-BR" sz="1100" kern="1200" dirty="0" err="1"/>
            <a:t>VaR</a:t>
          </a:r>
          <a:r>
            <a:rPr lang="pt-BR" sz="1100" kern="1200" dirty="0"/>
            <a:t> do portfólio analisado</a:t>
          </a:r>
          <a:endParaRPr lang="en-US" sz="1100" kern="1200" dirty="0"/>
        </a:p>
      </dsp:txBody>
      <dsp:txXfrm>
        <a:off x="2205889" y="2423517"/>
        <a:ext cx="1570373" cy="975042"/>
      </dsp:txXfrm>
    </dsp:sp>
    <dsp:sp modelId="{AB5AE987-977B-4AA3-B115-EC3EBA0FD810}">
      <dsp:nvSpPr>
        <dsp:cNvPr id="0" name=""/>
        <dsp:cNvSpPr/>
      </dsp:nvSpPr>
      <dsp:spPr>
        <a:xfrm>
          <a:off x="3987825" y="2221016"/>
          <a:ext cx="1631043" cy="1035712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66BF04-20DC-4582-8413-983733225A57}">
      <dsp:nvSpPr>
        <dsp:cNvPr id="0" name=""/>
        <dsp:cNvSpPr/>
      </dsp:nvSpPr>
      <dsp:spPr>
        <a:xfrm>
          <a:off x="4169052" y="2393182"/>
          <a:ext cx="1631043" cy="1035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/>
            <a:t>VaR: função de dois parâmetros</a:t>
          </a:r>
          <a:endParaRPr lang="en-US" sz="1100" kern="1200"/>
        </a:p>
      </dsp:txBody>
      <dsp:txXfrm>
        <a:off x="4199387" y="2423517"/>
        <a:ext cx="1570373" cy="975042"/>
      </dsp:txXfrm>
    </dsp:sp>
    <dsp:sp modelId="{4F3E0A18-4C69-461C-AC49-F04D73530708}">
      <dsp:nvSpPr>
        <dsp:cNvPr id="0" name=""/>
        <dsp:cNvSpPr/>
      </dsp:nvSpPr>
      <dsp:spPr>
        <a:xfrm>
          <a:off x="2991076" y="3731091"/>
          <a:ext cx="1631043" cy="1035712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B1AEA2-CFD9-49D3-A747-B2B284B2F454}">
      <dsp:nvSpPr>
        <dsp:cNvPr id="0" name=""/>
        <dsp:cNvSpPr/>
      </dsp:nvSpPr>
      <dsp:spPr>
        <a:xfrm>
          <a:off x="3172303" y="3903257"/>
          <a:ext cx="1631043" cy="1035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/>
            <a:t>N (dias): horizonte temporal</a:t>
          </a:r>
          <a:endParaRPr lang="en-US" sz="1100" kern="1200"/>
        </a:p>
      </dsp:txBody>
      <dsp:txXfrm>
        <a:off x="3202638" y="3933592"/>
        <a:ext cx="1570373" cy="975042"/>
      </dsp:txXfrm>
    </dsp:sp>
    <dsp:sp modelId="{74A78655-7409-4781-89EC-BAD1B55C9FE4}">
      <dsp:nvSpPr>
        <dsp:cNvPr id="0" name=""/>
        <dsp:cNvSpPr/>
      </dsp:nvSpPr>
      <dsp:spPr>
        <a:xfrm>
          <a:off x="4984574" y="3731091"/>
          <a:ext cx="1631043" cy="1035712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A6C2BC-23E2-41E0-8B3F-7867028BE546}">
      <dsp:nvSpPr>
        <dsp:cNvPr id="0" name=""/>
        <dsp:cNvSpPr/>
      </dsp:nvSpPr>
      <dsp:spPr>
        <a:xfrm>
          <a:off x="5165801" y="3903257"/>
          <a:ext cx="1631043" cy="1035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/>
            <a:t>X (%): confiabilidade</a:t>
          </a:r>
          <a:endParaRPr lang="en-US" sz="1100" kern="1200"/>
        </a:p>
      </dsp:txBody>
      <dsp:txXfrm>
        <a:off x="5196136" y="3933592"/>
        <a:ext cx="1570373" cy="9750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1811F-6156-493E-B487-5B5AF403333E}">
      <dsp:nvSpPr>
        <dsp:cNvPr id="0" name=""/>
        <dsp:cNvSpPr/>
      </dsp:nvSpPr>
      <dsp:spPr>
        <a:xfrm>
          <a:off x="1327" y="559949"/>
          <a:ext cx="2831258" cy="16987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/>
            <a:t>O Value at Risk é obtido a partir da função de distribuição de probabilidade associada ao portfólio.</a:t>
          </a:r>
          <a:endParaRPr lang="en-US" sz="1300" kern="1200"/>
        </a:p>
      </dsp:txBody>
      <dsp:txXfrm>
        <a:off x="51082" y="609704"/>
        <a:ext cx="2731748" cy="1599244"/>
      </dsp:txXfrm>
    </dsp:sp>
    <dsp:sp modelId="{07EBB7E0-8AE9-4565-84DC-E0A67A782CC6}">
      <dsp:nvSpPr>
        <dsp:cNvPr id="0" name=""/>
        <dsp:cNvSpPr/>
      </dsp:nvSpPr>
      <dsp:spPr>
        <a:xfrm>
          <a:off x="3081736" y="1058250"/>
          <a:ext cx="600226" cy="702152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3081736" y="1198680"/>
        <a:ext cx="420158" cy="421292"/>
      </dsp:txXfrm>
    </dsp:sp>
    <dsp:sp modelId="{5D1FE96A-AE2B-4823-941C-3962D02BF13F}">
      <dsp:nvSpPr>
        <dsp:cNvPr id="0" name=""/>
        <dsp:cNvSpPr/>
      </dsp:nvSpPr>
      <dsp:spPr>
        <a:xfrm>
          <a:off x="3965089" y="559949"/>
          <a:ext cx="2831258" cy="16987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/>
            <a:t>A função de distribuição de probabilidade é por hipótese gaussiana e representa a probabilidade de ganhos para um horizonte temporal.</a:t>
          </a:r>
          <a:endParaRPr lang="en-US" sz="1300" kern="1200"/>
        </a:p>
      </dsp:txBody>
      <dsp:txXfrm>
        <a:off x="4014844" y="609704"/>
        <a:ext cx="2731748" cy="1599244"/>
      </dsp:txXfrm>
    </dsp:sp>
    <dsp:sp modelId="{66E3050C-F9A6-4C89-A88D-EA7BCA248ED1}">
      <dsp:nvSpPr>
        <dsp:cNvPr id="0" name=""/>
        <dsp:cNvSpPr/>
      </dsp:nvSpPr>
      <dsp:spPr>
        <a:xfrm rot="5400000">
          <a:off x="5080604" y="2456892"/>
          <a:ext cx="600226" cy="702152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5170071" y="2507855"/>
        <a:ext cx="421292" cy="420158"/>
      </dsp:txXfrm>
    </dsp:sp>
    <dsp:sp modelId="{AD2EF81E-EB78-4FD5-952F-E9C8C07A2330}">
      <dsp:nvSpPr>
        <dsp:cNvPr id="0" name=""/>
        <dsp:cNvSpPr/>
      </dsp:nvSpPr>
      <dsp:spPr>
        <a:xfrm>
          <a:off x="3965089" y="3391207"/>
          <a:ext cx="2831258" cy="16987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/>
            <a:t>Os ganhos negativos representam as perdas dentro do horizonte temporal.</a:t>
          </a:r>
          <a:endParaRPr lang="en-US" sz="1300" kern="1200"/>
        </a:p>
      </dsp:txBody>
      <dsp:txXfrm>
        <a:off x="4014844" y="3440962"/>
        <a:ext cx="2731748" cy="1599244"/>
      </dsp:txXfrm>
    </dsp:sp>
    <dsp:sp modelId="{9EB45583-DDEA-4266-BFF5-FEB35A9C69E5}">
      <dsp:nvSpPr>
        <dsp:cNvPr id="0" name=""/>
        <dsp:cNvSpPr/>
      </dsp:nvSpPr>
      <dsp:spPr>
        <a:xfrm rot="10800000">
          <a:off x="3115711" y="3889509"/>
          <a:ext cx="600226" cy="702152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10800000">
        <a:off x="3295779" y="4029939"/>
        <a:ext cx="420158" cy="421292"/>
      </dsp:txXfrm>
    </dsp:sp>
    <dsp:sp modelId="{E281C318-DF98-4CA9-B0BA-5FE9806E34F1}">
      <dsp:nvSpPr>
        <dsp:cNvPr id="0" name=""/>
        <dsp:cNvSpPr/>
      </dsp:nvSpPr>
      <dsp:spPr>
        <a:xfrm>
          <a:off x="1327" y="3391207"/>
          <a:ext cx="2831258" cy="16987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/>
            <a:t>O </a:t>
          </a:r>
          <a:r>
            <a:rPr lang="pt-BR" sz="1300" i="1" kern="1200"/>
            <a:t>Value at Risk </a:t>
          </a:r>
          <a:r>
            <a:rPr lang="pt-BR" sz="1300" kern="1200"/>
            <a:t>é obtido a partir da confiabilidade definida para a análise. Por exemplo, com uma confiabilidade e 95%, o </a:t>
          </a:r>
          <a:r>
            <a:rPr lang="pt-BR" sz="1300" i="1" kern="1200"/>
            <a:t>Value at Risk </a:t>
          </a:r>
          <a:r>
            <a:rPr lang="pt-BR" sz="1300" kern="1200"/>
            <a:t>associado é aquele representa uma perda acumulada de 5% na curva de distribuição de probabilidade (setor vermelho da curva anterior).</a:t>
          </a:r>
          <a:endParaRPr lang="en-US" sz="1300" kern="1200"/>
        </a:p>
      </dsp:txBody>
      <dsp:txXfrm>
        <a:off x="51082" y="3440962"/>
        <a:ext cx="2731748" cy="15992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972D00-8FEE-47EB-A303-EDFCC57CBCF5}">
      <dsp:nvSpPr>
        <dsp:cNvPr id="0" name=""/>
        <dsp:cNvSpPr/>
      </dsp:nvSpPr>
      <dsp:spPr>
        <a:xfrm>
          <a:off x="531" y="1534459"/>
          <a:ext cx="2150826" cy="25809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 w="1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2454" tIns="0" rIns="212454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Simulação histórica</a:t>
          </a:r>
          <a:endParaRPr lang="en-US" sz="1800" kern="1200" dirty="0"/>
        </a:p>
      </dsp:txBody>
      <dsp:txXfrm>
        <a:off x="531" y="2566856"/>
        <a:ext cx="2150826" cy="1548595"/>
      </dsp:txXfrm>
    </dsp:sp>
    <dsp:sp modelId="{2170D900-DD21-4BDB-AA9D-AEF12B34F50A}">
      <dsp:nvSpPr>
        <dsp:cNvPr id="0" name=""/>
        <dsp:cNvSpPr/>
      </dsp:nvSpPr>
      <dsp:spPr>
        <a:xfrm>
          <a:off x="531" y="1534459"/>
          <a:ext cx="2150826" cy="1032396"/>
        </a:xfrm>
        <a:prstGeom prst="rect">
          <a:avLst/>
        </a:prstGeom>
        <a:noFill/>
        <a:ln w="10000" cap="flat" cmpd="sng" algn="ctr">
          <a:noFill/>
          <a:prstDash val="solid"/>
        </a:ln>
        <a:effectLst>
          <a:outerShdw blurRad="38100" dist="17779" dir="5400000" rotWithShape="0">
            <a:srgbClr val="000000">
              <a:alpha val="40000"/>
            </a:srgbClr>
          </a:outerShdw>
        </a:effectLst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2454" tIns="165100" rIns="212454" bIns="1651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01</a:t>
          </a:r>
        </a:p>
      </dsp:txBody>
      <dsp:txXfrm>
        <a:off x="531" y="1534459"/>
        <a:ext cx="2150826" cy="1032396"/>
      </dsp:txXfrm>
    </dsp:sp>
    <dsp:sp modelId="{9AC5A356-E6FE-4451-B10E-4345C6A6445F}">
      <dsp:nvSpPr>
        <dsp:cNvPr id="0" name=""/>
        <dsp:cNvSpPr/>
      </dsp:nvSpPr>
      <dsp:spPr>
        <a:xfrm>
          <a:off x="2323424" y="1534459"/>
          <a:ext cx="2150826" cy="25809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 w="1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2454" tIns="0" rIns="212454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 </a:t>
          </a:r>
          <a:r>
            <a:rPr lang="pt-BR" sz="1800" kern="1200" dirty="0"/>
            <a:t>Utiliza dados históricos dos índices que compõem o portfólio</a:t>
          </a:r>
          <a:endParaRPr lang="en-US" sz="1800" kern="1200" dirty="0"/>
        </a:p>
      </dsp:txBody>
      <dsp:txXfrm>
        <a:off x="2323424" y="2566856"/>
        <a:ext cx="2150826" cy="1548595"/>
      </dsp:txXfrm>
    </dsp:sp>
    <dsp:sp modelId="{5A2C1925-8361-471C-A4DE-4865F3DCC82D}">
      <dsp:nvSpPr>
        <dsp:cNvPr id="0" name=""/>
        <dsp:cNvSpPr/>
      </dsp:nvSpPr>
      <dsp:spPr>
        <a:xfrm>
          <a:off x="2323424" y="1534459"/>
          <a:ext cx="2150826" cy="1032396"/>
        </a:xfrm>
        <a:prstGeom prst="rect">
          <a:avLst/>
        </a:prstGeom>
        <a:noFill/>
        <a:ln w="10000" cap="flat" cmpd="sng" algn="ctr">
          <a:noFill/>
          <a:prstDash val="solid"/>
        </a:ln>
        <a:effectLst>
          <a:outerShdw blurRad="38100" dist="17779" dir="5400000" rotWithShape="0">
            <a:srgbClr val="000000">
              <a:alpha val="40000"/>
            </a:srgbClr>
          </a:outerShdw>
        </a:effectLst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2454" tIns="165100" rIns="212454" bIns="1651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02</a:t>
          </a:r>
        </a:p>
      </dsp:txBody>
      <dsp:txXfrm>
        <a:off x="2323424" y="1534459"/>
        <a:ext cx="2150826" cy="1032396"/>
      </dsp:txXfrm>
    </dsp:sp>
    <dsp:sp modelId="{DC062292-C2F0-4A73-90FC-B40BCEEBD161}">
      <dsp:nvSpPr>
        <dsp:cNvPr id="0" name=""/>
        <dsp:cNvSpPr/>
      </dsp:nvSpPr>
      <dsp:spPr>
        <a:xfrm>
          <a:off x="4646317" y="1534459"/>
          <a:ext cx="2150826" cy="25809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 w="100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2454" tIns="0" rIns="212454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Suposição: a variação diária dos dados históricos, para uma sequência de dias, aproxima-se da função de densidade de probabilidade </a:t>
          </a:r>
          <a:endParaRPr lang="en-US" sz="1500" kern="1200" dirty="0"/>
        </a:p>
      </dsp:txBody>
      <dsp:txXfrm>
        <a:off x="4646317" y="2566856"/>
        <a:ext cx="2150826" cy="1548595"/>
      </dsp:txXfrm>
    </dsp:sp>
    <dsp:sp modelId="{FEF085EF-C80D-4420-973B-7436EB324059}">
      <dsp:nvSpPr>
        <dsp:cNvPr id="0" name=""/>
        <dsp:cNvSpPr/>
      </dsp:nvSpPr>
      <dsp:spPr>
        <a:xfrm>
          <a:off x="4646317" y="1534459"/>
          <a:ext cx="2150826" cy="1032396"/>
        </a:xfrm>
        <a:prstGeom prst="rect">
          <a:avLst/>
        </a:prstGeom>
        <a:noFill/>
        <a:ln w="10000" cap="flat" cmpd="sng" algn="ctr">
          <a:noFill/>
          <a:prstDash val="solid"/>
        </a:ln>
        <a:effectLst>
          <a:outerShdw blurRad="38100" dist="17779" dir="5400000" rotWithShape="0">
            <a:srgbClr val="000000">
              <a:alpha val="40000"/>
            </a:srgbClr>
          </a:outerShdw>
        </a:effectLst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2454" tIns="165100" rIns="212454" bIns="1651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03</a:t>
          </a:r>
        </a:p>
      </dsp:txBody>
      <dsp:txXfrm>
        <a:off x="4646317" y="1534459"/>
        <a:ext cx="2150826" cy="103239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611A70-72E4-4A03-9983-F5785D90288B}">
      <dsp:nvSpPr>
        <dsp:cNvPr id="0" name=""/>
        <dsp:cNvSpPr/>
      </dsp:nvSpPr>
      <dsp:spPr>
        <a:xfrm>
          <a:off x="2104358" y="2036"/>
          <a:ext cx="2588958" cy="1682822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/>
            <a:t>Dados históricos</a:t>
          </a:r>
          <a:endParaRPr lang="en-US" sz="3000" kern="1200" dirty="0"/>
        </a:p>
      </dsp:txBody>
      <dsp:txXfrm>
        <a:off x="2186507" y="84185"/>
        <a:ext cx="2424660" cy="1518524"/>
      </dsp:txXfrm>
    </dsp:sp>
    <dsp:sp modelId="{F1DFCCF4-0BF7-49C0-9C37-4603DA7F6BB1}">
      <dsp:nvSpPr>
        <dsp:cNvPr id="0" name=""/>
        <dsp:cNvSpPr/>
      </dsp:nvSpPr>
      <dsp:spPr>
        <a:xfrm>
          <a:off x="1151961" y="843447"/>
          <a:ext cx="4493752" cy="4493752"/>
        </a:xfrm>
        <a:custGeom>
          <a:avLst/>
          <a:gdLst/>
          <a:ahLst/>
          <a:cxnLst/>
          <a:rect l="0" t="0" r="0" b="0"/>
          <a:pathLst>
            <a:path>
              <a:moveTo>
                <a:pt x="3560212" y="423801"/>
              </a:moveTo>
              <a:arcTo wR="2246876" hR="2246876" stAng="18346131" swAng="3651087"/>
            </a:path>
          </a:pathLst>
        </a:custGeom>
        <a:noFill/>
        <a:ln w="10000" cap="flat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723EC-D6B4-447D-A1FE-17B9865EDE4C}">
      <dsp:nvSpPr>
        <dsp:cNvPr id="0" name=""/>
        <dsp:cNvSpPr/>
      </dsp:nvSpPr>
      <dsp:spPr>
        <a:xfrm>
          <a:off x="4050210" y="3372350"/>
          <a:ext cx="2588958" cy="1682822"/>
        </a:xfrm>
        <a:prstGeom prst="roundRect">
          <a:avLst/>
        </a:prstGeom>
        <a:solidFill>
          <a:schemeClr val="accent1">
            <a:shade val="80000"/>
            <a:hueOff val="131939"/>
            <a:satOff val="-5896"/>
            <a:lumOff val="1365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/>
            <a:t>Função densidade de probabilidade </a:t>
          </a:r>
          <a:endParaRPr lang="en-US" sz="3000" kern="1200" dirty="0"/>
        </a:p>
      </dsp:txBody>
      <dsp:txXfrm>
        <a:off x="4132359" y="3454499"/>
        <a:ext cx="2424660" cy="1518524"/>
      </dsp:txXfrm>
    </dsp:sp>
    <dsp:sp modelId="{DE4FA8D2-D81B-4ECA-BC54-F6FB736A642E}">
      <dsp:nvSpPr>
        <dsp:cNvPr id="0" name=""/>
        <dsp:cNvSpPr/>
      </dsp:nvSpPr>
      <dsp:spPr>
        <a:xfrm>
          <a:off x="1151961" y="843447"/>
          <a:ext cx="4493752" cy="4493752"/>
        </a:xfrm>
        <a:custGeom>
          <a:avLst/>
          <a:gdLst/>
          <a:ahLst/>
          <a:cxnLst/>
          <a:rect l="0" t="0" r="0" b="0"/>
          <a:pathLst>
            <a:path>
              <a:moveTo>
                <a:pt x="3317635" y="4222206"/>
              </a:moveTo>
              <a:arcTo wR="2246876" hR="2246876" stAng="3692364" swAng="3415273"/>
            </a:path>
          </a:pathLst>
        </a:custGeom>
        <a:noFill/>
        <a:ln w="10000" cap="flat" cmpd="sng" algn="ctr">
          <a:solidFill>
            <a:schemeClr val="accent1">
              <a:shade val="90000"/>
              <a:hueOff val="131858"/>
              <a:satOff val="-5774"/>
              <a:lumOff val="1242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63CD79-DFC4-484D-8896-C09047FB70FD}">
      <dsp:nvSpPr>
        <dsp:cNvPr id="0" name=""/>
        <dsp:cNvSpPr/>
      </dsp:nvSpPr>
      <dsp:spPr>
        <a:xfrm>
          <a:off x="158506" y="3372350"/>
          <a:ext cx="2588958" cy="1682822"/>
        </a:xfrm>
        <a:prstGeom prst="roundRect">
          <a:avLst/>
        </a:prstGeom>
        <a:solidFill>
          <a:schemeClr val="accent1">
            <a:shade val="80000"/>
            <a:hueOff val="263879"/>
            <a:satOff val="-11792"/>
            <a:lumOff val="2731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/>
            <a:t>Incerteza e risco</a:t>
          </a:r>
          <a:endParaRPr lang="en-US" sz="3000" kern="1200" dirty="0"/>
        </a:p>
      </dsp:txBody>
      <dsp:txXfrm>
        <a:off x="240655" y="3454499"/>
        <a:ext cx="2424660" cy="1518524"/>
      </dsp:txXfrm>
    </dsp:sp>
    <dsp:sp modelId="{D2D998CF-0197-4769-8FE9-4BE18E71ADE5}">
      <dsp:nvSpPr>
        <dsp:cNvPr id="0" name=""/>
        <dsp:cNvSpPr/>
      </dsp:nvSpPr>
      <dsp:spPr>
        <a:xfrm>
          <a:off x="1151961" y="843447"/>
          <a:ext cx="4493752" cy="4493752"/>
        </a:xfrm>
        <a:custGeom>
          <a:avLst/>
          <a:gdLst/>
          <a:ahLst/>
          <a:cxnLst/>
          <a:rect l="0" t="0" r="0" b="0"/>
          <a:pathLst>
            <a:path>
              <a:moveTo>
                <a:pt x="14982" y="2505916"/>
              </a:moveTo>
              <a:arcTo wR="2246876" hR="2246876" stAng="10402783" swAng="3651087"/>
            </a:path>
          </a:pathLst>
        </a:custGeom>
        <a:noFill/>
        <a:ln w="10000" cap="flat" cmpd="sng" algn="ctr">
          <a:solidFill>
            <a:schemeClr val="accent1">
              <a:shade val="90000"/>
              <a:hueOff val="263716"/>
              <a:satOff val="-11549"/>
              <a:lumOff val="248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7BC553-80CA-4E02-BC4A-1F92A4160CBA}">
      <dsp:nvSpPr>
        <dsp:cNvPr id="0" name=""/>
        <dsp:cNvSpPr/>
      </dsp:nvSpPr>
      <dsp:spPr>
        <a:xfrm>
          <a:off x="0" y="89495"/>
          <a:ext cx="6797675" cy="103428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Período analisado: 2 de janeiro de 2014 a 24 de novembro de 2017</a:t>
          </a:r>
          <a:endParaRPr lang="en-US" sz="2600" kern="1200" dirty="0"/>
        </a:p>
      </dsp:txBody>
      <dsp:txXfrm>
        <a:off x="50489" y="139984"/>
        <a:ext cx="6696697" cy="933302"/>
      </dsp:txXfrm>
    </dsp:sp>
    <dsp:sp modelId="{864E0D4B-DB9A-4791-9482-6023A6A9441A}">
      <dsp:nvSpPr>
        <dsp:cNvPr id="0" name=""/>
        <dsp:cNvSpPr/>
      </dsp:nvSpPr>
      <dsp:spPr>
        <a:xfrm>
          <a:off x="0" y="1198655"/>
          <a:ext cx="6797675" cy="1034280"/>
        </a:xfrm>
        <a:prstGeom prst="roundRect">
          <a:avLst/>
        </a:prstGeom>
        <a:solidFill>
          <a:schemeClr val="accent1">
            <a:shade val="80000"/>
            <a:hueOff val="65970"/>
            <a:satOff val="-2948"/>
            <a:lumOff val="682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Total de 967 dias com a variação de preço de todas as ações que compõem o Ibovespa</a:t>
          </a:r>
          <a:endParaRPr lang="en-US" sz="2600" kern="1200" dirty="0"/>
        </a:p>
      </dsp:txBody>
      <dsp:txXfrm>
        <a:off x="50489" y="1249144"/>
        <a:ext cx="6696697" cy="933302"/>
      </dsp:txXfrm>
    </dsp:sp>
    <dsp:sp modelId="{51DB3D34-BBE8-4152-9F2F-010764329208}">
      <dsp:nvSpPr>
        <dsp:cNvPr id="0" name=""/>
        <dsp:cNvSpPr/>
      </dsp:nvSpPr>
      <dsp:spPr>
        <a:xfrm>
          <a:off x="0" y="2307815"/>
          <a:ext cx="6797675" cy="1034280"/>
        </a:xfrm>
        <a:prstGeom prst="roundRect">
          <a:avLst/>
        </a:prstGeom>
        <a:solidFill>
          <a:schemeClr val="accent1">
            <a:shade val="80000"/>
            <a:hueOff val="131939"/>
            <a:satOff val="-5896"/>
            <a:lumOff val="1365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Portfólio hipotético composto pela cinco ações de maior peso relativo</a:t>
          </a:r>
          <a:endParaRPr lang="en-US" sz="2600" kern="1200" dirty="0"/>
        </a:p>
      </dsp:txBody>
      <dsp:txXfrm>
        <a:off x="50489" y="2358304"/>
        <a:ext cx="6696697" cy="933302"/>
      </dsp:txXfrm>
    </dsp:sp>
    <dsp:sp modelId="{1830BD21-F81C-40FF-BB8D-3B0EAACB559A}">
      <dsp:nvSpPr>
        <dsp:cNvPr id="0" name=""/>
        <dsp:cNvSpPr/>
      </dsp:nvSpPr>
      <dsp:spPr>
        <a:xfrm>
          <a:off x="0" y="3416976"/>
          <a:ext cx="6797675" cy="1034280"/>
        </a:xfrm>
        <a:prstGeom prst="roundRect">
          <a:avLst/>
        </a:prstGeom>
        <a:solidFill>
          <a:schemeClr val="accent1">
            <a:shade val="80000"/>
            <a:hueOff val="197909"/>
            <a:satOff val="-8844"/>
            <a:lumOff val="2048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Investimento hipotético de R$ 1.000.000,00</a:t>
          </a:r>
          <a:endParaRPr lang="en-US" sz="2600" kern="1200" dirty="0"/>
        </a:p>
      </dsp:txBody>
      <dsp:txXfrm>
        <a:off x="50489" y="3467465"/>
        <a:ext cx="6696697" cy="933302"/>
      </dsp:txXfrm>
    </dsp:sp>
    <dsp:sp modelId="{4C99928C-538C-4102-91D6-EA9EE7B1C2C1}">
      <dsp:nvSpPr>
        <dsp:cNvPr id="0" name=""/>
        <dsp:cNvSpPr/>
      </dsp:nvSpPr>
      <dsp:spPr>
        <a:xfrm>
          <a:off x="0" y="4526136"/>
          <a:ext cx="6797675" cy="1034280"/>
        </a:xfrm>
        <a:prstGeom prst="roundRect">
          <a:avLst/>
        </a:prstGeom>
        <a:solidFill>
          <a:schemeClr val="accent1">
            <a:shade val="80000"/>
            <a:hueOff val="263879"/>
            <a:satOff val="-11792"/>
            <a:lumOff val="27316"/>
          </a:schemeClr>
        </a:solidFill>
        <a:ln w="1905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Análise de risco do cenário hipotético</a:t>
          </a:r>
          <a:endParaRPr lang="en-US" sz="2600" kern="1200" dirty="0"/>
        </a:p>
      </dsp:txBody>
      <dsp:txXfrm>
        <a:off x="50489" y="4576625"/>
        <a:ext cx="6696697" cy="933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6/7/layout/BasicProcessNew">
  <dgm:title val="Basic Process New"/>
  <dgm:desc val="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fact="0.15"/>
      <dgm:constr type="h" for="ch" forName="sibTrans" op="equ"/>
    </dgm:constrLst>
    <dgm:ruleLst>
      <dgm:rule type="h" for="ch" forName="sibTrans" val="6.75" fact="NaN" max="NaN"/>
      <dgm:rule type="w" for="ch" forName="sibTrans" val="8.75" fact="NaN" max="NaN"/>
    </dgm:ruleLst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lMarg" val="12"/>
          <dgm:constr type="rMarg" val="12"/>
          <dgm:constr type="tMarg" val="12"/>
          <dgm:constr type="bMarg" val="12"/>
        </dgm:constrLst>
        <dgm:ruleLst>
          <dgm:rule type="primFontSz" val="11" fact="NaN" max="NaN"/>
          <dgm:rule type="primFontSz" val="18" fact="NaN" max="NaN"/>
          <dgm:rule type="h" val="NaN" fact="1.5" max="NaN"/>
          <dgm:rule type="primFontSz" val="11" fact="NaN" max="NaN"/>
          <dgm:rule type="h" val="INF" fact="NaN" max="NaN"/>
        </dgm:ruleLst>
      </dgm:layoutNode>
      <dgm:forEach name="sibTransForEach" axis="followSib" ptType="sibTrans" cnt="1">
        <dgm:layoutNode name="sibTransSpacerBeforeConnector" styleLbl="node1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>
            <dgm:rule type="w" val="4.5" fact="NaN" max="NaN"/>
          </dgm:ruleLst>
        </dgm:layoutNode>
        <dgm:layoutNode name="sibTrans" styleLbl="node1">
          <dgm:alg type="sp"/>
          <dgm:shape xmlns:r="http://schemas.openxmlformats.org/officeDocument/2006/relationships" type="rightArrow" r:blip="">
            <dgm:adjLst>
              <dgm:adj idx="1" val="0.5"/>
            </dgm:adjLst>
          </dgm:shape>
          <dgm:presOf axis="self"/>
          <dgm:constrLst>
            <dgm:constr type="h" val="6.75"/>
          </dgm:constrLst>
          <dgm:ruleLst>
            <dgm:rule type="h" val="6.75" fact="NaN" max="NaN"/>
            <dgm:rule type="w" val="8.75" fact="NaN" max="NaN"/>
          </dgm:ruleLst>
        </dgm:layoutNode>
        <dgm:layoutNode name="sibTransSpacerAfterConnector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441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56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4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63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688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549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24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044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65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03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78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373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3analytics.com/blog/exposing_downsides_va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8C6E698C-8155-4B8B-BDC9-B7299772B50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8A549DE7-671D-4575-AF43-858FD99981C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C22D9B36-9BE7-472B-8808-7E0D6810738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0942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3" name="Straight Connector 13">
            <a:extLst>
              <a:ext uri="{FF2B5EF4-FFF2-40B4-BE49-F238E27FC236}">
                <a16:creationId xmlns:a16="http://schemas.microsoft.com/office/drawing/2014/main" id="{09525C9A-1972-4836-BA7A-706C946EF4DA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02428D47-4193-4431-AF86-B68DC51DC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018" y="643467"/>
            <a:ext cx="7009209" cy="5054008"/>
          </a:xfrm>
        </p:spPr>
        <p:txBody>
          <a:bodyPr anchor="ctr">
            <a:normAutofit/>
          </a:bodyPr>
          <a:lstStyle/>
          <a:p>
            <a:pPr algn="ctr"/>
            <a:r>
              <a:rPr lang="pt-BR" dirty="0"/>
              <a:t>Análise de risco através do </a:t>
            </a:r>
            <a:r>
              <a:rPr lang="pt-BR" i="1" dirty="0" err="1"/>
              <a:t>Value</a:t>
            </a:r>
            <a:r>
              <a:rPr lang="pt-BR" i="1" dirty="0"/>
              <a:t> </a:t>
            </a:r>
            <a:r>
              <a:rPr lang="pt-BR" i="1" dirty="0" err="1"/>
              <a:t>at</a:t>
            </a:r>
            <a:r>
              <a:rPr lang="pt-BR" i="1" dirty="0"/>
              <a:t> </a:t>
            </a:r>
            <a:r>
              <a:rPr lang="pt-BR" i="1" dirty="0" err="1"/>
              <a:t>Risk</a:t>
            </a:r>
            <a:endParaRPr lang="pt-BR" i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CA69F86-CA47-411C-A743-D026A4B84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70994" y="643467"/>
            <a:ext cx="4321005" cy="5054008"/>
          </a:xfrm>
        </p:spPr>
        <p:txBody>
          <a:bodyPr anchor="ctr"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Filipe Gomes de Lima</a:t>
            </a:r>
          </a:p>
          <a:p>
            <a:pPr algn="ctr"/>
            <a:r>
              <a:rPr lang="pt-BR" dirty="0"/>
              <a:t>Tratamento estatístico de dados em física experimental - 2017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2553FC6-C08D-4C49-8234-7F41B4BBE7BE}"/>
              </a:ext>
            </a:extLst>
          </p:cNvPr>
          <p:cNvSpPr txBox="1"/>
          <p:nvPr/>
        </p:nvSpPr>
        <p:spPr>
          <a:xfrm>
            <a:off x="5546607" y="6444734"/>
            <a:ext cx="464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Instituto de Física da Universidade de São Paulo</a:t>
            </a:r>
          </a:p>
        </p:txBody>
      </p:sp>
    </p:spTree>
    <p:extLst>
      <p:ext uri="{BB962C8B-B14F-4D97-AF65-F5344CB8AC3E}">
        <p14:creationId xmlns:p14="http://schemas.microsoft.com/office/powerpoint/2010/main" val="3242067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1" name="Rectangle 84">
            <a:extLst>
              <a:ext uri="{FF2B5EF4-FFF2-40B4-BE49-F238E27FC236}">
                <a16:creationId xmlns:a16="http://schemas.microsoft.com/office/drawing/2014/main" id="{FB5993E2-C02B-4335-ABA5-D8EC465551E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86">
            <a:extLst>
              <a:ext uri="{FF2B5EF4-FFF2-40B4-BE49-F238E27FC236}">
                <a16:creationId xmlns:a16="http://schemas.microsoft.com/office/drawing/2014/main" id="{C0B801A2-5622-4BE8-9AD2-C337A2CD00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" name="Rectangle 88">
            <a:extLst>
              <a:ext uri="{FF2B5EF4-FFF2-40B4-BE49-F238E27FC236}">
                <a16:creationId xmlns:a16="http://schemas.microsoft.com/office/drawing/2014/main" id="{B7AF614F-5BC3-4086-99F5-B87C5847A07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B1B211D-5740-4CE1-A007-A599BED69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2. Value at Risk </a:t>
            </a:r>
          </a:p>
        </p:txBody>
      </p:sp>
      <p:graphicFrame>
        <p:nvGraphicFramePr>
          <p:cNvPr id="104" name="CaixaDeTexto 1"/>
          <p:cNvGraphicFramePr/>
          <p:nvPr>
            <p:extLst>
              <p:ext uri="{D42A27DB-BD31-4B8C-83A1-F6EECF244321}">
                <p14:modId xmlns:p14="http://schemas.microsoft.com/office/powerpoint/2010/main" val="464129941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1318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9">
            <a:extLst>
              <a:ext uri="{FF2B5EF4-FFF2-40B4-BE49-F238E27FC236}">
                <a16:creationId xmlns:a16="http://schemas.microsoft.com/office/drawing/2014/main" id="{FB5993E2-C02B-4335-ABA5-D8EC465551E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C0B801A2-5622-4BE8-9AD2-C337A2CD00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B7AF614F-5BC3-4086-99F5-B87C5847A07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61EA5F9-D6F4-49F8-BE00-08F120B2F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pt-BR" sz="3600">
                <a:solidFill>
                  <a:srgbClr val="FFFFFF"/>
                </a:solidFill>
              </a:rPr>
              <a:t>2. Value at Risk</a:t>
            </a:r>
          </a:p>
        </p:txBody>
      </p:sp>
      <p:graphicFrame>
        <p:nvGraphicFramePr>
          <p:cNvPr id="20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746749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7562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B5993E2-C02B-4335-ABA5-D8EC465551E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B801A2-5622-4BE8-9AD2-C337A2CD00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AF614F-5BC3-4086-99F5-B87C5847A07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49D1B3F-DC82-463A-9EBB-A22F46965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pt-BR" sz="3600">
                <a:solidFill>
                  <a:srgbClr val="FFFFFF"/>
                </a:solidFill>
              </a:rPr>
              <a:t>2. Value at Risk</a:t>
            </a:r>
          </a:p>
        </p:txBody>
      </p:sp>
      <p:graphicFrame>
        <p:nvGraphicFramePr>
          <p:cNvPr id="5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904619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2273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0" name="Rectangle 139">
            <a:extLst>
              <a:ext uri="{FF2B5EF4-FFF2-40B4-BE49-F238E27FC236}">
                <a16:creationId xmlns:a16="http://schemas.microsoft.com/office/drawing/2014/main" id="{990D0034-F768-41E7-85D4-F38C4DE8577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C4F7E42D-8B5A-4FC8-81CD-9E60171F7FA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8C04651D-B9F4-4935-A02D-364153FBDF5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054" name="Picture 6" descr="Histogram 3">
            <a:extLst>
              <a:ext uri="{FF2B5EF4-FFF2-40B4-BE49-F238E27FC236}">
                <a16:creationId xmlns:a16="http://schemas.microsoft.com/office/drawing/2014/main" id="{FF70972E-D5EB-4147-9889-7428295441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0" r="17096" b="2"/>
          <a:stretch/>
        </p:blipFill>
        <p:spPr bwMode="auto">
          <a:xfrm>
            <a:off x="4742017" y="640080"/>
            <a:ext cx="6798082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Histogram 4">
            <a:extLst>
              <a:ext uri="{FF2B5EF4-FFF2-40B4-BE49-F238E27FC236}">
                <a16:creationId xmlns:a16="http://schemas.microsoft.com/office/drawing/2014/main" id="{0A7ABD23-2396-4C14-9392-1F66AD74FD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A0A4CE1-53D2-46FC-BA09-8CA4496A3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>
            <a:normAutofit/>
          </a:bodyPr>
          <a:lstStyle/>
          <a:p>
            <a:r>
              <a:rPr lang="pt-BR" sz="3600" dirty="0">
                <a:solidFill>
                  <a:srgbClr val="FFFFFF"/>
                </a:solidFill>
              </a:rPr>
              <a:t>2. </a:t>
            </a:r>
            <a:r>
              <a:rPr lang="pt-BR" sz="3600">
                <a:solidFill>
                  <a:srgbClr val="FFFFFF"/>
                </a:solidFill>
              </a:rPr>
              <a:t>Value</a:t>
            </a:r>
            <a:r>
              <a:rPr lang="pt-BR" sz="3600" dirty="0">
                <a:solidFill>
                  <a:srgbClr val="FFFFFF"/>
                </a:solidFill>
              </a:rPr>
              <a:t> </a:t>
            </a:r>
            <a:r>
              <a:rPr lang="pt-BR" sz="3600">
                <a:solidFill>
                  <a:srgbClr val="FFFFFF"/>
                </a:solidFill>
              </a:rPr>
              <a:t>at</a:t>
            </a:r>
            <a:r>
              <a:rPr lang="pt-BR" sz="3600" dirty="0">
                <a:solidFill>
                  <a:srgbClr val="FFFFFF"/>
                </a:solidFill>
              </a:rPr>
              <a:t> </a:t>
            </a:r>
            <a:r>
              <a:rPr lang="pt-BR" sz="3600">
                <a:solidFill>
                  <a:srgbClr val="FFFFFF"/>
                </a:solidFill>
              </a:rPr>
              <a:t>Risk</a:t>
            </a:r>
            <a:endParaRPr lang="pt-BR" sz="3600" dirty="0">
              <a:solidFill>
                <a:srgbClr val="FFFFFF"/>
              </a:solidFill>
            </a:endParaRPr>
          </a:p>
        </p:txBody>
      </p:sp>
      <p:sp>
        <p:nvSpPr>
          <p:cNvPr id="2055" name="Content Placeholder 2054"/>
          <p:cNvSpPr>
            <a:spLocks noGrp="1"/>
          </p:cNvSpPr>
          <p:nvPr>
            <p:ph idx="1"/>
          </p:nvPr>
        </p:nvSpPr>
        <p:spPr>
          <a:xfrm>
            <a:off x="492371" y="4375052"/>
            <a:ext cx="3084844" cy="1614267"/>
          </a:xfrm>
        </p:spPr>
        <p:txBody>
          <a:bodyPr>
            <a:normAutofit/>
          </a:bodyPr>
          <a:lstStyle/>
          <a:p>
            <a:r>
              <a:rPr lang="en-US" sz="1500" dirty="0">
                <a:solidFill>
                  <a:srgbClr val="FFFFFF"/>
                </a:solidFill>
                <a:latin typeface="Calibri (Corpo)"/>
              </a:rPr>
              <a:t>Fonte: Value at Risk – </a:t>
            </a:r>
            <a:r>
              <a:rPr lang="en-US" sz="1500" dirty="0" err="1">
                <a:solidFill>
                  <a:srgbClr val="FFFFFF"/>
                </a:solidFill>
                <a:latin typeface="Calibri (Corpo)"/>
              </a:rPr>
              <a:t>VaR</a:t>
            </a:r>
            <a:r>
              <a:rPr lang="en-US" sz="1500" dirty="0">
                <a:solidFill>
                  <a:srgbClr val="FFFFFF"/>
                </a:solidFill>
                <a:latin typeface="Calibri (Corpo)"/>
              </a:rPr>
              <a:t> Historical Simulation approach in Excel. &lt;https://financetrainingcourse.com/education/2011/05/value-at-risk-histograms-and-risk-management-in-excel/&gt; . </a:t>
            </a:r>
            <a:r>
              <a:rPr lang="en-US" sz="1500" dirty="0" err="1">
                <a:solidFill>
                  <a:srgbClr val="FFFFFF"/>
                </a:solidFill>
                <a:latin typeface="Calibri (Corpo)"/>
              </a:rPr>
              <a:t>Acessado</a:t>
            </a:r>
            <a:r>
              <a:rPr lang="en-US" sz="1500" dirty="0">
                <a:solidFill>
                  <a:srgbClr val="FFFFFF"/>
                </a:solidFill>
                <a:latin typeface="Calibri (Corpo)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Calibri (Corpo)"/>
              </a:rPr>
              <a:t>em</a:t>
            </a:r>
            <a:r>
              <a:rPr lang="en-US" sz="1500" dirty="0">
                <a:solidFill>
                  <a:srgbClr val="FFFFFF"/>
                </a:solidFill>
                <a:latin typeface="Calibri (Corpo)"/>
              </a:rPr>
              <a:t> 26 de </a:t>
            </a:r>
            <a:r>
              <a:rPr lang="en-US" sz="1500" dirty="0" err="1">
                <a:solidFill>
                  <a:srgbClr val="FFFFFF"/>
                </a:solidFill>
                <a:latin typeface="Calibri (Corpo)"/>
              </a:rPr>
              <a:t>novembro</a:t>
            </a:r>
            <a:r>
              <a:rPr lang="en-US" sz="1500" dirty="0">
                <a:solidFill>
                  <a:srgbClr val="FFFFFF"/>
                </a:solidFill>
                <a:latin typeface="Calibri (Corpo)"/>
              </a:rPr>
              <a:t> de 2017.</a:t>
            </a:r>
          </a:p>
        </p:txBody>
      </p:sp>
    </p:spTree>
    <p:extLst>
      <p:ext uri="{BB962C8B-B14F-4D97-AF65-F5344CB8AC3E}">
        <p14:creationId xmlns:p14="http://schemas.microsoft.com/office/powerpoint/2010/main" val="3785181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9" name="Rectangle 198">
            <a:extLst>
              <a:ext uri="{FF2B5EF4-FFF2-40B4-BE49-F238E27FC236}">
                <a16:creationId xmlns:a16="http://schemas.microsoft.com/office/drawing/2014/main" id="{990D0034-F768-41E7-85D4-F38C4DE8577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C4F7E42D-8B5A-4FC8-81CD-9E60171F7FA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8C04651D-B9F4-4935-A02D-364153FBDF5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074" name="Picture 2" descr="Histogram 4">
            <a:extLst>
              <a:ext uri="{FF2B5EF4-FFF2-40B4-BE49-F238E27FC236}">
                <a16:creationId xmlns:a16="http://schemas.microsoft.com/office/drawing/2014/main" id="{949D2ED3-19E0-4B41-B629-4C0DAF4610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1" r="29448"/>
          <a:stretch/>
        </p:blipFill>
        <p:spPr bwMode="auto">
          <a:xfrm>
            <a:off x="4742017" y="640080"/>
            <a:ext cx="6798082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Histogram 4">
            <a:extLst>
              <a:ext uri="{FF2B5EF4-FFF2-40B4-BE49-F238E27FC236}">
                <a16:creationId xmlns:a16="http://schemas.microsoft.com/office/drawing/2014/main" id="{0A7ABD23-2396-4C14-9392-1F66AD74FD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A0A4CE1-53D2-46FC-BA09-8CA4496A3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>
            <a:normAutofit/>
          </a:bodyPr>
          <a:lstStyle/>
          <a:p>
            <a:r>
              <a:rPr lang="pt-BR" sz="3600" dirty="0">
                <a:solidFill>
                  <a:srgbClr val="FFFFFF"/>
                </a:solidFill>
              </a:rPr>
              <a:t>2. </a:t>
            </a:r>
            <a:r>
              <a:rPr lang="pt-BR" sz="3600">
                <a:solidFill>
                  <a:srgbClr val="FFFFFF"/>
                </a:solidFill>
              </a:rPr>
              <a:t>Value</a:t>
            </a:r>
            <a:r>
              <a:rPr lang="pt-BR" sz="3600" dirty="0">
                <a:solidFill>
                  <a:srgbClr val="FFFFFF"/>
                </a:solidFill>
              </a:rPr>
              <a:t> </a:t>
            </a:r>
            <a:r>
              <a:rPr lang="pt-BR" sz="3600">
                <a:solidFill>
                  <a:srgbClr val="FFFFFF"/>
                </a:solidFill>
              </a:rPr>
              <a:t>at</a:t>
            </a:r>
            <a:r>
              <a:rPr lang="pt-BR" sz="3600" dirty="0">
                <a:solidFill>
                  <a:srgbClr val="FFFFFF"/>
                </a:solidFill>
              </a:rPr>
              <a:t> </a:t>
            </a:r>
            <a:r>
              <a:rPr lang="pt-BR" sz="3600">
                <a:solidFill>
                  <a:srgbClr val="FFFFFF"/>
                </a:solidFill>
              </a:rPr>
              <a:t>Risk</a:t>
            </a:r>
            <a:endParaRPr lang="pt-BR" sz="3600" dirty="0">
              <a:solidFill>
                <a:srgbClr val="FFFFFF"/>
              </a:solidFill>
            </a:endParaRPr>
          </a:p>
        </p:txBody>
      </p:sp>
      <p:sp>
        <p:nvSpPr>
          <p:cNvPr id="2055" name="Content Placeholder 2054"/>
          <p:cNvSpPr>
            <a:spLocks noGrp="1"/>
          </p:cNvSpPr>
          <p:nvPr>
            <p:ph idx="1"/>
          </p:nvPr>
        </p:nvSpPr>
        <p:spPr>
          <a:xfrm>
            <a:off x="492371" y="4501662"/>
            <a:ext cx="3084844" cy="1487657"/>
          </a:xfrm>
        </p:spPr>
        <p:txBody>
          <a:bodyPr>
            <a:normAutofit lnSpcReduction="10000"/>
          </a:bodyPr>
          <a:lstStyle/>
          <a:p>
            <a:r>
              <a:rPr lang="en-US" sz="1500" dirty="0">
                <a:solidFill>
                  <a:srgbClr val="FFFFFF"/>
                </a:solidFill>
                <a:latin typeface="Calibri (Corpo)"/>
              </a:rPr>
              <a:t>Fonte: Value at Risk – </a:t>
            </a:r>
            <a:r>
              <a:rPr lang="en-US" sz="1500" dirty="0" err="1">
                <a:solidFill>
                  <a:srgbClr val="FFFFFF"/>
                </a:solidFill>
                <a:latin typeface="Calibri (Corpo)"/>
              </a:rPr>
              <a:t>VaR</a:t>
            </a:r>
            <a:r>
              <a:rPr lang="en-US" sz="1500" dirty="0">
                <a:solidFill>
                  <a:srgbClr val="FFFFFF"/>
                </a:solidFill>
                <a:latin typeface="Calibri (Corpo)"/>
              </a:rPr>
              <a:t> Historical Simulation approach in Excel. &lt;https://financetrainingcourse.com/education/2011/05/value-at-risk-histograms-and-risk-management-in-excel/&gt; . </a:t>
            </a:r>
            <a:r>
              <a:rPr lang="en-US" sz="1500" dirty="0" err="1">
                <a:solidFill>
                  <a:srgbClr val="FFFFFF"/>
                </a:solidFill>
                <a:latin typeface="Calibri (Corpo)"/>
              </a:rPr>
              <a:t>Acessado</a:t>
            </a:r>
            <a:r>
              <a:rPr lang="en-US" sz="1500" dirty="0">
                <a:solidFill>
                  <a:srgbClr val="FFFFFF"/>
                </a:solidFill>
                <a:latin typeface="Calibri (Corpo)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Calibri (Corpo)"/>
              </a:rPr>
              <a:t>em</a:t>
            </a:r>
            <a:r>
              <a:rPr lang="en-US" sz="1500" dirty="0">
                <a:solidFill>
                  <a:srgbClr val="FFFFFF"/>
                </a:solidFill>
                <a:latin typeface="Calibri (Corpo)"/>
              </a:rPr>
              <a:t> 26 de </a:t>
            </a:r>
            <a:r>
              <a:rPr lang="en-US" sz="1500" dirty="0" err="1">
                <a:solidFill>
                  <a:srgbClr val="FFFFFF"/>
                </a:solidFill>
                <a:latin typeface="Calibri (Corpo)"/>
              </a:rPr>
              <a:t>novembro</a:t>
            </a:r>
            <a:r>
              <a:rPr lang="en-US" sz="1500" dirty="0">
                <a:solidFill>
                  <a:srgbClr val="FFFFFF"/>
                </a:solidFill>
                <a:latin typeface="Calibri (Corpo)"/>
              </a:rPr>
              <a:t> de 2017.</a:t>
            </a:r>
          </a:p>
        </p:txBody>
      </p:sp>
    </p:spTree>
    <p:extLst>
      <p:ext uri="{BB962C8B-B14F-4D97-AF65-F5344CB8AC3E}">
        <p14:creationId xmlns:p14="http://schemas.microsoft.com/office/powerpoint/2010/main" val="1689956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C0B2E1-0268-42EC-ABD3-94F81A05BCB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2256B4-48EA-40FC-BBC0-AA1EE6E0080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D44BCCA-102D-4A9D-B1E4-2450CAF0B05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8C6E698C-8155-4B8B-BDC9-B7299772B50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EEF5601-A8BC-411D-AA64-3E79320BA1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3209156-242F-4B26-8D07-CEB2B68A9F9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34" y="0"/>
            <a:ext cx="760726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E3543EE-837D-4E18-9B4E-002825A77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928" y="965200"/>
            <a:ext cx="5999002" cy="4927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000" b="1" dirty="0">
                <a:solidFill>
                  <a:srgbClr val="FFFFFF"/>
                </a:solidFill>
              </a:rPr>
              <a:t>3. </a:t>
            </a:r>
            <a:r>
              <a:rPr lang="en-US" sz="8000" b="1" dirty="0" err="1">
                <a:solidFill>
                  <a:srgbClr val="FFFFFF"/>
                </a:solidFill>
              </a:rPr>
              <a:t>Metodologia</a:t>
            </a:r>
            <a:br>
              <a:rPr lang="en-US" sz="8000" dirty="0">
                <a:solidFill>
                  <a:srgbClr val="FFFFFF"/>
                </a:solidFill>
              </a:rPr>
            </a:br>
            <a:endParaRPr lang="en-US" sz="8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1171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B5993E2-C02B-4335-ABA5-D8EC465551E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B801A2-5622-4BE8-9AD2-C337A2CD00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AF614F-5BC3-4086-99F5-B87C5847A07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E3543EE-837D-4E18-9B4E-002825A77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pPr algn="ctr"/>
            <a:r>
              <a:rPr lang="pt-BR" sz="3600" b="1" dirty="0">
                <a:solidFill>
                  <a:srgbClr val="FFFFFF"/>
                </a:solidFill>
              </a:rPr>
              <a:t>3. Metodologia</a:t>
            </a:r>
            <a:br>
              <a:rPr lang="pt-BR" sz="3600" dirty="0">
                <a:solidFill>
                  <a:srgbClr val="FFFFFF"/>
                </a:solidFill>
              </a:rPr>
            </a:br>
            <a:r>
              <a:rPr lang="pt-BR" sz="3600" dirty="0">
                <a:solidFill>
                  <a:srgbClr val="FFFFFF"/>
                </a:solidFill>
              </a:rPr>
              <a:t>Dados históricos</a:t>
            </a:r>
          </a:p>
        </p:txBody>
      </p:sp>
      <p:graphicFrame>
        <p:nvGraphicFramePr>
          <p:cNvPr id="5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385548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386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B5993E2-C02B-4335-ABA5-D8EC465551E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B801A2-5622-4BE8-9AD2-C337A2CD00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AF614F-5BC3-4086-99F5-B87C5847A07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E3543EE-837D-4E18-9B4E-002825A77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pPr algn="ctr"/>
            <a:r>
              <a:rPr lang="pt-BR" sz="3600" b="1" dirty="0">
                <a:solidFill>
                  <a:srgbClr val="FFFFFF"/>
                </a:solidFill>
              </a:rPr>
              <a:t>3. Metodologia</a:t>
            </a:r>
            <a:br>
              <a:rPr lang="pt-BR" sz="3600" dirty="0">
                <a:solidFill>
                  <a:srgbClr val="FFFFFF"/>
                </a:solidFill>
              </a:rPr>
            </a:br>
            <a:r>
              <a:rPr lang="pt-BR" sz="3600" dirty="0">
                <a:solidFill>
                  <a:srgbClr val="FFFFFF"/>
                </a:solidFill>
              </a:rPr>
              <a:t>Portfólio</a:t>
            </a:r>
          </a:p>
        </p:txBody>
      </p:sp>
      <p:graphicFrame>
        <p:nvGraphicFramePr>
          <p:cNvPr id="5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635802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3448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990D0034-F768-41E7-85D4-F38C4DE8577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4F7E42D-8B5A-4FC8-81CD-9E60171F7FA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C04651D-B9F4-4935-A02D-364153FBDF5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B1B211D-5740-4CE1-A007-A599BED69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pPr algn="ctr"/>
            <a:r>
              <a:rPr lang="pt-BR" sz="3600" b="1" dirty="0">
                <a:solidFill>
                  <a:srgbClr val="FFFFFF"/>
                </a:solidFill>
              </a:rPr>
              <a:t>3. Metodologia</a:t>
            </a:r>
            <a:br>
              <a:rPr lang="pt-BR" sz="3600" dirty="0">
                <a:solidFill>
                  <a:srgbClr val="FFFFFF"/>
                </a:solidFill>
              </a:rPr>
            </a:br>
            <a:r>
              <a:rPr lang="pt-BR" sz="3600" dirty="0">
                <a:solidFill>
                  <a:srgbClr val="FFFFFF"/>
                </a:solidFill>
              </a:rPr>
              <a:t>Portfólio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927A845-601B-4E6C-9696-237130A199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5917" y="1276350"/>
            <a:ext cx="6661975" cy="434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735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990D0034-F768-41E7-85D4-F38C4DE8577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4F7E42D-8B5A-4FC8-81CD-9E60171F7FA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C04651D-B9F4-4935-A02D-364153FBDF5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B1B211D-5740-4CE1-A007-A599BED69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pPr algn="ctr"/>
            <a:r>
              <a:rPr lang="pt-BR" sz="3600" b="1" dirty="0">
                <a:solidFill>
                  <a:srgbClr val="FFFFFF"/>
                </a:solidFill>
              </a:rPr>
              <a:t>3. Metodologia</a:t>
            </a:r>
            <a:br>
              <a:rPr lang="pt-BR" sz="3600" dirty="0">
                <a:solidFill>
                  <a:srgbClr val="FFFFFF"/>
                </a:solidFill>
              </a:rPr>
            </a:br>
            <a:r>
              <a:rPr lang="pt-BR" sz="3600" dirty="0">
                <a:solidFill>
                  <a:srgbClr val="FFFFFF"/>
                </a:solidFill>
              </a:rPr>
              <a:t>Portfólio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6FEC095-338A-4839-A2ED-AE822E01A06C}"/>
              </a:ext>
            </a:extLst>
          </p:cNvPr>
          <p:cNvSpPr txBox="1"/>
          <p:nvPr/>
        </p:nvSpPr>
        <p:spPr>
          <a:xfrm>
            <a:off x="5009321" y="2526092"/>
            <a:ext cx="58332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A função anterior constrói o portfólio a partir de dois dados de entrada: o valor de cada ação em relação ao tempo e o peso relativo da ação no portfólio.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A saída (vetor D) representa o valor histórico do portfólio no período analisado.</a:t>
            </a:r>
          </a:p>
        </p:txBody>
      </p:sp>
    </p:spTree>
    <p:extLst>
      <p:ext uri="{BB962C8B-B14F-4D97-AF65-F5344CB8AC3E}">
        <p14:creationId xmlns:p14="http://schemas.microsoft.com/office/powerpoint/2010/main" val="2364311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0">
            <a:extLst>
              <a:ext uri="{FF2B5EF4-FFF2-40B4-BE49-F238E27FC236}">
                <a16:creationId xmlns:a16="http://schemas.microsoft.com/office/drawing/2014/main" id="{FB5993E2-C02B-4335-ABA5-D8EC465551E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2">
            <a:extLst>
              <a:ext uri="{FF2B5EF4-FFF2-40B4-BE49-F238E27FC236}">
                <a16:creationId xmlns:a16="http://schemas.microsoft.com/office/drawing/2014/main" id="{C0B801A2-5622-4BE8-9AD2-C337A2CD00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24">
            <a:extLst>
              <a:ext uri="{FF2B5EF4-FFF2-40B4-BE49-F238E27FC236}">
                <a16:creationId xmlns:a16="http://schemas.microsoft.com/office/drawing/2014/main" id="{B7AF614F-5BC3-4086-99F5-B87C5847A07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E944EC5-E35C-48E7-BD5F-DFFE85420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pt-BR" sz="3600">
                <a:solidFill>
                  <a:srgbClr val="FFFFFF"/>
                </a:solidFill>
              </a:rPr>
              <a:t>Análise de risco através do </a:t>
            </a:r>
            <a:r>
              <a:rPr lang="pt-BR" sz="3600" i="1">
                <a:solidFill>
                  <a:srgbClr val="FFFFFF"/>
                </a:solidFill>
              </a:rPr>
              <a:t>Value at Risk</a:t>
            </a:r>
            <a:endParaRPr lang="pt-BR" sz="3600">
              <a:solidFill>
                <a:srgbClr val="FFFFFF"/>
              </a:solidFill>
            </a:endParaRPr>
          </a:p>
        </p:txBody>
      </p:sp>
      <p:graphicFrame>
        <p:nvGraphicFramePr>
          <p:cNvPr id="5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581469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59889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4CC594A-A820-450F-B363-C19201FCFEC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FAB3DA-E9ED-4574-ABCC-378BC0FF1BB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B8D6B0-55D6-48DC-86D8-FD95D5F118A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Espaço Reservado para Conteúdo 3">
            <a:extLst>
              <a:ext uri="{FF2B5EF4-FFF2-40B4-BE49-F238E27FC236}">
                <a16:creationId xmlns:a16="http://schemas.microsoft.com/office/drawing/2014/main" id="{DD3F51DB-4DD9-41CE-8C28-B05AD051DD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8882" y="1903230"/>
            <a:ext cx="6798082" cy="411834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5825D63-9663-4987-94B3-F7B78506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3445565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rgbClr val="FFFFFF"/>
                </a:solidFill>
              </a:rPr>
              <a:t>3. Metodologia</a:t>
            </a:r>
            <a:br>
              <a:rPr lang="pt-BR" sz="3600" dirty="0">
                <a:solidFill>
                  <a:srgbClr val="FFFFFF"/>
                </a:solidFill>
              </a:rPr>
            </a:br>
            <a:r>
              <a:rPr lang="pt-BR" sz="3600" dirty="0">
                <a:solidFill>
                  <a:srgbClr val="FFFFFF"/>
                </a:solidFill>
              </a:rPr>
              <a:t>Função para cálculo do </a:t>
            </a:r>
            <a:r>
              <a:rPr lang="pt-BR" sz="3600" dirty="0" err="1">
                <a:solidFill>
                  <a:srgbClr val="FFFFFF"/>
                </a:solidFill>
              </a:rPr>
              <a:t>VaR</a:t>
            </a:r>
            <a:endParaRPr lang="pt-BR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964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990D0034-F768-41E7-85D4-F38C4DE8577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4F7E42D-8B5A-4FC8-81CD-9E60171F7FA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C04651D-B9F4-4935-A02D-364153FBDF5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B1B211D-5740-4CE1-A007-A599BED69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pPr algn="ctr"/>
            <a:r>
              <a:rPr lang="pt-BR" sz="3600" b="1" dirty="0">
                <a:solidFill>
                  <a:srgbClr val="FFFFFF"/>
                </a:solidFill>
              </a:rPr>
              <a:t>3. Metodologia</a:t>
            </a:r>
            <a:br>
              <a:rPr lang="pt-BR" sz="3600" dirty="0">
                <a:solidFill>
                  <a:srgbClr val="FFFFFF"/>
                </a:solidFill>
              </a:rPr>
            </a:br>
            <a:r>
              <a:rPr lang="pt-BR" sz="3600" dirty="0">
                <a:solidFill>
                  <a:srgbClr val="FFFFFF"/>
                </a:solidFill>
              </a:rPr>
              <a:t>Função para cálculo do </a:t>
            </a:r>
            <a:r>
              <a:rPr lang="pt-BR" sz="3600" dirty="0" err="1">
                <a:solidFill>
                  <a:srgbClr val="FFFFFF"/>
                </a:solidFill>
              </a:rPr>
              <a:t>VaR</a:t>
            </a:r>
            <a:endParaRPr lang="pt-BR" sz="3600" dirty="0">
              <a:solidFill>
                <a:srgbClr val="FFFFFF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6FEC095-338A-4839-A2ED-AE822E01A06C}"/>
              </a:ext>
            </a:extLst>
          </p:cNvPr>
          <p:cNvSpPr txBox="1"/>
          <p:nvPr/>
        </p:nvSpPr>
        <p:spPr>
          <a:xfrm>
            <a:off x="5009321" y="2526092"/>
            <a:ext cx="58332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A função calcula o </a:t>
            </a:r>
            <a:r>
              <a:rPr lang="pt-BR" sz="2000" i="1" dirty="0" err="1"/>
              <a:t>Value</a:t>
            </a:r>
            <a:r>
              <a:rPr lang="pt-BR" sz="2000" i="1" dirty="0"/>
              <a:t> </a:t>
            </a:r>
            <a:r>
              <a:rPr lang="pt-BR" sz="2000" i="1" dirty="0" err="1"/>
              <a:t>at</a:t>
            </a:r>
            <a:r>
              <a:rPr lang="pt-BR" sz="2000" i="1" dirty="0"/>
              <a:t> </a:t>
            </a:r>
            <a:r>
              <a:rPr lang="pt-BR" sz="2000" i="1" dirty="0" err="1"/>
              <a:t>Risk</a:t>
            </a:r>
            <a:r>
              <a:rPr lang="pt-BR" sz="2000" i="1" dirty="0"/>
              <a:t> </a:t>
            </a:r>
            <a:r>
              <a:rPr lang="pt-BR" sz="2000" dirty="0"/>
              <a:t>do portfólio dado pelo D. </a:t>
            </a:r>
          </a:p>
          <a:p>
            <a:pPr algn="just"/>
            <a:r>
              <a:rPr lang="pt-BR" sz="2000" dirty="0"/>
              <a:t>Os ganhos diários são dados pelo vetor C. O histograma da distribuição de probabilidade dos ganhos é dado pelo vetor C. A media e o desvio padrão associados aos ganhos são também retornados.</a:t>
            </a:r>
          </a:p>
        </p:txBody>
      </p:sp>
    </p:spTree>
    <p:extLst>
      <p:ext uri="{BB962C8B-B14F-4D97-AF65-F5344CB8AC3E}">
        <p14:creationId xmlns:p14="http://schemas.microsoft.com/office/powerpoint/2010/main" val="25208359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4CC594A-A820-450F-B363-C19201FCFEC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FAB3DA-E9ED-4574-ABCC-378BC0FF1BB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B8D6B0-55D6-48DC-86D8-FD95D5F118A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5825D63-9663-4987-94B3-F7B78506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3445565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rgbClr val="FFFFFF"/>
                </a:solidFill>
              </a:rPr>
              <a:t>3. Metodologia</a:t>
            </a:r>
            <a:br>
              <a:rPr lang="pt-BR" sz="3600">
                <a:solidFill>
                  <a:srgbClr val="FFFFFF"/>
                </a:solidFill>
              </a:rPr>
            </a:br>
            <a:r>
              <a:rPr lang="pt-BR" sz="3600">
                <a:solidFill>
                  <a:srgbClr val="FFFFFF"/>
                </a:solidFill>
              </a:rPr>
              <a:t>Perdas reais</a:t>
            </a:r>
            <a:endParaRPr lang="pt-BR" sz="3600" dirty="0">
              <a:solidFill>
                <a:srgbClr val="FFFFFF"/>
              </a:solidFill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56A5E69-718D-4651-ACDD-3B84C06AD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4582" y="1893093"/>
            <a:ext cx="7068801" cy="317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693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990D0034-F768-41E7-85D4-F38C4DE8577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4F7E42D-8B5A-4FC8-81CD-9E60171F7FA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C04651D-B9F4-4935-A02D-364153FBDF5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B1B211D-5740-4CE1-A007-A599BED69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pPr algn="ctr"/>
            <a:r>
              <a:rPr lang="pt-BR" sz="3600" b="1" dirty="0">
                <a:solidFill>
                  <a:srgbClr val="FFFFFF"/>
                </a:solidFill>
              </a:rPr>
              <a:t>3. Metodologia</a:t>
            </a:r>
            <a:br>
              <a:rPr lang="pt-BR" sz="3600" dirty="0">
                <a:solidFill>
                  <a:srgbClr val="FFFFFF"/>
                </a:solidFill>
              </a:rPr>
            </a:br>
            <a:r>
              <a:rPr lang="pt-BR" sz="3600" dirty="0">
                <a:solidFill>
                  <a:srgbClr val="FFFFFF"/>
                </a:solidFill>
              </a:rPr>
              <a:t>Perdas reais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6FEC095-338A-4839-A2ED-AE822E01A06C}"/>
              </a:ext>
            </a:extLst>
          </p:cNvPr>
          <p:cNvSpPr txBox="1"/>
          <p:nvPr/>
        </p:nvSpPr>
        <p:spPr>
          <a:xfrm>
            <a:off x="5009321" y="2526092"/>
            <a:ext cx="58332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Os ganhos e as perdas reais podem ser obtidas e comparadas os </a:t>
            </a:r>
            <a:r>
              <a:rPr lang="pt-BR" sz="2000" i="1" dirty="0" err="1"/>
              <a:t>Values</a:t>
            </a:r>
            <a:r>
              <a:rPr lang="pt-BR" sz="2000" i="1" dirty="0"/>
              <a:t> </a:t>
            </a:r>
            <a:r>
              <a:rPr lang="pt-BR" sz="2000" i="1" dirty="0" err="1"/>
              <a:t>at</a:t>
            </a:r>
            <a:r>
              <a:rPr lang="pt-BR" sz="2000" i="1" dirty="0"/>
              <a:t> </a:t>
            </a:r>
            <a:r>
              <a:rPr lang="pt-BR" sz="2000" i="1" dirty="0" err="1"/>
              <a:t>Risk</a:t>
            </a:r>
            <a:r>
              <a:rPr lang="pt-BR" sz="2000" dirty="0"/>
              <a:t> calculados.</a:t>
            </a:r>
          </a:p>
          <a:p>
            <a:pPr algn="just"/>
            <a:r>
              <a:rPr lang="pt-BR" sz="2000" dirty="0"/>
              <a:t>Dado um portfólio, as perdas diárias são calculadas.</a:t>
            </a:r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916594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990D0034-F768-41E7-85D4-F38C4DE8577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4F7E42D-8B5A-4FC8-81CD-9E60171F7FA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C04651D-B9F4-4935-A02D-364153FBDF5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B1B211D-5740-4CE1-A007-A599BED69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pPr algn="ctr"/>
            <a:r>
              <a:rPr lang="pt-BR" sz="3600" b="1" dirty="0">
                <a:solidFill>
                  <a:srgbClr val="FFFFFF"/>
                </a:solidFill>
              </a:rPr>
              <a:t>3. Metodologia</a:t>
            </a:r>
            <a:br>
              <a:rPr lang="pt-BR" sz="3600" dirty="0">
                <a:solidFill>
                  <a:srgbClr val="FFFFFF"/>
                </a:solidFill>
              </a:rPr>
            </a:br>
            <a:endParaRPr lang="pt-BR" sz="3600" dirty="0">
              <a:solidFill>
                <a:srgbClr val="FFFFFF"/>
              </a:solidFill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3E87B87-9AE8-4A1F-B054-5C3014383E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5328" y="776080"/>
            <a:ext cx="6378046" cy="567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0021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990D0034-F768-41E7-85D4-F38C4DE8577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4F7E42D-8B5A-4FC8-81CD-9E60171F7FA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C04651D-B9F4-4935-A02D-364153FBDF5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B1B211D-5740-4CE1-A007-A599BED69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pPr algn="ctr"/>
            <a:r>
              <a:rPr lang="pt-BR" sz="3600" b="1" dirty="0">
                <a:solidFill>
                  <a:srgbClr val="FFFFFF"/>
                </a:solidFill>
              </a:rPr>
              <a:t>3. Metodologia</a:t>
            </a:r>
            <a:br>
              <a:rPr lang="pt-BR" sz="3600" dirty="0">
                <a:solidFill>
                  <a:srgbClr val="FFFFFF"/>
                </a:solidFill>
              </a:rPr>
            </a:br>
            <a:endParaRPr lang="pt-BR" sz="3600" dirty="0">
              <a:solidFill>
                <a:srgbClr val="FFFFFF"/>
              </a:solidFill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D47830F0-A14F-483C-99CC-4889A097D4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3600" y="388592"/>
            <a:ext cx="5458114" cy="622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223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C0B2E1-0268-42EC-ABD3-94F81A05BCB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2256B4-48EA-40FC-BBC0-AA1EE6E0080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D44BCCA-102D-4A9D-B1E4-2450CAF0B05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8C6E698C-8155-4B8B-BDC9-B7299772B50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EEF5601-A8BC-411D-AA64-3E79320BA1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3209156-242F-4B26-8D07-CEB2B68A9F9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34" y="0"/>
            <a:ext cx="760726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E3543EE-837D-4E18-9B4E-002825A77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928" y="965200"/>
            <a:ext cx="5999002" cy="4927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000" b="1" dirty="0">
                <a:solidFill>
                  <a:srgbClr val="FFFFFF"/>
                </a:solidFill>
              </a:rPr>
              <a:t>4.</a:t>
            </a:r>
            <a:br>
              <a:rPr lang="en-US" sz="8000" b="1" dirty="0">
                <a:solidFill>
                  <a:srgbClr val="FFFFFF"/>
                </a:solidFill>
              </a:rPr>
            </a:br>
            <a:r>
              <a:rPr lang="en-US" sz="8000" b="1" dirty="0" err="1">
                <a:solidFill>
                  <a:srgbClr val="FFFFFF"/>
                </a:solidFill>
              </a:rPr>
              <a:t>Resultados</a:t>
            </a:r>
            <a:br>
              <a:rPr lang="en-US" sz="8000" dirty="0">
                <a:solidFill>
                  <a:srgbClr val="FFFFFF"/>
                </a:solidFill>
              </a:rPr>
            </a:br>
            <a:endParaRPr lang="en-US" sz="8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173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4CC594A-A820-450F-B363-C19201FCFEC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FAB3DA-E9ED-4574-ABCC-378BC0FF1BB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B8D6B0-55D6-48DC-86D8-FD95D5F118A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5825D63-9663-4987-94B3-F7B78506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3445565"/>
          </a:xfrm>
        </p:spPr>
        <p:txBody>
          <a:bodyPr>
            <a:normAutofit/>
          </a:bodyPr>
          <a:lstStyle/>
          <a:p>
            <a:pPr algn="ctr"/>
            <a:r>
              <a:rPr lang="pt-BR" sz="3600" b="1">
                <a:solidFill>
                  <a:srgbClr val="FFFFFF"/>
                </a:solidFill>
              </a:rPr>
              <a:t>4. Resultados</a:t>
            </a:r>
            <a:br>
              <a:rPr lang="pt-BR" sz="3600">
                <a:solidFill>
                  <a:srgbClr val="FFFFFF"/>
                </a:solidFill>
              </a:rPr>
            </a:br>
            <a:r>
              <a:rPr lang="pt-BR" sz="3600">
                <a:solidFill>
                  <a:srgbClr val="FFFFFF"/>
                </a:solidFill>
              </a:rPr>
              <a:t>Todo o período</a:t>
            </a:r>
            <a:endParaRPr lang="pt-BR" sz="3600" dirty="0">
              <a:solidFill>
                <a:srgbClr val="FFFFFF"/>
              </a:solidFill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F2DA87E-8813-4573-83B5-16A01074B9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6936" y="692122"/>
            <a:ext cx="7314595" cy="547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0011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FB5993E2-C02B-4335-ABA5-D8EC465551E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0B801A2-5622-4BE8-9AD2-C337A2CD00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7AF614F-5BC3-4086-99F5-B87C5847A07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5825D63-9663-4987-94B3-F7B78506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>
                <a:solidFill>
                  <a:srgbClr val="FFFFFF"/>
                </a:solidFill>
              </a:rPr>
              <a:t>4. Resultados</a:t>
            </a:r>
            <a:br>
              <a:rPr lang="en-US" sz="3600">
                <a:solidFill>
                  <a:srgbClr val="FFFFFF"/>
                </a:solidFill>
              </a:rPr>
            </a:br>
            <a:r>
              <a:rPr lang="en-US" sz="3600">
                <a:solidFill>
                  <a:srgbClr val="FFFFFF"/>
                </a:solidFill>
              </a:rPr>
              <a:t>Todo o período</a:t>
            </a:r>
          </a:p>
        </p:txBody>
      </p:sp>
      <p:graphicFrame>
        <p:nvGraphicFramePr>
          <p:cNvPr id="18" name="CaixaDeTexto 2"/>
          <p:cNvGraphicFramePr/>
          <p:nvPr>
            <p:extLst>
              <p:ext uri="{D42A27DB-BD31-4B8C-83A1-F6EECF244321}">
                <p14:modId xmlns:p14="http://schemas.microsoft.com/office/powerpoint/2010/main" val="101615614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59597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FB5993E2-C02B-4335-ABA5-D8EC465551E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0B801A2-5622-4BE8-9AD2-C337A2CD00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7AF614F-5BC3-4086-99F5-B87C5847A07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5825D63-9663-4987-94B3-F7B78506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>
                <a:solidFill>
                  <a:srgbClr val="FFFFFF"/>
                </a:solidFill>
              </a:rPr>
              <a:t>4. Resultados</a:t>
            </a:r>
            <a:br>
              <a:rPr lang="en-US" sz="3600">
                <a:solidFill>
                  <a:srgbClr val="FFFFFF"/>
                </a:solidFill>
              </a:rPr>
            </a:br>
            <a:r>
              <a:rPr lang="en-US" sz="3600">
                <a:solidFill>
                  <a:srgbClr val="FFFFFF"/>
                </a:solidFill>
              </a:rPr>
              <a:t>Todo o período</a:t>
            </a:r>
          </a:p>
        </p:txBody>
      </p:sp>
      <p:graphicFrame>
        <p:nvGraphicFramePr>
          <p:cNvPr id="29" name="CaixaDeTexto 4"/>
          <p:cNvGraphicFramePr/>
          <p:nvPr>
            <p:extLst>
              <p:ext uri="{D42A27DB-BD31-4B8C-83A1-F6EECF244321}">
                <p14:modId xmlns:p14="http://schemas.microsoft.com/office/powerpoint/2010/main" val="4069930329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4239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C0B2E1-0268-42EC-ABD3-94F81A05BCB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2256B4-48EA-40FC-BBC0-AA1EE6E0080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D44BCCA-102D-4A9D-B1E4-2450CAF0B05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8C6E698C-8155-4B8B-BDC9-B7299772B50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EEF5601-A8BC-411D-AA64-3E79320BA1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3209156-242F-4B26-8D07-CEB2B68A9F9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34" y="0"/>
            <a:ext cx="760726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E3543EE-837D-4E18-9B4E-002825A77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928" y="965200"/>
            <a:ext cx="5999002" cy="4927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000" b="1" dirty="0">
                <a:solidFill>
                  <a:srgbClr val="FFFFFF"/>
                </a:solidFill>
              </a:rPr>
              <a:t>1. </a:t>
            </a:r>
            <a:br>
              <a:rPr lang="en-US" sz="8000" b="1" dirty="0">
                <a:solidFill>
                  <a:srgbClr val="FFFFFF"/>
                </a:solidFill>
              </a:rPr>
            </a:br>
            <a:r>
              <a:rPr lang="en-US" sz="8000" b="1" dirty="0" err="1">
                <a:solidFill>
                  <a:srgbClr val="FFFFFF"/>
                </a:solidFill>
              </a:rPr>
              <a:t>Introdução</a:t>
            </a:r>
            <a:br>
              <a:rPr lang="en-US" sz="8000" dirty="0">
                <a:solidFill>
                  <a:srgbClr val="FFFFFF"/>
                </a:solidFill>
              </a:rPr>
            </a:br>
            <a:endParaRPr lang="en-US" sz="8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2660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FB5993E2-C02B-4335-ABA5-D8EC465551E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0B801A2-5622-4BE8-9AD2-C337A2CD00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7AF614F-5BC3-4086-99F5-B87C5847A07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5825D63-9663-4987-94B3-F7B78506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</a:rPr>
              <a:t>4. </a:t>
            </a:r>
            <a:r>
              <a:rPr lang="en-US" sz="3600" b="1" dirty="0" err="1">
                <a:solidFill>
                  <a:srgbClr val="FFFFFF"/>
                </a:solidFill>
              </a:rPr>
              <a:t>Resultados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 err="1">
                <a:solidFill>
                  <a:srgbClr val="FFFFFF"/>
                </a:solidFill>
              </a:rPr>
              <a:t>Período</a:t>
            </a:r>
            <a:r>
              <a:rPr lang="en-US" sz="3600" dirty="0">
                <a:solidFill>
                  <a:srgbClr val="FFFFFF"/>
                </a:solidFill>
              </a:rPr>
              <a:t> de 500 </a:t>
            </a:r>
            <a:r>
              <a:rPr lang="en-US" sz="3600" dirty="0" err="1">
                <a:solidFill>
                  <a:srgbClr val="FFFFFF"/>
                </a:solidFill>
              </a:rPr>
              <a:t>dias</a:t>
            </a:r>
            <a:br>
              <a:rPr lang="en-US" sz="3600" dirty="0">
                <a:solidFill>
                  <a:srgbClr val="FFFFFF"/>
                </a:solidFill>
              </a:rPr>
            </a:br>
            <a:endParaRPr lang="en-US" sz="3600" dirty="0">
              <a:solidFill>
                <a:srgbClr val="FFFFFF"/>
              </a:solidFill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9416DCA-FDA4-46AB-8B23-030F091D7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3664" y="2070817"/>
            <a:ext cx="7618602" cy="2664876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6572CAA1-EE69-4AE7-B9A7-C920717BA508}"/>
              </a:ext>
            </a:extLst>
          </p:cNvPr>
          <p:cNvSpPr txBox="1"/>
          <p:nvPr/>
        </p:nvSpPr>
        <p:spPr>
          <a:xfrm>
            <a:off x="4865356" y="5553613"/>
            <a:ext cx="6161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São realizadas 466 simulações com horizonte temporal de 500 dias</a:t>
            </a:r>
          </a:p>
        </p:txBody>
      </p:sp>
    </p:spTree>
    <p:extLst>
      <p:ext uri="{BB962C8B-B14F-4D97-AF65-F5344CB8AC3E}">
        <p14:creationId xmlns:p14="http://schemas.microsoft.com/office/powerpoint/2010/main" val="27260612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FB5993E2-C02B-4335-ABA5-D8EC465551E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0B801A2-5622-4BE8-9AD2-C337A2CD00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7AF614F-5BC3-4086-99F5-B87C5847A07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5825D63-9663-4987-94B3-F7B78506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</a:rPr>
              <a:t>4. </a:t>
            </a:r>
            <a:r>
              <a:rPr lang="en-US" sz="3600" b="1" dirty="0" err="1">
                <a:solidFill>
                  <a:srgbClr val="FFFFFF"/>
                </a:solidFill>
              </a:rPr>
              <a:t>Resultados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 err="1">
                <a:solidFill>
                  <a:srgbClr val="FFFFFF"/>
                </a:solidFill>
              </a:rPr>
              <a:t>Período</a:t>
            </a:r>
            <a:r>
              <a:rPr lang="en-US" sz="3600" dirty="0">
                <a:solidFill>
                  <a:srgbClr val="FFFFFF"/>
                </a:solidFill>
              </a:rPr>
              <a:t> de 500 </a:t>
            </a:r>
            <a:r>
              <a:rPr lang="en-US" sz="3600" dirty="0" err="1">
                <a:solidFill>
                  <a:srgbClr val="FFFFFF"/>
                </a:solidFill>
              </a:rPr>
              <a:t>dias</a:t>
            </a:r>
            <a:br>
              <a:rPr lang="en-US" sz="3600" dirty="0">
                <a:solidFill>
                  <a:srgbClr val="FFFFFF"/>
                </a:solidFill>
              </a:rPr>
            </a:br>
            <a:endParaRPr lang="en-US" sz="3600" dirty="0">
              <a:solidFill>
                <a:srgbClr val="FFFFFF"/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F5A885DA-A88E-4468-A0CE-8FDEA0B57E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3664" y="754762"/>
            <a:ext cx="7113444" cy="529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4045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C0B2E1-0268-42EC-ABD3-94F81A05BCB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2256B4-48EA-40FC-BBC0-AA1EE6E0080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D44BCCA-102D-4A9D-B1E4-2450CAF0B05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8C6E698C-8155-4B8B-BDC9-B7299772B50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EEF5601-A8BC-411D-AA64-3E79320BA1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3209156-242F-4B26-8D07-CEB2B68A9F9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34" y="0"/>
            <a:ext cx="760726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E3543EE-837D-4E18-9B4E-002825A77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928" y="965200"/>
            <a:ext cx="5999002" cy="4927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000" b="1" dirty="0">
                <a:solidFill>
                  <a:srgbClr val="FFFFFF"/>
                </a:solidFill>
              </a:rPr>
              <a:t>5.</a:t>
            </a:r>
            <a:br>
              <a:rPr lang="en-US" sz="8000" b="1" dirty="0">
                <a:solidFill>
                  <a:srgbClr val="FFFFFF"/>
                </a:solidFill>
              </a:rPr>
            </a:br>
            <a:r>
              <a:rPr lang="en-US" sz="8000" b="1" dirty="0" err="1">
                <a:solidFill>
                  <a:srgbClr val="FFFFFF"/>
                </a:solidFill>
              </a:rPr>
              <a:t>Discussão</a:t>
            </a:r>
            <a:br>
              <a:rPr lang="en-US" sz="8000" dirty="0">
                <a:solidFill>
                  <a:srgbClr val="FFFFFF"/>
                </a:solidFill>
              </a:rPr>
            </a:br>
            <a:endParaRPr lang="en-US" sz="8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5148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3741B58E-3B65-4A01-A276-975AB2CF8A0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AAC67C3-831B-4AB1-A259-DFB839CAFAF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54B3F04-9EAC-45C0-B3CE-0387EEA10A0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5825D63-9663-4987-94B3-F7B78506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>
                <a:solidFill>
                  <a:srgbClr val="FFFFFF"/>
                </a:solidFill>
              </a:rPr>
              <a:t>5. </a:t>
            </a:r>
            <a:r>
              <a:rPr lang="en-US" sz="3600" b="1">
                <a:solidFill>
                  <a:srgbClr val="FFFFFF"/>
                </a:solidFill>
              </a:rPr>
              <a:t>Discussão</a:t>
            </a:r>
            <a:br>
              <a:rPr lang="en-US" sz="3600" dirty="0">
                <a:solidFill>
                  <a:srgbClr val="FFFFFF"/>
                </a:solidFill>
              </a:rPr>
            </a:br>
            <a:endParaRPr lang="en-US" sz="3600">
              <a:solidFill>
                <a:srgbClr val="FFFFFF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94FC027-7DB9-44D3-AA25-47BA32D1F079}"/>
              </a:ext>
            </a:extLst>
          </p:cNvPr>
          <p:cNvSpPr txBox="1"/>
          <p:nvPr/>
        </p:nvSpPr>
        <p:spPr>
          <a:xfrm>
            <a:off x="4742016" y="605896"/>
            <a:ext cx="6413663" cy="564620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Comparativo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entre as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perdas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reais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observadas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dias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utilizados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465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simulações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relação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respectivos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VaRs.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última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simulação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não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possui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dados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reais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para o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comparativo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Dias com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perdas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247</a:t>
            </a:r>
          </a:p>
          <a:p>
            <a:pPr marL="742950" lvl="1" indent="-28575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Dias com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grandes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perdas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4</a:t>
            </a:r>
          </a:p>
          <a:p>
            <a:pPr marL="742950" lvl="1" indent="-28575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0,86% dos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dias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tiveram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perdas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superiores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VaR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Confiabilidade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99% </a:t>
            </a:r>
          </a:p>
          <a:p>
            <a:pPr lvl="1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239650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C0B2E1-0268-42EC-ABD3-94F81A05BCB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2256B4-48EA-40FC-BBC0-AA1EE6E0080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D44BCCA-102D-4A9D-B1E4-2450CAF0B05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8C6E698C-8155-4B8B-BDC9-B7299772B50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EEF5601-A8BC-411D-AA64-3E79320BA1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3209156-242F-4B26-8D07-CEB2B68A9F9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34" y="0"/>
            <a:ext cx="760726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E3543EE-837D-4E18-9B4E-002825A77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928" y="965200"/>
            <a:ext cx="5999002" cy="4927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000" b="1" dirty="0">
                <a:solidFill>
                  <a:srgbClr val="FFFFFF"/>
                </a:solidFill>
              </a:rPr>
              <a:t>6.</a:t>
            </a:r>
            <a:br>
              <a:rPr lang="en-US" sz="8000" b="1" dirty="0">
                <a:solidFill>
                  <a:srgbClr val="FFFFFF"/>
                </a:solidFill>
              </a:rPr>
            </a:br>
            <a:r>
              <a:rPr lang="en-US" sz="8000" b="1" dirty="0" err="1">
                <a:solidFill>
                  <a:srgbClr val="FFFFFF"/>
                </a:solidFill>
              </a:rPr>
              <a:t>Conclusão</a:t>
            </a:r>
            <a:br>
              <a:rPr lang="en-US" sz="8000" dirty="0">
                <a:solidFill>
                  <a:srgbClr val="FFFFFF"/>
                </a:solidFill>
              </a:rPr>
            </a:br>
            <a:endParaRPr lang="en-US" sz="8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2500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33">
            <a:extLst>
              <a:ext uri="{FF2B5EF4-FFF2-40B4-BE49-F238E27FC236}">
                <a16:creationId xmlns:a16="http://schemas.microsoft.com/office/drawing/2014/main" id="{FB5993E2-C02B-4335-ABA5-D8EC465551E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5">
            <a:extLst>
              <a:ext uri="{FF2B5EF4-FFF2-40B4-BE49-F238E27FC236}">
                <a16:creationId xmlns:a16="http://schemas.microsoft.com/office/drawing/2014/main" id="{C0B801A2-5622-4BE8-9AD2-C337A2CD00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Rectangle 37">
            <a:extLst>
              <a:ext uri="{FF2B5EF4-FFF2-40B4-BE49-F238E27FC236}">
                <a16:creationId xmlns:a16="http://schemas.microsoft.com/office/drawing/2014/main" id="{B7AF614F-5BC3-4086-99F5-B87C5847A07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5825D63-9663-4987-94B3-F7B78506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>
                <a:solidFill>
                  <a:srgbClr val="FFFFFF"/>
                </a:solidFill>
              </a:rPr>
              <a:t>6. Conclusão</a:t>
            </a:r>
            <a:br>
              <a:rPr lang="en-US" sz="3600">
                <a:solidFill>
                  <a:srgbClr val="FFFFFF"/>
                </a:solidFill>
              </a:rPr>
            </a:br>
            <a:endParaRPr lang="en-US" sz="3600">
              <a:solidFill>
                <a:srgbClr val="FFFFFF"/>
              </a:solidFill>
            </a:endParaRPr>
          </a:p>
        </p:txBody>
      </p:sp>
      <p:graphicFrame>
        <p:nvGraphicFramePr>
          <p:cNvPr id="33" name="CaixaDeTexto 2"/>
          <p:cNvGraphicFramePr/>
          <p:nvPr>
            <p:extLst>
              <p:ext uri="{D42A27DB-BD31-4B8C-83A1-F6EECF244321}">
                <p14:modId xmlns:p14="http://schemas.microsoft.com/office/powerpoint/2010/main" val="2053206088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63840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0A1698-4FA5-4EDC-B428-595D87754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AE408C-A032-4F7A-B343-36A507D12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 </a:t>
            </a:r>
            <a:r>
              <a:rPr lang="pt-BR" b="1" dirty="0"/>
              <a:t>[1] </a:t>
            </a:r>
            <a:r>
              <a:rPr lang="pt-BR" dirty="0"/>
              <a:t>Cotações históricas. Acessado em 24/09/2017. http://www.bmfbovespa.com.br/pt_br/servicos/market-data/historico/mercado-a-vista/cotacoes-historicas/ </a:t>
            </a:r>
          </a:p>
          <a:p>
            <a:r>
              <a:rPr lang="en-US" b="1" dirty="0"/>
              <a:t>[2] </a:t>
            </a:r>
            <a:r>
              <a:rPr lang="en-US" dirty="0" err="1"/>
              <a:t>VaR</a:t>
            </a:r>
            <a:r>
              <a:rPr lang="en-US" dirty="0"/>
              <a:t>: Why knowing Value-</a:t>
            </a:r>
            <a:r>
              <a:rPr lang="en-US" dirty="0" err="1"/>
              <a:t>at_risk</a:t>
            </a:r>
            <a:r>
              <a:rPr lang="en-US" dirty="0"/>
              <a:t>. </a:t>
            </a:r>
            <a:r>
              <a:rPr lang="en-US" dirty="0" err="1"/>
              <a:t>Acessado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24/09/2017. http://www.r3analytics.com/blog/exposing_downsides_var/ </a:t>
            </a:r>
          </a:p>
          <a:p>
            <a:r>
              <a:rPr lang="pt-BR" b="1" dirty="0"/>
              <a:t>[3] </a:t>
            </a:r>
            <a:r>
              <a:rPr lang="pt-BR" dirty="0"/>
              <a:t>HULL, J.C. OPÇÕES, FUTUROS E OUTROS DERIVATIVOS. Nona edição. Porto Alegre: </a:t>
            </a:r>
            <a:r>
              <a:rPr lang="pt-BR" dirty="0" err="1"/>
              <a:t>Bookman</a:t>
            </a:r>
            <a:r>
              <a:rPr lang="pt-BR" dirty="0"/>
              <a:t>, 2016. </a:t>
            </a:r>
          </a:p>
        </p:txBody>
      </p:sp>
    </p:spTree>
    <p:extLst>
      <p:ext uri="{BB962C8B-B14F-4D97-AF65-F5344CB8AC3E}">
        <p14:creationId xmlns:p14="http://schemas.microsoft.com/office/powerpoint/2010/main" val="3195141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9">
            <a:extLst>
              <a:ext uri="{FF2B5EF4-FFF2-40B4-BE49-F238E27FC236}">
                <a16:creationId xmlns:a16="http://schemas.microsoft.com/office/drawing/2014/main" id="{FB5993E2-C02B-4335-ABA5-D8EC465551E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C0B801A2-5622-4BE8-9AD2-C337A2CD00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13">
            <a:extLst>
              <a:ext uri="{FF2B5EF4-FFF2-40B4-BE49-F238E27FC236}">
                <a16:creationId xmlns:a16="http://schemas.microsoft.com/office/drawing/2014/main" id="{B7AF614F-5BC3-4086-99F5-B87C5847A07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66C505B-3548-44C7-B5F0-931508433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pt-BR" sz="3600" dirty="0">
                <a:solidFill>
                  <a:srgbClr val="FFFFFF"/>
                </a:solidFill>
              </a:rPr>
              <a:t>1. Introdução</a:t>
            </a:r>
          </a:p>
        </p:txBody>
      </p:sp>
      <p:graphicFrame>
        <p:nvGraphicFramePr>
          <p:cNvPr id="31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66167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5877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9">
            <a:extLst>
              <a:ext uri="{FF2B5EF4-FFF2-40B4-BE49-F238E27FC236}">
                <a16:creationId xmlns:a16="http://schemas.microsoft.com/office/drawing/2014/main" id="{FB5993E2-C02B-4335-ABA5-D8EC465551E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11">
            <a:extLst>
              <a:ext uri="{FF2B5EF4-FFF2-40B4-BE49-F238E27FC236}">
                <a16:creationId xmlns:a16="http://schemas.microsoft.com/office/drawing/2014/main" id="{C0B801A2-5622-4BE8-9AD2-C337A2CD00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" name="Rectangle 13">
            <a:extLst>
              <a:ext uri="{FF2B5EF4-FFF2-40B4-BE49-F238E27FC236}">
                <a16:creationId xmlns:a16="http://schemas.microsoft.com/office/drawing/2014/main" id="{B7AF614F-5BC3-4086-99F5-B87C5847A07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B65537C-A15E-4C2A-80A4-C73D573A2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pt-BR" sz="3600">
                <a:solidFill>
                  <a:srgbClr val="FFFFFF"/>
                </a:solidFill>
              </a:rPr>
              <a:t>1. Introdução</a:t>
            </a:r>
          </a:p>
        </p:txBody>
      </p:sp>
      <p:graphicFrame>
        <p:nvGraphicFramePr>
          <p:cNvPr id="62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972755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631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C0B2E1-0268-42EC-ABD3-94F81A05BCB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2256B4-48EA-40FC-BBC0-AA1EE6E0080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D44BCCA-102D-4A9D-B1E4-2450CAF0B05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8C6E698C-8155-4B8B-BDC9-B7299772B50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EEF5601-A8BC-411D-AA64-3E79320BA1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3209156-242F-4B26-8D07-CEB2B68A9F9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34" y="0"/>
            <a:ext cx="760726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E3543EE-837D-4E18-9B4E-002825A77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928" y="965200"/>
            <a:ext cx="5999002" cy="4927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000" b="1" dirty="0">
                <a:solidFill>
                  <a:srgbClr val="FFFFFF"/>
                </a:solidFill>
              </a:rPr>
              <a:t>2. </a:t>
            </a:r>
            <a:br>
              <a:rPr lang="en-US" sz="8000" b="1" dirty="0">
                <a:solidFill>
                  <a:srgbClr val="FFFFFF"/>
                </a:solidFill>
              </a:rPr>
            </a:br>
            <a:r>
              <a:rPr lang="en-US" sz="8000" b="1" dirty="0">
                <a:solidFill>
                  <a:srgbClr val="FFFFFF"/>
                </a:solidFill>
              </a:rPr>
              <a:t>Value at Risk</a:t>
            </a:r>
            <a:br>
              <a:rPr lang="en-US" sz="8000" dirty="0">
                <a:solidFill>
                  <a:srgbClr val="FFFFFF"/>
                </a:solidFill>
              </a:rPr>
            </a:br>
            <a:endParaRPr lang="en-US" sz="8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9424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9">
            <a:extLst>
              <a:ext uri="{FF2B5EF4-FFF2-40B4-BE49-F238E27FC236}">
                <a16:creationId xmlns:a16="http://schemas.microsoft.com/office/drawing/2014/main" id="{FB5993E2-C02B-4335-ABA5-D8EC465551E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11">
            <a:extLst>
              <a:ext uri="{FF2B5EF4-FFF2-40B4-BE49-F238E27FC236}">
                <a16:creationId xmlns:a16="http://schemas.microsoft.com/office/drawing/2014/main" id="{C0B801A2-5622-4BE8-9AD2-C337A2CD00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" name="Rectangle 13">
            <a:extLst>
              <a:ext uri="{FF2B5EF4-FFF2-40B4-BE49-F238E27FC236}">
                <a16:creationId xmlns:a16="http://schemas.microsoft.com/office/drawing/2014/main" id="{B7AF614F-5BC3-4086-99F5-B87C5847A07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17347F2-6D26-414B-8A39-0885061B1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pt-BR" sz="3600">
                <a:solidFill>
                  <a:srgbClr val="FFFFFF"/>
                </a:solidFill>
              </a:rPr>
              <a:t>2. Value at Risk</a:t>
            </a:r>
          </a:p>
        </p:txBody>
      </p:sp>
      <p:graphicFrame>
        <p:nvGraphicFramePr>
          <p:cNvPr id="51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79276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9477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FB5993E2-C02B-4335-ABA5-D8EC465551E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0B801A2-5622-4BE8-9AD2-C337A2CD00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7AF614F-5BC3-4086-99F5-B87C5847A07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408B9E3-4F26-4476-B6DF-FBF989F4D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pt-BR" sz="3600" dirty="0">
                <a:solidFill>
                  <a:srgbClr val="FFFFFF"/>
                </a:solidFill>
              </a:rPr>
              <a:t>2. </a:t>
            </a:r>
            <a:r>
              <a:rPr lang="pt-BR" sz="3600">
                <a:solidFill>
                  <a:srgbClr val="FFFFFF"/>
                </a:solidFill>
              </a:rPr>
              <a:t>Value</a:t>
            </a:r>
            <a:r>
              <a:rPr lang="pt-BR" sz="3600" dirty="0">
                <a:solidFill>
                  <a:srgbClr val="FFFFFF"/>
                </a:solidFill>
              </a:rPr>
              <a:t> </a:t>
            </a:r>
            <a:r>
              <a:rPr lang="pt-BR" sz="3600">
                <a:solidFill>
                  <a:srgbClr val="FFFFFF"/>
                </a:solidFill>
              </a:rPr>
              <a:t>at</a:t>
            </a:r>
            <a:r>
              <a:rPr lang="pt-BR" sz="3600" dirty="0">
                <a:solidFill>
                  <a:srgbClr val="FFFFFF"/>
                </a:solidFill>
              </a:rPr>
              <a:t> </a:t>
            </a:r>
            <a:r>
              <a:rPr lang="pt-BR" sz="3600">
                <a:solidFill>
                  <a:srgbClr val="FFFFFF"/>
                </a:solidFill>
              </a:rPr>
              <a:t>Risk</a:t>
            </a:r>
            <a:r>
              <a:rPr lang="pt-BR" sz="3600" dirty="0">
                <a:solidFill>
                  <a:srgbClr val="FFFFFF"/>
                </a:solidFill>
              </a:rPr>
              <a:t> </a:t>
            </a:r>
          </a:p>
        </p:txBody>
      </p:sp>
      <p:graphicFrame>
        <p:nvGraphicFramePr>
          <p:cNvPr id="19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245031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4518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990D0034-F768-41E7-85D4-F38C4DE8577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4F7E42D-8B5A-4FC8-81CD-9E60171F7FA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C04651D-B9F4-4935-A02D-364153FBDF5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9" name="Picture 2" descr="http://www.r3analytics.com/blog/wp-content/uploads/2014/09/IA_0113_AltInv_Chart.png">
            <a:extLst>
              <a:ext uri="{FF2B5EF4-FFF2-40B4-BE49-F238E27FC236}">
                <a16:creationId xmlns:a16="http://schemas.microsoft.com/office/drawing/2014/main" id="{46C9058E-040C-42BB-B7D9-274B16379C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4" r="-1" b="-1"/>
          <a:stretch/>
        </p:blipFill>
        <p:spPr bwMode="auto">
          <a:xfrm>
            <a:off x="4692884" y="302456"/>
            <a:ext cx="6798082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4830FBF9-40F6-4D07-A29E-5337F3A70630}"/>
              </a:ext>
            </a:extLst>
          </p:cNvPr>
          <p:cNvSpPr txBox="1"/>
          <p:nvPr/>
        </p:nvSpPr>
        <p:spPr>
          <a:xfrm>
            <a:off x="5106441" y="5880296"/>
            <a:ext cx="6593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Fonte: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VaR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: Why knowing Value-at-Risk helps Risk Managers sleep at night &lt;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http://www.r3analytics.com/blog/exposing_downsides_var/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&gt;.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Acessado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26 de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novembro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de 2017 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B1B211D-5740-4CE1-A007-A599BED69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pt-BR" sz="3600" dirty="0">
                <a:solidFill>
                  <a:srgbClr val="FFFFFF"/>
                </a:solidFill>
              </a:rPr>
              <a:t>2. </a:t>
            </a:r>
            <a:r>
              <a:rPr lang="pt-BR" sz="3600" dirty="0" err="1">
                <a:solidFill>
                  <a:srgbClr val="FFFFFF"/>
                </a:solidFill>
              </a:rPr>
              <a:t>Value</a:t>
            </a:r>
            <a:r>
              <a:rPr lang="pt-BR" sz="3600" dirty="0">
                <a:solidFill>
                  <a:srgbClr val="FFFFFF"/>
                </a:solidFill>
              </a:rPr>
              <a:t> </a:t>
            </a:r>
            <a:r>
              <a:rPr lang="pt-BR" sz="3600" dirty="0" err="1">
                <a:solidFill>
                  <a:srgbClr val="FFFFFF"/>
                </a:solidFill>
              </a:rPr>
              <a:t>at</a:t>
            </a:r>
            <a:r>
              <a:rPr lang="pt-BR" sz="3600" dirty="0">
                <a:solidFill>
                  <a:srgbClr val="FFFFFF"/>
                </a:solidFill>
              </a:rPr>
              <a:t> </a:t>
            </a:r>
            <a:r>
              <a:rPr lang="pt-BR" sz="3600" dirty="0" err="1">
                <a:solidFill>
                  <a:srgbClr val="FFFFFF"/>
                </a:solidFill>
              </a:rPr>
              <a:t>Risk</a:t>
            </a:r>
            <a:r>
              <a:rPr lang="pt-BR" sz="3600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8802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rda com Tiras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317</TotalTime>
  <Words>975</Words>
  <Application>Microsoft Office PowerPoint</Application>
  <PresentationFormat>Widescreen</PresentationFormat>
  <Paragraphs>119</Paragraphs>
  <Slides>36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(Corpo)</vt:lpstr>
      <vt:lpstr>Calibri Light</vt:lpstr>
      <vt:lpstr>Retrospectiva</vt:lpstr>
      <vt:lpstr>Análise de risco através do Value at Risk</vt:lpstr>
      <vt:lpstr>Análise de risco através do Value at Risk</vt:lpstr>
      <vt:lpstr>1.  Introdução </vt:lpstr>
      <vt:lpstr>1. Introdução</vt:lpstr>
      <vt:lpstr>1. Introdução</vt:lpstr>
      <vt:lpstr>2.  Value at Risk </vt:lpstr>
      <vt:lpstr>2. Value at Risk</vt:lpstr>
      <vt:lpstr>2. Value at Risk </vt:lpstr>
      <vt:lpstr>2. Value at Risk </vt:lpstr>
      <vt:lpstr>2. Value at Risk </vt:lpstr>
      <vt:lpstr>2. Value at Risk</vt:lpstr>
      <vt:lpstr>2. Value at Risk</vt:lpstr>
      <vt:lpstr>2. Value at Risk</vt:lpstr>
      <vt:lpstr>2. Value at Risk</vt:lpstr>
      <vt:lpstr>3. Metodologia </vt:lpstr>
      <vt:lpstr>3. Metodologia Dados históricos</vt:lpstr>
      <vt:lpstr>3. Metodologia Portfólio</vt:lpstr>
      <vt:lpstr>3. Metodologia Portfólio</vt:lpstr>
      <vt:lpstr>3. Metodologia Portfólio</vt:lpstr>
      <vt:lpstr>3. Metodologia Função para cálculo do VaR</vt:lpstr>
      <vt:lpstr>3. Metodologia Função para cálculo do VaR</vt:lpstr>
      <vt:lpstr>3. Metodologia Perdas reais</vt:lpstr>
      <vt:lpstr>3. Metodologia Perdas reais</vt:lpstr>
      <vt:lpstr>3. Metodologia </vt:lpstr>
      <vt:lpstr>3. Metodologia </vt:lpstr>
      <vt:lpstr>4. Resultados </vt:lpstr>
      <vt:lpstr>4. Resultados Todo o período</vt:lpstr>
      <vt:lpstr>4. Resultados Todo o período</vt:lpstr>
      <vt:lpstr>4. Resultados Todo o período</vt:lpstr>
      <vt:lpstr>4. Resultados Período de 500 dias </vt:lpstr>
      <vt:lpstr>4. Resultados Período de 500 dias </vt:lpstr>
      <vt:lpstr>5. Discussão </vt:lpstr>
      <vt:lpstr>5. Discussão </vt:lpstr>
      <vt:lpstr>6. Conclusão </vt:lpstr>
      <vt:lpstr>6. Conclusão 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risco através do Value At Risk</dc:title>
  <dc:creator>Filipe Gomes de Lima</dc:creator>
  <cp:lastModifiedBy>Filipe Gomes de Lima</cp:lastModifiedBy>
  <cp:revision>26</cp:revision>
  <dcterms:created xsi:type="dcterms:W3CDTF">2017-11-26T19:17:45Z</dcterms:created>
  <dcterms:modified xsi:type="dcterms:W3CDTF">2017-12-03T11:18:41Z</dcterms:modified>
</cp:coreProperties>
</file>