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BCB8-F651-4D37-BB9B-B91071BBF030}" type="datetimeFigureOut">
              <a:rPr lang="pt-BR" smtClean="0"/>
              <a:t>19/10/2014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3242-23D9-406E-B14F-4C9200860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547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BCB8-F651-4D37-BB9B-B91071BBF030}" type="datetimeFigureOut">
              <a:rPr lang="pt-BR" smtClean="0"/>
              <a:t>19/10/2014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3242-23D9-406E-B14F-4C9200860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532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BCB8-F651-4D37-BB9B-B91071BBF030}" type="datetimeFigureOut">
              <a:rPr lang="pt-BR" smtClean="0"/>
              <a:t>19/10/2014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3242-23D9-406E-B14F-4C9200860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811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BCB8-F651-4D37-BB9B-B91071BBF030}" type="datetimeFigureOut">
              <a:rPr lang="pt-BR" smtClean="0"/>
              <a:t>19/10/2014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3242-23D9-406E-B14F-4C9200860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5889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BCB8-F651-4D37-BB9B-B91071BBF030}" type="datetimeFigureOut">
              <a:rPr lang="pt-BR" smtClean="0"/>
              <a:t>19/10/2014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3242-23D9-406E-B14F-4C9200860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491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BCB8-F651-4D37-BB9B-B91071BBF030}" type="datetimeFigureOut">
              <a:rPr lang="pt-BR" smtClean="0"/>
              <a:t>19/10/2014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3242-23D9-406E-B14F-4C9200860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3150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BCB8-F651-4D37-BB9B-B91071BBF030}" type="datetimeFigureOut">
              <a:rPr lang="pt-BR" smtClean="0"/>
              <a:t>19/10/2014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3242-23D9-406E-B14F-4C9200860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711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BCB8-F651-4D37-BB9B-B91071BBF030}" type="datetimeFigureOut">
              <a:rPr lang="pt-BR" smtClean="0"/>
              <a:t>19/10/2014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3242-23D9-406E-B14F-4C9200860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311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BCB8-F651-4D37-BB9B-B91071BBF030}" type="datetimeFigureOut">
              <a:rPr lang="pt-BR" smtClean="0"/>
              <a:t>19/10/2014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3242-23D9-406E-B14F-4C9200860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0735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BCB8-F651-4D37-BB9B-B91071BBF030}" type="datetimeFigureOut">
              <a:rPr lang="pt-BR" smtClean="0"/>
              <a:t>19/10/2014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3242-23D9-406E-B14F-4C9200860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68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BCB8-F651-4D37-BB9B-B91071BBF030}" type="datetimeFigureOut">
              <a:rPr lang="pt-BR" smtClean="0"/>
              <a:t>19/10/2014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3242-23D9-406E-B14F-4C9200860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630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5BCB8-F651-4D37-BB9B-B91071BBF030}" type="datetimeFigureOut">
              <a:rPr lang="pt-BR" smtClean="0"/>
              <a:t>19/10/2014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73242-23D9-406E-B14F-4C9200860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30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Segunda margem de contribuição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1118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388" y="255522"/>
            <a:ext cx="10292831" cy="5021723"/>
          </a:xfrm>
          <a:prstGeom prst="rect">
            <a:avLst/>
          </a:prstGeom>
        </p:spPr>
      </p:pic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279918" y="5280840"/>
            <a:ext cx="11495315" cy="578498"/>
          </a:xfrm>
        </p:spPr>
        <p:txBody>
          <a:bodyPr>
            <a:noAutofit/>
          </a:bodyPr>
          <a:lstStyle/>
          <a:p>
            <a:r>
              <a:rPr lang="pt-BR" sz="2000" dirty="0" smtClean="0"/>
              <a:t>a) O </a:t>
            </a:r>
            <a:r>
              <a:rPr lang="pt-BR" sz="2000" dirty="0"/>
              <a:t>custo fixo departamental de cada produto (rateio baseado em volume</a:t>
            </a:r>
            <a:r>
              <a:rPr lang="pt-BR" sz="2000" dirty="0" smtClean="0"/>
              <a:t>)</a:t>
            </a:r>
          </a:p>
          <a:p>
            <a:r>
              <a:rPr lang="pt-BR" sz="2000" dirty="0"/>
              <a:t>b</a:t>
            </a:r>
            <a:r>
              <a:rPr lang="pt-BR" sz="2000" dirty="0" smtClean="0"/>
              <a:t>) Custo </a:t>
            </a:r>
            <a:r>
              <a:rPr lang="pt-BR" sz="2000" dirty="0"/>
              <a:t>total de cada produto (em </a:t>
            </a:r>
            <a:r>
              <a:rPr lang="pt-BR" sz="2000" dirty="0" smtClean="0"/>
              <a:t>$):</a:t>
            </a:r>
          </a:p>
          <a:p>
            <a:r>
              <a:rPr lang="pt-BR" sz="2000" dirty="0" smtClean="0"/>
              <a:t>c) Margem </a:t>
            </a:r>
            <a:r>
              <a:rPr lang="pt-BR" sz="2000" dirty="0"/>
              <a:t>de contribuição de cada produto (em </a:t>
            </a:r>
            <a:r>
              <a:rPr lang="pt-BR" sz="2000" dirty="0" smtClean="0"/>
              <a:t>$):</a:t>
            </a:r>
          </a:p>
          <a:p>
            <a:r>
              <a:rPr lang="pt-BR" sz="2000" dirty="0" smtClean="0"/>
              <a:t>d) Margem </a:t>
            </a:r>
            <a:r>
              <a:rPr lang="pt-BR" sz="2000" dirty="0"/>
              <a:t>direta de cada produto (em </a:t>
            </a:r>
            <a:r>
              <a:rPr lang="pt-BR" sz="2000" dirty="0" smtClean="0"/>
              <a:t>$): (segunda margem de contribuição)</a:t>
            </a:r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43571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61257"/>
            <a:ext cx="10515600" cy="5915706"/>
          </a:xfrm>
        </p:spPr>
        <p:txBody>
          <a:bodyPr/>
          <a:lstStyle/>
          <a:p>
            <a:r>
              <a:rPr lang="pt-BR" dirty="0" smtClean="0"/>
              <a:t>Suponhamos que uma empresa fabrique cinco produtos, A, B, C, D e </a:t>
            </a:r>
            <a:r>
              <a:rPr lang="pt-BR" dirty="0" err="1" smtClean="0"/>
              <a:t>E</a:t>
            </a:r>
            <a:r>
              <a:rPr lang="pt-BR" dirty="0" smtClean="0"/>
              <a:t>, e que haja dois departamentos de produção trabalhando exclusivamente para alguns deles. O Departamento X só é utilizado para A e B, e o Departamento Y só para C, D e </a:t>
            </a:r>
            <a:r>
              <a:rPr lang="pt-BR" dirty="0" err="1" smtClean="0"/>
              <a:t>E</a:t>
            </a:r>
            <a:r>
              <a:rPr lang="pt-BR" dirty="0" smtClean="0"/>
              <a:t>. Estes são os seguintes dados relativos aos custos de produção: 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947" y="2512656"/>
            <a:ext cx="3104119" cy="214332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1521" y="2512656"/>
            <a:ext cx="5043701" cy="207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984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Durante um determinado mês, a empresa produziu e vendeu: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803529"/>
            <a:ext cx="6294929" cy="1714112"/>
          </a:xfrm>
          <a:prstGeom prst="rect">
            <a:avLst/>
          </a:prstGeom>
        </p:spPr>
      </p:pic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3517641"/>
            <a:ext cx="10515600" cy="895739"/>
          </a:xfrm>
        </p:spPr>
        <p:txBody>
          <a:bodyPr/>
          <a:lstStyle/>
          <a:p>
            <a:r>
              <a:rPr lang="pt-BR" dirty="0" smtClean="0"/>
              <a:t>Se a empresa tivesse rateado os custos fixos, talvez chegasse ao seguinte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8" y="4413380"/>
            <a:ext cx="8152835" cy="171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975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2540"/>
          </a:xfrm>
        </p:spPr>
        <p:txBody>
          <a:bodyPr>
            <a:noAutofit/>
          </a:bodyPr>
          <a:lstStyle/>
          <a:p>
            <a:r>
              <a:rPr lang="pt-BR" sz="3000" dirty="0" smtClean="0"/>
              <a:t>Com base nesses valores, talvez construísse uma Demonstração de Resultado (pela Absorção) ficaria assim: </a:t>
            </a:r>
            <a:endParaRPr lang="pt-BR" sz="3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75377"/>
            <a:ext cx="8958452" cy="1234557"/>
          </a:xfrm>
          <a:prstGeom prst="rect">
            <a:avLst/>
          </a:prstGeom>
        </p:spPr>
      </p:pic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827176"/>
            <a:ext cx="10515600" cy="3526971"/>
          </a:xfrm>
        </p:spPr>
        <p:txBody>
          <a:bodyPr>
            <a:noAutofit/>
          </a:bodyPr>
          <a:lstStyle/>
          <a:p>
            <a:r>
              <a:rPr lang="pt-BR" sz="3000" dirty="0" smtClean="0"/>
              <a:t>Já sabemos que o corte do produto A pode não ser uma solução muito indicada, já que, apesar de estar apresentando um “prejuízo” unitário de $20 e global de $21.000, talvez venha seu corte a reduzir mais o resultado global; isso porque, se for cortado, deixarão realmente de entrar receitas de $903.000, mas não deixarão de existir $924.000 de custos. Apenas deixarão de existir os custos variáveis de $480 X 1.050 un. = $504.000 já que, provavelmente, nada se conseguirá reduzir dos custos fixos. 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793316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47869" y="242596"/>
            <a:ext cx="11495315" cy="2491273"/>
          </a:xfrm>
        </p:spPr>
        <p:txBody>
          <a:bodyPr>
            <a:noAutofit/>
          </a:bodyPr>
          <a:lstStyle/>
          <a:p>
            <a:r>
              <a:rPr lang="pt-BR" sz="3000" dirty="0" smtClean="0"/>
              <a:t>Logo, se for cortado o produto A, o resultado cairá $399.000 ($903.000 - $504.000)! Compare-se com o lucro total de $701.600 e verifique-se a importância de uma decisão errada. Esses $399.000 nada mais são do que a Margem de Contribuição Total do Produto A: </a:t>
            </a:r>
            <a:endParaRPr lang="pt-BR" sz="30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552" y="2074603"/>
            <a:ext cx="9719947" cy="1318532"/>
          </a:xfrm>
          <a:prstGeom prst="rect">
            <a:avLst/>
          </a:prstGeom>
        </p:spPr>
      </p:pic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382555" y="3875318"/>
            <a:ext cx="11364686" cy="24912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000" dirty="0" smtClean="0"/>
              <a:t>Poderia ocorrer de a empresa pensar de outra forma: Já que os lucros de A e B reunidos dão apenas $35.000 ((-) $21.000 + $56.000), por que não cortar a ambos, já que temos um Departamento com custos fixos altos de $540.000 só para eles? De fato, talvez o corte dos produtos A e B conseguisse reduzir os custos fixos em $540.000. Mas, ainda assim, seria correta a decisão? 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195232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47869" y="242597"/>
            <a:ext cx="11495315" cy="578498"/>
          </a:xfrm>
        </p:spPr>
        <p:txBody>
          <a:bodyPr>
            <a:noAutofit/>
          </a:bodyPr>
          <a:lstStyle/>
          <a:p>
            <a:r>
              <a:rPr lang="pt-BR" sz="3000" dirty="0" smtClean="0"/>
              <a:t>Basta continuarmos analisando as Margens de Contribuição: </a:t>
            </a:r>
            <a:endParaRPr lang="pt-BR" sz="3000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47869" y="2205139"/>
            <a:ext cx="11364686" cy="24912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000" dirty="0" smtClean="0"/>
              <a:t>Assim, podemos de fato eliminar os $540.000, mas deixaremos de receber uma margem de contribuição de $931.000, e continuamos a ter uma redução no lucro total, agora de $391.000. </a:t>
            </a:r>
          </a:p>
          <a:p>
            <a:r>
              <a:rPr lang="pt-BR" sz="3000" dirty="0" smtClean="0"/>
              <a:t>Uma forma rápida de identificarmos as posições de cada produto e grupo de produtos que possuem custos fixos comuns, identificados com eles, é a elaboração de uma </a:t>
            </a:r>
            <a:r>
              <a:rPr lang="pt-BR" sz="3000" dirty="0" err="1" smtClean="0"/>
              <a:t>seqüência</a:t>
            </a:r>
            <a:r>
              <a:rPr lang="pt-BR" sz="3000" dirty="0" smtClean="0"/>
              <a:t> de Margens de Contribuição. Para o nosso exemplo em questão, poderíamos ter: </a:t>
            </a:r>
            <a:endParaRPr lang="pt-BR" sz="30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869" y="821095"/>
            <a:ext cx="9575593" cy="124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089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128" y="353007"/>
            <a:ext cx="11534631" cy="519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656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47869" y="298580"/>
            <a:ext cx="11364686" cy="63074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000" dirty="0" smtClean="0"/>
              <a:t>A análise fica bem mais fácil. O primeiro grupo contribui com $391.000 de MC, e o segundo com $1.111.000; juntos conseguem amortizar os custos fixos comuns a todos de $800.400 e ainda produzir um lucro de $701.600. </a:t>
            </a:r>
          </a:p>
          <a:p>
            <a:r>
              <a:rPr lang="pt-BR" sz="3000" dirty="0" smtClean="0"/>
              <a:t>Dentro do 2º grupo, por exemplo, o produto D é quem mais contribui para a formação da MC Total de $1.541.000 do grupo. Não se faz o rateio dos custos fixos, quer identificados, quer não. Isso acabaria por “embaçar” a apresentação anterior, totalmente </a:t>
            </a:r>
            <a:r>
              <a:rPr lang="pt-BR" sz="3000" dirty="0" err="1" smtClean="0"/>
              <a:t>auto-explicativa</a:t>
            </a:r>
            <a:r>
              <a:rPr lang="pt-BR" sz="3000" dirty="0" smtClean="0"/>
              <a:t>. </a:t>
            </a:r>
          </a:p>
          <a:p>
            <a:r>
              <a:rPr lang="pt-BR" sz="3000" dirty="0" smtClean="0"/>
              <a:t>Os custos Fixos são deduzidos – se identificados com um produto ou grupo deles – desses itens, e, se forem comuns, da soma todas as Margens de Contribuição. </a:t>
            </a:r>
          </a:p>
        </p:txBody>
      </p:sp>
    </p:spTree>
    <p:extLst>
      <p:ext uri="{BB962C8B-B14F-4D97-AF65-F5344CB8AC3E}">
        <p14:creationId xmlns:p14="http://schemas.microsoft.com/office/powerpoint/2010/main" val="2993591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96" y="296830"/>
            <a:ext cx="11282997" cy="579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5215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626</Words>
  <Application>Microsoft Office PowerPoint</Application>
  <PresentationFormat>Widescreen</PresentationFormat>
  <Paragraphs>19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Segunda margem de contribuição</vt:lpstr>
      <vt:lpstr>Apresentação do PowerPoint</vt:lpstr>
      <vt:lpstr>Durante um determinado mês, a empresa produziu e vendeu:</vt:lpstr>
      <vt:lpstr>Com base nesses valores, talvez construísse uma Demonstração de Resultado (pela Absorção) ficaria assim: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</dc:creator>
  <cp:lastModifiedBy>c</cp:lastModifiedBy>
  <cp:revision>9</cp:revision>
  <dcterms:created xsi:type="dcterms:W3CDTF">2014-10-19T22:20:52Z</dcterms:created>
  <dcterms:modified xsi:type="dcterms:W3CDTF">2014-10-19T23:41:35Z</dcterms:modified>
</cp:coreProperties>
</file>