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notesMasterIdLst>
    <p:notesMasterId r:id="rId24"/>
  </p:notesMasterIdLst>
  <p:sldIdLst>
    <p:sldId id="256" r:id="rId2"/>
    <p:sldId id="257" r:id="rId3"/>
    <p:sldId id="265" r:id="rId4"/>
    <p:sldId id="258" r:id="rId5"/>
    <p:sldId id="266" r:id="rId6"/>
    <p:sldId id="267" r:id="rId7"/>
    <p:sldId id="259" r:id="rId8"/>
    <p:sldId id="260" r:id="rId9"/>
    <p:sldId id="261" r:id="rId10"/>
    <p:sldId id="268" r:id="rId11"/>
    <p:sldId id="269" r:id="rId12"/>
    <p:sldId id="270" r:id="rId13"/>
    <p:sldId id="271" r:id="rId14"/>
    <p:sldId id="280" r:id="rId15"/>
    <p:sldId id="262" r:id="rId16"/>
    <p:sldId id="278" r:id="rId17"/>
    <p:sldId id="277" r:id="rId18"/>
    <p:sldId id="279" r:id="rId19"/>
    <p:sldId id="263" r:id="rId20"/>
    <p:sldId id="272" r:id="rId21"/>
    <p:sldId id="273" r:id="rId22"/>
    <p:sldId id="26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n Yhoji" initials="RY" lastIdx="1" clrIdx="0">
    <p:extLst>
      <p:ext uri="{19B8F6BF-5375-455C-9EA6-DF929625EA0E}">
        <p15:presenceInfo xmlns:p15="http://schemas.microsoft.com/office/powerpoint/2012/main" userId="08b8126db63e7d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2593" autoAdjust="0"/>
  </p:normalViewPr>
  <p:slideViewPr>
    <p:cSldViewPr snapToGrid="0">
      <p:cViewPr varScale="1">
        <p:scale>
          <a:sx n="65" d="100"/>
          <a:sy n="65" d="100"/>
        </p:scale>
        <p:origin x="71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2T17:13:03.363" idx="1">
    <p:pos x="10" y="10"/>
    <p:text/>
    <p:extLst>
      <p:ext uri="{C676402C-5697-4E1C-873F-D02D1690AC5C}">
        <p15:threadingInfo xmlns:p15="http://schemas.microsoft.com/office/powerpoint/2012/main" timeZoneBias="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78CC5-E95A-45F6-8211-FAC7484B28B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F23D24-7C86-4F93-B5EC-543F399BAEB5}">
      <dgm:prSet phldrT="[Texto]" custT="1"/>
      <dgm:spPr/>
      <dgm:t>
        <a:bodyPr/>
        <a:lstStyle/>
        <a:p>
          <a:r>
            <a:rPr lang="pt-BR" sz="3600" dirty="0"/>
            <a:t>Microbiota Vaginal</a:t>
          </a:r>
        </a:p>
      </dgm:t>
    </dgm:pt>
    <dgm:pt modelId="{FF4C55E1-084F-4C3F-95D8-0DE26E5B9C78}" type="parTrans" cxnId="{6A619CF5-C129-41DF-91CC-83301FB602EE}">
      <dgm:prSet/>
      <dgm:spPr/>
      <dgm:t>
        <a:bodyPr/>
        <a:lstStyle/>
        <a:p>
          <a:endParaRPr lang="pt-BR"/>
        </a:p>
      </dgm:t>
    </dgm:pt>
    <dgm:pt modelId="{CABE5E9E-CBA2-4DC2-80EB-1E5386F1578B}" type="sibTrans" cxnId="{6A619CF5-C129-41DF-91CC-83301FB602EE}">
      <dgm:prSet/>
      <dgm:spPr/>
      <dgm:t>
        <a:bodyPr/>
        <a:lstStyle/>
        <a:p>
          <a:endParaRPr lang="pt-BR"/>
        </a:p>
      </dgm:t>
    </dgm:pt>
    <dgm:pt modelId="{E193B4D0-5A62-4AA2-B42A-DFE6AD8BA5CA}">
      <dgm:prSet phldrT="[Texto]" custT="1"/>
      <dgm:spPr/>
      <dgm:t>
        <a:bodyPr/>
        <a:lstStyle/>
        <a:p>
          <a:r>
            <a:rPr lang="pt-BR" sz="2400" i="0" dirty="0" smtClean="0"/>
            <a:t>Lactobacilos</a:t>
          </a:r>
          <a:r>
            <a:rPr lang="pt-BR" sz="2400" i="1" dirty="0" smtClean="0"/>
            <a:t> </a:t>
          </a:r>
          <a:r>
            <a:rPr lang="pt-BR" sz="2400" dirty="0" smtClean="0"/>
            <a:t>(biofilme)</a:t>
          </a:r>
          <a:endParaRPr lang="pt-BR" sz="2400" dirty="0"/>
        </a:p>
      </dgm:t>
    </dgm:pt>
    <dgm:pt modelId="{54C3A408-E885-4965-9FFB-274F21DBFEB7}" type="parTrans" cxnId="{8E4644D0-AB1D-4D05-A938-ECAA9CF4FE87}">
      <dgm:prSet/>
      <dgm:spPr/>
      <dgm:t>
        <a:bodyPr/>
        <a:lstStyle/>
        <a:p>
          <a:endParaRPr lang="pt-BR"/>
        </a:p>
      </dgm:t>
    </dgm:pt>
    <dgm:pt modelId="{14AB1B2F-ECC9-4CE0-9019-227031633E79}" type="sibTrans" cxnId="{8E4644D0-AB1D-4D05-A938-ECAA9CF4FE87}">
      <dgm:prSet/>
      <dgm:spPr/>
      <dgm:t>
        <a:bodyPr/>
        <a:lstStyle/>
        <a:p>
          <a:endParaRPr lang="pt-BR"/>
        </a:p>
      </dgm:t>
    </dgm:pt>
    <dgm:pt modelId="{5BFC9523-120C-49A1-87A2-86C1281C70A4}">
      <dgm:prSet phldrT="[Texto]" custT="1"/>
      <dgm:spPr/>
      <dgm:t>
        <a:bodyPr/>
        <a:lstStyle/>
        <a:p>
          <a:r>
            <a:rPr lang="pt-BR" sz="3600" dirty="0"/>
            <a:t>Microbiota Peniana</a:t>
          </a:r>
        </a:p>
      </dgm:t>
    </dgm:pt>
    <dgm:pt modelId="{2EF8FBF8-D96B-4933-8483-F096B6A4BD23}" type="parTrans" cxnId="{27C01ACC-8AB5-4630-B1AB-D5D13B0D00DD}">
      <dgm:prSet/>
      <dgm:spPr/>
      <dgm:t>
        <a:bodyPr/>
        <a:lstStyle/>
        <a:p>
          <a:endParaRPr lang="pt-BR"/>
        </a:p>
      </dgm:t>
    </dgm:pt>
    <dgm:pt modelId="{AD644089-BC16-4685-AAF4-5E22A45E367C}" type="sibTrans" cxnId="{27C01ACC-8AB5-4630-B1AB-D5D13B0D00DD}">
      <dgm:prSet/>
      <dgm:spPr/>
      <dgm:t>
        <a:bodyPr/>
        <a:lstStyle/>
        <a:p>
          <a:endParaRPr lang="pt-BR"/>
        </a:p>
      </dgm:t>
    </dgm:pt>
    <dgm:pt modelId="{B0FBA7EC-C68A-44D6-958A-191D4FD548FA}">
      <dgm:prSet phldrT="[Texto]" custT="1"/>
      <dgm:spPr/>
      <dgm:t>
        <a:bodyPr/>
        <a:lstStyle/>
        <a:p>
          <a:r>
            <a:rPr lang="pt-BR" sz="2400" b="0" i="1" u="none" dirty="0" err="1"/>
            <a:t>Saccharomyces</a:t>
          </a:r>
          <a:r>
            <a:rPr lang="pt-BR" sz="2400" b="0" i="1" u="none" dirty="0"/>
            <a:t> sp.</a:t>
          </a:r>
          <a:endParaRPr lang="pt-BR" sz="2400" i="1" dirty="0"/>
        </a:p>
      </dgm:t>
    </dgm:pt>
    <dgm:pt modelId="{0A6DB61E-41FF-4D27-8EF4-6FAD8FC34E43}" type="parTrans" cxnId="{432391E9-DA06-4F4C-A2AA-61220F872CCC}">
      <dgm:prSet/>
      <dgm:spPr/>
      <dgm:t>
        <a:bodyPr/>
        <a:lstStyle/>
        <a:p>
          <a:endParaRPr lang="pt-BR"/>
        </a:p>
      </dgm:t>
    </dgm:pt>
    <dgm:pt modelId="{75C70BDB-7AE4-4359-AC56-4323492860C9}" type="sibTrans" cxnId="{432391E9-DA06-4F4C-A2AA-61220F872CCC}">
      <dgm:prSet/>
      <dgm:spPr/>
      <dgm:t>
        <a:bodyPr/>
        <a:lstStyle/>
        <a:p>
          <a:endParaRPr lang="pt-BR"/>
        </a:p>
      </dgm:t>
    </dgm:pt>
    <dgm:pt modelId="{F5BA869B-3EE5-4586-885D-E93195E0DA09}">
      <dgm:prSet phldrT="[Texto]" custT="1"/>
      <dgm:spPr/>
      <dgm:t>
        <a:bodyPr/>
        <a:lstStyle/>
        <a:p>
          <a:r>
            <a:rPr lang="pt-BR" sz="2400" b="0" i="1" u="none" dirty="0" err="1"/>
            <a:t>Trichosporon</a:t>
          </a:r>
          <a:endParaRPr lang="pt-BR" sz="2400" i="1" dirty="0"/>
        </a:p>
      </dgm:t>
    </dgm:pt>
    <dgm:pt modelId="{052B4761-319A-4979-B2D2-2FF9DE118E42}" type="parTrans" cxnId="{2220FB2A-23BB-4F9D-A020-74781799F163}">
      <dgm:prSet/>
      <dgm:spPr/>
      <dgm:t>
        <a:bodyPr/>
        <a:lstStyle/>
        <a:p>
          <a:endParaRPr lang="pt-BR"/>
        </a:p>
      </dgm:t>
    </dgm:pt>
    <dgm:pt modelId="{5664256D-2355-4BE7-B480-35E78C26E9BA}" type="sibTrans" cxnId="{2220FB2A-23BB-4F9D-A020-74781799F163}">
      <dgm:prSet/>
      <dgm:spPr/>
      <dgm:t>
        <a:bodyPr/>
        <a:lstStyle/>
        <a:p>
          <a:endParaRPr lang="pt-BR"/>
        </a:p>
      </dgm:t>
    </dgm:pt>
    <dgm:pt modelId="{6F54E7C9-43D3-494E-AD79-EF0D562910B0}">
      <dgm:prSet phldrT="[Texto]" custT="1"/>
      <dgm:spPr/>
      <dgm:t>
        <a:bodyPr/>
        <a:lstStyle/>
        <a:p>
          <a:r>
            <a:rPr lang="pt-BR" sz="2400" b="0" i="1" u="none" dirty="0" err="1"/>
            <a:t>Rhodotorula</a:t>
          </a:r>
          <a:endParaRPr lang="pt-BR" sz="2400" i="1" dirty="0"/>
        </a:p>
      </dgm:t>
    </dgm:pt>
    <dgm:pt modelId="{B3262F56-DE72-489A-8595-0FF7974ED86A}" type="parTrans" cxnId="{A7DA721B-89DB-43A6-98F9-7BBD51B2BD06}">
      <dgm:prSet/>
      <dgm:spPr/>
      <dgm:t>
        <a:bodyPr/>
        <a:lstStyle/>
        <a:p>
          <a:endParaRPr lang="pt-BR"/>
        </a:p>
      </dgm:t>
    </dgm:pt>
    <dgm:pt modelId="{020EC55E-839E-45B4-8E53-2CD84BDA71A4}" type="sibTrans" cxnId="{A7DA721B-89DB-43A6-98F9-7BBD51B2BD06}">
      <dgm:prSet/>
      <dgm:spPr/>
      <dgm:t>
        <a:bodyPr/>
        <a:lstStyle/>
        <a:p>
          <a:endParaRPr lang="pt-BR"/>
        </a:p>
      </dgm:t>
    </dgm:pt>
    <dgm:pt modelId="{83D4D028-F0E4-46BF-9E1C-2D24BA2B4791}">
      <dgm:prSet phldrT="[Texto]" custT="1"/>
      <dgm:spPr/>
      <dgm:t>
        <a:bodyPr/>
        <a:lstStyle/>
        <a:p>
          <a:r>
            <a:rPr lang="pt-BR" sz="2400" i="1" dirty="0" err="1"/>
            <a:t>Candida</a:t>
          </a:r>
          <a:r>
            <a:rPr lang="pt-BR" sz="2400" i="1" dirty="0"/>
            <a:t> </a:t>
          </a:r>
          <a:r>
            <a:rPr lang="pt-BR" sz="2400" i="1" dirty="0" err="1"/>
            <a:t>albicans</a:t>
          </a:r>
          <a:endParaRPr lang="pt-BR" sz="2400" i="1" dirty="0"/>
        </a:p>
      </dgm:t>
    </dgm:pt>
    <dgm:pt modelId="{A0033492-3E53-48D7-BC4E-780521E8C424}" type="sibTrans" cxnId="{F7FA63F7-2204-435E-8DA6-F8F3D2D15690}">
      <dgm:prSet/>
      <dgm:spPr/>
      <dgm:t>
        <a:bodyPr/>
        <a:lstStyle/>
        <a:p>
          <a:endParaRPr lang="pt-BR"/>
        </a:p>
      </dgm:t>
    </dgm:pt>
    <dgm:pt modelId="{7F8DFCF4-653A-48B1-814B-F0305EFEE61D}" type="parTrans" cxnId="{F7FA63F7-2204-435E-8DA6-F8F3D2D15690}">
      <dgm:prSet/>
      <dgm:spPr/>
      <dgm:t>
        <a:bodyPr/>
        <a:lstStyle/>
        <a:p>
          <a:endParaRPr lang="pt-BR"/>
        </a:p>
      </dgm:t>
    </dgm:pt>
    <dgm:pt modelId="{AC1AF07D-9493-4A3E-9211-7C2851148252}">
      <dgm:prSet custT="1"/>
      <dgm:spPr/>
      <dgm:t>
        <a:bodyPr/>
        <a:lstStyle/>
        <a:p>
          <a:r>
            <a:rPr lang="pt-BR" sz="2400" i="1" dirty="0" err="1" smtClean="0"/>
            <a:t>Candida</a:t>
          </a:r>
          <a:r>
            <a:rPr lang="pt-BR" sz="2400" i="1" dirty="0" smtClean="0"/>
            <a:t> </a:t>
          </a:r>
          <a:r>
            <a:rPr lang="pt-BR" sz="2400" i="1" dirty="0" err="1" smtClean="0"/>
            <a:t>albicans</a:t>
          </a:r>
          <a:endParaRPr lang="pt-BR" sz="2400" i="1" dirty="0"/>
        </a:p>
      </dgm:t>
    </dgm:pt>
    <dgm:pt modelId="{47CB1DFA-A213-415B-90EA-185D40D44483}" type="parTrans" cxnId="{EF9F8039-DFB9-4EA0-84FB-7BD45665D1C8}">
      <dgm:prSet/>
      <dgm:spPr/>
      <dgm:t>
        <a:bodyPr/>
        <a:lstStyle/>
        <a:p>
          <a:endParaRPr lang="pt-BR"/>
        </a:p>
      </dgm:t>
    </dgm:pt>
    <dgm:pt modelId="{738EF95E-BCB6-4276-AC35-26044351980B}" type="sibTrans" cxnId="{EF9F8039-DFB9-4EA0-84FB-7BD45665D1C8}">
      <dgm:prSet/>
      <dgm:spPr/>
      <dgm:t>
        <a:bodyPr/>
        <a:lstStyle/>
        <a:p>
          <a:endParaRPr lang="pt-BR"/>
        </a:p>
      </dgm:t>
    </dgm:pt>
    <dgm:pt modelId="{D701B270-1A30-4730-AB19-624EB95AEC49}" type="pres">
      <dgm:prSet presAssocID="{8BA78CC5-E95A-45F6-8211-FAC7484B28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13828C-D542-498A-845F-26467F038079}" type="pres">
      <dgm:prSet presAssocID="{3CF23D24-7C86-4F93-B5EC-543F399BAEB5}" presName="composite" presStyleCnt="0"/>
      <dgm:spPr/>
    </dgm:pt>
    <dgm:pt modelId="{DB93EB9D-45E0-4C69-A4ED-BF47CCA022DA}" type="pres">
      <dgm:prSet presAssocID="{3CF23D24-7C86-4F93-B5EC-543F399BAEB5}" presName="parTx" presStyleLbl="alignNode1" presStyleIdx="0" presStyleCnt="2" custScaleY="116828" custLinFactNeighborX="9353" custLinFactNeighborY="-24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EBB849-B1E1-40D4-9616-42DB0F61C945}" type="pres">
      <dgm:prSet presAssocID="{3CF23D24-7C86-4F93-B5EC-543F399BAEB5}" presName="desTx" presStyleLbl="alignAccFollowNode1" presStyleIdx="0" presStyleCnt="2" custScaleY="100000" custLinFactNeighborX="9448" custLinFactNeighborY="-6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EA1150-4938-4441-8544-8F9962335458}" type="pres">
      <dgm:prSet presAssocID="{CABE5E9E-CBA2-4DC2-80EB-1E5386F1578B}" presName="space" presStyleCnt="0"/>
      <dgm:spPr/>
    </dgm:pt>
    <dgm:pt modelId="{E03BF231-CB8A-4C80-BC40-80533F990B06}" type="pres">
      <dgm:prSet presAssocID="{5BFC9523-120C-49A1-87A2-86C1281C70A4}" presName="composite" presStyleCnt="0"/>
      <dgm:spPr/>
    </dgm:pt>
    <dgm:pt modelId="{1BC237E2-A4B0-42AD-A7FF-946B680E408A}" type="pres">
      <dgm:prSet presAssocID="{5BFC9523-120C-49A1-87A2-86C1281C70A4}" presName="parTx" presStyleLbl="alignNode1" presStyleIdx="1" presStyleCnt="2" custScaleY="134840" custLinFactNeighborX="-802" custLinFactNeighborY="-33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109B49-2451-4139-94A8-44634E452A51}" type="pres">
      <dgm:prSet presAssocID="{5BFC9523-120C-49A1-87A2-86C1281C70A4}" presName="desTx" presStyleLbl="alignAccFollowNode1" presStyleIdx="1" presStyleCnt="2" custLinFactNeighborX="1" custLinFactNeighborY="9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C01ACC-8AB5-4630-B1AB-D5D13B0D00DD}" srcId="{8BA78CC5-E95A-45F6-8211-FAC7484B28B6}" destId="{5BFC9523-120C-49A1-87A2-86C1281C70A4}" srcOrd="1" destOrd="0" parTransId="{2EF8FBF8-D96B-4933-8483-F096B6A4BD23}" sibTransId="{AD644089-BC16-4685-AAF4-5E22A45E367C}"/>
    <dgm:cxn modelId="{77595BB7-6C75-4966-9649-BBB318956A35}" type="presOf" srcId="{E193B4D0-5A62-4AA2-B42A-DFE6AD8BA5CA}" destId="{A1EBB849-B1E1-40D4-9616-42DB0F61C945}" srcOrd="0" destOrd="0" presId="urn:microsoft.com/office/officeart/2005/8/layout/hList1"/>
    <dgm:cxn modelId="{07B896E6-9F86-4B1C-9482-F3CEB809C73C}" type="presOf" srcId="{83D4D028-F0E4-46BF-9E1C-2D24BA2B4791}" destId="{E2109B49-2451-4139-94A8-44634E452A51}" srcOrd="0" destOrd="0" presId="urn:microsoft.com/office/officeart/2005/8/layout/hList1"/>
    <dgm:cxn modelId="{EEFD73C2-91BE-4259-9633-ED1AF22BE3D4}" type="presOf" srcId="{8BA78CC5-E95A-45F6-8211-FAC7484B28B6}" destId="{D701B270-1A30-4730-AB19-624EB95AEC49}" srcOrd="0" destOrd="0" presId="urn:microsoft.com/office/officeart/2005/8/layout/hList1"/>
    <dgm:cxn modelId="{ACE0D290-99F7-4CCE-9F16-5BCBD937A047}" type="presOf" srcId="{5BFC9523-120C-49A1-87A2-86C1281C70A4}" destId="{1BC237E2-A4B0-42AD-A7FF-946B680E408A}" srcOrd="0" destOrd="0" presId="urn:microsoft.com/office/officeart/2005/8/layout/hList1"/>
    <dgm:cxn modelId="{F7FA63F7-2204-435E-8DA6-F8F3D2D15690}" srcId="{5BFC9523-120C-49A1-87A2-86C1281C70A4}" destId="{83D4D028-F0E4-46BF-9E1C-2D24BA2B4791}" srcOrd="0" destOrd="0" parTransId="{7F8DFCF4-653A-48B1-814B-F0305EFEE61D}" sibTransId="{A0033492-3E53-48D7-BC4E-780521E8C424}"/>
    <dgm:cxn modelId="{03353E29-A815-477F-9CC1-53C9E6A18035}" type="presOf" srcId="{B0FBA7EC-C68A-44D6-958A-191D4FD548FA}" destId="{E2109B49-2451-4139-94A8-44634E452A51}" srcOrd="0" destOrd="1" presId="urn:microsoft.com/office/officeart/2005/8/layout/hList1"/>
    <dgm:cxn modelId="{432391E9-DA06-4F4C-A2AA-61220F872CCC}" srcId="{5BFC9523-120C-49A1-87A2-86C1281C70A4}" destId="{B0FBA7EC-C68A-44D6-958A-191D4FD548FA}" srcOrd="1" destOrd="0" parTransId="{0A6DB61E-41FF-4D27-8EF4-6FAD8FC34E43}" sibTransId="{75C70BDB-7AE4-4359-AC56-4323492860C9}"/>
    <dgm:cxn modelId="{187D2458-6EE2-4FA3-8604-CA0084D2AE30}" type="presOf" srcId="{6F54E7C9-43D3-494E-AD79-EF0D562910B0}" destId="{E2109B49-2451-4139-94A8-44634E452A51}" srcOrd="0" destOrd="3" presId="urn:microsoft.com/office/officeart/2005/8/layout/hList1"/>
    <dgm:cxn modelId="{A7DA721B-89DB-43A6-98F9-7BBD51B2BD06}" srcId="{5BFC9523-120C-49A1-87A2-86C1281C70A4}" destId="{6F54E7C9-43D3-494E-AD79-EF0D562910B0}" srcOrd="3" destOrd="0" parTransId="{B3262F56-DE72-489A-8595-0FF7974ED86A}" sibTransId="{020EC55E-839E-45B4-8E53-2CD84BDA71A4}"/>
    <dgm:cxn modelId="{9C135880-9AF7-4281-8399-65EB465440B0}" type="presOf" srcId="{3CF23D24-7C86-4F93-B5EC-543F399BAEB5}" destId="{DB93EB9D-45E0-4C69-A4ED-BF47CCA022DA}" srcOrd="0" destOrd="0" presId="urn:microsoft.com/office/officeart/2005/8/layout/hList1"/>
    <dgm:cxn modelId="{EF9F8039-DFB9-4EA0-84FB-7BD45665D1C8}" srcId="{3CF23D24-7C86-4F93-B5EC-543F399BAEB5}" destId="{AC1AF07D-9493-4A3E-9211-7C2851148252}" srcOrd="1" destOrd="0" parTransId="{47CB1DFA-A213-415B-90EA-185D40D44483}" sibTransId="{738EF95E-BCB6-4276-AC35-26044351980B}"/>
    <dgm:cxn modelId="{6A619CF5-C129-41DF-91CC-83301FB602EE}" srcId="{8BA78CC5-E95A-45F6-8211-FAC7484B28B6}" destId="{3CF23D24-7C86-4F93-B5EC-543F399BAEB5}" srcOrd="0" destOrd="0" parTransId="{FF4C55E1-084F-4C3F-95D8-0DE26E5B9C78}" sibTransId="{CABE5E9E-CBA2-4DC2-80EB-1E5386F1578B}"/>
    <dgm:cxn modelId="{8E4644D0-AB1D-4D05-A938-ECAA9CF4FE87}" srcId="{3CF23D24-7C86-4F93-B5EC-543F399BAEB5}" destId="{E193B4D0-5A62-4AA2-B42A-DFE6AD8BA5CA}" srcOrd="0" destOrd="0" parTransId="{54C3A408-E885-4965-9FFB-274F21DBFEB7}" sibTransId="{14AB1B2F-ECC9-4CE0-9019-227031633E79}"/>
    <dgm:cxn modelId="{C677C87F-3EC7-4012-A927-93171BB64A42}" type="presOf" srcId="{AC1AF07D-9493-4A3E-9211-7C2851148252}" destId="{A1EBB849-B1E1-40D4-9616-42DB0F61C945}" srcOrd="0" destOrd="1" presId="urn:microsoft.com/office/officeart/2005/8/layout/hList1"/>
    <dgm:cxn modelId="{BE0E4B13-0B29-40AA-B303-7FABBAD2E738}" type="presOf" srcId="{F5BA869B-3EE5-4586-885D-E93195E0DA09}" destId="{E2109B49-2451-4139-94A8-44634E452A51}" srcOrd="0" destOrd="2" presId="urn:microsoft.com/office/officeart/2005/8/layout/hList1"/>
    <dgm:cxn modelId="{2220FB2A-23BB-4F9D-A020-74781799F163}" srcId="{5BFC9523-120C-49A1-87A2-86C1281C70A4}" destId="{F5BA869B-3EE5-4586-885D-E93195E0DA09}" srcOrd="2" destOrd="0" parTransId="{052B4761-319A-4979-B2D2-2FF9DE118E42}" sibTransId="{5664256D-2355-4BE7-B480-35E78C26E9BA}"/>
    <dgm:cxn modelId="{506BC08B-CCC8-40BD-A34B-8DC6A47B825B}" type="presParOf" srcId="{D701B270-1A30-4730-AB19-624EB95AEC49}" destId="{F213828C-D542-498A-845F-26467F038079}" srcOrd="0" destOrd="0" presId="urn:microsoft.com/office/officeart/2005/8/layout/hList1"/>
    <dgm:cxn modelId="{55F92F76-D574-40DF-8460-A6D929A1BFDE}" type="presParOf" srcId="{F213828C-D542-498A-845F-26467F038079}" destId="{DB93EB9D-45E0-4C69-A4ED-BF47CCA022DA}" srcOrd="0" destOrd="0" presId="urn:microsoft.com/office/officeart/2005/8/layout/hList1"/>
    <dgm:cxn modelId="{42F9C60D-FAF3-44D7-9101-1A9E27E7271F}" type="presParOf" srcId="{F213828C-D542-498A-845F-26467F038079}" destId="{A1EBB849-B1E1-40D4-9616-42DB0F61C945}" srcOrd="1" destOrd="0" presId="urn:microsoft.com/office/officeart/2005/8/layout/hList1"/>
    <dgm:cxn modelId="{5BF19980-4364-4EE2-BDAA-06572B6DD976}" type="presParOf" srcId="{D701B270-1A30-4730-AB19-624EB95AEC49}" destId="{F4EA1150-4938-4441-8544-8F9962335458}" srcOrd="1" destOrd="0" presId="urn:microsoft.com/office/officeart/2005/8/layout/hList1"/>
    <dgm:cxn modelId="{4EE0B2C7-D2AB-4608-A82D-BDE4AC3DAAC5}" type="presParOf" srcId="{D701B270-1A30-4730-AB19-624EB95AEC49}" destId="{E03BF231-CB8A-4C80-BC40-80533F990B06}" srcOrd="2" destOrd="0" presId="urn:microsoft.com/office/officeart/2005/8/layout/hList1"/>
    <dgm:cxn modelId="{C3F6666D-89C9-44C5-ACD3-5784412A17AB}" type="presParOf" srcId="{E03BF231-CB8A-4C80-BC40-80533F990B06}" destId="{1BC237E2-A4B0-42AD-A7FF-946B680E408A}" srcOrd="0" destOrd="0" presId="urn:microsoft.com/office/officeart/2005/8/layout/hList1"/>
    <dgm:cxn modelId="{A3A1B8EC-B825-4382-ACF3-BB9B6949B9CD}" type="presParOf" srcId="{E03BF231-CB8A-4C80-BC40-80533F990B06}" destId="{E2109B49-2451-4139-94A8-44634E452A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EB690-5D53-45D5-A64E-B1E94EA11B01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A1A5A-8DBF-41B5-8E9F-DD24F1E46C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3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A1A5A-8DBF-41B5-8E9F-DD24F1E46C7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29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CF5A-C7A6-4DC3-829A-5E8D33CCD8FF}" type="datetime1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83259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CF5A-C7A6-4DC3-829A-5E8D33CCD8FF}" type="datetime1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5090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CF5A-C7A6-4DC3-829A-5E8D33CCD8FF}" type="datetime1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78462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CF5A-C7A6-4DC3-829A-5E8D33CCD8FF}" type="datetime1">
              <a:rPr lang="pt-BR" smtClean="0"/>
              <a:t>23/10/2017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44320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CF5A-C7A6-4DC3-829A-5E8D33CCD8FF}" type="datetime1">
              <a:rPr lang="pt-BR" smtClean="0"/>
              <a:t>23/10/2017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35207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CF5A-C7A6-4DC3-829A-5E8D33CCD8FF}" type="datetime1">
              <a:rPr lang="pt-BR" smtClean="0"/>
              <a:t>23/10/2017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42859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CF5A-C7A6-4DC3-829A-5E8D33CCD8FF}" type="datetime1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84924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CF5A-C7A6-4DC3-829A-5E8D33CCD8FF}" type="datetime1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44796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CF5A-C7A6-4DC3-829A-5E8D33CCD8FF}" type="datetime1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61910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5665-FAC7-4BC9-8E74-0233B58659E0}" type="datetime1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48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982C-C6B2-4A2C-8A51-DBFC026BA8A0}" type="datetime1">
              <a:rPr lang="pt-BR" smtClean="0"/>
              <a:t>23/10/2017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11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DAEB-A2D5-4C55-BC2A-2877822577B9}" type="datetime1">
              <a:rPr lang="pt-BR" smtClean="0"/>
              <a:t>23/10/2017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11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CF5A-C7A6-4DC3-829A-5E8D33CCD8FF}" type="datetime1">
              <a:rPr lang="pt-BR" smtClean="0"/>
              <a:t>23/10/2017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13185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5BB-67DD-4601-B02B-BF25A89EA309}" type="datetime1">
              <a:rPr lang="pt-BR" smtClean="0"/>
              <a:t>23/10/2017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7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9969-3227-4770-9F0D-5D1D94BF6766}" type="datetime1">
              <a:rPr lang="pt-BR" smtClean="0"/>
              <a:t>23/10/2017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91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0207-E439-4752-A3A4-D7D9DF965B71}" type="datetime1">
              <a:rPr lang="pt-BR" smtClean="0"/>
              <a:t>23/10/2017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53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CF5A-C7A6-4DC3-829A-5E8D33CCD8FF}" type="datetime1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D16332-C89E-4336-AF88-DA47017B0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03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6943" y="207740"/>
            <a:ext cx="10058400" cy="2160752"/>
          </a:xfrm>
        </p:spPr>
        <p:txBody>
          <a:bodyPr>
            <a:normAutofit/>
          </a:bodyPr>
          <a:lstStyle/>
          <a:p>
            <a:pPr algn="ctr"/>
            <a:r>
              <a:rPr lang="pt-BR" sz="8000" dirty="0"/>
              <a:t>DST’s - Sífilis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63159" y="3317594"/>
            <a:ext cx="8065512" cy="3154142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Ana Vitória </a:t>
            </a:r>
            <a:r>
              <a:rPr lang="pt-BR" dirty="0" smtClean="0">
                <a:solidFill>
                  <a:schemeClr val="tx1"/>
                </a:solidFill>
              </a:rPr>
              <a:t>Carvalho....9819743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err="1" smtClean="0">
                <a:solidFill>
                  <a:schemeClr val="tx1"/>
                </a:solidFill>
              </a:rPr>
              <a:t>Annick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Desmonts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..........</a:t>
            </a:r>
            <a:r>
              <a:rPr lang="pt-BR" dirty="0" smtClean="0">
                <a:solidFill>
                  <a:schemeClr val="tx1"/>
                </a:solidFill>
              </a:rPr>
              <a:t>9819847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Bruna Prates </a:t>
            </a:r>
            <a:r>
              <a:rPr lang="pt-BR" dirty="0" smtClean="0">
                <a:solidFill>
                  <a:schemeClr val="tx1"/>
                </a:solidFill>
              </a:rPr>
              <a:t>................. </a:t>
            </a:r>
            <a:r>
              <a:rPr lang="pt-BR" dirty="0" smtClean="0">
                <a:solidFill>
                  <a:schemeClr val="tx1"/>
                </a:solidFill>
              </a:rPr>
              <a:t>9820193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Gustavo </a:t>
            </a:r>
            <a:r>
              <a:rPr lang="pt-BR" dirty="0" err="1" smtClean="0">
                <a:solidFill>
                  <a:schemeClr val="tx1"/>
                </a:solidFill>
              </a:rPr>
              <a:t>Vaiano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...........</a:t>
            </a:r>
            <a:r>
              <a:rPr lang="pt-BR" dirty="0" smtClean="0">
                <a:solidFill>
                  <a:schemeClr val="tx1"/>
                </a:solidFill>
              </a:rPr>
              <a:t>9820092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Luana </a:t>
            </a:r>
            <a:r>
              <a:rPr lang="pt-BR" dirty="0" err="1" smtClean="0">
                <a:solidFill>
                  <a:schemeClr val="tx1"/>
                </a:solidFill>
              </a:rPr>
              <a:t>Bufalari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............. </a:t>
            </a:r>
            <a:r>
              <a:rPr lang="pt-BR" dirty="0" smtClean="0">
                <a:solidFill>
                  <a:schemeClr val="tx1"/>
                </a:solidFill>
              </a:rPr>
              <a:t>9820112</a:t>
            </a:r>
          </a:p>
          <a:p>
            <a:r>
              <a:rPr lang="pt-BR" dirty="0" err="1" smtClean="0">
                <a:solidFill>
                  <a:schemeClr val="tx1"/>
                </a:solidFill>
              </a:rPr>
              <a:t>Livia</a:t>
            </a:r>
            <a:r>
              <a:rPr lang="pt-BR" dirty="0" smtClean="0">
                <a:solidFill>
                  <a:schemeClr val="tx1"/>
                </a:solidFill>
              </a:rPr>
              <a:t> Lamarca</a:t>
            </a:r>
            <a:r>
              <a:rPr lang="pt-BR" dirty="0" smtClean="0">
                <a:solidFill>
                  <a:schemeClr val="tx1"/>
                </a:solidFill>
              </a:rPr>
              <a:t>................</a:t>
            </a:r>
            <a:r>
              <a:rPr lang="pt-BR" dirty="0" smtClean="0">
                <a:solidFill>
                  <a:schemeClr val="tx1"/>
                </a:solidFill>
              </a:rPr>
              <a:t>9819771</a:t>
            </a:r>
          </a:p>
          <a:p>
            <a:r>
              <a:rPr lang="pt-BR" dirty="0" err="1" smtClean="0">
                <a:solidFill>
                  <a:schemeClr val="tx1"/>
                </a:solidFill>
              </a:rPr>
              <a:t>Stefanie</a:t>
            </a:r>
            <a:r>
              <a:rPr lang="pt-BR" dirty="0" smtClean="0">
                <a:solidFill>
                  <a:schemeClr val="tx1"/>
                </a:solidFill>
              </a:rPr>
              <a:t> Ramos </a:t>
            </a:r>
            <a:r>
              <a:rPr lang="pt-BR" dirty="0" smtClean="0">
                <a:solidFill>
                  <a:schemeClr val="tx1"/>
                </a:solidFill>
              </a:rPr>
              <a:t>............</a:t>
            </a:r>
            <a:r>
              <a:rPr lang="pt-BR" dirty="0" smtClean="0">
                <a:solidFill>
                  <a:schemeClr val="tx1"/>
                </a:solidFill>
              </a:rPr>
              <a:t>9819868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Rafaela Andreoni </a:t>
            </a:r>
            <a:r>
              <a:rPr lang="pt-BR" dirty="0" smtClean="0">
                <a:solidFill>
                  <a:schemeClr val="tx1"/>
                </a:solidFill>
              </a:rPr>
              <a:t>........</a:t>
            </a:r>
            <a:r>
              <a:rPr lang="pt-BR" dirty="0" smtClean="0">
                <a:solidFill>
                  <a:schemeClr val="tx1"/>
                </a:solidFill>
              </a:rPr>
              <a:t>9820071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7A0ED607-2371-4F4A-A436-C640C240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4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6037EF13-B85B-4813-B8E9-E72F5A5C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87" y="373036"/>
            <a:ext cx="9601200" cy="829491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Manifestações clínicas e transmissão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F67276-7280-4FE8-AC5D-8A9573EE1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52" y="1480878"/>
            <a:ext cx="9601200" cy="42280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</a:rPr>
              <a:t>Transmissão:</a:t>
            </a:r>
          </a:p>
          <a:p>
            <a:pPr lvl="1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</a:rPr>
              <a:t>Sexual;</a:t>
            </a:r>
          </a:p>
          <a:p>
            <a:pPr lvl="1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</a:rPr>
              <a:t>Área gênito-anal (totalidade dos casos).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</a:rPr>
              <a:t>Sífilis congênita:</a:t>
            </a:r>
          </a:p>
          <a:p>
            <a:pPr lvl="1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</a:rPr>
              <a:t>Infecção fetal via hematogênica;</a:t>
            </a:r>
          </a:p>
          <a:p>
            <a:pPr lvl="1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</a:rPr>
              <a:t>Geralmente a partir do 4º mês.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1BFE48F-3928-429A-8382-620A77A9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92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FF35D7F-0DFE-42A8-BBE0-1EAA4664B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985" y="373036"/>
            <a:ext cx="9601200" cy="829491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Manifestações clínicas e transmissão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6948124-0F9E-465A-9D07-EB34458BD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985" y="1391872"/>
            <a:ext cx="9601200" cy="495953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Período de incubação: 3-4 </a:t>
            </a:r>
            <a:r>
              <a:rPr lang="pt-BR" sz="2400" dirty="0" smtClean="0">
                <a:solidFill>
                  <a:schemeClr val="tx1"/>
                </a:solidFill>
              </a:rPr>
              <a:t>semanas</a:t>
            </a:r>
          </a:p>
          <a:p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b="1" dirty="0">
                <a:solidFill>
                  <a:schemeClr val="tx1"/>
                </a:solidFill>
              </a:rPr>
              <a:t>Estágio primário: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Presença do cancro </a:t>
            </a:r>
            <a:r>
              <a:rPr lang="pt-BR" sz="2000" dirty="0" smtClean="0">
                <a:solidFill>
                  <a:schemeClr val="tx1"/>
                </a:solidFill>
              </a:rPr>
              <a:t>duro</a:t>
            </a:r>
          </a:p>
          <a:p>
            <a:pPr lvl="1"/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400" b="1" dirty="0">
                <a:solidFill>
                  <a:schemeClr val="tx1"/>
                </a:solidFill>
              </a:rPr>
              <a:t>Estágio secundário: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Disseminação dos treponemas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Multiplicação da bactéria em todos os órgãos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Roséola, lesões </a:t>
            </a:r>
            <a:r>
              <a:rPr lang="pt-BR" sz="2000" dirty="0" err="1">
                <a:solidFill>
                  <a:schemeClr val="tx1"/>
                </a:solidFill>
              </a:rPr>
              <a:t>papulosas</a:t>
            </a:r>
            <a:r>
              <a:rPr lang="pt-BR" sz="2000" dirty="0">
                <a:solidFill>
                  <a:schemeClr val="tx1"/>
                </a:solidFill>
              </a:rPr>
              <a:t>, adenopatia generalizada</a:t>
            </a:r>
          </a:p>
          <a:p>
            <a:pPr lvl="1"/>
            <a:endParaRPr lang="pt-BR" sz="24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226580EF-AFB6-41DD-95C8-97F57609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2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90B2355D-ADC7-4F68-ABB7-C3305D19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34700"/>
            <a:ext cx="9601200" cy="829491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Manifestações clínicas e transmissão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E98A9A8-9A09-4BCD-83C7-7D961C2EF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55" y="1607578"/>
            <a:ext cx="9601200" cy="525042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sz="2400" dirty="0"/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51DCC3EA-426C-4A74-9AFC-78A1836F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12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794387" y="1064191"/>
            <a:ext cx="8956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400" b="1" dirty="0"/>
              <a:t>Estágio terciário:</a:t>
            </a:r>
          </a:p>
          <a:p>
            <a:pPr marL="800100" lvl="1" indent="-34290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000" dirty="0"/>
              <a:t>Lesões cutâneas</a:t>
            </a:r>
          </a:p>
          <a:p>
            <a:pPr marL="800100" lvl="1" indent="-34290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000" dirty="0"/>
              <a:t>Goma pode manifestar-se </a:t>
            </a:r>
            <a:r>
              <a:rPr lang="pt-BR" sz="2000" dirty="0" smtClean="0"/>
              <a:t>na massa </a:t>
            </a:r>
            <a:r>
              <a:rPr lang="pt-BR" sz="2000" dirty="0"/>
              <a:t>encefálica (demência, paralisia ou morte)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31" y="2532197"/>
            <a:ext cx="7542740" cy="42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7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38B87DBF-1CDD-418C-ADDB-209C4DC7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13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B3006833-FE87-4B5B-84BF-76FE620A7CB3}"/>
              </a:ext>
            </a:extLst>
          </p:cNvPr>
          <p:cNvSpPr txBox="1"/>
          <p:nvPr/>
        </p:nvSpPr>
        <p:spPr>
          <a:xfrm>
            <a:off x="1785848" y="262458"/>
            <a:ext cx="939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Manifestações clínicas e transmissão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75166" y="616401"/>
            <a:ext cx="94712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pt-BR" sz="2400" dirty="0" smtClean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400" dirty="0" smtClean="0"/>
              <a:t>Sífilis </a:t>
            </a:r>
            <a:r>
              <a:rPr lang="pt-BR" sz="2400" dirty="0"/>
              <a:t>congênita: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000" dirty="0" smtClean="0"/>
              <a:t>Infecção do feto por via placentária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000" dirty="0" smtClean="0"/>
              <a:t>A </a:t>
            </a:r>
            <a:r>
              <a:rPr lang="pt-BR" sz="2000" dirty="0"/>
              <a:t>partir de 4 a 5 meses </a:t>
            </a:r>
            <a:r>
              <a:rPr lang="pt-BR" sz="2000" dirty="0" smtClean="0"/>
              <a:t>de gestação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75" y="2682741"/>
            <a:ext cx="5984159" cy="39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5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6332-C89E-4336-AF88-DA47017B0ABD}" type="slidenum">
              <a:rPr lang="pt-BR" smtClean="0"/>
              <a:t>14</a:t>
            </a:fld>
            <a:endParaRPr lang="pt-BR"/>
          </a:p>
        </p:txBody>
      </p:sp>
      <p:pic>
        <p:nvPicPr>
          <p:cNvPr id="5" name="Imagem 4" descr="Uma imagem contendo captura de tela&#10;&#10;Descrição gerada com muito alta confiança">
            <a:extLst>
              <a:ext uri="{FF2B5EF4-FFF2-40B4-BE49-F238E27FC236}">
                <a16:creationId xmlns="" xmlns:a16="http://schemas.microsoft.com/office/drawing/2014/main" id="{B8B3DE84-2275-4D5A-AD42-132195090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57" y="1832484"/>
            <a:ext cx="5703318" cy="332945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335696" y="5240594"/>
            <a:ext cx="5498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Casos de Sífilis por 100 mil habitantes em 2014</a:t>
            </a:r>
          </a:p>
        </p:txBody>
      </p:sp>
      <p:pic>
        <p:nvPicPr>
          <p:cNvPr id="1026" name="Picture 2" descr="WHO_Regio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61" y="1832484"/>
            <a:ext cx="5311339" cy="340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200831" y="262458"/>
            <a:ext cx="6263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Epidemiologia - Mundo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251187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3950" y="193104"/>
            <a:ext cx="9601200" cy="77724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Epidemiologia </a:t>
            </a:r>
            <a:r>
              <a:rPr lang="pt-BR" sz="4000" smtClean="0"/>
              <a:t>- Mundo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7395" y="5182177"/>
            <a:ext cx="4252646" cy="1319290"/>
          </a:xfrm>
        </p:spPr>
        <p:txBody>
          <a:bodyPr>
            <a:normAutofit/>
          </a:bodyPr>
          <a:lstStyle/>
          <a:p>
            <a:r>
              <a:rPr lang="pt-BR" sz="1400" dirty="0"/>
              <a:t>Casos de Sífilis congênita por 100 mil habitantes em 2014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F4103D94-DAD5-40BB-837D-3A489C7D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15</a:t>
            </a:fld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638196F7-6D27-47CF-B821-AD0F0B08E8BE}"/>
              </a:ext>
            </a:extLst>
          </p:cNvPr>
          <p:cNvSpPr txBox="1">
            <a:spLocks/>
          </p:cNvSpPr>
          <p:nvPr/>
        </p:nvSpPr>
        <p:spPr>
          <a:xfrm>
            <a:off x="1147395" y="4782068"/>
            <a:ext cx="5000020" cy="1319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 3" panose="05040102010807070707" pitchFamily="18" charset="2"/>
              <a:buChar char=""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8" descr="Uma imagem contendo captura de tela&#10;&#10;Descrição gerada com muito alta confiança">
            <a:extLst>
              <a:ext uri="{FF2B5EF4-FFF2-40B4-BE49-F238E27FC236}">
                <a16:creationId xmlns="" xmlns:a16="http://schemas.microsoft.com/office/drawing/2014/main" id="{0083CBB4-8B7D-4734-A116-CF35C96CD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4" y="1779639"/>
            <a:ext cx="5608326" cy="3273998"/>
          </a:xfrm>
          <a:prstGeom prst="rect">
            <a:avLst/>
          </a:prstGeom>
        </p:spPr>
      </p:pic>
      <p:pic>
        <p:nvPicPr>
          <p:cNvPr id="10" name="Picture 2" descr="https://lh6.googleusercontent.com/GuO92MKaZig4cDeSOe6d9ZZwGMhUgfLa1hOnyulvy93VE-4YVCVEF9kEKDghqGD2gw075VKRpcAr4QmvN0Wft1mJ-oRaE1omkTibRvXCXaNtf7BLLPxu2A2fTFy8eRuQrgqo06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00" y="1775355"/>
            <a:ext cx="5615668" cy="32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709061" y="5182177"/>
            <a:ext cx="51880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1400" dirty="0">
                <a:solidFill>
                  <a:srgbClr val="000000"/>
                </a:solidFill>
              </a:rPr>
              <a:t>Porcentagem de mães que fizeram </a:t>
            </a:r>
            <a:r>
              <a:rPr lang="pt-BR" sz="1400" dirty="0" err="1">
                <a:solidFill>
                  <a:srgbClr val="000000"/>
                </a:solidFill>
              </a:rPr>
              <a:t>pré</a:t>
            </a:r>
            <a:r>
              <a:rPr lang="pt-BR" sz="1400" dirty="0">
                <a:solidFill>
                  <a:srgbClr val="000000"/>
                </a:solidFill>
              </a:rPr>
              <a:t> natal e testaram positivo para Sífilis</a:t>
            </a:r>
            <a:endParaRPr lang="pt-BR" sz="1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7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4105" y="61580"/>
            <a:ext cx="9601200" cy="77724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Epidemiologia - Brasil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4398" y="6182677"/>
            <a:ext cx="3941546" cy="1319290"/>
          </a:xfrm>
        </p:spPr>
        <p:txBody>
          <a:bodyPr>
            <a:normAutofit/>
          </a:bodyPr>
          <a:lstStyle/>
          <a:p>
            <a:r>
              <a:rPr lang="pt-BR" sz="1400" dirty="0" smtClean="0"/>
              <a:t>Distribuição dos casos entre os gêneros</a:t>
            </a:r>
            <a:endParaRPr lang="pt-BR" sz="14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F4103D94-DAD5-40BB-837D-3A489C7D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16</a:t>
            </a:fld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638196F7-6D27-47CF-B821-AD0F0B08E8BE}"/>
              </a:ext>
            </a:extLst>
          </p:cNvPr>
          <p:cNvSpPr txBox="1">
            <a:spLocks/>
          </p:cNvSpPr>
          <p:nvPr/>
        </p:nvSpPr>
        <p:spPr>
          <a:xfrm>
            <a:off x="1564105" y="3316297"/>
            <a:ext cx="3842750" cy="1319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Distribuição dos Casos notificados de sífilis de 2010 a 2016 por região</a:t>
            </a:r>
          </a:p>
        </p:txBody>
      </p:sp>
      <p:pic>
        <p:nvPicPr>
          <p:cNvPr id="4098" name="Picture 2" descr="https://lh3.googleusercontent.com/uv4yA1NHcKlZUWrkUE4W3F-ZFiQ0AgI8TZzkOplDYgg0vOh7RzBxV5GcAqEaUHD22oYQHt3Jsp0H7iev319yk1KqAfxsoeQ-AEB3708hA9QzytRvx7V-gRbeeP5Wc-tfOakIF7yu">
            <a:extLst>
              <a:ext uri="{FF2B5EF4-FFF2-40B4-BE49-F238E27FC236}">
                <a16:creationId xmlns="" xmlns:a16="http://schemas.microsoft.com/office/drawing/2014/main" id="{607696AC-FE2A-4D8F-92C1-95245BC15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68" y="970344"/>
            <a:ext cx="3919172" cy="23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5.googleusercontent.com/orRxw_Fw8EZkNbAVJcwUDIdkw92zmc-sU9u3VxJmESsL6qkGL6e60QOJ9OKPx6p235CbE4HajrzAGHBGKempvPIwm5LT6sNGXBhE0k6-x_2W6W_5X3iSaNORYB13SXyPxrhB9z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68" y="3882022"/>
            <a:ext cx="3869171" cy="226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35242"/>
              </p:ext>
            </p:extLst>
          </p:nvPr>
        </p:nvGraphicFramePr>
        <p:xfrm>
          <a:off x="9738126" y="1076647"/>
          <a:ext cx="2348689" cy="2003066"/>
        </p:xfrm>
        <a:graphic>
          <a:graphicData uri="http://schemas.openxmlformats.org/drawingml/2006/table">
            <a:tbl>
              <a:tblPr/>
              <a:tblGrid>
                <a:gridCol w="872563"/>
                <a:gridCol w="1476126"/>
              </a:tblGrid>
              <a:tr h="100153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 caso em homens para cada caso em mulher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533">
                <a:tc>
                  <a:txBody>
                    <a:bodyPr/>
                    <a:lstStyle/>
                    <a:p>
                      <a:pPr marL="63500" marR="635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63500" marR="635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 caso em homens para cada caso em mulher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9" name="Picture 7" descr="https://lh3.googleusercontent.com/vRznrPDRjyScMEe8X8QbdwmnrUA6RvehZA3Jp16tN8qGqsyQIs9SOqef7CaZEWMGFk4D3WLTdln2h_D_Jjx9IlllDX3_MFxtHX_PmJ0RFK2F7fMvbBXBNKaocFOMl4iHH6tAq8W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59" y="970344"/>
            <a:ext cx="4048277" cy="23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617224" y="3369817"/>
            <a:ext cx="4141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Perfil de classificação dos casos</a:t>
            </a:r>
          </a:p>
          <a:p>
            <a:endParaRPr lang="pt-BR" dirty="0"/>
          </a:p>
        </p:txBody>
      </p:sp>
      <p:pic>
        <p:nvPicPr>
          <p:cNvPr id="3081" name="Picture 9" descr="https://lh3.googleusercontent.com/rYNfb0bGdjTHOu1NcshLmz_emwakeFtybEUQ9HGZ3q4R9AfPRL38r8tu7I3DBkrPXcrOjTfuMX9zCRSTl-tD2qnpgGQR2YS3662YhlnxItTHAmfPnB28aMXdVPl2qnReuhcRG8c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944" y="3882022"/>
            <a:ext cx="4048277" cy="23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5575944" y="6195486"/>
            <a:ext cx="47095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1400" dirty="0"/>
              <a:t>Distribuição dos casos de sífilis congênita em menores de 1 ano de 1998 a julho de 2016</a:t>
            </a: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61470"/>
              </p:ext>
            </p:extLst>
          </p:nvPr>
        </p:nvGraphicFramePr>
        <p:xfrm>
          <a:off x="9738126" y="4183265"/>
          <a:ext cx="2383559" cy="1661160"/>
        </p:xfrm>
        <a:graphic>
          <a:graphicData uri="http://schemas.openxmlformats.org/drawingml/2006/table">
            <a:tbl>
              <a:tblPr/>
              <a:tblGrid>
                <a:gridCol w="657463"/>
                <a:gridCol w="1726096"/>
              </a:tblGrid>
              <a:tr h="33768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Ano</a:t>
                      </a:r>
                      <a:endParaRPr lang="pt-BR" sz="1400" b="1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Taxa de incidência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15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2006</a:t>
                      </a:r>
                      <a:endParaRPr lang="pt-BR" sz="1400" b="1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 casos/mil nascidos vivos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15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pt-BR" sz="1400" b="1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 casos/mil nascidos vivos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142038" y="2885032"/>
            <a:ext cx="182819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0594" y="111037"/>
            <a:ext cx="9601200" cy="77724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Epidemiologia - Brasil</a:t>
            </a:r>
            <a:endParaRPr lang="pt-BR" sz="40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F4103D94-DAD5-40BB-837D-3A489C7D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17</a:t>
            </a:fld>
            <a:endParaRPr lang="pt-BR"/>
          </a:p>
        </p:txBody>
      </p:sp>
      <p:pic>
        <p:nvPicPr>
          <p:cNvPr id="2052" name="Picture 4" descr="https://lh6.googleusercontent.com/vhsn4KteofBH2b9VDy8GA2eVkS2_9LSOgJVLasB03ZPS7_EjQsIvDjNcT4kPfFAPvsEmVotHu6W1nME_x6EBvzbmVYfIsePwpypGPfRtdegCvloBTZTnlumkb3Ag_dNrPZtgLwd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4255"/>
            <a:ext cx="3838191" cy="224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638196F7-6D27-47CF-B821-AD0F0B08E8BE}"/>
              </a:ext>
            </a:extLst>
          </p:cNvPr>
          <p:cNvSpPr txBox="1">
            <a:spLocks/>
          </p:cNvSpPr>
          <p:nvPr/>
        </p:nvSpPr>
        <p:spPr>
          <a:xfrm>
            <a:off x="2669005" y="4917239"/>
            <a:ext cx="5000020" cy="1319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872592" y="91777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Sífilis congênita: perfil das mães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4" name="Picture 6" descr="https://lh5.googleusercontent.com/BkrXeiJHLjLnnj1Ry02MrAT63knbNrMYV6Z9e8t60HWXhMmFzW1cRLHqNfKsJK6SwYiYTkjG5FhgnCOuKxTvJyaeb-1cNUHo4Tnl8ze6_OfOt75B0xoSKirSap3JKPkYU0aqRy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62" y="4025543"/>
            <a:ext cx="4145324" cy="24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5.googleusercontent.com/dMH8TkJboCqrfdmmdxotKRE1jjzgVhzDRLyBvMr6widurJCpWPV3ns_8H5OOSB9fH-yFbY48rIioKy6xCi92HcmKXxsaFdVvn7ikG9_iJflJ5BT3bSyW3mLEBfwNAZzPYhWa7Ws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57" y="1478019"/>
            <a:ext cx="3848874" cy="224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4.googleusercontent.com/7tbEML0k0gGQ1BGzcCX49941zzBf0vxg8NIeqIt-oU5EEo55Z9L0ViFdn8Vr1JFlzYywDpgJ8Sq27dpGEyBaWMJLlY8UH5rEXHq09KAjWs2ykMVA5e7d7r1Gu_dQbeKDHoPmxZ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94" y="4019225"/>
            <a:ext cx="4156148" cy="24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h5.googleusercontent.com/952OuJLkipKyDf6b_jQs1m1CRV-mdsJ_cjWDT0H74d-33oBUFemHB7irKgvvVKYNwG5zo7rYv0glEwClaTx9QkdHEMeHWrAGTEEiAEo63eHbz5Y7bIoFDmTQV4bT3710OgU2eaY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03" y="1478018"/>
            <a:ext cx="3848874" cy="224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8524" y="198273"/>
            <a:ext cx="5577657" cy="954634"/>
          </a:xfrm>
        </p:spPr>
        <p:txBody>
          <a:bodyPr>
            <a:noAutofit/>
          </a:bodyPr>
          <a:lstStyle/>
          <a:p>
            <a:r>
              <a:rPr lang="pt-BR" sz="4000" dirty="0" smtClean="0"/>
              <a:t>Epidemiologia - Brasil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6332-C89E-4336-AF88-DA47017B0ABD}" type="slidenum">
              <a:rPr lang="pt-BR" smtClean="0"/>
              <a:t>18</a:t>
            </a:fld>
            <a:endParaRPr lang="pt-BR"/>
          </a:p>
        </p:txBody>
      </p:sp>
      <p:pic>
        <p:nvPicPr>
          <p:cNvPr id="5122" name="Picture 2" descr="https://lh6.googleusercontent.com/Z_SH_8JaEYLSr76CWC3c_jmHYULdsIcMCS0jeNqN4aj0Aj2TOeJGhX6HehSgzzCkCCyFgQ54h5Sl64Fh9cB-scNNmBMkG_q2o89G-XYC0D5wo29HpQb06eyq5ivqXdaauRdaFa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898750"/>
            <a:ext cx="54006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4.googleusercontent.com/0w9FA4ioz8KHxSV1ct-PtpeQEPD1zewLXV242FDEpZ_NipPcFcGf5uAnEiOaAOULIVQ7C1nkGCtBW5KyMoqZzk-eRaqsfM_D8DqI_BZBINtkfeH6p8eu9tjT849p_Fw8s8ycyB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19" y="1898751"/>
            <a:ext cx="54006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203848" y="5228445"/>
            <a:ext cx="5092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1400" dirty="0"/>
              <a:t>Mortalidade infantil(menor de 1 ano) por sífilis congênita de 1998 a 2015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737299" y="523596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1400" dirty="0"/>
              <a:t>Coeficiente de Mortalidade por sífilis congênita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12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5226" y="323943"/>
            <a:ext cx="9601200" cy="828964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Diagnóstico, tratamento e controle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7071" y="1374581"/>
            <a:ext cx="9601200" cy="358140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Testes diagnósticos: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Exame de campo escuro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Pesquisa direta com material </a:t>
            </a:r>
            <a:r>
              <a:rPr lang="pt-BR" sz="2000" dirty="0" smtClean="0">
                <a:solidFill>
                  <a:schemeClr val="tx1"/>
                </a:solidFill>
              </a:rPr>
              <a:t>corado</a:t>
            </a:r>
          </a:p>
          <a:p>
            <a:pPr marL="457200" lvl="1" indent="0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</a:rPr>
              <a:t>Testes imunológicos: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Não treponêmicos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Treponêmicos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4C0B3087-17DD-4D27-88A9-368542EA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43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7615" y="312103"/>
            <a:ext cx="10058400" cy="727166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Introdução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017278CD-1799-492C-9AE7-E9009B88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98391" y="1039269"/>
            <a:ext cx="10389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dirty="0"/>
              <a:t>As doenças sexualmente transmissíveis (DST) são transmitidas, principalmente, por contato sexual sem o uso de </a:t>
            </a:r>
            <a:r>
              <a:rPr lang="pt-BR" dirty="0" smtClean="0"/>
              <a:t>preservativos com </a:t>
            </a:r>
            <a:r>
              <a:rPr lang="pt-BR" dirty="0"/>
              <a:t>uma pessoa que esteja infectada, e geralmente se manifestam por meio de feridas, corrimentos, bolhas ou verrugas. As mais conhecidas são gonorreia e sífilis. </a:t>
            </a:r>
            <a:endParaRPr lang="pt-BR" dirty="0" smtClean="0"/>
          </a:p>
          <a:p>
            <a:pPr marL="285750" indent="-285750" algn="just">
              <a:buClr>
                <a:schemeClr val="accent1"/>
              </a:buClr>
              <a:buFont typeface="Wingdings 3" panose="05040102010807070707" pitchFamily="18" charset="2"/>
              <a:buChar char=""/>
            </a:pPr>
            <a:endParaRPr lang="pt-BR" dirty="0"/>
          </a:p>
          <a:p>
            <a:pPr marL="285750" indent="-285750" algn="just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dirty="0" smtClean="0"/>
              <a:t>A sífilis é </a:t>
            </a:r>
            <a:r>
              <a:rPr lang="pt-BR" dirty="0"/>
              <a:t>uma doença infectocontagiosa, sexualmente transmissível, causada pela bactéria </a:t>
            </a:r>
            <a:r>
              <a:rPr lang="pt-BR" i="1" dirty="0"/>
              <a:t>Treponema pallidum</a:t>
            </a:r>
            <a:r>
              <a:rPr lang="pt-BR" dirty="0"/>
              <a:t>. Pode também ser transmitida verticalmente, da mãe para o feto, por transfusão de sangue ou por contato direto com sangue contaminado. Se não for tratada precocemente, pode comprometer vários órgãos como olhos, pele, ossos, coração, cérebro</a:t>
            </a:r>
            <a:r>
              <a:rPr lang="pt-BR" b="1" dirty="0"/>
              <a:t> </a:t>
            </a:r>
            <a:r>
              <a:rPr lang="pt-BR" dirty="0"/>
              <a:t>e sistema nervoso.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04" y="4095542"/>
            <a:ext cx="2968752" cy="23836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73" y="4095541"/>
            <a:ext cx="3454593" cy="23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24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44470D0-DB92-44C5-997D-7AD188520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15440"/>
            <a:ext cx="10643419" cy="4837946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Testes diagnósticos para cada fase:</a:t>
            </a:r>
          </a:p>
          <a:p>
            <a:pPr lvl="1"/>
            <a:r>
              <a:rPr lang="pt-BR" sz="1800" b="1" dirty="0">
                <a:solidFill>
                  <a:schemeClr val="tx1"/>
                </a:solidFill>
              </a:rPr>
              <a:t>Primária:</a:t>
            </a:r>
          </a:p>
          <a:p>
            <a:pPr lvl="2"/>
            <a:r>
              <a:rPr lang="pt-BR" sz="1800" dirty="0">
                <a:solidFill>
                  <a:schemeClr val="tx1"/>
                </a:solidFill>
              </a:rPr>
              <a:t>Microscopia de campo escuro; </a:t>
            </a:r>
          </a:p>
          <a:p>
            <a:pPr lvl="2"/>
            <a:r>
              <a:rPr lang="pt-BR" sz="1800" dirty="0">
                <a:solidFill>
                  <a:schemeClr val="tx1"/>
                </a:solidFill>
              </a:rPr>
              <a:t>Métodos de coloração e testes </a:t>
            </a:r>
            <a:r>
              <a:rPr lang="pt-BR" sz="1800" dirty="0" err="1" smtClean="0">
                <a:solidFill>
                  <a:schemeClr val="tx1"/>
                </a:solidFill>
              </a:rPr>
              <a:t>treponêmicos</a:t>
            </a:r>
            <a:r>
              <a:rPr lang="pt-BR" sz="1800" dirty="0" smtClean="0">
                <a:solidFill>
                  <a:schemeClr val="tx1"/>
                </a:solidFill>
              </a:rPr>
              <a:t> ( detectam anticorpos específicos)</a:t>
            </a:r>
            <a:endParaRPr lang="pt-BR" sz="1800" dirty="0">
              <a:solidFill>
                <a:schemeClr val="tx1"/>
              </a:solidFill>
            </a:endParaRPr>
          </a:p>
          <a:p>
            <a:pPr lvl="1"/>
            <a:r>
              <a:rPr lang="pt-BR" sz="1800" b="1" dirty="0">
                <a:solidFill>
                  <a:schemeClr val="tx1"/>
                </a:solidFill>
              </a:rPr>
              <a:t>Secundária:</a:t>
            </a:r>
          </a:p>
          <a:p>
            <a:pPr lvl="2"/>
            <a:r>
              <a:rPr lang="pt-BR" sz="1800" dirty="0">
                <a:solidFill>
                  <a:schemeClr val="tx1"/>
                </a:solidFill>
              </a:rPr>
              <a:t>Microscopia de campo escuro;</a:t>
            </a:r>
          </a:p>
          <a:p>
            <a:pPr lvl="2"/>
            <a:r>
              <a:rPr lang="pt-BR" sz="1800" dirty="0">
                <a:solidFill>
                  <a:schemeClr val="tx1"/>
                </a:solidFill>
              </a:rPr>
              <a:t>Testes que detectam anticorpos.</a:t>
            </a:r>
          </a:p>
          <a:p>
            <a:pPr lvl="1"/>
            <a:r>
              <a:rPr lang="pt-BR" sz="1800" b="1" dirty="0">
                <a:solidFill>
                  <a:schemeClr val="tx1"/>
                </a:solidFill>
              </a:rPr>
              <a:t>Terciária:</a:t>
            </a:r>
          </a:p>
          <a:p>
            <a:pPr lvl="2"/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smtClean="0">
                <a:solidFill>
                  <a:schemeClr val="tx1"/>
                </a:solidFill>
              </a:rPr>
              <a:t>Testes </a:t>
            </a:r>
            <a:r>
              <a:rPr lang="pt-BR" sz="1800" dirty="0" err="1" smtClean="0">
                <a:solidFill>
                  <a:schemeClr val="tx1"/>
                </a:solidFill>
              </a:rPr>
              <a:t>t</a:t>
            </a:r>
            <a:r>
              <a:rPr lang="pt-BR" sz="1800" dirty="0" err="1" smtClean="0">
                <a:solidFill>
                  <a:schemeClr val="tx1"/>
                </a:solidFill>
              </a:rPr>
              <a:t>reponêmicos</a:t>
            </a:r>
            <a:r>
              <a:rPr lang="pt-BR" sz="1800" dirty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pt-BR" sz="1800" b="1" dirty="0">
                <a:solidFill>
                  <a:schemeClr val="tx1"/>
                </a:solidFill>
              </a:rPr>
              <a:t>Congênita:</a:t>
            </a:r>
          </a:p>
          <a:p>
            <a:pPr lvl="2"/>
            <a:r>
              <a:rPr lang="pt-BR" sz="1800" dirty="0">
                <a:solidFill>
                  <a:schemeClr val="tx1"/>
                </a:solidFill>
              </a:rPr>
              <a:t>Testes treponêmicos  e não </a:t>
            </a:r>
            <a:r>
              <a:rPr lang="pt-BR" sz="1800" dirty="0" err="1">
                <a:solidFill>
                  <a:schemeClr val="tx1"/>
                </a:solidFill>
              </a:rPr>
              <a:t>treponêmicos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smtClean="0">
                <a:solidFill>
                  <a:schemeClr val="tx1"/>
                </a:solidFill>
              </a:rPr>
              <a:t>(detectam anticorpos não específicos)</a:t>
            </a:r>
          </a:p>
          <a:p>
            <a:pPr marL="914400" lvl="2" indent="0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 -baixa sensibilidade;</a:t>
            </a:r>
            <a:endParaRPr lang="pt-BR" sz="1800" dirty="0">
              <a:solidFill>
                <a:schemeClr val="tx1"/>
              </a:solidFill>
            </a:endParaRPr>
          </a:p>
          <a:p>
            <a:pPr lvl="2"/>
            <a:r>
              <a:rPr lang="pt-BR" sz="1800" dirty="0">
                <a:solidFill>
                  <a:schemeClr val="tx1"/>
                </a:solidFill>
              </a:rPr>
              <a:t>Análise de amostra de sangue, avaliação neurológica, raio X, etc.</a:t>
            </a:r>
          </a:p>
          <a:p>
            <a:pPr lvl="2"/>
            <a:endParaRPr lang="pt-BR" sz="1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48A65D2C-FACD-472A-8F48-9DF2F8B1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20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C2203618-4360-40A1-BD34-531F9E6FCA92}"/>
              </a:ext>
            </a:extLst>
          </p:cNvPr>
          <p:cNvSpPr txBox="1">
            <a:spLocks/>
          </p:cNvSpPr>
          <p:nvPr/>
        </p:nvSpPr>
        <p:spPr>
          <a:xfrm>
            <a:off x="1755058" y="373300"/>
            <a:ext cx="9601200" cy="828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chemeClr val="tx1"/>
                </a:solidFill>
              </a:rPr>
              <a:t>Diagnóstico, tratamento e controle</a:t>
            </a:r>
          </a:p>
        </p:txBody>
      </p:sp>
    </p:spTree>
    <p:extLst>
      <p:ext uri="{BB962C8B-B14F-4D97-AF65-F5344CB8AC3E}">
        <p14:creationId xmlns:p14="http://schemas.microsoft.com/office/powerpoint/2010/main" val="2103566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60A308B-80C8-4B99-8164-37830B6D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405" y="1202263"/>
            <a:ext cx="9907027" cy="5405013"/>
          </a:xfrm>
        </p:spPr>
        <p:txBody>
          <a:bodyPr>
            <a:normAutofit fontScale="85000" lnSpcReduction="20000"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Tratamento e controle:</a:t>
            </a:r>
          </a:p>
          <a:p>
            <a:pPr lvl="1"/>
            <a:r>
              <a:rPr lang="pt-BR" sz="2100" b="1" dirty="0">
                <a:solidFill>
                  <a:schemeClr val="tx1"/>
                </a:solidFill>
              </a:rPr>
              <a:t>Primária</a:t>
            </a:r>
            <a:r>
              <a:rPr lang="pt-BR" sz="2100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pt-BR" sz="2100" dirty="0">
                <a:solidFill>
                  <a:schemeClr val="tx1"/>
                </a:solidFill>
              </a:rPr>
              <a:t>Penicilina Benzatina – 1 dose</a:t>
            </a:r>
          </a:p>
          <a:p>
            <a:pPr lvl="1"/>
            <a:r>
              <a:rPr lang="pt-BR" sz="2100" b="1" dirty="0">
                <a:solidFill>
                  <a:schemeClr val="tx1"/>
                </a:solidFill>
              </a:rPr>
              <a:t>Secundária:</a:t>
            </a:r>
          </a:p>
          <a:p>
            <a:pPr lvl="2"/>
            <a:r>
              <a:rPr lang="pt-BR" sz="2100" dirty="0">
                <a:solidFill>
                  <a:schemeClr val="tx1"/>
                </a:solidFill>
              </a:rPr>
              <a:t>Penicilina Benzatina – 2 doses</a:t>
            </a:r>
          </a:p>
          <a:p>
            <a:pPr lvl="1"/>
            <a:r>
              <a:rPr lang="pt-BR" sz="2100" b="1" dirty="0">
                <a:solidFill>
                  <a:schemeClr val="tx1"/>
                </a:solidFill>
              </a:rPr>
              <a:t>Terciária:</a:t>
            </a:r>
          </a:p>
          <a:p>
            <a:pPr lvl="2"/>
            <a:r>
              <a:rPr lang="pt-BR" sz="2100" dirty="0">
                <a:solidFill>
                  <a:schemeClr val="tx1"/>
                </a:solidFill>
              </a:rPr>
              <a:t>Penicilina Benzatina – 3 doses</a:t>
            </a:r>
          </a:p>
          <a:p>
            <a:pPr lvl="1"/>
            <a:r>
              <a:rPr lang="pt-BR" sz="2100" b="1" dirty="0">
                <a:solidFill>
                  <a:schemeClr val="tx1"/>
                </a:solidFill>
              </a:rPr>
              <a:t>Neurossífilis:</a:t>
            </a:r>
          </a:p>
          <a:p>
            <a:pPr lvl="2"/>
            <a:r>
              <a:rPr lang="pt-BR" sz="2100" dirty="0">
                <a:solidFill>
                  <a:schemeClr val="tx1"/>
                </a:solidFill>
              </a:rPr>
              <a:t>Penicilina </a:t>
            </a:r>
            <a:r>
              <a:rPr lang="pt-BR" sz="2100" dirty="0" smtClean="0">
                <a:solidFill>
                  <a:schemeClr val="tx1"/>
                </a:solidFill>
              </a:rPr>
              <a:t>Cristalina</a:t>
            </a:r>
          </a:p>
          <a:p>
            <a:pPr marL="914400" lvl="2" indent="0">
              <a:buNone/>
            </a:pPr>
            <a:endParaRPr lang="pt-BR" sz="19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</a:rPr>
              <a:t>Penicilina Benzatina:</a:t>
            </a:r>
          </a:p>
          <a:p>
            <a:pPr lvl="1"/>
            <a:r>
              <a:rPr lang="pt-BR" sz="2100" i="0" dirty="0">
                <a:solidFill>
                  <a:schemeClr val="tx1"/>
                </a:solidFill>
              </a:rPr>
              <a:t>Agem sobre a  síntese da parede celular de </a:t>
            </a:r>
            <a:r>
              <a:rPr lang="pt-BR" sz="2100" i="0" dirty="0" smtClean="0">
                <a:solidFill>
                  <a:schemeClr val="tx1"/>
                </a:solidFill>
              </a:rPr>
              <a:t>bactérias</a:t>
            </a:r>
          </a:p>
          <a:p>
            <a:endParaRPr lang="pt-BR" sz="1900" dirty="0">
              <a:solidFill>
                <a:schemeClr val="tx1"/>
              </a:solidFill>
            </a:endParaRPr>
          </a:p>
          <a:p>
            <a:r>
              <a:rPr lang="pt-BR" sz="2400" dirty="0" smtClean="0">
                <a:solidFill>
                  <a:schemeClr val="tx1"/>
                </a:solidFill>
              </a:rPr>
              <a:t>Controle </a:t>
            </a:r>
            <a:r>
              <a:rPr lang="pt-BR" sz="2400" dirty="0">
                <a:solidFill>
                  <a:schemeClr val="tx1"/>
                </a:solidFill>
              </a:rPr>
              <a:t>da doença:</a:t>
            </a:r>
          </a:p>
          <a:p>
            <a:pPr lvl="1"/>
            <a:r>
              <a:rPr lang="pt-BR" sz="2100" dirty="0">
                <a:solidFill>
                  <a:schemeClr val="tx1"/>
                </a:solidFill>
              </a:rPr>
              <a:t>tratamento farmacológico e uso de preservativo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CA52E369-38AB-42A6-95AC-82120AAC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21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C4B7360A-D6A5-41DE-8A1A-9C0A5D4E0C40}"/>
              </a:ext>
            </a:extLst>
          </p:cNvPr>
          <p:cNvSpPr txBox="1">
            <a:spLocks/>
          </p:cNvSpPr>
          <p:nvPr/>
        </p:nvSpPr>
        <p:spPr>
          <a:xfrm>
            <a:off x="1617406" y="373300"/>
            <a:ext cx="9601200" cy="828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chemeClr val="tx1"/>
                </a:solidFill>
              </a:rPr>
              <a:t>Diagnóstico, tratamento e controle</a:t>
            </a:r>
          </a:p>
        </p:txBody>
      </p:sp>
    </p:spTree>
    <p:extLst>
      <p:ext uri="{BB962C8B-B14F-4D97-AF65-F5344CB8AC3E}">
        <p14:creationId xmlns:p14="http://schemas.microsoft.com/office/powerpoint/2010/main" val="3163794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6065" y="32989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Bibliografia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6065" y="1479193"/>
            <a:ext cx="9601200" cy="4925032"/>
          </a:xfrm>
        </p:spPr>
        <p:txBody>
          <a:bodyPr>
            <a:normAutofit lnSpcReduction="10000"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BRASIL. Ministério da Saúde. Departamento de DST, Aids e Hepatites Vitais. Série TELELAB: Diagnóstico de Sífilis. Brasília, 2014b. Disponível em www.telelab.aids.gov.br</a:t>
            </a:r>
          </a:p>
          <a:p>
            <a:r>
              <a:rPr lang="pt-BR" sz="1400" dirty="0">
                <a:solidFill>
                  <a:schemeClr val="tx1"/>
                </a:solidFill>
              </a:rPr>
              <a:t>BRASIL – Protocolo Clínico e Diretrizes Terapêuticas para Atenção Integral às Pessoas com Infecções Sexualmente Transmissíveis, 201</a:t>
            </a:r>
          </a:p>
          <a:p>
            <a:r>
              <a:rPr lang="pt-BR" sz="1400" dirty="0">
                <a:solidFill>
                  <a:schemeClr val="tx1"/>
                </a:solidFill>
              </a:rPr>
              <a:t>BRASIL. Ministério da Saúde, Manual de controle das DST, 4ª </a:t>
            </a:r>
            <a:r>
              <a:rPr lang="pt-BR" sz="1400" dirty="0" err="1">
                <a:solidFill>
                  <a:schemeClr val="tx1"/>
                </a:solidFill>
              </a:rPr>
              <a:t>ed</a:t>
            </a:r>
            <a:r>
              <a:rPr lang="pt-BR" sz="1400" dirty="0">
                <a:solidFill>
                  <a:schemeClr val="tx1"/>
                </a:solidFill>
              </a:rPr>
              <a:t>, </a:t>
            </a:r>
            <a:r>
              <a:rPr lang="pt-BR" sz="1400" dirty="0" smtClean="0">
                <a:solidFill>
                  <a:schemeClr val="tx1"/>
                </a:solidFill>
              </a:rPr>
              <a:t>2006</a:t>
            </a:r>
          </a:p>
          <a:p>
            <a:r>
              <a:rPr lang="pt-BR" sz="1400" dirty="0">
                <a:solidFill>
                  <a:schemeClr val="tx1"/>
                </a:solidFill>
              </a:rPr>
              <a:t>FERREIRA, Lino. Infecção por Treponema pallidum: análise serológica e pesquisa de DNA. </a:t>
            </a:r>
            <a:endParaRPr lang="pt-BR" sz="1400" dirty="0" smtClean="0">
              <a:solidFill>
                <a:schemeClr val="tx1"/>
              </a:solidFill>
            </a:endParaRPr>
          </a:p>
          <a:p>
            <a:r>
              <a:rPr lang="pt-BR" sz="1400" dirty="0">
                <a:solidFill>
                  <a:schemeClr val="tx1"/>
                </a:solidFill>
              </a:rPr>
              <a:t>http://www.saude.pr.gov.br/modules/conteudo/conteudo.php?conteudo=50</a:t>
            </a:r>
          </a:p>
          <a:p>
            <a:r>
              <a:rPr lang="pt-BR" sz="1400" dirty="0">
                <a:solidFill>
                  <a:schemeClr val="tx1"/>
                </a:solidFill>
              </a:rPr>
              <a:t>Boletim Epidemiológico de Sífilis -2016, secretaria de vigilância em saúde- ministério da </a:t>
            </a:r>
            <a:r>
              <a:rPr lang="pt-BR" sz="1400" dirty="0" smtClean="0">
                <a:solidFill>
                  <a:schemeClr val="tx1"/>
                </a:solidFill>
              </a:rPr>
              <a:t>saúde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http</a:t>
            </a:r>
            <a:r>
              <a:rPr lang="pt-BR" sz="1400" dirty="0">
                <a:solidFill>
                  <a:schemeClr val="tx1"/>
                </a:solidFill>
              </a:rPr>
              <a:t>://www.microbiologia.ufrj.br/portal/index.php/pt/destaques/novidades-sobre-a-micro/435-microbiologia-e-saude-feminina</a:t>
            </a:r>
          </a:p>
          <a:p>
            <a:r>
              <a:rPr lang="pt-BR" sz="1400" dirty="0">
                <a:solidFill>
                  <a:schemeClr val="tx1"/>
                </a:solidFill>
              </a:rPr>
              <a:t>https://www.unip.br/comunicacao/publicacoes/ics/edicoes/2014/04_out-dez/V32_n4_2014_p353a356.pdf</a:t>
            </a:r>
          </a:p>
          <a:p>
            <a:r>
              <a:rPr lang="pt-BR" sz="1400" dirty="0">
                <a:solidFill>
                  <a:schemeClr val="tx1"/>
                </a:solidFill>
              </a:rPr>
              <a:t>http://www.icb.usp.br/bmm/mariojac/arquivos/Aulas/espiroquetas-biomedicina_2013.pdf </a:t>
            </a:r>
          </a:p>
          <a:p>
            <a:r>
              <a:rPr lang="pt-BR" sz="1400" dirty="0">
                <a:solidFill>
                  <a:schemeClr val="tx1"/>
                </a:solidFill>
              </a:rPr>
              <a:t>http://www.icb.usp.br/bmm/mariojac/arquivos/Aulas/espiroquetas-biomedicina_2013.pdf </a:t>
            </a:r>
          </a:p>
          <a:p>
            <a:r>
              <a:rPr lang="pt-BR" sz="1400" dirty="0">
                <a:solidFill>
                  <a:schemeClr val="tx1"/>
                </a:solidFill>
              </a:rPr>
              <a:t>https://www.ncbi.nlm.nih.gov/pmc/articles/PMC2476124/?page=13 </a:t>
            </a:r>
          </a:p>
          <a:p>
            <a:r>
              <a:rPr lang="pt-BR" sz="1400" dirty="0">
                <a:solidFill>
                  <a:schemeClr val="tx1"/>
                </a:solidFill>
              </a:rPr>
              <a:t>http://www.scielo.br/scielo.php?script=sci_arttext&amp;pid=S0365-05962006000200002</a:t>
            </a:r>
          </a:p>
          <a:p>
            <a:r>
              <a:rPr lang="pt-BR" sz="1400" dirty="0">
                <a:solidFill>
                  <a:schemeClr val="tx1"/>
                </a:solidFill>
              </a:rPr>
              <a:t>http://files.bvs.br/upload/S/0101-5907/2012/v26n2/a3212.pdf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9D84812-3474-4AC0-9AFF-3AA62D60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90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5072" y="23582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Microbiota residente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399696"/>
              </p:ext>
            </p:extLst>
          </p:nvPr>
        </p:nvGraphicFramePr>
        <p:xfrm>
          <a:off x="2333264" y="1152907"/>
          <a:ext cx="7872620" cy="5291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860E32FD-8D85-478B-851A-8A7B30D5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35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9441" y="227394"/>
            <a:ext cx="9601200" cy="742950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Morfologia</a:t>
            </a:r>
          </a:p>
        </p:txBody>
      </p:sp>
      <p:pic>
        <p:nvPicPr>
          <p:cNvPr id="1026" name="Picture 2" descr="https://lh3.googleusercontent.com/ORI6tZs6DjBFu5iTBzNsBzs8j9FN3_UPE-32vB0yhVG8VXyakEfv_DR0Diov5hTg19bjTBFsBgYGFC-BnRImadBNqzxoviJbNHdhkeDomJ2X-W3sTqqYxVIYyDWRiFIVXeMMILWc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6816"/>
          <a:stretch/>
        </p:blipFill>
        <p:spPr bwMode="auto">
          <a:xfrm>
            <a:off x="1135781" y="1913353"/>
            <a:ext cx="5428648" cy="34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DEA4B8DA-BAAD-4F30-AA8E-9B6EEC0D8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4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43872" y="1131031"/>
            <a:ext cx="561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Gram-negativa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167300" y="1131030"/>
            <a:ext cx="445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Helicoidal</a:t>
            </a:r>
          </a:p>
        </p:txBody>
      </p:sp>
      <p:pic>
        <p:nvPicPr>
          <p:cNvPr id="1030" name="Picture 6" descr="https://lh3.googleusercontent.com/QzLX1Lcqe325KVudNqRl4J95rhA3u83mW7-KMwPWNQpVBQ4CG1SFaox5VUUf1RbdU-2DIDZhAWOrmkpmtZm6iUZU3AelIR6wNYTAIfH8Lkh8gr8pxOZ0uoMEuLqK8KcU8foGfL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80" y="1913353"/>
            <a:ext cx="5068389" cy="34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3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1DF04AF4-520E-4279-BEE4-73D6FCDA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308" y="256203"/>
            <a:ext cx="9601200" cy="742950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Morfologia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D16CEFFB-721C-444F-9849-56B83D3A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5</a:t>
            </a:fld>
            <a:endParaRPr lang="pt-BR"/>
          </a:p>
        </p:txBody>
      </p:sp>
      <p:pic>
        <p:nvPicPr>
          <p:cNvPr id="2050" name="Picture 2" descr="Resultado de imagem para espiroquetas cladog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81" y="1504336"/>
            <a:ext cx="5877627" cy="440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380308" y="1777245"/>
            <a:ext cx="565849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400" dirty="0" smtClean="0"/>
              <a:t>Espiroqueta</a:t>
            </a:r>
            <a:endParaRPr lang="pt-BR" sz="2400" dirty="0"/>
          </a:p>
          <a:p>
            <a:pPr marL="342900" indent="-342900" fontAlgn="base">
              <a:lnSpc>
                <a:spcPct val="150000"/>
              </a:lnSpc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400" dirty="0" smtClean="0"/>
              <a:t>Anaeróbia facultativa </a:t>
            </a:r>
          </a:p>
          <a:p>
            <a:pPr marL="342900" indent="-342900" fontAlgn="base">
              <a:lnSpc>
                <a:spcPct val="150000"/>
              </a:lnSpc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400" dirty="0" err="1" smtClean="0"/>
              <a:t>Catalase</a:t>
            </a:r>
            <a:r>
              <a:rPr lang="pt-BR" sz="2400" dirty="0" smtClean="0"/>
              <a:t> </a:t>
            </a:r>
            <a:r>
              <a:rPr lang="pt-BR" sz="2400" dirty="0"/>
              <a:t>negativa </a:t>
            </a:r>
            <a:endParaRPr lang="pt-BR" sz="2400" dirty="0" smtClean="0"/>
          </a:p>
          <a:p>
            <a:pPr marL="800100" lvl="1" indent="-342900" fontAlgn="base">
              <a:lnSpc>
                <a:spcPct val="150000"/>
              </a:lnSpc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dirty="0" smtClean="0"/>
              <a:t>(</a:t>
            </a:r>
            <a:r>
              <a:rPr lang="pt-BR" dirty="0"/>
              <a:t>enzima que decompõe </a:t>
            </a:r>
            <a:r>
              <a:rPr lang="pt-BR" dirty="0" smtClean="0"/>
              <a:t>H2O2)</a:t>
            </a:r>
          </a:p>
          <a:p>
            <a:pPr marL="342900" indent="-342900" fontAlgn="base">
              <a:lnSpc>
                <a:spcPct val="150000"/>
              </a:lnSpc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400" dirty="0" smtClean="0"/>
              <a:t>6 </a:t>
            </a:r>
            <a:r>
              <a:rPr lang="pt-BR" sz="2400" dirty="0"/>
              <a:t>a 14 espirais</a:t>
            </a:r>
          </a:p>
          <a:p>
            <a:pPr marL="342900" indent="-34290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57192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1D4BC4-45B6-4B48-AD8D-5EE0CE0E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587" y="359973"/>
            <a:ext cx="9601200" cy="855617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Condições de cultivo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2882780-FFC2-45FD-96F7-5AFE19255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8320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Impossibilidade de cultivo em meios </a:t>
            </a:r>
            <a:r>
              <a:rPr lang="pt-BR" sz="2400" dirty="0" smtClean="0">
                <a:solidFill>
                  <a:schemeClr val="tx1"/>
                </a:solidFill>
              </a:rPr>
              <a:t>artificiais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</a:rPr>
              <a:t>Inoculação em macacos e </a:t>
            </a:r>
            <a:r>
              <a:rPr lang="pt-BR" sz="2400" dirty="0" smtClean="0">
                <a:solidFill>
                  <a:schemeClr val="tx1"/>
                </a:solidFill>
              </a:rPr>
              <a:t>ratos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</a:rPr>
              <a:t>Baixa resistência ao meio ambiente</a:t>
            </a:r>
          </a:p>
          <a:p>
            <a:pPr lvl="1"/>
            <a:r>
              <a:rPr lang="pt-BR" sz="1800" i="1" dirty="0">
                <a:solidFill>
                  <a:schemeClr val="tx1"/>
                </a:solidFill>
              </a:rPr>
              <a:t>Calor e falta de </a:t>
            </a:r>
            <a:r>
              <a:rPr lang="pt-BR" sz="1800" i="1" dirty="0" smtClean="0">
                <a:solidFill>
                  <a:schemeClr val="tx1"/>
                </a:solidFill>
              </a:rPr>
              <a:t>umidade</a:t>
            </a:r>
          </a:p>
          <a:p>
            <a:pPr marL="457200" lvl="1" indent="0">
              <a:buNone/>
            </a:pPr>
            <a:endParaRPr lang="pt-BR" i="1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</a:rPr>
              <a:t>Capacidade de biossíntese limitada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E92D94B6-CE69-457B-B0EB-8FBB0F9A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8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0761" y="355619"/>
            <a:ext cx="9601200" cy="864326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Fatores de virulência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4176388-C101-40B0-90A6-51315DC6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7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527889" y="1550126"/>
            <a:ext cx="1044780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400" dirty="0"/>
              <a:t>Aderência e </a:t>
            </a:r>
            <a:r>
              <a:rPr lang="pt-BR" sz="2400" dirty="0" smtClean="0"/>
              <a:t>invasão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000" dirty="0" err="1" smtClean="0"/>
              <a:t>Adesinas</a:t>
            </a:r>
            <a:r>
              <a:rPr lang="pt-BR" sz="2000" dirty="0" smtClean="0"/>
              <a:t> na superfície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000" dirty="0"/>
              <a:t>R</a:t>
            </a:r>
            <a:r>
              <a:rPr lang="pt-BR" sz="2000" dirty="0" smtClean="0"/>
              <a:t>eceptores </a:t>
            </a:r>
            <a:r>
              <a:rPr lang="pt-BR" sz="2000" dirty="0"/>
              <a:t>de </a:t>
            </a:r>
            <a:r>
              <a:rPr lang="pt-BR" sz="2000" dirty="0" smtClean="0"/>
              <a:t>polissacarídeos</a:t>
            </a:r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endParaRPr lang="pt-BR" sz="2400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400" dirty="0"/>
              <a:t>Evasão de defesas do </a:t>
            </a:r>
            <a:r>
              <a:rPr lang="pt-BR" sz="2400" dirty="0" smtClean="0"/>
              <a:t>hospedeiro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000" dirty="0" smtClean="0"/>
              <a:t>Proteínas que </a:t>
            </a:r>
            <a:r>
              <a:rPr lang="pt-BR" sz="2000" dirty="0"/>
              <a:t>não estimulam suficientemente o sistema </a:t>
            </a:r>
            <a:r>
              <a:rPr lang="pt-BR" sz="2000" dirty="0" smtClean="0"/>
              <a:t>imune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000" dirty="0" smtClean="0"/>
              <a:t>Estágio de latência</a:t>
            </a:r>
            <a:endParaRPr lang="pt-BR" sz="2000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endParaRPr lang="pt-BR" sz="2400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400" dirty="0" smtClean="0"/>
              <a:t>Produção </a:t>
            </a:r>
            <a:r>
              <a:rPr lang="pt-BR" sz="2400" dirty="0"/>
              <a:t>de </a:t>
            </a:r>
            <a:r>
              <a:rPr lang="pt-BR" sz="2400" dirty="0" smtClean="0"/>
              <a:t>toxinas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000" dirty="0"/>
              <a:t>LPS (</a:t>
            </a:r>
            <a:r>
              <a:rPr lang="pt-BR" sz="2000" dirty="0" err="1"/>
              <a:t>lipopolissacarideo</a:t>
            </a:r>
            <a:r>
              <a:rPr lang="pt-BR" sz="2000" dirty="0"/>
              <a:t>)</a:t>
            </a:r>
            <a:endParaRPr lang="pt-BR" sz="2000" dirty="0" smtClean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endParaRPr lang="pt-BR" sz="2400" dirty="0"/>
          </a:p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400" dirty="0"/>
              <a:t>Captação de nutrientes</a:t>
            </a:r>
          </a:p>
          <a:p>
            <a:pPr marL="742950" lvl="1" indent="-285750"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pt-BR" sz="2000" dirty="0" smtClean="0"/>
              <a:t>Ferro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556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9949" y="386900"/>
            <a:ext cx="9601200" cy="899160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Mecanismos de patogenicidade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9949" y="1657446"/>
            <a:ext cx="9601200" cy="627016"/>
          </a:xfrm>
        </p:spPr>
        <p:txBody>
          <a:bodyPr>
            <a:normAutofit/>
          </a:bodyPr>
          <a:lstStyle/>
          <a:p>
            <a:r>
              <a:rPr lang="pt-BR" sz="2400" dirty="0"/>
              <a:t>Bactéria T. pallidum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7B71F59-08BC-4B5B-B381-65C9B3F2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8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7E8DEEB-2825-45CF-B20A-A84D680816A4}"/>
              </a:ext>
            </a:extLst>
          </p:cNvPr>
          <p:cNvSpPr txBox="1"/>
          <p:nvPr/>
        </p:nvSpPr>
        <p:spPr>
          <a:xfrm>
            <a:off x="1853624" y="2513656"/>
            <a:ext cx="3413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Não possui quantidades significativas de proteínas na membrana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="" xmlns:a16="http://schemas.microsoft.com/office/drawing/2014/main" id="{068729AD-4831-49EA-8760-E55030CE0E5D}"/>
              </a:ext>
            </a:extLst>
          </p:cNvPr>
          <p:cNvSpPr/>
          <p:nvPr/>
        </p:nvSpPr>
        <p:spPr>
          <a:xfrm>
            <a:off x="5683754" y="2632045"/>
            <a:ext cx="1208659" cy="484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E99CDEB1-856E-4882-9BBF-7E26D7074B3F}"/>
              </a:ext>
            </a:extLst>
          </p:cNvPr>
          <p:cNvSpPr txBox="1"/>
          <p:nvPr/>
        </p:nvSpPr>
        <p:spPr>
          <a:xfrm>
            <a:off x="7192495" y="2427391"/>
            <a:ext cx="418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Facilita a penetração no sistema do </a:t>
            </a:r>
            <a:r>
              <a:rPr lang="pt-BR" dirty="0" smtClean="0"/>
              <a:t>hospedeiro – não desencadeia resposta imunológica</a:t>
            </a:r>
            <a:endParaRPr lang="pt-BR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="" xmlns:a16="http://schemas.microsoft.com/office/drawing/2014/main" id="{03810564-09AB-4C05-9BB2-D9508EB91C2B}"/>
              </a:ext>
            </a:extLst>
          </p:cNvPr>
          <p:cNvSpPr txBox="1">
            <a:spLocks/>
          </p:cNvSpPr>
          <p:nvPr/>
        </p:nvSpPr>
        <p:spPr>
          <a:xfrm>
            <a:off x="843037" y="4187785"/>
            <a:ext cx="11142486" cy="1140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200000"/>
              </a:lnSpc>
            </a:pPr>
            <a:r>
              <a:rPr lang="pt-BR" dirty="0" smtClean="0">
                <a:solidFill>
                  <a:schemeClr val="tx1"/>
                </a:solidFill>
              </a:rPr>
              <a:t>Mecanismo patogênico específico ainda desconhecido</a:t>
            </a:r>
          </a:p>
          <a:p>
            <a:pPr lvl="1">
              <a:lnSpc>
                <a:spcPct val="200000"/>
              </a:lnSpc>
            </a:pPr>
            <a:r>
              <a:rPr lang="pt-BR" dirty="0" smtClean="0">
                <a:solidFill>
                  <a:schemeClr val="tx1"/>
                </a:solidFill>
              </a:rPr>
              <a:t>Patogenicidade</a:t>
            </a:r>
            <a:r>
              <a:rPr lang="pt-BR" dirty="0">
                <a:solidFill>
                  <a:schemeClr val="tx1"/>
                </a:solidFill>
              </a:rPr>
              <a:t>: aderência ao epitélio do hospedeiro 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 entrada na circulação</a:t>
            </a:r>
          </a:p>
        </p:txBody>
      </p:sp>
    </p:spTree>
    <p:extLst>
      <p:ext uri="{BB962C8B-B14F-4D97-AF65-F5344CB8AC3E}">
        <p14:creationId xmlns:p14="http://schemas.microsoft.com/office/powerpoint/2010/main" val="77425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4387" y="377390"/>
            <a:ext cx="9601200" cy="820783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Manifestações clínicas e transmissão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80606"/>
            <a:ext cx="10446774" cy="3581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tx1"/>
                </a:solidFill>
              </a:rPr>
              <a:t>Períodos de atividade e latência</a:t>
            </a:r>
          </a:p>
          <a:p>
            <a:pPr>
              <a:lnSpc>
                <a:spcPct val="200000"/>
              </a:lnSpc>
            </a:pPr>
            <a:r>
              <a:rPr lang="pt-BR" sz="2400" dirty="0">
                <a:solidFill>
                  <a:schemeClr val="tx1"/>
                </a:solidFill>
              </a:rPr>
              <a:t>Acometimento sistêmico disseminado</a:t>
            </a:r>
          </a:p>
          <a:p>
            <a:pPr>
              <a:lnSpc>
                <a:spcPct val="200000"/>
              </a:lnSpc>
            </a:pPr>
            <a:r>
              <a:rPr lang="pt-BR" sz="2000" dirty="0">
                <a:solidFill>
                  <a:schemeClr val="tx1"/>
                </a:solidFill>
              </a:rPr>
              <a:t>Ausência de tratamento/tratamento inadequado </a:t>
            </a:r>
            <a:r>
              <a:rPr lang="pt-BR" sz="2000" dirty="0">
                <a:solidFill>
                  <a:schemeClr val="tx1"/>
                </a:solidFill>
                <a:sym typeface="Wingdings" panose="05000000000000000000" pitchFamily="2" charset="2"/>
              </a:rPr>
              <a:t> Complicações graves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A784DBB2-14E2-429E-AF13-E8AD80AC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5DD16332-C89E-4336-AF88-DA47017B0AB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584044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308</TotalTime>
  <Words>781</Words>
  <Application>Microsoft Office PowerPoint</Application>
  <PresentationFormat>Widescreen</PresentationFormat>
  <Paragraphs>195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Franklin Gothic Book</vt:lpstr>
      <vt:lpstr>Wingdings</vt:lpstr>
      <vt:lpstr>Wingdings 3</vt:lpstr>
      <vt:lpstr>Cacho</vt:lpstr>
      <vt:lpstr>DST’s - Sífilis</vt:lpstr>
      <vt:lpstr>Introdução</vt:lpstr>
      <vt:lpstr>Microbiota residente</vt:lpstr>
      <vt:lpstr>Morfologia</vt:lpstr>
      <vt:lpstr>Morfologia</vt:lpstr>
      <vt:lpstr>Condições de cultivo</vt:lpstr>
      <vt:lpstr>Fatores de virulência</vt:lpstr>
      <vt:lpstr>Mecanismos de patogenicidade</vt:lpstr>
      <vt:lpstr>Manifestações clínicas e transmissão</vt:lpstr>
      <vt:lpstr>Manifestações clínicas e transmissão</vt:lpstr>
      <vt:lpstr>Manifestações clínicas e transmissão</vt:lpstr>
      <vt:lpstr>Manifestações clínicas e transmissão</vt:lpstr>
      <vt:lpstr>Apresentação do PowerPoint</vt:lpstr>
      <vt:lpstr>Apresentação do PowerPoint</vt:lpstr>
      <vt:lpstr>Epidemiologia - Mundo</vt:lpstr>
      <vt:lpstr>Epidemiologia - Brasil</vt:lpstr>
      <vt:lpstr>Epidemiologia - Brasil</vt:lpstr>
      <vt:lpstr>Epidemiologia - Brasil</vt:lpstr>
      <vt:lpstr>Diagnóstico, tratamento e controle</vt:lpstr>
      <vt:lpstr>Apresentação do PowerPoint</vt:lpstr>
      <vt:lpstr>Apresentação do PowerPoint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Dst’s - sífilis</dc:title>
  <dc:creator>Rafaela Andreoni</dc:creator>
  <cp:lastModifiedBy>Rafaela Andreoni</cp:lastModifiedBy>
  <cp:revision>47</cp:revision>
  <dcterms:created xsi:type="dcterms:W3CDTF">2017-10-19T23:35:17Z</dcterms:created>
  <dcterms:modified xsi:type="dcterms:W3CDTF">2017-10-23T23:45:19Z</dcterms:modified>
</cp:coreProperties>
</file>