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 Yumi Sat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3" d="100"/>
          <a:sy n="123" d="100"/>
        </p:scale>
        <p:origin x="-896" y="-10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25310964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5543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7" name="Shape 57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26660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Shape 5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6" name="Shape 5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995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3" name="Shape 5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Clr>
                <a:schemeClr val="dk1"/>
              </a:buClr>
              <a:buSzPct val="61111"/>
              <a:buFont typeface="Arial"/>
              <a:buNone/>
            </a:pPr>
            <a:endParaRPr sz="1800">
              <a:solidFill>
                <a:schemeClr val="dk1"/>
              </a:solidFill>
              <a:latin typeface="Dosis"/>
              <a:ea typeface="Dosis"/>
              <a:cs typeface="Dosis"/>
              <a:sym typeface="Dosis"/>
            </a:endParaRPr>
          </a:p>
          <a:p>
            <a:pPr lvl="0">
              <a:spcBef>
                <a:spcPts val="0"/>
              </a:spcBef>
              <a:buNone/>
            </a:pPr>
            <a:endParaRPr/>
          </a:p>
        </p:txBody>
      </p:sp>
    </p:spTree>
    <p:extLst>
      <p:ext uri="{BB962C8B-B14F-4D97-AF65-F5344CB8AC3E}">
        <p14:creationId xmlns:p14="http://schemas.microsoft.com/office/powerpoint/2010/main" val="4293636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0" name="Shape 6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85181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7" name="Shape 60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59299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4" name="Shape 6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a:t>barreira a difusao de alguns antimicrobianos. Isso pode dificultar o tratamento pq algumas bacterias no interior do biofilme mostram acentuada resistencia aos antimicrobianos em contraste com a mesma cepa bacteriana que cresce em meio de cultura.</a:t>
            </a:r>
          </a:p>
        </p:txBody>
      </p:sp>
    </p:spTree>
    <p:extLst>
      <p:ext uri="{BB962C8B-B14F-4D97-AF65-F5344CB8AC3E}">
        <p14:creationId xmlns:p14="http://schemas.microsoft.com/office/powerpoint/2010/main" val="3504536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sz="950">
                <a:solidFill>
                  <a:srgbClr val="403838"/>
                </a:solidFill>
                <a:highlight>
                  <a:srgbClr val="FFFFFF"/>
                </a:highlight>
              </a:rPr>
              <a:t>function of host sialic acid is to regulate innate immunity,, and microbes have evolved various strategies for subverting this process by decorating their surfaces with sialylated oligosaccharides that mimic those of the host.</a:t>
            </a:r>
          </a:p>
          <a:p>
            <a:pPr lvl="0">
              <a:spcBef>
                <a:spcPts val="0"/>
              </a:spcBef>
              <a:buNone/>
            </a:pPr>
            <a:r>
              <a:rPr lang="pt-BR" sz="950">
                <a:solidFill>
                  <a:srgbClr val="403838"/>
                </a:solidFill>
                <a:highlight>
                  <a:srgbClr val="FFFFFF"/>
                </a:highlight>
              </a:rPr>
              <a:t>It is of interest that the LOS of serum-sensitive gonococci undergoes sialylation in vivo, a modification that allows the isolate to become serum resistant and that seems critical in the pathogenesis of mucosal infection.</a:t>
            </a:r>
          </a:p>
        </p:txBody>
      </p:sp>
    </p:spTree>
    <p:extLst>
      <p:ext uri="{BB962C8B-B14F-4D97-AF65-F5344CB8AC3E}">
        <p14:creationId xmlns:p14="http://schemas.microsoft.com/office/powerpoint/2010/main" val="941438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Shape 6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5" name="Shape 6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a:t>inibicao da acao do complemento = C3 (pro enzima, precisa ser clivada) se liga na superfície da bactéria,  impedindo a ação do complemento pq o o C3 não vai ser clivado e não vai ter continuidade da cascata proteolitica (responsavel pela lise, intensificacao da resposta imunologica)</a:t>
            </a:r>
          </a:p>
          <a:p>
            <a:pPr lvl="0">
              <a:spcBef>
                <a:spcPts val="0"/>
              </a:spcBef>
              <a:buNone/>
            </a:pPr>
            <a:endParaRPr/>
          </a:p>
          <a:p>
            <a:pPr lvl="0">
              <a:spcBef>
                <a:spcPts val="0"/>
              </a:spcBef>
              <a:buNone/>
            </a:pPr>
            <a:r>
              <a:rPr lang="pt-BR"/>
              <a:t>sistema complemento faz parte da imunidade mediada por anticorpos, inclui proteinas que atuam no sist de defesa inato e adaptativo. </a:t>
            </a:r>
          </a:p>
          <a:p>
            <a:pPr lvl="0">
              <a:spcBef>
                <a:spcPts val="0"/>
              </a:spcBef>
              <a:buNone/>
            </a:pPr>
            <a:endParaRPr/>
          </a:p>
          <a:p>
            <a:pPr lvl="0">
              <a:spcBef>
                <a:spcPts val="0"/>
              </a:spcBef>
              <a:buNone/>
            </a:pPr>
            <a:r>
              <a:rPr lang="pt-BR"/>
              <a:t>capsula tem antigeno K</a:t>
            </a:r>
          </a:p>
        </p:txBody>
      </p:sp>
    </p:spTree>
    <p:extLst>
      <p:ext uri="{BB962C8B-B14F-4D97-AF65-F5344CB8AC3E}">
        <p14:creationId xmlns:p14="http://schemas.microsoft.com/office/powerpoint/2010/main" val="2200014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2453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908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3" name="Shape 52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Clr>
                <a:schemeClr val="dk1"/>
              </a:buClr>
              <a:buSzPct val="100000"/>
              <a:buFont typeface="Arial"/>
              <a:buNone/>
            </a:pPr>
            <a:endParaRPr/>
          </a:p>
        </p:txBody>
      </p:sp>
    </p:spTree>
    <p:extLst>
      <p:ext uri="{BB962C8B-B14F-4D97-AF65-F5344CB8AC3E}">
        <p14:creationId xmlns:p14="http://schemas.microsoft.com/office/powerpoint/2010/main" val="4231946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57445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7" name="Shape 6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0060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5" name="Shape 6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007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1" name="Shape 6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1096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Shape 6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0" name="Shape 7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78397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6" name="Shape 7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63441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Shape 7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3" name="Shape 71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866839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9" name="Shape 71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50563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8254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1" name="Shape 73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44093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Clr>
                <a:schemeClr val="dk1"/>
              </a:buClr>
              <a:buSzPct val="110000"/>
              <a:buFont typeface="Arial"/>
              <a:buNone/>
            </a:pPr>
            <a:r>
              <a:rPr lang="pt-BR" sz="1000">
                <a:solidFill>
                  <a:schemeClr val="dk1"/>
                </a:solidFill>
              </a:rPr>
              <a:t>Sinusite = infecção nos seios paranasais; Faringite e Laringite = inflamação da mucosa da faringe (“garganta”) e da laringe respectivamente; Tonsilite ou Amigdalite = inflamação das tonsilas palatinas (“amígdalas); Oitite média = infecção no ouvido médio, relacionado ao trato respiratório superior por causa da conexão através do óstio faringeo da tuba auditiva, que conecta a faringe ao ouvido médio. </a:t>
            </a:r>
          </a:p>
        </p:txBody>
      </p:sp>
    </p:spTree>
    <p:extLst>
      <p:ext uri="{BB962C8B-B14F-4D97-AF65-F5344CB8AC3E}">
        <p14:creationId xmlns:p14="http://schemas.microsoft.com/office/powerpoint/2010/main" val="42597660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3" name="Shape 74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06833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0" name="Shape 7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69470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Shape 7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6" name="Shape 7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0599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3015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2" name="Shape 5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1461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9" name="Shape 54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58136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6" name="Shape 5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a:t>LPS = composto pelo Polissacarídeo O, Polissacarideo interno (cerne) e Lipídeo A (tóxico) = endotoxina → Importante no mecanismo de patogenicidade</a:t>
            </a:r>
          </a:p>
        </p:txBody>
      </p:sp>
    </p:spTree>
    <p:extLst>
      <p:ext uri="{BB962C8B-B14F-4D97-AF65-F5344CB8AC3E}">
        <p14:creationId xmlns:p14="http://schemas.microsoft.com/office/powerpoint/2010/main" val="294907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pt-BR"/>
              <a:t>Pili tipo IV = confere mobilidade pulsante</a:t>
            </a:r>
          </a:p>
          <a:p>
            <a:pPr lvl="0" rtl="0">
              <a:spcBef>
                <a:spcPts val="0"/>
              </a:spcBef>
              <a:buNone/>
            </a:pPr>
            <a:r>
              <a:rPr lang="pt-BR"/>
              <a:t>Cápsula = importante fator de virulência (biofilme)</a:t>
            </a:r>
          </a:p>
        </p:txBody>
      </p:sp>
    </p:spTree>
    <p:extLst>
      <p:ext uri="{BB962C8B-B14F-4D97-AF65-F5344CB8AC3E}">
        <p14:creationId xmlns:p14="http://schemas.microsoft.com/office/powerpoint/2010/main" val="1794829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0" name="Shape 5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9726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800"/>
          </a:xfrm>
          <a:prstGeom prst="rect">
            <a:avLst/>
          </a:prstGeom>
        </p:spPr>
        <p:txBody>
          <a:bodyPr wrap="square"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1" y="3186147"/>
            <a:ext cx="599146" cy="706813"/>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4" cy="730621"/>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_2">
    <p:spTree>
      <p:nvGrpSpPr>
        <p:cNvPr id="1" name="Shape 512"/>
        <p:cNvGrpSpPr/>
        <p:nvPr/>
      </p:nvGrpSpPr>
      <p:grpSpPr>
        <a:xfrm>
          <a:off x="0" y="0"/>
          <a:ext cx="0" cy="0"/>
          <a:chOff x="0" y="0"/>
          <a:chExt cx="0" cy="0"/>
        </a:xfrm>
      </p:grpSpPr>
      <p:sp>
        <p:nvSpPr>
          <p:cNvPr id="513" name="Shape 513"/>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514" name="Shape 514"/>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515" name="Shape 515"/>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rtl="0">
              <a:spcBef>
                <a:spcPts val="0"/>
              </a:spcBef>
              <a:buNone/>
            </a:pPr>
            <a:fld id="{00000000-1234-1234-1234-123412341234}" type="slidenum">
              <a:rPr lang="pt-B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5" y="1661762"/>
            <a:ext cx="5301600" cy="1159800"/>
          </a:xfrm>
          <a:prstGeom prst="rect">
            <a:avLst/>
          </a:prstGeom>
        </p:spPr>
        <p:txBody>
          <a:bodyPr wrap="square"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5" y="2864177"/>
            <a:ext cx="5301600" cy="784800"/>
          </a:xfrm>
          <a:prstGeom prst="rect">
            <a:avLst/>
          </a:prstGeom>
        </p:spPr>
        <p:txBody>
          <a:bodyPr wrap="square"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6" y="4000288"/>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9" y="4206693"/>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6"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5" y="42095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6"/>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8"/>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2" y="453396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7" y="4075599"/>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8" y="402927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4" y="4950383"/>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5" y="4780234"/>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5"/>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5" y="39822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900"/>
          </a:xfrm>
          <a:prstGeom prst="rect">
            <a:avLst/>
          </a:prstGeom>
        </p:spPr>
        <p:txBody>
          <a:bodyPr wrap="square"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400" cy="857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7"/>
            <a:ext cx="6140400" cy="3610800"/>
          </a:xfrm>
          <a:prstGeom prst="rect">
            <a:avLst/>
          </a:prstGeom>
        </p:spPr>
        <p:txBody>
          <a:bodyPr wrap="square"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4"/>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800"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400" cy="857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9000" cy="3610800"/>
          </a:xfrm>
          <a:prstGeom prst="rect">
            <a:avLst/>
          </a:prstGeom>
        </p:spPr>
        <p:txBody>
          <a:bodyPr wrap="square"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9000" cy="3610800"/>
          </a:xfrm>
          <a:prstGeom prst="rect">
            <a:avLst/>
          </a:prstGeom>
        </p:spPr>
        <p:txBody>
          <a:bodyPr wrap="square"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4"/>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800"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747925" y="225025"/>
            <a:ext cx="6140400" cy="857400"/>
          </a:xfrm>
          <a:prstGeom prst="rect">
            <a:avLst/>
          </a:prstGeom>
        </p:spPr>
        <p:txBody>
          <a:bodyPr wrap="square"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9" name="Shape 359"/>
          <p:cNvSpPr txBox="1">
            <a:spLocks noGrp="1"/>
          </p:cNvSpPr>
          <p:nvPr>
            <p:ph type="body" idx="1"/>
          </p:nvPr>
        </p:nvSpPr>
        <p:spPr>
          <a:xfrm>
            <a:off x="747925" y="1308875"/>
            <a:ext cx="2097900" cy="3617100"/>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0" name="Shape 360"/>
          <p:cNvSpPr txBox="1">
            <a:spLocks noGrp="1"/>
          </p:cNvSpPr>
          <p:nvPr>
            <p:ph type="body" idx="2"/>
          </p:nvPr>
        </p:nvSpPr>
        <p:spPr>
          <a:xfrm>
            <a:off x="2953087" y="1308875"/>
            <a:ext cx="2097900" cy="3617100"/>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1" name="Shape 361"/>
          <p:cNvSpPr txBox="1">
            <a:spLocks noGrp="1"/>
          </p:cNvSpPr>
          <p:nvPr>
            <p:ph type="body" idx="3"/>
          </p:nvPr>
        </p:nvSpPr>
        <p:spPr>
          <a:xfrm>
            <a:off x="5158248" y="1308875"/>
            <a:ext cx="2097900" cy="3617100"/>
          </a:xfrm>
          <a:prstGeom prst="rect">
            <a:avLst/>
          </a:prstGeom>
        </p:spPr>
        <p:txBody>
          <a:bodyPr wrap="square"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362" name="Shape 362"/>
          <p:cNvGrpSpPr/>
          <p:nvPr/>
        </p:nvGrpSpPr>
        <p:grpSpPr>
          <a:xfrm>
            <a:off x="7442902" y="-91154"/>
            <a:ext cx="1796289" cy="5330574"/>
            <a:chOff x="6023725" y="842300"/>
            <a:chExt cx="1358150" cy="4030375"/>
          </a:xfrm>
        </p:grpSpPr>
        <p:sp>
          <p:nvSpPr>
            <p:cNvPr id="363" name="Shape 363"/>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64" name="Shape 364"/>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65" name="Shape 365"/>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66" name="Shape 366"/>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67" name="Shape 367"/>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68" name="Shape 368"/>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69" name="Shape 369"/>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0" name="Shape 370"/>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1" name="Shape 371"/>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2" name="Shape 372"/>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3" name="Shape 373"/>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4" name="Shape 374"/>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5" name="Shape 375"/>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6" name="Shape 376"/>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7" name="Shape 377"/>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8" name="Shape 378"/>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79" name="Shape 379"/>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0" name="Shape 380"/>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1" name="Shape 381"/>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2" name="Shape 382"/>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3" name="Shape 383"/>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4" name="Shape 384"/>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5" name="Shape 385"/>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6" name="Shape 386"/>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7" name="Shape 387"/>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8" name="Shape 388"/>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89" name="Shape 389"/>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90" name="Shape 390"/>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91" name="Shape 391"/>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grpSp>
      <p:cxnSp>
        <p:nvCxnSpPr>
          <p:cNvPr id="392" name="Shape 392"/>
          <p:cNvCxnSpPr/>
          <p:nvPr/>
        </p:nvCxnSpPr>
        <p:spPr>
          <a:xfrm>
            <a:off x="850475" y="1031425"/>
            <a:ext cx="6037800"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747925" y="225025"/>
            <a:ext cx="6140400" cy="8574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395" name="Shape 395"/>
          <p:cNvGrpSpPr/>
          <p:nvPr/>
        </p:nvGrpSpPr>
        <p:grpSpPr>
          <a:xfrm>
            <a:off x="7442902" y="-91154"/>
            <a:ext cx="1796289" cy="5330574"/>
            <a:chOff x="6023725" y="842300"/>
            <a:chExt cx="1358150" cy="4030375"/>
          </a:xfrm>
        </p:grpSpPr>
        <p:sp>
          <p:nvSpPr>
            <p:cNvPr id="396" name="Shape 396"/>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97" name="Shape 397"/>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98" name="Shape 398"/>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399" name="Shape 399"/>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0" name="Shape 400"/>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1" name="Shape 401"/>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2" name="Shape 402"/>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3" name="Shape 403"/>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4" name="Shape 404"/>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5" name="Shape 405"/>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6" name="Shape 406"/>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7" name="Shape 407"/>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8" name="Shape 408"/>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09" name="Shape 409"/>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0" name="Shape 410"/>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1" name="Shape 411"/>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2" name="Shape 412"/>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3" name="Shape 413"/>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4" name="Shape 414"/>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5" name="Shape 415"/>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6" name="Shape 416"/>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7" name="Shape 417"/>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8" name="Shape 418"/>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19" name="Shape 419"/>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20" name="Shape 420"/>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21" name="Shape 421"/>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22" name="Shape 422"/>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23" name="Shape 423"/>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sp>
          <p:nvSpPr>
            <p:cNvPr id="424" name="Shape 424"/>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a:spcBef>
                  <a:spcPts val="0"/>
                </a:spcBef>
                <a:buNone/>
              </a:pPr>
              <a:endParaRPr/>
            </a:p>
          </p:txBody>
        </p:sp>
      </p:grpSp>
      <p:cxnSp>
        <p:nvCxnSpPr>
          <p:cNvPr id="425" name="Shape 425"/>
          <p:cNvCxnSpPr/>
          <p:nvPr/>
        </p:nvCxnSpPr>
        <p:spPr>
          <a:xfrm>
            <a:off x="850475" y="1031425"/>
            <a:ext cx="6037800"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600"/>
          </a:xfrm>
          <a:prstGeom prst="rect">
            <a:avLst/>
          </a:prstGeom>
        </p:spPr>
        <p:txBody>
          <a:bodyPr wrap="square"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5" y="450691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2"/>
            <a:ext cx="521292" cy="538992"/>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7"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6" y="4075593"/>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8" y="5421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6"/>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wrap="square"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8"/>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wrap="square" lIns="91425" tIns="91425" rIns="91425" bIns="91425" anchor="b" anchorCtr="0"/>
          <a:lstStyle>
            <a:lvl1pPr lvl="0">
              <a:spcBef>
                <a:spcPts val="0"/>
              </a:spcBef>
              <a:buClr>
                <a:srgbClr val="3C78D8"/>
              </a:buClr>
              <a:buSzPct val="100000"/>
              <a:buFont typeface="Sniglet"/>
              <a:buNone/>
              <a:defRPr sz="1800">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wrap="square"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buChar char="■"/>
              <a:defRPr sz="2000">
                <a:solidFill>
                  <a:srgbClr val="3D4965"/>
                </a:solidFill>
                <a:latin typeface="Dosis"/>
                <a:ea typeface="Dosis"/>
                <a:cs typeface="Dosis"/>
                <a:sym typeface="Dosis"/>
              </a:defRPr>
            </a:lvl3pPr>
            <a:lvl4pPr lvl="3">
              <a:spcBef>
                <a:spcPts val="360"/>
              </a:spcBef>
              <a:buClr>
                <a:srgbClr val="3D4965"/>
              </a:buClr>
              <a:buSzPct val="100000"/>
              <a:buFont typeface="Dosis"/>
              <a:buChar char="●"/>
              <a:defRPr sz="1800">
                <a:solidFill>
                  <a:srgbClr val="3D4965"/>
                </a:solidFill>
                <a:latin typeface="Dosis"/>
                <a:ea typeface="Dosis"/>
                <a:cs typeface="Dosis"/>
                <a:sym typeface="Dosis"/>
              </a:defRPr>
            </a:lvl4pPr>
            <a:lvl5pPr lvl="4">
              <a:spcBef>
                <a:spcPts val="360"/>
              </a:spcBef>
              <a:buClr>
                <a:srgbClr val="3D4965"/>
              </a:buClr>
              <a:buSzPct val="100000"/>
              <a:buFont typeface="Dosis"/>
              <a:buChar char="○"/>
              <a:defRPr sz="1800">
                <a:solidFill>
                  <a:srgbClr val="3D4965"/>
                </a:solidFill>
                <a:latin typeface="Dosis"/>
                <a:ea typeface="Dosis"/>
                <a:cs typeface="Dosis"/>
                <a:sym typeface="Dosis"/>
              </a:defRPr>
            </a:lvl5pPr>
            <a:lvl6pPr lvl="5">
              <a:spcBef>
                <a:spcPts val="360"/>
              </a:spcBef>
              <a:buClr>
                <a:srgbClr val="3D4965"/>
              </a:buClr>
              <a:buSzPct val="100000"/>
              <a:buFont typeface="Dosis"/>
              <a:buChar char="■"/>
              <a:defRPr sz="1800">
                <a:solidFill>
                  <a:srgbClr val="3D4965"/>
                </a:solidFill>
                <a:latin typeface="Dosis"/>
                <a:ea typeface="Dosis"/>
                <a:cs typeface="Dosis"/>
                <a:sym typeface="Dosis"/>
              </a:defRPr>
            </a:lvl6pPr>
            <a:lvl7pPr lvl="6">
              <a:spcBef>
                <a:spcPts val="360"/>
              </a:spcBef>
              <a:buClr>
                <a:srgbClr val="3D4965"/>
              </a:buClr>
              <a:buSzPct val="100000"/>
              <a:buFont typeface="Dosis"/>
              <a:buChar char="●"/>
              <a:defRPr sz="1800">
                <a:solidFill>
                  <a:srgbClr val="3D4965"/>
                </a:solidFill>
                <a:latin typeface="Dosis"/>
                <a:ea typeface="Dosis"/>
                <a:cs typeface="Dosis"/>
                <a:sym typeface="Dosis"/>
              </a:defRPr>
            </a:lvl7pPr>
            <a:lvl8pPr lvl="7">
              <a:spcBef>
                <a:spcPts val="360"/>
              </a:spcBef>
              <a:buClr>
                <a:srgbClr val="3D4965"/>
              </a:buClr>
              <a:buSzPct val="100000"/>
              <a:buFont typeface="Dosis"/>
              <a:buChar char="○"/>
              <a:defRPr sz="1800">
                <a:solidFill>
                  <a:srgbClr val="3D4965"/>
                </a:solidFill>
                <a:latin typeface="Dosis"/>
                <a:ea typeface="Dosis"/>
                <a:cs typeface="Dosis"/>
                <a:sym typeface="Dosis"/>
              </a:defRPr>
            </a:lvl8pPr>
            <a:lvl9pPr lvl="8">
              <a:spcBef>
                <a:spcPts val="360"/>
              </a:spcBef>
              <a:buClr>
                <a:srgbClr val="3D4965"/>
              </a:buClr>
              <a:buSzPct val="100000"/>
              <a:buFont typeface="Dosis"/>
              <a:buChar char="■"/>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xmlns:p14="http://schemas.microsoft.com/office/powerpoint/2010/mai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gi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pubmed/?term=Perez%20Vidakovics%20ML%5BAuthor%5D&amp;cauthor=true&amp;cauthor_uid=19405217" TargetMode="External"/><Relationship Id="rId4" Type="http://schemas.openxmlformats.org/officeDocument/2006/relationships/hyperlink" Target="https://www.ncbi.nlm.nih.gov/pubmed/?term=Riesbeck%20K%5BAuthor%5D&amp;cauthor=true&amp;cauthor_uid=19405217" TargetMode="External"/><Relationship Id="rId5" Type="http://schemas.openxmlformats.org/officeDocument/2006/relationships/hyperlink" Target="http://www.icb.usp.br/bmm/mariojac/index.php?option=com_content&amp;view=article&amp;id=47&amp;Itemid=57&amp;lang=br" TargetMode="External"/><Relationship Id="rId6" Type="http://schemas.openxmlformats.org/officeDocument/2006/relationships/hyperlink" Target="http://www.sinusite.org.br/" TargetMode="External"/><Relationship Id="rId7" Type="http://schemas.openxmlformats.org/officeDocument/2006/relationships/hyperlink" Target="http://www.anvisa.gov.br/servicosaude/controle/rede_rm/cursos/atm_racional/modulo3/comunitarias12.htm" TargetMode="External"/><Relationship Id="rId8" Type="http://schemas.openxmlformats.org/officeDocument/2006/relationships/hyperlink" Target="http://pubmedcentralcanada.ca/pmcc/articles/PMC2738133/" TargetMode="External"/><Relationship Id="rId9" Type="http://schemas.openxmlformats.org/officeDocument/2006/relationships/hyperlink" Target="http://iai.asm.org/content/68/9/5261.full" TargetMode="External"/><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ctrTitle"/>
          </p:nvPr>
        </p:nvSpPr>
        <p:spPr>
          <a:xfrm>
            <a:off x="244950" y="898050"/>
            <a:ext cx="8248200" cy="2110800"/>
          </a:xfrm>
          <a:prstGeom prst="rect">
            <a:avLst/>
          </a:prstGeom>
        </p:spPr>
        <p:txBody>
          <a:bodyPr wrap="square" lIns="91425" tIns="91425" rIns="91425" bIns="91425" anchor="ctr" anchorCtr="0">
            <a:noAutofit/>
          </a:bodyPr>
          <a:lstStyle/>
          <a:p>
            <a:pPr lvl="0">
              <a:spcBef>
                <a:spcPts val="0"/>
              </a:spcBef>
              <a:buNone/>
            </a:pPr>
            <a:r>
              <a:rPr lang="pt-BR"/>
              <a:t>Seminário de Microbiologia</a:t>
            </a:r>
          </a:p>
          <a:p>
            <a:pPr lvl="0" algn="ctr" rtl="0">
              <a:spcBef>
                <a:spcPts val="0"/>
              </a:spcBef>
              <a:buNone/>
            </a:pPr>
            <a:r>
              <a:rPr lang="pt-BR"/>
              <a:t>Tema: Trato respiratório superior</a:t>
            </a:r>
          </a:p>
          <a:p>
            <a:pPr lvl="0" rtl="0">
              <a:spcBef>
                <a:spcPts val="0"/>
              </a:spcBef>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rtl="0">
              <a:spcBef>
                <a:spcPts val="0"/>
              </a:spcBef>
              <a:buNone/>
            </a:pPr>
            <a:r>
              <a:rPr lang="pt-BR"/>
              <a:t>Caracterização da cultura </a:t>
            </a:r>
          </a:p>
        </p:txBody>
      </p:sp>
      <p:sp>
        <p:nvSpPr>
          <p:cNvPr id="580" name="Shape 580"/>
          <p:cNvSpPr txBox="1">
            <a:spLocks noGrp="1"/>
          </p:cNvSpPr>
          <p:nvPr>
            <p:ph type="body" idx="1"/>
          </p:nvPr>
        </p:nvSpPr>
        <p:spPr>
          <a:xfrm>
            <a:off x="747925" y="1082425"/>
            <a:ext cx="3213900" cy="3831300"/>
          </a:xfrm>
          <a:prstGeom prst="rect">
            <a:avLst/>
          </a:prstGeom>
        </p:spPr>
        <p:txBody>
          <a:bodyPr wrap="square" lIns="91425" tIns="91425" rIns="91425" bIns="91425" anchor="t" anchorCtr="0">
            <a:noAutofit/>
          </a:bodyPr>
          <a:lstStyle/>
          <a:p>
            <a:pPr marL="457200" lvl="0" indent="-317500" algn="just" rtl="0">
              <a:lnSpc>
                <a:spcPct val="150000"/>
              </a:lnSpc>
              <a:spcBef>
                <a:spcPts val="0"/>
              </a:spcBef>
              <a:buSzPct val="100000"/>
              <a:buFont typeface="Sniglet"/>
            </a:pPr>
            <a:r>
              <a:rPr lang="pt-BR" sz="1400">
                <a:latin typeface="Sniglet"/>
                <a:ea typeface="Sniglet"/>
                <a:cs typeface="Sniglet"/>
                <a:sym typeface="Sniglet"/>
              </a:rPr>
              <a:t>Produção oxidase e catalase</a:t>
            </a:r>
          </a:p>
          <a:p>
            <a:pPr lvl="0" algn="just" rtl="0">
              <a:lnSpc>
                <a:spcPct val="150000"/>
              </a:lnSpc>
              <a:spcBef>
                <a:spcPts val="0"/>
              </a:spcBef>
              <a:buNone/>
            </a:pPr>
            <a:endParaRPr sz="1400">
              <a:latin typeface="Sniglet"/>
              <a:ea typeface="Sniglet"/>
              <a:cs typeface="Sniglet"/>
              <a:sym typeface="Sniglet"/>
            </a:endParaRPr>
          </a:p>
          <a:p>
            <a:pPr marL="457200" lvl="0" indent="-317500" algn="just" rtl="0">
              <a:lnSpc>
                <a:spcPct val="150000"/>
              </a:lnSpc>
              <a:spcBef>
                <a:spcPts val="0"/>
              </a:spcBef>
              <a:buSzPct val="100000"/>
              <a:buFont typeface="Sniglet"/>
            </a:pPr>
            <a:r>
              <a:rPr lang="pt-BR" sz="1400">
                <a:latin typeface="Sniglet"/>
                <a:ea typeface="Sniglet"/>
                <a:cs typeface="Sniglet"/>
                <a:sym typeface="Sniglet"/>
              </a:rPr>
              <a:t>Não fermentam glicose, maltose, frutose e sacarose</a:t>
            </a:r>
          </a:p>
          <a:p>
            <a:pPr lvl="0" algn="just" rtl="0">
              <a:lnSpc>
                <a:spcPct val="150000"/>
              </a:lnSpc>
              <a:spcBef>
                <a:spcPts val="0"/>
              </a:spcBef>
              <a:buNone/>
            </a:pPr>
            <a:endParaRPr sz="1400">
              <a:latin typeface="Sniglet"/>
              <a:ea typeface="Sniglet"/>
              <a:cs typeface="Sniglet"/>
              <a:sym typeface="Sniglet"/>
            </a:endParaRPr>
          </a:p>
          <a:p>
            <a:pPr marL="457200" lvl="0" indent="-317500" algn="just" rtl="0">
              <a:lnSpc>
                <a:spcPct val="150000"/>
              </a:lnSpc>
              <a:spcBef>
                <a:spcPts val="0"/>
              </a:spcBef>
              <a:buSzPct val="100000"/>
              <a:buFont typeface="Sniglet"/>
            </a:pPr>
            <a:r>
              <a:rPr lang="pt-BR" sz="1400">
                <a:latin typeface="Sniglet"/>
                <a:ea typeface="Sniglet"/>
                <a:cs typeface="Sniglet"/>
                <a:sym typeface="Sniglet"/>
              </a:rPr>
              <a:t>Não hemolíticas</a:t>
            </a:r>
          </a:p>
          <a:p>
            <a:pPr lvl="0" algn="just" rtl="0">
              <a:lnSpc>
                <a:spcPct val="150000"/>
              </a:lnSpc>
              <a:spcBef>
                <a:spcPts val="0"/>
              </a:spcBef>
              <a:buNone/>
            </a:pPr>
            <a:endParaRPr sz="1400">
              <a:latin typeface="Sniglet"/>
              <a:ea typeface="Sniglet"/>
              <a:cs typeface="Sniglet"/>
              <a:sym typeface="Sniglet"/>
            </a:endParaRPr>
          </a:p>
          <a:p>
            <a:pPr marL="457200" lvl="0" indent="-317500" algn="just" rtl="0">
              <a:lnSpc>
                <a:spcPct val="150000"/>
              </a:lnSpc>
              <a:spcBef>
                <a:spcPts val="0"/>
              </a:spcBef>
              <a:buSzPct val="100000"/>
              <a:buFont typeface="Sniglet"/>
            </a:pPr>
            <a:r>
              <a:rPr lang="pt-BR" sz="1400">
                <a:latin typeface="Sniglet"/>
                <a:ea typeface="Sniglet"/>
                <a:cs typeface="Sniglet"/>
                <a:sym typeface="Sniglet"/>
              </a:rPr>
              <a:t>DNAse  positivas </a:t>
            </a:r>
          </a:p>
          <a:p>
            <a:pPr lvl="0" algn="just" rtl="0">
              <a:lnSpc>
                <a:spcPct val="150000"/>
              </a:lnSpc>
              <a:spcBef>
                <a:spcPts val="0"/>
              </a:spcBef>
              <a:buNone/>
            </a:pPr>
            <a:endParaRPr sz="1400">
              <a:latin typeface="Sniglet"/>
              <a:ea typeface="Sniglet"/>
              <a:cs typeface="Sniglet"/>
              <a:sym typeface="Sniglet"/>
            </a:endParaRPr>
          </a:p>
          <a:p>
            <a:pPr marL="457200" lvl="0" indent="-317500" algn="just" rtl="0">
              <a:lnSpc>
                <a:spcPct val="150000"/>
              </a:lnSpc>
              <a:spcBef>
                <a:spcPts val="0"/>
              </a:spcBef>
              <a:buSzPct val="100000"/>
              <a:buFont typeface="Sniglet"/>
            </a:pPr>
            <a:r>
              <a:rPr lang="pt-BR" sz="1400">
                <a:latin typeface="Sniglet"/>
                <a:ea typeface="Sniglet"/>
                <a:cs typeface="Sniglet"/>
                <a:sym typeface="Sniglet"/>
              </a:rPr>
              <a:t>Redução de nitratos e nitritos</a:t>
            </a:r>
          </a:p>
          <a:p>
            <a:pPr lvl="0" algn="just" rtl="0">
              <a:lnSpc>
                <a:spcPct val="150000"/>
              </a:lnSpc>
              <a:spcBef>
                <a:spcPts val="0"/>
              </a:spcBef>
              <a:buNone/>
            </a:pPr>
            <a:r>
              <a:rPr lang="pt-BR" sz="1400">
                <a:latin typeface="Sniglet"/>
                <a:ea typeface="Sniglet"/>
                <a:cs typeface="Sniglet"/>
                <a:sym typeface="Sniglet"/>
              </a:rPr>
              <a:t>                                                                                                                            </a:t>
            </a:r>
          </a:p>
          <a:p>
            <a:pPr lvl="0" algn="just" rtl="0">
              <a:lnSpc>
                <a:spcPct val="150000"/>
              </a:lnSpc>
              <a:spcBef>
                <a:spcPts val="0"/>
              </a:spcBef>
              <a:buNone/>
            </a:pPr>
            <a:endParaRPr sz="1400">
              <a:latin typeface="Sniglet"/>
              <a:ea typeface="Sniglet"/>
              <a:cs typeface="Sniglet"/>
              <a:sym typeface="Sniglet"/>
            </a:endParaRPr>
          </a:p>
        </p:txBody>
      </p:sp>
      <p:pic>
        <p:nvPicPr>
          <p:cNvPr id="581" name="Shape 581"/>
          <p:cNvPicPr preferRelativeResize="0"/>
          <p:nvPr/>
        </p:nvPicPr>
        <p:blipFill>
          <a:blip r:embed="rId3">
            <a:alphaModFix/>
          </a:blip>
          <a:stretch>
            <a:fillRect/>
          </a:stretch>
        </p:blipFill>
        <p:spPr>
          <a:xfrm>
            <a:off x="4159775" y="1135175"/>
            <a:ext cx="2916800" cy="1658575"/>
          </a:xfrm>
          <a:prstGeom prst="rect">
            <a:avLst/>
          </a:prstGeom>
          <a:noFill/>
          <a:ln>
            <a:noFill/>
          </a:ln>
        </p:spPr>
      </p:pic>
      <p:pic>
        <p:nvPicPr>
          <p:cNvPr id="582" name="Shape 582"/>
          <p:cNvPicPr preferRelativeResize="0"/>
          <p:nvPr/>
        </p:nvPicPr>
        <p:blipFill>
          <a:blip r:embed="rId4">
            <a:alphaModFix/>
          </a:blip>
          <a:stretch>
            <a:fillRect/>
          </a:stretch>
        </p:blipFill>
        <p:spPr>
          <a:xfrm>
            <a:off x="4471425" y="2954475"/>
            <a:ext cx="2211400" cy="1533275"/>
          </a:xfrm>
          <a:prstGeom prst="rect">
            <a:avLst/>
          </a:prstGeom>
          <a:noFill/>
          <a:ln>
            <a:noFill/>
          </a:ln>
        </p:spPr>
      </p:pic>
      <p:sp>
        <p:nvSpPr>
          <p:cNvPr id="583" name="Shape 583"/>
          <p:cNvSpPr txBox="1"/>
          <p:nvPr/>
        </p:nvSpPr>
        <p:spPr>
          <a:xfrm>
            <a:off x="4638075" y="4487750"/>
            <a:ext cx="1960200" cy="355200"/>
          </a:xfrm>
          <a:prstGeom prst="rect">
            <a:avLst/>
          </a:prstGeom>
          <a:noFill/>
          <a:ln>
            <a:noFill/>
          </a:ln>
        </p:spPr>
        <p:txBody>
          <a:bodyPr wrap="square" lIns="91425" tIns="91425" rIns="91425" bIns="91425" anchor="t" anchorCtr="0">
            <a:noAutofit/>
          </a:bodyPr>
          <a:lstStyle/>
          <a:p>
            <a:pPr lvl="0">
              <a:spcBef>
                <a:spcPts val="0"/>
              </a:spcBef>
              <a:buNone/>
            </a:pPr>
            <a:r>
              <a:rPr lang="pt-BR" sz="1000" i="1">
                <a:solidFill>
                  <a:schemeClr val="dk1"/>
                </a:solidFill>
                <a:highlight>
                  <a:srgbClr val="FFFFFF"/>
                </a:highlight>
                <a:latin typeface="Sniglet"/>
                <a:ea typeface="Sniglet"/>
                <a:cs typeface="Sniglet"/>
                <a:sym typeface="Sniglet"/>
              </a:rPr>
              <a:t>Moraxella catarrhalis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140475" y="131075"/>
            <a:ext cx="7806900" cy="857400"/>
          </a:xfrm>
          <a:prstGeom prst="rect">
            <a:avLst/>
          </a:prstGeom>
        </p:spPr>
        <p:txBody>
          <a:bodyPr wrap="square" lIns="91425" tIns="91425" rIns="91425" bIns="91425" anchor="b" anchorCtr="0">
            <a:noAutofit/>
          </a:bodyPr>
          <a:lstStyle/>
          <a:p>
            <a:pPr lvl="0">
              <a:spcBef>
                <a:spcPts val="0"/>
              </a:spcBef>
              <a:buNone/>
            </a:pPr>
            <a:r>
              <a:rPr lang="pt-BR" sz="2400"/>
              <a:t>Fatores de virulência &amp; Mecanismos de Patogenicidade</a:t>
            </a:r>
          </a:p>
        </p:txBody>
      </p:sp>
      <p:sp>
        <p:nvSpPr>
          <p:cNvPr id="589" name="Shape 589"/>
          <p:cNvSpPr txBox="1">
            <a:spLocks noGrp="1"/>
          </p:cNvSpPr>
          <p:nvPr>
            <p:ph type="body" idx="1"/>
          </p:nvPr>
        </p:nvSpPr>
        <p:spPr>
          <a:xfrm>
            <a:off x="778550" y="988475"/>
            <a:ext cx="6818400" cy="37707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000"/>
              </a:spcAft>
              <a:buClr>
                <a:schemeClr val="dk1"/>
              </a:buClr>
              <a:buSzPct val="100000"/>
            </a:pPr>
            <a:r>
              <a:rPr lang="pt-BR" sz="1800" b="1">
                <a:solidFill>
                  <a:schemeClr val="dk1"/>
                </a:solidFill>
              </a:rPr>
              <a:t>Patogenicidade:</a:t>
            </a:r>
            <a:r>
              <a:rPr lang="pt-BR" sz="1800">
                <a:solidFill>
                  <a:schemeClr val="dk1"/>
                </a:solidFill>
              </a:rPr>
              <a:t>  capacidade de um microrganismo em causar doença.	</a:t>
            </a:r>
          </a:p>
          <a:p>
            <a:pPr marL="457200" lvl="0" indent="-342900" rtl="0">
              <a:lnSpc>
                <a:spcPct val="115000"/>
              </a:lnSpc>
              <a:spcBef>
                <a:spcPts val="0"/>
              </a:spcBef>
              <a:spcAft>
                <a:spcPts val="1000"/>
              </a:spcAft>
              <a:buClr>
                <a:schemeClr val="dk1"/>
              </a:buClr>
              <a:buSzPct val="100000"/>
            </a:pPr>
            <a:r>
              <a:rPr lang="pt-BR" sz="1800" b="1">
                <a:solidFill>
                  <a:schemeClr val="dk1"/>
                </a:solidFill>
              </a:rPr>
              <a:t>Virulência: </a:t>
            </a:r>
            <a:r>
              <a:rPr lang="pt-BR" sz="1800">
                <a:solidFill>
                  <a:schemeClr val="dk1"/>
                </a:solidFill>
              </a:rPr>
              <a:t>é a medida da patogenicidade, é a capacidade relativa de um patógeno em provocar doenças. A virulência é o resultado de interações patógeno-hospedeiro; estimada por DL50</a:t>
            </a:r>
          </a:p>
          <a:p>
            <a:pPr marL="457200" lvl="0" indent="-342900" rtl="0">
              <a:lnSpc>
                <a:spcPct val="115000"/>
              </a:lnSpc>
              <a:spcBef>
                <a:spcPts val="0"/>
              </a:spcBef>
              <a:spcAft>
                <a:spcPts val="1000"/>
              </a:spcAft>
              <a:buClr>
                <a:schemeClr val="dk1"/>
              </a:buClr>
              <a:buSzPct val="100000"/>
            </a:pPr>
            <a:r>
              <a:rPr lang="pt-BR" sz="1800" b="1">
                <a:solidFill>
                  <a:schemeClr val="dk1"/>
                </a:solidFill>
              </a:rPr>
              <a:t>Fatores de virulência:</a:t>
            </a:r>
            <a:r>
              <a:rPr lang="pt-BR" sz="1800">
                <a:solidFill>
                  <a:schemeClr val="dk1"/>
                </a:solidFill>
              </a:rPr>
              <a:t> fatores que aprimoram a capacidade de invasão promovendo uma infecção patogênica. Vários desses fatores de virulência são enzimas, toxinas, proteínas de membrana, entre outros.</a:t>
            </a:r>
          </a:p>
          <a:p>
            <a:pPr marL="457200" lvl="0" indent="-342900" rtl="0">
              <a:lnSpc>
                <a:spcPct val="115000"/>
              </a:lnSpc>
              <a:spcBef>
                <a:spcPts val="0"/>
              </a:spcBef>
              <a:spcAft>
                <a:spcPts val="1000"/>
              </a:spcAft>
              <a:buClr>
                <a:schemeClr val="dk1"/>
              </a:buClr>
              <a:buSzPct val="100000"/>
            </a:pPr>
            <a:r>
              <a:rPr lang="pt-BR" sz="1800" b="1">
                <a:solidFill>
                  <a:schemeClr val="dk1"/>
                </a:solidFill>
              </a:rPr>
              <a:t>Mecanismo de patogenicidade</a:t>
            </a:r>
            <a:r>
              <a:rPr lang="pt-BR" sz="1800">
                <a:solidFill>
                  <a:schemeClr val="dk1"/>
                </a:solidFill>
              </a:rPr>
              <a:t>:  </a:t>
            </a:r>
            <a:r>
              <a:rPr lang="pt-BR" sz="1800">
                <a:solidFill>
                  <a:srgbClr val="000000"/>
                </a:solidFill>
              </a:rPr>
              <a:t>estratégia utilizada pelo patógeno para causar a doença no hospedeiro </a:t>
            </a:r>
          </a:p>
          <a:p>
            <a:pPr lvl="0" rtl="0">
              <a:lnSpc>
                <a:spcPct val="115000"/>
              </a:lnSpc>
              <a:spcBef>
                <a:spcPts val="0"/>
              </a:spcBef>
              <a:spcAft>
                <a:spcPts val="1000"/>
              </a:spcAft>
              <a:buNone/>
            </a:pPr>
            <a:endParaRPr sz="1800">
              <a:solidFill>
                <a:schemeClr val="dk1"/>
              </a:solidFill>
            </a:endParaRPr>
          </a:p>
        </p:txBody>
      </p:sp>
      <p:pic>
        <p:nvPicPr>
          <p:cNvPr id="590" name="Shape 590" descr="stock-vector-magnifying-glass-look-through-germ-bacteria-virus-microbe-pathogen-characters-302763653.jpg"/>
          <p:cNvPicPr preferRelativeResize="0"/>
          <p:nvPr/>
        </p:nvPicPr>
        <p:blipFill>
          <a:blip r:embed="rId3">
            <a:alphaModFix/>
          </a:blip>
          <a:stretch>
            <a:fillRect/>
          </a:stretch>
        </p:blipFill>
        <p:spPr>
          <a:xfrm>
            <a:off x="7596950" y="0"/>
            <a:ext cx="1547051" cy="16158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137125" y="497700"/>
            <a:ext cx="8140800" cy="857400"/>
          </a:xfrm>
          <a:prstGeom prst="rect">
            <a:avLst/>
          </a:prstGeom>
        </p:spPr>
        <p:txBody>
          <a:bodyPr wrap="square" lIns="91425" tIns="91425" rIns="91425" bIns="91425" anchor="b" anchorCtr="0">
            <a:noAutofit/>
          </a:bodyPr>
          <a:lstStyle/>
          <a:p>
            <a:pPr lvl="0">
              <a:spcBef>
                <a:spcPts val="0"/>
              </a:spcBef>
              <a:buClr>
                <a:schemeClr val="dk1"/>
              </a:buClr>
              <a:buSzPct val="55000"/>
              <a:buFont typeface="Arial"/>
              <a:buNone/>
            </a:pPr>
            <a:r>
              <a:rPr lang="pt-BR" sz="2000"/>
              <a:t>Fatores de virulência &amp; Mecanismos de Patogenicidade</a:t>
            </a:r>
          </a:p>
          <a:p>
            <a:pPr lvl="0">
              <a:spcBef>
                <a:spcPts val="0"/>
              </a:spcBef>
              <a:buClr>
                <a:schemeClr val="dk1"/>
              </a:buClr>
              <a:buSzPct val="45833"/>
              <a:buFont typeface="Arial"/>
              <a:buNone/>
            </a:pPr>
            <a:endParaRPr sz="2400"/>
          </a:p>
        </p:txBody>
      </p:sp>
      <p:sp>
        <p:nvSpPr>
          <p:cNvPr id="596" name="Shape 596"/>
          <p:cNvSpPr txBox="1">
            <a:spLocks noGrp="1"/>
          </p:cNvSpPr>
          <p:nvPr>
            <p:ph type="body" idx="4294967295"/>
          </p:nvPr>
        </p:nvSpPr>
        <p:spPr>
          <a:xfrm>
            <a:off x="651475" y="1113999"/>
            <a:ext cx="6140400" cy="3770700"/>
          </a:xfrm>
          <a:prstGeom prst="rect">
            <a:avLst/>
          </a:prstGeom>
        </p:spPr>
        <p:txBody>
          <a:bodyPr wrap="square" lIns="91425" tIns="91425" rIns="91425" bIns="91425" anchor="t" anchorCtr="0">
            <a:noAutofit/>
          </a:bodyPr>
          <a:lstStyle/>
          <a:p>
            <a:pPr marL="457200" lvl="0" indent="-342900" rtl="0">
              <a:lnSpc>
                <a:spcPct val="115000"/>
              </a:lnSpc>
              <a:spcBef>
                <a:spcPts val="0"/>
              </a:spcBef>
              <a:spcAft>
                <a:spcPts val="1000"/>
              </a:spcAft>
              <a:buClr>
                <a:schemeClr val="dk1"/>
              </a:buClr>
              <a:buSzPct val="100000"/>
            </a:pPr>
            <a:r>
              <a:rPr lang="pt-BR" sz="1800" b="1">
                <a:solidFill>
                  <a:schemeClr val="dk1"/>
                </a:solidFill>
              </a:rPr>
              <a:t>Resistência a antibióticos</a:t>
            </a:r>
            <a:r>
              <a:rPr lang="pt-BR" sz="1800">
                <a:solidFill>
                  <a:schemeClr val="dk1"/>
                </a:solidFill>
              </a:rPr>
              <a:t>: descoberta de cepa ß-lacmatase positiva ; expressão dos genes BRO-1 e BRO-2, exclusivos da espécie.											</a:t>
            </a:r>
          </a:p>
          <a:p>
            <a:pPr marL="457200" lvl="0" indent="-342900" rtl="0">
              <a:lnSpc>
                <a:spcPct val="115000"/>
              </a:lnSpc>
              <a:spcBef>
                <a:spcPts val="0"/>
              </a:spcBef>
              <a:spcAft>
                <a:spcPts val="1000"/>
              </a:spcAft>
              <a:buClr>
                <a:schemeClr val="dk1"/>
              </a:buClr>
              <a:buSzPct val="100000"/>
            </a:pPr>
            <a:r>
              <a:rPr lang="pt-BR" sz="1800" b="1">
                <a:solidFill>
                  <a:schemeClr val="dk1"/>
                </a:solidFill>
              </a:rPr>
              <a:t>Proteínas de membrana externa				       -Copb: </a:t>
            </a:r>
            <a:r>
              <a:rPr lang="pt-BR" sz="1800">
                <a:solidFill>
                  <a:schemeClr val="dk1"/>
                </a:solidFill>
              </a:rPr>
              <a:t>proteína de superfície envolvida na aquisição de ferro a partir de moléculas de lactoferrina ou transferrina hospedeiras.</a:t>
            </a:r>
          </a:p>
          <a:p>
            <a:pPr lvl="0" indent="387350" rtl="0">
              <a:lnSpc>
                <a:spcPct val="115000"/>
              </a:lnSpc>
              <a:spcBef>
                <a:spcPts val="0"/>
              </a:spcBef>
              <a:spcAft>
                <a:spcPts val="1000"/>
              </a:spcAft>
              <a:buClr>
                <a:schemeClr val="dk1"/>
              </a:buClr>
              <a:buSzPct val="61111"/>
              <a:buFont typeface="Arial"/>
              <a:buNone/>
            </a:pPr>
            <a:r>
              <a:rPr lang="pt-BR" sz="1800" b="1">
                <a:solidFill>
                  <a:schemeClr val="dk1"/>
                </a:solidFill>
              </a:rPr>
              <a:t>-UspA1 e UspA2: </a:t>
            </a:r>
            <a:r>
              <a:rPr lang="pt-BR" sz="1800">
                <a:solidFill>
                  <a:schemeClr val="dk1"/>
                </a:solidFill>
              </a:rPr>
              <a:t>proteína dimérica associada à adesão às células epiteliais humanas. Isolados da proteína possuem alta afinidade com a fibronectina extracelular das células hospedeiras, além de dar resistência às qualidades bactericidas do soro sanguíneo.</a:t>
            </a:r>
          </a:p>
        </p:txBody>
      </p:sp>
      <p:pic>
        <p:nvPicPr>
          <p:cNvPr id="597" name="Shape 597"/>
          <p:cNvPicPr preferRelativeResize="0"/>
          <p:nvPr/>
        </p:nvPicPr>
        <p:blipFill rotWithShape="1">
          <a:blip r:embed="rId3">
            <a:alphaModFix/>
          </a:blip>
          <a:srcRect l="626" t="9833" r="67229" b="12922"/>
          <a:stretch/>
        </p:blipFill>
        <p:spPr>
          <a:xfrm>
            <a:off x="6943650" y="192300"/>
            <a:ext cx="2153677" cy="2910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Shape 602"/>
          <p:cNvSpPr txBox="1">
            <a:spLocks noGrp="1"/>
          </p:cNvSpPr>
          <p:nvPr>
            <p:ph type="title"/>
          </p:nvPr>
        </p:nvSpPr>
        <p:spPr>
          <a:xfrm>
            <a:off x="635400" y="569625"/>
            <a:ext cx="7288800" cy="857400"/>
          </a:xfrm>
          <a:prstGeom prst="rect">
            <a:avLst/>
          </a:prstGeom>
        </p:spPr>
        <p:txBody>
          <a:bodyPr wrap="square" lIns="91425" tIns="91425" rIns="91425" bIns="91425" anchor="b" anchorCtr="0">
            <a:noAutofit/>
          </a:bodyPr>
          <a:lstStyle/>
          <a:p>
            <a:pPr lvl="0">
              <a:spcBef>
                <a:spcPts val="0"/>
              </a:spcBef>
              <a:buClr>
                <a:schemeClr val="dk1"/>
              </a:buClr>
              <a:buSzPct val="55000"/>
              <a:buFont typeface="Arial"/>
              <a:buNone/>
            </a:pPr>
            <a:r>
              <a:rPr lang="pt-BR" sz="2000"/>
              <a:t>Fatores de virulência &amp; Mecanismos de Patogenicidade</a:t>
            </a:r>
          </a:p>
          <a:p>
            <a:pPr lvl="0">
              <a:spcBef>
                <a:spcPts val="0"/>
              </a:spcBef>
              <a:buClr>
                <a:schemeClr val="dk1"/>
              </a:buClr>
              <a:buSzPct val="45833"/>
              <a:buFont typeface="Arial"/>
              <a:buNone/>
            </a:pPr>
            <a:endParaRPr sz="2400"/>
          </a:p>
        </p:txBody>
      </p:sp>
      <p:sp>
        <p:nvSpPr>
          <p:cNvPr id="603" name="Shape 603"/>
          <p:cNvSpPr txBox="1">
            <a:spLocks noGrp="1"/>
          </p:cNvSpPr>
          <p:nvPr>
            <p:ph type="body" idx="1"/>
          </p:nvPr>
        </p:nvSpPr>
        <p:spPr>
          <a:xfrm>
            <a:off x="273825" y="691850"/>
            <a:ext cx="6249000" cy="41334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None/>
            </a:pPr>
            <a:endParaRPr sz="1800">
              <a:solidFill>
                <a:schemeClr val="dk1"/>
              </a:solidFill>
            </a:endParaRPr>
          </a:p>
          <a:p>
            <a:pPr marL="457200" lvl="0" indent="-342900" rtl="0">
              <a:lnSpc>
                <a:spcPct val="115000"/>
              </a:lnSpc>
              <a:spcBef>
                <a:spcPts val="0"/>
              </a:spcBef>
              <a:spcAft>
                <a:spcPts val="1000"/>
              </a:spcAft>
              <a:buClr>
                <a:schemeClr val="dk1"/>
              </a:buClr>
              <a:buSzPct val="100000"/>
            </a:pPr>
            <a:r>
              <a:rPr lang="pt-BR" sz="1800" b="1">
                <a:solidFill>
                  <a:schemeClr val="dk1"/>
                </a:solidFill>
              </a:rPr>
              <a:t>Proteínas captadoras de Ferro: </a:t>
            </a:r>
            <a:r>
              <a:rPr lang="pt-BR" sz="1800">
                <a:solidFill>
                  <a:schemeClr val="dk1"/>
                </a:solidFill>
              </a:rPr>
              <a:t>captação de íons ferro do hospedeiro. Expressos em maior frequência quando o ferro se torna escasso.</a:t>
            </a:r>
          </a:p>
          <a:p>
            <a:pPr lvl="0" rtl="0">
              <a:lnSpc>
                <a:spcPct val="115000"/>
              </a:lnSpc>
              <a:spcBef>
                <a:spcPts val="0"/>
              </a:spcBef>
              <a:spcAft>
                <a:spcPts val="1000"/>
              </a:spcAft>
              <a:buNone/>
            </a:pPr>
            <a:r>
              <a:rPr lang="pt-BR" sz="1800" b="1">
                <a:solidFill>
                  <a:schemeClr val="dk1"/>
                </a:solidFill>
              </a:rPr>
              <a:t>          -Proteínas de ligação á transferrina: </a:t>
            </a:r>
            <a:r>
              <a:rPr lang="pt-BR" sz="1800">
                <a:solidFill>
                  <a:schemeClr val="dk1"/>
                </a:solidFill>
              </a:rPr>
              <a:t>duas subunidades TbpA e TbpB estão envolvidas na ligação à transferrina para adquirir ferro para a célula bacteriana.</a:t>
            </a:r>
          </a:p>
          <a:p>
            <a:pPr lvl="0" rtl="0">
              <a:spcBef>
                <a:spcPts val="0"/>
              </a:spcBef>
              <a:buNone/>
            </a:pPr>
            <a:endParaRPr sz="1800">
              <a:solidFill>
                <a:schemeClr val="dk1"/>
              </a:solidFill>
            </a:endParaRPr>
          </a:p>
          <a:p>
            <a:pPr lvl="0" rtl="0">
              <a:lnSpc>
                <a:spcPct val="115000"/>
              </a:lnSpc>
              <a:spcBef>
                <a:spcPts val="0"/>
              </a:spcBef>
              <a:spcAft>
                <a:spcPts val="1000"/>
              </a:spcAft>
              <a:buNone/>
            </a:pPr>
            <a:r>
              <a:rPr lang="pt-BR" sz="1800" b="1">
                <a:solidFill>
                  <a:schemeClr val="dk1"/>
                </a:solidFill>
              </a:rPr>
              <a:t>         -Proteínas de ligação à lactoferrina</a:t>
            </a:r>
            <a:r>
              <a:rPr lang="pt-BR" sz="1800">
                <a:solidFill>
                  <a:schemeClr val="dk1"/>
                </a:solidFill>
              </a:rPr>
              <a:t>: duas subunidades LbpA e LbpB, demonstram ligar-se à lactoferrina para extrair o ferro.</a:t>
            </a:r>
          </a:p>
        </p:txBody>
      </p:sp>
      <p:pic>
        <p:nvPicPr>
          <p:cNvPr id="604" name="Shape 604"/>
          <p:cNvPicPr preferRelativeResize="0"/>
          <p:nvPr/>
        </p:nvPicPr>
        <p:blipFill>
          <a:blip r:embed="rId3">
            <a:alphaModFix/>
          </a:blip>
          <a:stretch>
            <a:fillRect/>
          </a:stretch>
        </p:blipFill>
        <p:spPr>
          <a:xfrm>
            <a:off x="7064025" y="129075"/>
            <a:ext cx="1905000" cy="2667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631125" y="546500"/>
            <a:ext cx="6888300" cy="857400"/>
          </a:xfrm>
          <a:prstGeom prst="rect">
            <a:avLst/>
          </a:prstGeom>
        </p:spPr>
        <p:txBody>
          <a:bodyPr wrap="square" lIns="91425" tIns="91425" rIns="91425" bIns="91425" anchor="b" anchorCtr="0">
            <a:noAutofit/>
          </a:bodyPr>
          <a:lstStyle/>
          <a:p>
            <a:pPr lvl="0">
              <a:spcBef>
                <a:spcPts val="0"/>
              </a:spcBef>
              <a:buClr>
                <a:schemeClr val="dk1"/>
              </a:buClr>
              <a:buSzPct val="55000"/>
              <a:buFont typeface="Arial"/>
              <a:buNone/>
            </a:pPr>
            <a:r>
              <a:rPr lang="pt-BR" sz="2000"/>
              <a:t>Fatores de virulência &amp; Mecanismos de Patogenicidade</a:t>
            </a:r>
          </a:p>
          <a:p>
            <a:pPr lvl="0">
              <a:spcBef>
                <a:spcPts val="0"/>
              </a:spcBef>
              <a:buClr>
                <a:schemeClr val="dk1"/>
              </a:buClr>
              <a:buSzPct val="45833"/>
              <a:buFont typeface="Arial"/>
              <a:buNone/>
            </a:pPr>
            <a:endParaRPr sz="2400"/>
          </a:p>
        </p:txBody>
      </p:sp>
      <p:sp>
        <p:nvSpPr>
          <p:cNvPr id="610" name="Shape 610"/>
          <p:cNvSpPr txBox="1">
            <a:spLocks noGrp="1"/>
          </p:cNvSpPr>
          <p:nvPr>
            <p:ph type="body" idx="1"/>
          </p:nvPr>
        </p:nvSpPr>
        <p:spPr>
          <a:xfrm>
            <a:off x="747925" y="999612"/>
            <a:ext cx="6140400" cy="3610800"/>
          </a:xfrm>
          <a:prstGeom prst="rect">
            <a:avLst/>
          </a:prstGeom>
        </p:spPr>
        <p:txBody>
          <a:bodyPr wrap="square" lIns="91425" tIns="91425" rIns="91425" bIns="91425" anchor="t" anchorCtr="0">
            <a:noAutofit/>
          </a:bodyPr>
          <a:lstStyle/>
          <a:p>
            <a:pPr lvl="0" rtl="0">
              <a:lnSpc>
                <a:spcPct val="115000"/>
              </a:lnSpc>
              <a:spcBef>
                <a:spcPts val="0"/>
              </a:spcBef>
              <a:spcAft>
                <a:spcPts val="1000"/>
              </a:spcAft>
              <a:buNone/>
            </a:pPr>
            <a:endParaRPr sz="1800">
              <a:solidFill>
                <a:schemeClr val="dk1"/>
              </a:solidFill>
            </a:endParaRPr>
          </a:p>
          <a:p>
            <a:pPr marL="457200" lvl="0" indent="-342900" rtl="0">
              <a:lnSpc>
                <a:spcPct val="115000"/>
              </a:lnSpc>
              <a:spcBef>
                <a:spcPts val="0"/>
              </a:spcBef>
              <a:spcAft>
                <a:spcPts val="1000"/>
              </a:spcAft>
              <a:buClr>
                <a:schemeClr val="dk1"/>
              </a:buClr>
              <a:buSzPct val="100000"/>
            </a:pPr>
            <a:r>
              <a:rPr lang="pt-BR" sz="1800" b="1">
                <a:solidFill>
                  <a:schemeClr val="dk1"/>
                </a:solidFill>
              </a:rPr>
              <a:t>Pili: </a:t>
            </a:r>
            <a:r>
              <a:rPr lang="pt-BR" sz="1800">
                <a:solidFill>
                  <a:schemeClr val="dk1"/>
                </a:solidFill>
              </a:rPr>
              <a:t>classe </a:t>
            </a:r>
            <a:r>
              <a:rPr lang="pt-BR" sz="1800" i="1">
                <a:solidFill>
                  <a:schemeClr val="dk1"/>
                </a:solidFill>
              </a:rPr>
              <a:t>pili tipo IV  </a:t>
            </a:r>
            <a:r>
              <a:rPr lang="pt-BR" sz="1800">
                <a:solidFill>
                  <a:schemeClr val="dk1"/>
                </a:solidFill>
              </a:rPr>
              <a:t>auxilia na adesão celular por localização e reconhecimento de sítios específicos para adesão, além de permitir uma forma de motilidade celular, a motilidade pulsante (motilidade por deslizamento sobre uma superfície sólida).</a:t>
            </a:r>
          </a:p>
          <a:p>
            <a:pPr lvl="0" rtl="0">
              <a:lnSpc>
                <a:spcPct val="115000"/>
              </a:lnSpc>
              <a:spcBef>
                <a:spcPts val="0"/>
              </a:spcBef>
              <a:spcAft>
                <a:spcPts val="1000"/>
              </a:spcAft>
              <a:buNone/>
            </a:pPr>
            <a:endParaRPr sz="1800">
              <a:solidFill>
                <a:schemeClr val="dk1"/>
              </a:solidFill>
            </a:endParaRPr>
          </a:p>
        </p:txBody>
      </p:sp>
      <p:pic>
        <p:nvPicPr>
          <p:cNvPr id="611" name="Shape 611"/>
          <p:cNvPicPr preferRelativeResize="0"/>
          <p:nvPr/>
        </p:nvPicPr>
        <p:blipFill>
          <a:blip r:embed="rId3">
            <a:alphaModFix/>
          </a:blip>
          <a:stretch>
            <a:fillRect/>
          </a:stretch>
        </p:blipFill>
        <p:spPr>
          <a:xfrm>
            <a:off x="2561950" y="2824700"/>
            <a:ext cx="3439995" cy="2318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80375" y="417925"/>
            <a:ext cx="7176300" cy="857400"/>
          </a:xfrm>
          <a:prstGeom prst="rect">
            <a:avLst/>
          </a:prstGeom>
        </p:spPr>
        <p:txBody>
          <a:bodyPr wrap="square" lIns="91425" tIns="91425" rIns="91425" bIns="91425" anchor="b" anchorCtr="0">
            <a:noAutofit/>
          </a:bodyPr>
          <a:lstStyle/>
          <a:p>
            <a:pPr lvl="0">
              <a:spcBef>
                <a:spcPts val="0"/>
              </a:spcBef>
              <a:buClr>
                <a:schemeClr val="dk1"/>
              </a:buClr>
              <a:buSzPct val="55000"/>
              <a:buFont typeface="Arial"/>
              <a:buNone/>
            </a:pPr>
            <a:r>
              <a:rPr lang="pt-BR" sz="2000"/>
              <a:t>Fatores de virulência &amp; Mecanismos de Patogenicidade</a:t>
            </a:r>
          </a:p>
          <a:p>
            <a:pPr lvl="0">
              <a:spcBef>
                <a:spcPts val="0"/>
              </a:spcBef>
              <a:buNone/>
            </a:pPr>
            <a:endParaRPr/>
          </a:p>
        </p:txBody>
      </p:sp>
      <p:sp>
        <p:nvSpPr>
          <p:cNvPr id="617" name="Shape 617"/>
          <p:cNvSpPr txBox="1"/>
          <p:nvPr/>
        </p:nvSpPr>
        <p:spPr>
          <a:xfrm>
            <a:off x="292700" y="1665225"/>
            <a:ext cx="5311800" cy="24270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618" name="Shape 618"/>
          <p:cNvSpPr txBox="1"/>
          <p:nvPr/>
        </p:nvSpPr>
        <p:spPr>
          <a:xfrm>
            <a:off x="292700" y="1275325"/>
            <a:ext cx="6963900" cy="36690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619" name="Shape 619"/>
          <p:cNvSpPr txBox="1"/>
          <p:nvPr/>
        </p:nvSpPr>
        <p:spPr>
          <a:xfrm>
            <a:off x="273250" y="1134775"/>
            <a:ext cx="7377600" cy="3669000"/>
          </a:xfrm>
          <a:prstGeom prst="rect">
            <a:avLst/>
          </a:prstGeom>
          <a:noFill/>
          <a:ln>
            <a:noFill/>
          </a:ln>
        </p:spPr>
        <p:txBody>
          <a:bodyPr wrap="square" lIns="91425" tIns="91425" rIns="91425" bIns="91425" anchor="t" anchorCtr="0">
            <a:noAutofit/>
          </a:bodyPr>
          <a:lstStyle/>
          <a:p>
            <a:pPr marL="457200" lvl="0" indent="-342900" rtl="0">
              <a:spcBef>
                <a:spcPts val="0"/>
              </a:spcBef>
              <a:buSzPct val="100000"/>
              <a:buFont typeface="Dosis"/>
              <a:buChar char="●"/>
            </a:pPr>
            <a:r>
              <a:rPr lang="pt-BR" sz="1800" b="1">
                <a:latin typeface="Dosis"/>
                <a:ea typeface="Dosis"/>
                <a:cs typeface="Dosis"/>
                <a:sym typeface="Dosis"/>
              </a:rPr>
              <a:t>Formação de biofilme </a:t>
            </a:r>
            <a:r>
              <a:rPr lang="pt-BR" sz="1800">
                <a:latin typeface="Dosis"/>
                <a:ea typeface="Dosis"/>
                <a:cs typeface="Dosis"/>
                <a:sym typeface="Dosis"/>
              </a:rPr>
              <a:t> importante para colonização e proteção contra o sistema imunológico</a:t>
            </a:r>
          </a:p>
          <a:p>
            <a:pPr lvl="0" rtl="0">
              <a:spcBef>
                <a:spcPts val="0"/>
              </a:spcBef>
              <a:buNone/>
            </a:pPr>
            <a:r>
              <a:rPr lang="pt-BR" sz="1800">
                <a:latin typeface="Dosis"/>
                <a:ea typeface="Dosis"/>
                <a:cs typeface="Dosis"/>
                <a:sym typeface="Dosis"/>
              </a:rPr>
              <a:t>		→ agregado de bactérias revestidas por matriz exopolissacarídica.</a:t>
            </a:r>
          </a:p>
          <a:p>
            <a:pPr marL="914400" lvl="0" indent="0" rtl="0">
              <a:spcBef>
                <a:spcPts val="0"/>
              </a:spcBef>
              <a:buNone/>
            </a:pPr>
            <a:r>
              <a:rPr lang="pt-BR" sz="1800">
                <a:latin typeface="Dosis"/>
                <a:ea typeface="Dosis"/>
                <a:cs typeface="Dosis"/>
                <a:sym typeface="Dosis"/>
              </a:rPr>
              <a:t>→ UspA1,  UspA2, TFP</a:t>
            </a:r>
          </a:p>
          <a:p>
            <a:pPr marL="457200" lvl="0" indent="-342900" rtl="0">
              <a:spcBef>
                <a:spcPts val="0"/>
              </a:spcBef>
              <a:buSzPct val="100000"/>
              <a:buFont typeface="Dosis"/>
              <a:buChar char="●"/>
            </a:pPr>
            <a:r>
              <a:rPr lang="pt-BR" sz="1800" b="1">
                <a:latin typeface="Dosis"/>
                <a:ea typeface="Dosis"/>
                <a:cs typeface="Dosis"/>
                <a:sym typeface="Dosis"/>
              </a:rPr>
              <a:t>Lipooligossacarídeo (LOS)  </a:t>
            </a:r>
            <a:r>
              <a:rPr lang="pt-BR" sz="1800">
                <a:latin typeface="Dosis"/>
                <a:ea typeface="Dosis"/>
                <a:cs typeface="Dosis"/>
                <a:sym typeface="Dosis"/>
              </a:rPr>
              <a:t>endotoxina</a:t>
            </a:r>
            <a:r>
              <a:rPr lang="pt-BR" sz="3000">
                <a:solidFill>
                  <a:srgbClr val="545454"/>
                </a:solidFill>
              </a:rPr>
              <a:t>   </a:t>
            </a:r>
          </a:p>
          <a:p>
            <a:pPr marL="457200" lvl="0" indent="457200" rtl="0">
              <a:spcBef>
                <a:spcPts val="0"/>
              </a:spcBef>
              <a:buNone/>
            </a:pPr>
            <a:endParaRPr sz="1800">
              <a:latin typeface="Dosis"/>
              <a:ea typeface="Dosis"/>
              <a:cs typeface="Dosis"/>
              <a:sym typeface="Dosis"/>
            </a:endParaRPr>
          </a:p>
          <a:p>
            <a:pPr lvl="0" indent="457200" rtl="0">
              <a:spcBef>
                <a:spcPts val="0"/>
              </a:spcBef>
              <a:buNone/>
            </a:pPr>
            <a:r>
              <a:rPr lang="pt-BR" sz="1800">
                <a:latin typeface="Dosis"/>
                <a:ea typeface="Dosis"/>
                <a:cs typeface="Dosis"/>
                <a:sym typeface="Dosis"/>
              </a:rPr>
              <a:t>semelhante a  LPS</a:t>
            </a:r>
            <a:r>
              <a:rPr lang="pt-BR" sz="1800">
                <a:solidFill>
                  <a:srgbClr val="FF0000"/>
                </a:solidFill>
              </a:rPr>
              <a:t> </a:t>
            </a:r>
          </a:p>
          <a:p>
            <a:pPr marL="457200" lvl="0" indent="0" rtl="0">
              <a:spcBef>
                <a:spcPts val="0"/>
              </a:spcBef>
              <a:buNone/>
            </a:pPr>
            <a:endParaRPr sz="1800">
              <a:latin typeface="Dosis"/>
              <a:ea typeface="Dosis"/>
              <a:cs typeface="Dosis"/>
              <a:sym typeface="Dosis"/>
            </a:endParaRPr>
          </a:p>
          <a:p>
            <a:pPr marL="457200" lvl="0" indent="0" rtl="0">
              <a:spcBef>
                <a:spcPts val="0"/>
              </a:spcBef>
              <a:buNone/>
            </a:pPr>
            <a:r>
              <a:rPr lang="pt-BR" sz="1800">
                <a:latin typeface="Dosis"/>
                <a:ea typeface="Dosis"/>
                <a:cs typeface="Dosis"/>
                <a:sym typeface="Dosis"/>
              </a:rPr>
              <a:t>não apresenta cadeias laterais de antígeno O longas</a:t>
            </a:r>
          </a:p>
          <a:p>
            <a:pPr marL="0" lvl="0" indent="0" rtl="0">
              <a:spcBef>
                <a:spcPts val="0"/>
              </a:spcBef>
              <a:buNone/>
            </a:pPr>
            <a:r>
              <a:rPr lang="pt-BR" sz="1800">
                <a:latin typeface="Dosis"/>
                <a:ea typeface="Dosis"/>
                <a:cs typeface="Dosis"/>
                <a:sym typeface="Dosis"/>
              </a:rPr>
              <a:t>		</a:t>
            </a:r>
          </a:p>
          <a:p>
            <a:pPr lvl="0">
              <a:spcBef>
                <a:spcPts val="0"/>
              </a:spcBef>
              <a:buNone/>
            </a:pPr>
            <a:endParaRPr sz="1800" b="1">
              <a:latin typeface="Dosis"/>
              <a:ea typeface="Dosis"/>
              <a:cs typeface="Dosis"/>
              <a:sym typeface="Dosis"/>
            </a:endParaRPr>
          </a:p>
        </p:txBody>
      </p:sp>
      <p:pic>
        <p:nvPicPr>
          <p:cNvPr id="620" name="Shape 620" descr="lipopolysaccharides.jpg"/>
          <p:cNvPicPr preferRelativeResize="0"/>
          <p:nvPr/>
        </p:nvPicPr>
        <p:blipFill>
          <a:blip r:embed="rId3">
            <a:alphaModFix/>
          </a:blip>
          <a:stretch>
            <a:fillRect/>
          </a:stretch>
        </p:blipFill>
        <p:spPr>
          <a:xfrm>
            <a:off x="5305375" y="2232400"/>
            <a:ext cx="3838625" cy="2911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title"/>
          </p:nvPr>
        </p:nvSpPr>
        <p:spPr>
          <a:xfrm>
            <a:off x="707750" y="514200"/>
            <a:ext cx="8049000" cy="857400"/>
          </a:xfrm>
          <a:prstGeom prst="rect">
            <a:avLst/>
          </a:prstGeom>
        </p:spPr>
        <p:txBody>
          <a:bodyPr wrap="square" lIns="91425" tIns="91425" rIns="91425" bIns="91425" anchor="b" anchorCtr="0">
            <a:noAutofit/>
          </a:bodyPr>
          <a:lstStyle/>
          <a:p>
            <a:pPr lvl="0">
              <a:spcBef>
                <a:spcPts val="0"/>
              </a:spcBef>
              <a:buClr>
                <a:schemeClr val="dk1"/>
              </a:buClr>
              <a:buSzPct val="55000"/>
              <a:buFont typeface="Arial"/>
              <a:buNone/>
            </a:pPr>
            <a:r>
              <a:rPr lang="pt-BR" sz="2000"/>
              <a:t>Fatores de virulência &amp; Mecanismos de Patogenicidade</a:t>
            </a:r>
          </a:p>
          <a:p>
            <a:pPr lvl="0">
              <a:spcBef>
                <a:spcPts val="0"/>
              </a:spcBef>
              <a:buNone/>
            </a:pPr>
            <a:endParaRPr/>
          </a:p>
        </p:txBody>
      </p:sp>
      <p:sp>
        <p:nvSpPr>
          <p:cNvPr id="626" name="Shape 626"/>
          <p:cNvSpPr txBox="1"/>
          <p:nvPr/>
        </p:nvSpPr>
        <p:spPr>
          <a:xfrm>
            <a:off x="416600" y="1371600"/>
            <a:ext cx="6954000" cy="3653400"/>
          </a:xfrm>
          <a:prstGeom prst="rect">
            <a:avLst/>
          </a:prstGeom>
          <a:noFill/>
          <a:ln>
            <a:noFill/>
          </a:ln>
        </p:spPr>
        <p:txBody>
          <a:bodyPr wrap="square" lIns="91425" tIns="91425" rIns="91425" bIns="91425" anchor="t" anchorCtr="0">
            <a:noAutofit/>
          </a:bodyPr>
          <a:lstStyle/>
          <a:p>
            <a:pPr lvl="0">
              <a:spcBef>
                <a:spcPts val="0"/>
              </a:spcBef>
              <a:buNone/>
            </a:pPr>
            <a:endParaRPr sz="1800" b="1">
              <a:latin typeface="Dosis"/>
              <a:ea typeface="Dosis"/>
              <a:cs typeface="Dosis"/>
              <a:sym typeface="Dosis"/>
            </a:endParaRPr>
          </a:p>
        </p:txBody>
      </p:sp>
      <p:sp>
        <p:nvSpPr>
          <p:cNvPr id="627" name="Shape 627"/>
          <p:cNvSpPr txBox="1"/>
          <p:nvPr/>
        </p:nvSpPr>
        <p:spPr>
          <a:xfrm>
            <a:off x="221000" y="1243425"/>
            <a:ext cx="7726500" cy="3348900"/>
          </a:xfrm>
          <a:prstGeom prst="rect">
            <a:avLst/>
          </a:prstGeom>
          <a:noFill/>
          <a:ln>
            <a:noFill/>
          </a:ln>
        </p:spPr>
        <p:txBody>
          <a:bodyPr wrap="square" lIns="91425" tIns="91425" rIns="91425" bIns="91425" anchor="t" anchorCtr="0">
            <a:noAutofit/>
          </a:bodyPr>
          <a:lstStyle/>
          <a:p>
            <a:pPr marL="457200" lvl="0" indent="-381000">
              <a:spcBef>
                <a:spcPts val="0"/>
              </a:spcBef>
              <a:buSzPct val="100000"/>
              <a:buFont typeface="Dosis"/>
              <a:buChar char="●"/>
            </a:pPr>
            <a:r>
              <a:rPr lang="pt-BR" sz="2400" b="1">
                <a:latin typeface="Dosis"/>
                <a:ea typeface="Dosis"/>
                <a:cs typeface="Dosis"/>
                <a:sym typeface="Dosis"/>
              </a:rPr>
              <a:t>    LOS</a:t>
            </a:r>
          </a:p>
          <a:p>
            <a:pPr marL="457200" lvl="0" indent="457200" rtl="0">
              <a:spcBef>
                <a:spcPts val="0"/>
              </a:spcBef>
              <a:buNone/>
            </a:pPr>
            <a:r>
              <a:rPr lang="pt-BR" sz="1800">
                <a:solidFill>
                  <a:schemeClr val="dk1"/>
                </a:solidFill>
                <a:latin typeface="Dosis"/>
                <a:ea typeface="Dosis"/>
                <a:cs typeface="Dosis"/>
                <a:sym typeface="Dosis"/>
              </a:rPr>
              <a:t>→ imitam estruturas do hospedeiro, podendo escapar da resposta                                                                             imunológica do hospedeiro </a:t>
            </a:r>
          </a:p>
          <a:p>
            <a:pPr marL="457200" lvl="0" indent="457200" rtl="0">
              <a:spcBef>
                <a:spcPts val="0"/>
              </a:spcBef>
              <a:buNone/>
            </a:pPr>
            <a:endParaRPr sz="1800">
              <a:solidFill>
                <a:schemeClr val="dk1"/>
              </a:solidFill>
              <a:latin typeface="Dosis"/>
              <a:ea typeface="Dosis"/>
              <a:cs typeface="Dosis"/>
              <a:sym typeface="Dosis"/>
            </a:endParaRPr>
          </a:p>
          <a:p>
            <a:pPr marL="457200" lvl="0" indent="0" rtl="0">
              <a:spcBef>
                <a:spcPts val="0"/>
              </a:spcBef>
              <a:buNone/>
            </a:pPr>
            <a:r>
              <a:rPr lang="pt-BR" sz="1800">
                <a:solidFill>
                  <a:schemeClr val="dk1"/>
                </a:solidFill>
                <a:latin typeface="Dosis"/>
                <a:ea typeface="Dosis"/>
                <a:cs typeface="Dosis"/>
                <a:sym typeface="Dosis"/>
              </a:rPr>
              <a:t>-</a:t>
            </a:r>
            <a:r>
              <a:rPr lang="pt-BR" sz="1800">
                <a:latin typeface="Dosis"/>
                <a:ea typeface="Dosis"/>
                <a:cs typeface="Dosis"/>
                <a:sym typeface="Dosis"/>
              </a:rPr>
              <a:t>resíduo de galactose que fazem parte de uma estrutura que sao</a:t>
            </a:r>
          </a:p>
          <a:p>
            <a:pPr marL="457200" lvl="0" indent="0" rtl="0">
              <a:spcBef>
                <a:spcPts val="0"/>
              </a:spcBef>
              <a:buNone/>
            </a:pPr>
            <a:r>
              <a:rPr lang="pt-BR" sz="1800">
                <a:latin typeface="Dosis"/>
                <a:ea typeface="Dosis"/>
                <a:cs typeface="Dosis"/>
                <a:sym typeface="Dosis"/>
              </a:rPr>
              <a:t> quimicamente idênticas a algumas células</a:t>
            </a:r>
          </a:p>
          <a:p>
            <a:pPr marL="457200" lvl="0" indent="0" rtl="0">
              <a:spcBef>
                <a:spcPts val="0"/>
              </a:spcBef>
              <a:buNone/>
            </a:pPr>
            <a:r>
              <a:rPr lang="pt-BR" sz="1800">
                <a:solidFill>
                  <a:schemeClr val="dk1"/>
                </a:solidFill>
                <a:latin typeface="Dosis"/>
                <a:ea typeface="Dosis"/>
                <a:cs typeface="Dosis"/>
                <a:sym typeface="Dosis"/>
              </a:rPr>
              <a:t>-na presença da sialiltransferase (enzima bacteriana) e CMP-NANA </a:t>
            </a:r>
          </a:p>
          <a:p>
            <a:pPr marL="457200" lvl="0" indent="0" rtl="0">
              <a:spcBef>
                <a:spcPts val="0"/>
              </a:spcBef>
              <a:buNone/>
            </a:pPr>
            <a:r>
              <a:rPr lang="pt-BR" sz="1800">
                <a:solidFill>
                  <a:schemeClr val="dk1"/>
                </a:solidFill>
                <a:latin typeface="Dosis"/>
                <a:ea typeface="Dosis"/>
                <a:cs typeface="Dosis"/>
                <a:sym typeface="Dosis"/>
              </a:rPr>
              <a:t>(substrato do hospedeiro ou da bactéria), o resíduo sofre sialilação </a:t>
            </a:r>
          </a:p>
          <a:p>
            <a:pPr marL="457200" lvl="0" indent="387350" rtl="0">
              <a:spcBef>
                <a:spcPts val="0"/>
              </a:spcBef>
              <a:buClr>
                <a:schemeClr val="dk1"/>
              </a:buClr>
              <a:buFont typeface="Arial"/>
              <a:buNone/>
            </a:pPr>
            <a:endParaRPr sz="1800" b="1">
              <a:solidFill>
                <a:schemeClr val="dk1"/>
              </a:solidFill>
              <a:latin typeface="Dosis"/>
              <a:ea typeface="Dosis"/>
              <a:cs typeface="Dosis"/>
              <a:sym typeface="Dosis"/>
            </a:endParaRPr>
          </a:p>
          <a:p>
            <a:pPr marL="457200" lvl="0" indent="387350" rtl="0">
              <a:spcBef>
                <a:spcPts val="0"/>
              </a:spcBef>
              <a:buClr>
                <a:schemeClr val="dk1"/>
              </a:buClr>
              <a:buSzPct val="61111"/>
              <a:buFont typeface="Arial"/>
              <a:buNone/>
            </a:pPr>
            <a:r>
              <a:rPr lang="pt-BR" sz="1800" b="1">
                <a:solidFill>
                  <a:schemeClr val="dk1"/>
                </a:solidFill>
                <a:latin typeface="Dosis"/>
                <a:ea typeface="Dosis"/>
                <a:cs typeface="Dosis"/>
                <a:sym typeface="Dosis"/>
              </a:rPr>
              <a:t>SIALILAÇÃO</a:t>
            </a:r>
            <a:r>
              <a:rPr lang="pt-BR" sz="1800">
                <a:solidFill>
                  <a:schemeClr val="dk1"/>
                </a:solidFill>
                <a:latin typeface="Dosis"/>
                <a:ea typeface="Dosis"/>
                <a:cs typeface="Dosis"/>
                <a:sym typeface="Dosis"/>
              </a:rPr>
              <a:t> confere mimetismo molecular</a:t>
            </a:r>
          </a:p>
          <a:p>
            <a:pPr lvl="0">
              <a:spcBef>
                <a:spcPts val="0"/>
              </a:spcBef>
              <a:buNone/>
            </a:pPr>
            <a:r>
              <a:rPr lang="pt-BR" sz="1200">
                <a:solidFill>
                  <a:schemeClr val="dk1"/>
                </a:solidFill>
              </a:rPr>
              <a:t>         		</a:t>
            </a:r>
          </a:p>
          <a:p>
            <a:pPr marL="457200" lvl="0" indent="457200" rtl="0">
              <a:spcBef>
                <a:spcPts val="0"/>
              </a:spcBef>
              <a:buNone/>
            </a:pPr>
            <a:endParaRPr sz="1200">
              <a:solidFill>
                <a:schemeClr val="dk1"/>
              </a:solidFill>
            </a:endParaRPr>
          </a:p>
          <a:p>
            <a:pPr marL="457200" lvl="0" indent="387350">
              <a:spcBef>
                <a:spcPts val="0"/>
              </a:spcBef>
              <a:buClr>
                <a:schemeClr val="dk1"/>
              </a:buClr>
              <a:buSzPct val="91666"/>
              <a:buFont typeface="Arial"/>
              <a:buNone/>
            </a:pPr>
            <a:r>
              <a:rPr lang="pt-BR" sz="1200">
                <a:solidFill>
                  <a:schemeClr val="dk1"/>
                </a:solidFill>
              </a:rPr>
              <a:t> </a:t>
            </a:r>
            <a:r>
              <a:rPr lang="pt-BR" sz="1800">
                <a:solidFill>
                  <a:schemeClr val="dk1"/>
                </a:solidFill>
                <a:latin typeface="Dosis"/>
                <a:ea typeface="Dosis"/>
                <a:cs typeface="Dosis"/>
                <a:sym typeface="Dosis"/>
              </a:rPr>
              <a:t>→ também ajuda na aderência e invasão</a:t>
            </a:r>
          </a:p>
          <a:p>
            <a:pPr lvl="0">
              <a:spcBef>
                <a:spcPts val="0"/>
              </a:spcBef>
              <a:buNone/>
            </a:pPr>
            <a:endParaRPr sz="2400" b="1">
              <a:latin typeface="Dosis"/>
              <a:ea typeface="Dosis"/>
              <a:cs typeface="Dosis"/>
              <a:sym typeface="Dosis"/>
            </a:endParaRPr>
          </a:p>
          <a:p>
            <a:pPr lvl="0">
              <a:spcBef>
                <a:spcPts val="0"/>
              </a:spcBef>
              <a:buNone/>
            </a:pPr>
            <a:endParaRPr sz="2400" b="1">
              <a:latin typeface="Dosis"/>
              <a:ea typeface="Dosis"/>
              <a:cs typeface="Dosis"/>
              <a:sym typeface="Dosis"/>
            </a:endParaRPr>
          </a:p>
        </p:txBody>
      </p:sp>
      <p:pic>
        <p:nvPicPr>
          <p:cNvPr id="628" name="Shape 628" descr="microbio 2.png"/>
          <p:cNvPicPr preferRelativeResize="0"/>
          <p:nvPr/>
        </p:nvPicPr>
        <p:blipFill>
          <a:blip r:embed="rId3">
            <a:alphaModFix/>
          </a:blip>
          <a:stretch>
            <a:fillRect/>
          </a:stretch>
        </p:blipFill>
        <p:spPr>
          <a:xfrm rot="5400000" flipH="1">
            <a:off x="7444737" y="-138588"/>
            <a:ext cx="1560675" cy="1837850"/>
          </a:xfrm>
          <a:prstGeom prst="rect">
            <a:avLst/>
          </a:prstGeom>
          <a:noFill/>
          <a:ln>
            <a:noFill/>
          </a:ln>
        </p:spPr>
      </p:pic>
      <p:pic>
        <p:nvPicPr>
          <p:cNvPr id="629" name="Shape 629" descr="Screen Shot 2017-10-18 at 19.42.31.png"/>
          <p:cNvPicPr preferRelativeResize="0"/>
          <p:nvPr/>
        </p:nvPicPr>
        <p:blipFill rotWithShape="1">
          <a:blip r:embed="rId4">
            <a:alphaModFix/>
          </a:blip>
          <a:srcRect l="28751" t="13311" r="49810" b="70736"/>
          <a:stretch/>
        </p:blipFill>
        <p:spPr>
          <a:xfrm>
            <a:off x="5269825" y="3707575"/>
            <a:ext cx="2211901" cy="1435925"/>
          </a:xfrm>
          <a:prstGeom prst="rect">
            <a:avLst/>
          </a:prstGeom>
          <a:noFill/>
          <a:ln>
            <a:noFill/>
          </a:ln>
        </p:spPr>
      </p:pic>
      <p:pic>
        <p:nvPicPr>
          <p:cNvPr id="630" name="Shape 630" descr="imagefly.cgi"/>
          <p:cNvPicPr preferRelativeResize="0"/>
          <p:nvPr/>
        </p:nvPicPr>
        <p:blipFill rotWithShape="1">
          <a:blip r:embed="rId5">
            <a:alphaModFix/>
          </a:blip>
          <a:srcRect t="21082" b="17253"/>
          <a:stretch/>
        </p:blipFill>
        <p:spPr>
          <a:xfrm>
            <a:off x="6613175" y="2028401"/>
            <a:ext cx="2530822" cy="1560675"/>
          </a:xfrm>
          <a:prstGeom prst="rect">
            <a:avLst/>
          </a:prstGeom>
          <a:noFill/>
          <a:ln>
            <a:noFill/>
          </a:ln>
        </p:spPr>
      </p:pic>
      <p:sp>
        <p:nvSpPr>
          <p:cNvPr id="631" name="Shape 631"/>
          <p:cNvSpPr txBox="1"/>
          <p:nvPr/>
        </p:nvSpPr>
        <p:spPr>
          <a:xfrm>
            <a:off x="6613175" y="4780500"/>
            <a:ext cx="1428900" cy="244500"/>
          </a:xfrm>
          <a:prstGeom prst="rect">
            <a:avLst/>
          </a:prstGeom>
          <a:noFill/>
          <a:ln>
            <a:noFill/>
          </a:ln>
        </p:spPr>
        <p:txBody>
          <a:bodyPr wrap="square" lIns="91425" tIns="91425" rIns="91425" bIns="91425" anchor="t" anchorCtr="0">
            <a:noAutofit/>
          </a:bodyPr>
          <a:lstStyle/>
          <a:p>
            <a:pPr lvl="0">
              <a:spcBef>
                <a:spcPts val="0"/>
              </a:spcBef>
              <a:buNone/>
            </a:pPr>
            <a:r>
              <a:rPr lang="pt-BR" b="1">
                <a:latin typeface="Times New Roman"/>
                <a:ea typeface="Times New Roman"/>
                <a:cs typeface="Times New Roman"/>
                <a:sym typeface="Times New Roman"/>
              </a:rPr>
              <a:t>ácido siálico</a:t>
            </a:r>
          </a:p>
        </p:txBody>
      </p:sp>
      <p:sp>
        <p:nvSpPr>
          <p:cNvPr id="632" name="Shape 632"/>
          <p:cNvSpPr txBox="1"/>
          <p:nvPr/>
        </p:nvSpPr>
        <p:spPr>
          <a:xfrm>
            <a:off x="8138000" y="3208075"/>
            <a:ext cx="1285800" cy="381000"/>
          </a:xfrm>
          <a:prstGeom prst="rect">
            <a:avLst/>
          </a:prstGeom>
          <a:noFill/>
          <a:ln>
            <a:noFill/>
          </a:ln>
        </p:spPr>
        <p:txBody>
          <a:bodyPr wrap="square" lIns="91425" tIns="91425" rIns="91425" bIns="91425" anchor="t" anchorCtr="0">
            <a:noAutofit/>
          </a:bodyPr>
          <a:lstStyle/>
          <a:p>
            <a:pPr lvl="0">
              <a:spcBef>
                <a:spcPts val="0"/>
              </a:spcBef>
              <a:buNone/>
            </a:pPr>
            <a:r>
              <a:rPr lang="pt-BR" sz="1200" b="1">
                <a:latin typeface="Times New Roman"/>
                <a:ea typeface="Times New Roman"/>
                <a:cs typeface="Times New Roman"/>
                <a:sym typeface="Times New Roman"/>
              </a:rPr>
              <a:t>CMP-NANA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a:off x="249650" y="783425"/>
            <a:ext cx="7015500" cy="857400"/>
          </a:xfrm>
          <a:prstGeom prst="rect">
            <a:avLst/>
          </a:prstGeom>
        </p:spPr>
        <p:txBody>
          <a:bodyPr wrap="square" lIns="91425" tIns="91425" rIns="91425" bIns="91425" anchor="b" anchorCtr="0">
            <a:noAutofit/>
          </a:bodyPr>
          <a:lstStyle/>
          <a:p>
            <a:pPr lvl="0">
              <a:spcBef>
                <a:spcPts val="0"/>
              </a:spcBef>
              <a:buNone/>
            </a:pPr>
            <a:endParaRPr sz="2400"/>
          </a:p>
          <a:p>
            <a:pPr lvl="0" rtl="0">
              <a:spcBef>
                <a:spcPts val="0"/>
              </a:spcBef>
              <a:buNone/>
            </a:pPr>
            <a:endParaRPr sz="2400"/>
          </a:p>
          <a:p>
            <a:pPr lvl="0">
              <a:spcBef>
                <a:spcPts val="0"/>
              </a:spcBef>
              <a:buClr>
                <a:schemeClr val="dk1"/>
              </a:buClr>
              <a:buSzPct val="45833"/>
              <a:buFont typeface="Arial"/>
              <a:buNone/>
            </a:pPr>
            <a:endParaRPr sz="2400"/>
          </a:p>
          <a:p>
            <a:pPr lvl="0">
              <a:spcBef>
                <a:spcPts val="0"/>
              </a:spcBef>
              <a:buClr>
                <a:schemeClr val="dk1"/>
              </a:buClr>
              <a:buSzPct val="55000"/>
              <a:buFont typeface="Arial"/>
              <a:buNone/>
            </a:pPr>
            <a:r>
              <a:rPr lang="pt-BR" sz="2000"/>
              <a:t>Fatores de virulência &amp; Mecanismos de Patogenicidade</a:t>
            </a:r>
          </a:p>
          <a:p>
            <a:pPr lvl="0">
              <a:spcBef>
                <a:spcPts val="0"/>
              </a:spcBef>
              <a:buClr>
                <a:schemeClr val="dk1"/>
              </a:buClr>
              <a:buSzPct val="45833"/>
              <a:buFont typeface="Arial"/>
              <a:buNone/>
            </a:pPr>
            <a:endParaRPr sz="2400"/>
          </a:p>
          <a:p>
            <a:pPr lvl="0">
              <a:spcBef>
                <a:spcPts val="0"/>
              </a:spcBef>
              <a:buNone/>
            </a:pPr>
            <a:endParaRPr/>
          </a:p>
        </p:txBody>
      </p:sp>
      <p:sp>
        <p:nvSpPr>
          <p:cNvPr id="638" name="Shape 638"/>
          <p:cNvSpPr txBox="1">
            <a:spLocks noGrp="1"/>
          </p:cNvSpPr>
          <p:nvPr>
            <p:ph type="body" idx="1"/>
          </p:nvPr>
        </p:nvSpPr>
        <p:spPr>
          <a:xfrm>
            <a:off x="747925" y="1286775"/>
            <a:ext cx="6903000" cy="3610800"/>
          </a:xfrm>
          <a:prstGeom prst="rect">
            <a:avLst/>
          </a:prstGeom>
        </p:spPr>
        <p:txBody>
          <a:bodyPr wrap="square" lIns="91425" tIns="91425" rIns="91425" bIns="91425" anchor="t" anchorCtr="0">
            <a:noAutofit/>
          </a:bodyPr>
          <a:lstStyle/>
          <a:p>
            <a:pPr lvl="0">
              <a:spcBef>
                <a:spcPts val="0"/>
              </a:spcBef>
              <a:buNone/>
            </a:pPr>
            <a:r>
              <a:rPr lang="pt-BR" b="1">
                <a:solidFill>
                  <a:srgbClr val="000000"/>
                </a:solidFill>
              </a:rPr>
              <a:t>ADESÃO, COLONIZAÇÃO </a:t>
            </a:r>
            <a:r>
              <a:rPr lang="pt-BR" sz="1800">
                <a:solidFill>
                  <a:srgbClr val="000000"/>
                </a:solidFill>
              </a:rPr>
              <a:t>pili tipo IV,  usp A1, usp A2, LOS, biofilme</a:t>
            </a:r>
          </a:p>
          <a:p>
            <a:pPr lvl="0">
              <a:spcBef>
                <a:spcPts val="0"/>
              </a:spcBef>
              <a:buNone/>
            </a:pPr>
            <a:endParaRPr sz="1800">
              <a:solidFill>
                <a:srgbClr val="000000"/>
              </a:solidFill>
            </a:endParaRPr>
          </a:p>
          <a:p>
            <a:pPr lvl="0">
              <a:spcBef>
                <a:spcPts val="0"/>
              </a:spcBef>
              <a:buNone/>
            </a:pPr>
            <a:r>
              <a:rPr lang="pt-BR" b="1">
                <a:solidFill>
                  <a:srgbClr val="000000"/>
                </a:solidFill>
              </a:rPr>
              <a:t>PRODUÇÃO DE TOXINA </a:t>
            </a:r>
            <a:r>
              <a:rPr lang="pt-BR" sz="1800">
                <a:solidFill>
                  <a:srgbClr val="000000"/>
                </a:solidFill>
              </a:rPr>
              <a:t>LOS</a:t>
            </a:r>
          </a:p>
          <a:p>
            <a:pPr lvl="0">
              <a:spcBef>
                <a:spcPts val="0"/>
              </a:spcBef>
              <a:buNone/>
            </a:pPr>
            <a:endParaRPr b="1">
              <a:solidFill>
                <a:srgbClr val="000000"/>
              </a:solidFill>
            </a:endParaRPr>
          </a:p>
          <a:p>
            <a:pPr lvl="0">
              <a:spcBef>
                <a:spcPts val="0"/>
              </a:spcBef>
              <a:buNone/>
            </a:pPr>
            <a:r>
              <a:rPr lang="pt-BR" b="1">
                <a:solidFill>
                  <a:srgbClr val="000000"/>
                </a:solidFill>
              </a:rPr>
              <a:t>CAPTAÇÃO DE NUTRIENTES   </a:t>
            </a:r>
            <a:r>
              <a:rPr lang="pt-BR" sz="1800">
                <a:solidFill>
                  <a:srgbClr val="000000"/>
                </a:solidFill>
              </a:rPr>
              <a:t>Copb (lactoferrina, transferrina)</a:t>
            </a:r>
          </a:p>
          <a:p>
            <a:pPr lvl="0">
              <a:spcBef>
                <a:spcPts val="0"/>
              </a:spcBef>
              <a:buNone/>
            </a:pPr>
            <a:endParaRPr b="1">
              <a:solidFill>
                <a:srgbClr val="000000"/>
              </a:solidFill>
            </a:endParaRPr>
          </a:p>
          <a:p>
            <a:pPr lvl="0">
              <a:spcBef>
                <a:spcPts val="0"/>
              </a:spcBef>
              <a:buNone/>
            </a:pPr>
            <a:r>
              <a:rPr lang="pt-BR" b="1">
                <a:solidFill>
                  <a:srgbClr val="000000"/>
                </a:solidFill>
              </a:rPr>
              <a:t>EVASÃO DAS DEFESAS DO HOSPEDEIRO  </a:t>
            </a:r>
            <a:r>
              <a:rPr lang="pt-BR" sz="1800">
                <a:solidFill>
                  <a:srgbClr val="000000"/>
                </a:solidFill>
              </a:rPr>
              <a:t> biofilme, inibição da ação do complemento (uspA2, LOS, cápsula)</a:t>
            </a:r>
          </a:p>
          <a:p>
            <a:pPr lvl="0">
              <a:spcBef>
                <a:spcPts val="0"/>
              </a:spcBef>
              <a:buNone/>
            </a:pPr>
            <a:endParaRPr sz="1800">
              <a:solidFill>
                <a:srgbClr val="000000"/>
              </a:solidFill>
            </a:endParaRPr>
          </a:p>
          <a:p>
            <a:pPr lvl="0">
              <a:spcBef>
                <a:spcPts val="0"/>
              </a:spcBef>
              <a:buNone/>
            </a:pPr>
            <a:endParaRPr sz="1800"/>
          </a:p>
          <a:p>
            <a:pPr lv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2400"/>
              <a:t>Manifestações clínicas</a:t>
            </a:r>
          </a:p>
        </p:txBody>
      </p:sp>
      <p:sp>
        <p:nvSpPr>
          <p:cNvPr id="644" name="Shape 644"/>
          <p:cNvSpPr txBox="1">
            <a:spLocks noGrp="1"/>
          </p:cNvSpPr>
          <p:nvPr>
            <p:ph type="body" idx="1"/>
          </p:nvPr>
        </p:nvSpPr>
        <p:spPr>
          <a:xfrm>
            <a:off x="805300" y="1082425"/>
            <a:ext cx="6140400" cy="3610800"/>
          </a:xfrm>
          <a:prstGeom prst="rect">
            <a:avLst/>
          </a:prstGeom>
        </p:spPr>
        <p:txBody>
          <a:bodyPr wrap="square" lIns="91425" tIns="91425" rIns="91425" bIns="91425" anchor="t" anchorCtr="0">
            <a:noAutofit/>
          </a:bodyPr>
          <a:lstStyle/>
          <a:p>
            <a:pPr lvl="0">
              <a:spcBef>
                <a:spcPts val="0"/>
              </a:spcBef>
              <a:buNone/>
            </a:pPr>
            <a:r>
              <a:rPr lang="pt-BR" sz="1800"/>
              <a:t>A bactéria </a:t>
            </a:r>
            <a:r>
              <a:rPr lang="pt-BR" sz="1800" i="1" u="sng">
                <a:solidFill>
                  <a:srgbClr val="434343"/>
                </a:solidFill>
              </a:rPr>
              <a:t>Moraxella catarrhalis</a:t>
            </a:r>
            <a:r>
              <a:rPr lang="pt-BR" sz="1800" u="sng">
                <a:solidFill>
                  <a:srgbClr val="434343"/>
                </a:solidFill>
              </a:rPr>
              <a:t> </a:t>
            </a:r>
            <a:r>
              <a:rPr lang="pt-BR" sz="1800">
                <a:solidFill>
                  <a:srgbClr val="434343"/>
                </a:solidFill>
              </a:rPr>
              <a:t>está relacionada à diversas doenças. Dentre elas:</a:t>
            </a:r>
          </a:p>
          <a:p>
            <a:pPr lvl="0">
              <a:spcBef>
                <a:spcPts val="0"/>
              </a:spcBef>
              <a:buNone/>
            </a:pPr>
            <a:endParaRPr sz="1800">
              <a:solidFill>
                <a:srgbClr val="434343"/>
              </a:solidFill>
            </a:endParaRPr>
          </a:p>
          <a:p>
            <a:pPr lvl="0">
              <a:spcBef>
                <a:spcPts val="0"/>
              </a:spcBef>
              <a:buNone/>
            </a:pPr>
            <a:endParaRPr/>
          </a:p>
        </p:txBody>
      </p:sp>
      <p:pic>
        <p:nvPicPr>
          <p:cNvPr id="645" name="Shape 645"/>
          <p:cNvPicPr preferRelativeResize="0"/>
          <p:nvPr/>
        </p:nvPicPr>
        <p:blipFill rotWithShape="1">
          <a:blip r:embed="rId3">
            <a:alphaModFix/>
          </a:blip>
          <a:srcRect t="10030" r="50027" b="18729"/>
          <a:stretch/>
        </p:blipFill>
        <p:spPr>
          <a:xfrm>
            <a:off x="2494462" y="1613740"/>
            <a:ext cx="2410775" cy="2482173"/>
          </a:xfrm>
          <a:prstGeom prst="rect">
            <a:avLst/>
          </a:prstGeom>
          <a:noFill/>
          <a:ln>
            <a:noFill/>
          </a:ln>
        </p:spPr>
      </p:pic>
      <p:sp>
        <p:nvSpPr>
          <p:cNvPr id="646" name="Shape 646"/>
          <p:cNvSpPr txBox="1"/>
          <p:nvPr/>
        </p:nvSpPr>
        <p:spPr>
          <a:xfrm>
            <a:off x="5382450" y="2117575"/>
            <a:ext cx="1443600" cy="372900"/>
          </a:xfrm>
          <a:prstGeom prst="rect">
            <a:avLst/>
          </a:prstGeom>
          <a:solidFill>
            <a:srgbClr val="FFE599"/>
          </a:solidFill>
          <a:ln>
            <a:noFill/>
          </a:ln>
        </p:spPr>
        <p:txBody>
          <a:bodyPr wrap="square" lIns="91425" tIns="91425" rIns="91425" bIns="91425" anchor="t" anchorCtr="0">
            <a:noAutofit/>
          </a:bodyPr>
          <a:lstStyle/>
          <a:p>
            <a:pPr lvl="0" rtl="0">
              <a:lnSpc>
                <a:spcPct val="100000"/>
              </a:lnSpc>
              <a:spcBef>
                <a:spcPts val="0"/>
              </a:spcBef>
              <a:buNone/>
            </a:pPr>
            <a:r>
              <a:rPr lang="pt-BR" sz="1800">
                <a:solidFill>
                  <a:srgbClr val="434343"/>
                </a:solidFill>
                <a:latin typeface="Dosis"/>
                <a:ea typeface="Dosis"/>
                <a:cs typeface="Dosis"/>
                <a:sym typeface="Dosis"/>
              </a:rPr>
              <a:t>Otite média</a:t>
            </a:r>
          </a:p>
          <a:p>
            <a:pPr lvl="0">
              <a:lnSpc>
                <a:spcPct val="100000"/>
              </a:lnSpc>
              <a:spcBef>
                <a:spcPts val="0"/>
              </a:spcBef>
              <a:buNone/>
            </a:pPr>
            <a:endParaRPr/>
          </a:p>
        </p:txBody>
      </p:sp>
      <p:cxnSp>
        <p:nvCxnSpPr>
          <p:cNvPr id="647" name="Shape 647"/>
          <p:cNvCxnSpPr/>
          <p:nvPr/>
        </p:nvCxnSpPr>
        <p:spPr>
          <a:xfrm rot="10800000" flipH="1">
            <a:off x="4158750" y="2399600"/>
            <a:ext cx="1223700" cy="650100"/>
          </a:xfrm>
          <a:prstGeom prst="straightConnector1">
            <a:avLst/>
          </a:prstGeom>
          <a:noFill/>
          <a:ln w="28575" cap="flat" cmpd="sng">
            <a:solidFill>
              <a:srgbClr val="434343"/>
            </a:solidFill>
            <a:prstDash val="solid"/>
            <a:round/>
            <a:headEnd type="none" w="lg" len="lg"/>
            <a:tailEnd type="none" w="lg" len="lg"/>
          </a:ln>
        </p:spPr>
      </p:cxnSp>
      <p:cxnSp>
        <p:nvCxnSpPr>
          <p:cNvPr id="648" name="Shape 648"/>
          <p:cNvCxnSpPr/>
          <p:nvPr/>
        </p:nvCxnSpPr>
        <p:spPr>
          <a:xfrm>
            <a:off x="3413075" y="2830600"/>
            <a:ext cx="0" cy="1834800"/>
          </a:xfrm>
          <a:prstGeom prst="straightConnector1">
            <a:avLst/>
          </a:prstGeom>
          <a:noFill/>
          <a:ln w="28575" cap="flat" cmpd="sng">
            <a:solidFill>
              <a:srgbClr val="434343"/>
            </a:solidFill>
            <a:prstDash val="solid"/>
            <a:round/>
            <a:headEnd type="none" w="lg" len="lg"/>
            <a:tailEnd type="none" w="lg" len="lg"/>
          </a:ln>
        </p:spPr>
      </p:cxnSp>
      <p:cxnSp>
        <p:nvCxnSpPr>
          <p:cNvPr id="649" name="Shape 649"/>
          <p:cNvCxnSpPr/>
          <p:nvPr/>
        </p:nvCxnSpPr>
        <p:spPr>
          <a:xfrm>
            <a:off x="2992475" y="4674475"/>
            <a:ext cx="420600" cy="0"/>
          </a:xfrm>
          <a:prstGeom prst="straightConnector1">
            <a:avLst/>
          </a:prstGeom>
          <a:noFill/>
          <a:ln w="28575" cap="flat" cmpd="sng">
            <a:solidFill>
              <a:srgbClr val="434343"/>
            </a:solidFill>
            <a:prstDash val="solid"/>
            <a:round/>
            <a:headEnd type="none" w="lg" len="lg"/>
            <a:tailEnd type="none" w="lg" len="lg"/>
          </a:ln>
        </p:spPr>
      </p:cxnSp>
      <p:sp>
        <p:nvSpPr>
          <p:cNvPr id="650" name="Shape 650"/>
          <p:cNvSpPr txBox="1"/>
          <p:nvPr/>
        </p:nvSpPr>
        <p:spPr>
          <a:xfrm>
            <a:off x="1996425" y="4488025"/>
            <a:ext cx="1003800" cy="372900"/>
          </a:xfrm>
          <a:prstGeom prst="rect">
            <a:avLst/>
          </a:prstGeom>
          <a:solidFill>
            <a:srgbClr val="FFE599"/>
          </a:solidFill>
          <a:ln>
            <a:noFill/>
          </a:ln>
        </p:spPr>
        <p:txBody>
          <a:bodyPr wrap="square" lIns="91425" tIns="91425" rIns="91425" bIns="91425" anchor="t" anchorCtr="0">
            <a:noAutofit/>
          </a:bodyPr>
          <a:lstStyle/>
          <a:p>
            <a:pPr lvl="0" rtl="0">
              <a:spcBef>
                <a:spcPts val="0"/>
              </a:spcBef>
              <a:buNone/>
            </a:pPr>
            <a:r>
              <a:rPr lang="pt-BR" sz="1800">
                <a:solidFill>
                  <a:srgbClr val="434343"/>
                </a:solidFill>
                <a:latin typeface="Dosis"/>
                <a:ea typeface="Dosis"/>
                <a:cs typeface="Dosis"/>
                <a:sym typeface="Dosis"/>
              </a:rPr>
              <a:t>Sinusite</a:t>
            </a:r>
          </a:p>
        </p:txBody>
      </p:sp>
      <p:sp>
        <p:nvSpPr>
          <p:cNvPr id="651" name="Shape 651"/>
          <p:cNvSpPr txBox="1"/>
          <p:nvPr/>
        </p:nvSpPr>
        <p:spPr>
          <a:xfrm>
            <a:off x="4925550" y="4095925"/>
            <a:ext cx="1900500" cy="765000"/>
          </a:xfrm>
          <a:prstGeom prst="rect">
            <a:avLst/>
          </a:prstGeom>
          <a:solidFill>
            <a:srgbClr val="FFE599"/>
          </a:solidFill>
          <a:ln>
            <a:noFill/>
          </a:ln>
        </p:spPr>
        <p:txBody>
          <a:bodyPr wrap="square" lIns="91425" tIns="91425" rIns="91425" bIns="91425" anchor="t" anchorCtr="0">
            <a:noAutofit/>
          </a:bodyPr>
          <a:lstStyle/>
          <a:p>
            <a:pPr lvl="0" rtl="0">
              <a:spcBef>
                <a:spcPts val="600"/>
              </a:spcBef>
              <a:buNone/>
            </a:pPr>
            <a:r>
              <a:rPr lang="pt-BR" sz="1800">
                <a:solidFill>
                  <a:srgbClr val="434343"/>
                </a:solidFill>
                <a:latin typeface="Dosis"/>
                <a:ea typeface="Dosis"/>
                <a:cs typeface="Dosis"/>
                <a:sym typeface="Dosis"/>
              </a:rPr>
              <a:t>Infecção do trato respiratório inferior</a:t>
            </a:r>
          </a:p>
          <a:p>
            <a:pPr lv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a:t>Manifestações clínicas - Otite média</a:t>
            </a:r>
          </a:p>
        </p:txBody>
      </p:sp>
      <p:sp>
        <p:nvSpPr>
          <p:cNvPr id="657" name="Shape 657"/>
          <p:cNvSpPr txBox="1">
            <a:spLocks noGrp="1"/>
          </p:cNvSpPr>
          <p:nvPr>
            <p:ph type="body" idx="1"/>
          </p:nvPr>
        </p:nvSpPr>
        <p:spPr>
          <a:xfrm>
            <a:off x="747938" y="1082425"/>
            <a:ext cx="6288600" cy="1259400"/>
          </a:xfrm>
          <a:prstGeom prst="rect">
            <a:avLst/>
          </a:prstGeom>
        </p:spPr>
        <p:txBody>
          <a:bodyPr wrap="square" lIns="91425" tIns="91425" rIns="91425" bIns="91425" anchor="t" anchorCtr="0">
            <a:noAutofit/>
          </a:bodyPr>
          <a:lstStyle/>
          <a:p>
            <a:pPr marL="457200" lvl="0" indent="-342900" rtl="0">
              <a:spcBef>
                <a:spcPts val="0"/>
              </a:spcBef>
              <a:buSzPct val="100000"/>
            </a:pPr>
            <a:r>
              <a:rPr lang="pt-BR" sz="1800"/>
              <a:t>Muito comum na infância</a:t>
            </a:r>
          </a:p>
          <a:p>
            <a:pPr marL="457200" lvl="0" indent="-342900" rtl="0">
              <a:spcBef>
                <a:spcPts val="0"/>
              </a:spcBef>
              <a:buSzPct val="100000"/>
            </a:pPr>
            <a:r>
              <a:rPr lang="pt-BR" sz="1800"/>
              <a:t>Afeta o ouvido médio</a:t>
            </a:r>
          </a:p>
          <a:p>
            <a:pPr marL="457200" lvl="0" indent="-342900" rtl="0">
              <a:spcBef>
                <a:spcPts val="0"/>
              </a:spcBef>
              <a:buSzPct val="100000"/>
            </a:pPr>
            <a:r>
              <a:rPr lang="pt-BR" sz="1800"/>
              <a:t>Acúmulo de pus atrás do tímpano</a:t>
            </a:r>
          </a:p>
          <a:p>
            <a:pPr marL="457200" lvl="0" indent="-342900" rtl="0">
              <a:spcBef>
                <a:spcPts val="0"/>
              </a:spcBef>
              <a:buSzPct val="100000"/>
            </a:pPr>
            <a:r>
              <a:rPr lang="pt-BR" sz="1800"/>
              <a:t>Sintomas: dor de ouvido (otalgia), febre, perda de audição</a:t>
            </a:r>
          </a:p>
        </p:txBody>
      </p:sp>
      <p:pic>
        <p:nvPicPr>
          <p:cNvPr id="658" name="Shape 658"/>
          <p:cNvPicPr preferRelativeResize="0"/>
          <p:nvPr/>
        </p:nvPicPr>
        <p:blipFill>
          <a:blip r:embed="rId3">
            <a:alphaModFix/>
          </a:blip>
          <a:stretch>
            <a:fillRect/>
          </a:stretch>
        </p:blipFill>
        <p:spPr>
          <a:xfrm>
            <a:off x="1767188" y="2561675"/>
            <a:ext cx="4250075" cy="24700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2400"/>
              <a:t>O TRATO RESPIRATÓRIO SUPERIOR</a:t>
            </a:r>
          </a:p>
        </p:txBody>
      </p:sp>
      <p:pic>
        <p:nvPicPr>
          <p:cNvPr id="526" name="Shape 526"/>
          <p:cNvPicPr preferRelativeResize="0"/>
          <p:nvPr/>
        </p:nvPicPr>
        <p:blipFill>
          <a:blip r:embed="rId3">
            <a:alphaModFix/>
          </a:blip>
          <a:stretch>
            <a:fillRect/>
          </a:stretch>
        </p:blipFill>
        <p:spPr>
          <a:xfrm>
            <a:off x="341500" y="1473125"/>
            <a:ext cx="3834975" cy="3067975"/>
          </a:xfrm>
          <a:prstGeom prst="rect">
            <a:avLst/>
          </a:prstGeom>
          <a:noFill/>
          <a:ln>
            <a:noFill/>
          </a:ln>
        </p:spPr>
      </p:pic>
      <p:pic>
        <p:nvPicPr>
          <p:cNvPr id="527" name="Shape 527" descr="0164.gif"/>
          <p:cNvPicPr preferRelativeResize="0"/>
          <p:nvPr/>
        </p:nvPicPr>
        <p:blipFill>
          <a:blip r:embed="rId4">
            <a:alphaModFix/>
          </a:blip>
          <a:stretch>
            <a:fillRect/>
          </a:stretch>
        </p:blipFill>
        <p:spPr>
          <a:xfrm>
            <a:off x="3874900" y="1713613"/>
            <a:ext cx="3449325" cy="258699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a:t>Manifestações clínicas - infecções no trato respiratório inferior</a:t>
            </a:r>
          </a:p>
        </p:txBody>
      </p:sp>
      <p:sp>
        <p:nvSpPr>
          <p:cNvPr id="664" name="Shape 664"/>
          <p:cNvSpPr txBox="1"/>
          <p:nvPr/>
        </p:nvSpPr>
        <p:spPr>
          <a:xfrm>
            <a:off x="889125" y="1328900"/>
            <a:ext cx="5999100" cy="3470400"/>
          </a:xfrm>
          <a:prstGeom prst="rect">
            <a:avLst/>
          </a:prstGeom>
          <a:noFill/>
          <a:ln>
            <a:noFill/>
          </a:ln>
        </p:spPr>
        <p:txBody>
          <a:bodyPr wrap="square" lIns="91425" tIns="91425" rIns="91425" bIns="91425" anchor="t" anchorCtr="0">
            <a:noAutofit/>
          </a:bodyPr>
          <a:lstStyle/>
          <a:p>
            <a:pPr marL="457200" lvl="0" indent="-342900" rtl="0">
              <a:spcBef>
                <a:spcPts val="600"/>
              </a:spcBef>
              <a:buClr>
                <a:srgbClr val="3D4965"/>
              </a:buClr>
              <a:buSzPct val="100000"/>
              <a:buFont typeface="Dosis"/>
              <a:buChar char="●"/>
            </a:pPr>
            <a:r>
              <a:rPr lang="pt-BR" sz="1800">
                <a:solidFill>
                  <a:srgbClr val="3D4965"/>
                </a:solidFill>
                <a:latin typeface="Dosis"/>
                <a:ea typeface="Dosis"/>
                <a:cs typeface="Dosis"/>
                <a:sym typeface="Dosis"/>
              </a:rPr>
              <a:t>Mais comum em pacientes com DPOC, pneumonia, idosos e em casos de infecções hospitalares </a:t>
            </a:r>
          </a:p>
          <a:p>
            <a:pPr marL="457200" lvl="0" indent="-342900" rtl="0">
              <a:spcBef>
                <a:spcPts val="600"/>
              </a:spcBef>
              <a:buClr>
                <a:srgbClr val="3D4965"/>
              </a:buClr>
              <a:buSzPct val="100000"/>
              <a:buFont typeface="Dosis"/>
              <a:buChar char="●"/>
            </a:pPr>
            <a:r>
              <a:rPr lang="pt-BR" sz="1800">
                <a:solidFill>
                  <a:srgbClr val="3D4965"/>
                </a:solidFill>
                <a:latin typeface="Dosis"/>
                <a:ea typeface="Dosis"/>
                <a:cs typeface="Dosis"/>
                <a:sym typeface="Dosis"/>
              </a:rPr>
              <a:t>Traqueobronquite: inflamação da traquéia e brônquios, levando a tosse e secreção purulenta</a:t>
            </a:r>
          </a:p>
          <a:p>
            <a:pPr marL="457200" lvl="0" indent="-342900" rtl="0">
              <a:spcBef>
                <a:spcPts val="600"/>
              </a:spcBef>
              <a:buClr>
                <a:srgbClr val="3D4965"/>
              </a:buClr>
              <a:buSzPct val="100000"/>
              <a:buFont typeface="Dosis"/>
              <a:buChar char="●"/>
            </a:pPr>
            <a:r>
              <a:rPr lang="pt-BR" sz="1800">
                <a:solidFill>
                  <a:srgbClr val="3D4965"/>
                </a:solidFill>
                <a:latin typeface="Dosis"/>
                <a:ea typeface="Dosis"/>
                <a:cs typeface="Dosis"/>
                <a:sym typeface="Dosis"/>
              </a:rPr>
              <a:t>Pneumonia: inflamação dos alvéolos pulmonares, com formação de secreções, comprometendo a respiração</a:t>
            </a:r>
          </a:p>
          <a:p>
            <a:pPr lvl="0" rtl="0">
              <a:spcBef>
                <a:spcPts val="60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Clr>
                <a:schemeClr val="dk1"/>
              </a:buClr>
              <a:buSzPct val="61111"/>
              <a:buFont typeface="Arial"/>
              <a:buNone/>
            </a:pPr>
            <a:r>
              <a:rPr lang="pt-BR"/>
              <a:t>Manifestações clínicas - Sinusite</a:t>
            </a:r>
          </a:p>
        </p:txBody>
      </p:sp>
      <p:sp>
        <p:nvSpPr>
          <p:cNvPr id="670" name="Shape 670"/>
          <p:cNvSpPr txBox="1">
            <a:spLocks noGrp="1"/>
          </p:cNvSpPr>
          <p:nvPr>
            <p:ph type="body" idx="1"/>
          </p:nvPr>
        </p:nvSpPr>
        <p:spPr>
          <a:xfrm>
            <a:off x="824400" y="1168987"/>
            <a:ext cx="6140400" cy="3610800"/>
          </a:xfrm>
          <a:prstGeom prst="rect">
            <a:avLst/>
          </a:prstGeom>
        </p:spPr>
        <p:txBody>
          <a:bodyPr wrap="square" lIns="91425" tIns="91425" rIns="91425" bIns="91425" anchor="t" anchorCtr="0">
            <a:noAutofit/>
          </a:bodyPr>
          <a:lstStyle/>
          <a:p>
            <a:pPr marL="457200" lvl="0" indent="-342900" rtl="0">
              <a:spcBef>
                <a:spcPts val="0"/>
              </a:spcBef>
              <a:buSzPct val="100000"/>
            </a:pPr>
            <a:r>
              <a:rPr lang="pt-BR" sz="1800"/>
              <a:t>Inflamação da mucosa dos seios paranasais. Geralmente acompanhada da inflamação da mucosa nasal (rinossinusite)</a:t>
            </a:r>
          </a:p>
          <a:p>
            <a:pPr marL="457200" lvl="0" indent="-342900" rtl="0">
              <a:spcBef>
                <a:spcPts val="0"/>
              </a:spcBef>
              <a:buSzPct val="100000"/>
            </a:pPr>
            <a:r>
              <a:rPr lang="pt-BR" sz="1800"/>
              <a:t>Provoca obstrução nasal, rinorréia (excesso de muco), dores na face, febre e tosse</a:t>
            </a:r>
          </a:p>
          <a:p>
            <a:pPr marL="457200" lvl="0" indent="-342900" rtl="0">
              <a:spcBef>
                <a:spcPts val="0"/>
              </a:spcBef>
              <a:buSzPct val="100000"/>
            </a:pPr>
            <a:r>
              <a:rPr lang="pt-BR" sz="1800"/>
              <a:t>Pode ser classificada de acordo com a duração dos sintomas:</a:t>
            </a:r>
          </a:p>
          <a:p>
            <a:pPr lvl="0" rtl="0">
              <a:spcBef>
                <a:spcPts val="0"/>
              </a:spcBef>
              <a:buNone/>
            </a:pPr>
            <a:endParaRPr sz="1400"/>
          </a:p>
          <a:p>
            <a:pPr lvl="0" rtl="0">
              <a:spcBef>
                <a:spcPts val="0"/>
              </a:spcBef>
              <a:buNone/>
            </a:pPr>
            <a:endParaRPr sz="1400"/>
          </a:p>
          <a:p>
            <a:pPr lvl="0">
              <a:spcBef>
                <a:spcPts val="0"/>
              </a:spcBef>
              <a:buNone/>
            </a:pPr>
            <a:endParaRPr sz="1400"/>
          </a:p>
        </p:txBody>
      </p:sp>
      <p:sp>
        <p:nvSpPr>
          <p:cNvPr id="671" name="Shape 671"/>
          <p:cNvSpPr txBox="1"/>
          <p:nvPr/>
        </p:nvSpPr>
        <p:spPr>
          <a:xfrm>
            <a:off x="1610300" y="2792350"/>
            <a:ext cx="1472400" cy="219900"/>
          </a:xfrm>
          <a:prstGeom prst="rect">
            <a:avLst/>
          </a:prstGeom>
          <a:noFill/>
          <a:ln>
            <a:noFill/>
          </a:ln>
        </p:spPr>
        <p:txBody>
          <a:bodyPr wrap="square" lIns="91425" tIns="91425" rIns="91425" bIns="91425" anchor="t" anchorCtr="0">
            <a:noAutofit/>
          </a:bodyPr>
          <a:lstStyle/>
          <a:p>
            <a:pPr lvl="0">
              <a:spcBef>
                <a:spcPts val="0"/>
              </a:spcBef>
              <a:buNone/>
            </a:pPr>
            <a:r>
              <a:rPr lang="pt-BR"/>
              <a:t>Aguda: 30 dias</a:t>
            </a:r>
          </a:p>
          <a:p>
            <a:pPr lvl="0">
              <a:spcBef>
                <a:spcPts val="0"/>
              </a:spcBef>
              <a:buNone/>
            </a:pPr>
            <a:endParaRPr/>
          </a:p>
        </p:txBody>
      </p:sp>
      <p:sp>
        <p:nvSpPr>
          <p:cNvPr id="672" name="Shape 672"/>
          <p:cNvSpPr txBox="1"/>
          <p:nvPr/>
        </p:nvSpPr>
        <p:spPr>
          <a:xfrm>
            <a:off x="1572700" y="3266425"/>
            <a:ext cx="2170200" cy="267600"/>
          </a:xfrm>
          <a:prstGeom prst="rect">
            <a:avLst/>
          </a:prstGeom>
          <a:noFill/>
          <a:ln>
            <a:noFill/>
          </a:ln>
        </p:spPr>
        <p:txBody>
          <a:bodyPr wrap="square" lIns="91425" tIns="91425" rIns="91425" bIns="91425" anchor="t" anchorCtr="0">
            <a:noAutofit/>
          </a:bodyPr>
          <a:lstStyle/>
          <a:p>
            <a:pPr lvl="0">
              <a:spcBef>
                <a:spcPts val="0"/>
              </a:spcBef>
              <a:buNone/>
            </a:pPr>
            <a:r>
              <a:rPr lang="pt-BR"/>
              <a:t>Subaguda: 1~3 meses</a:t>
            </a:r>
          </a:p>
        </p:txBody>
      </p:sp>
      <p:sp>
        <p:nvSpPr>
          <p:cNvPr id="673" name="Shape 673"/>
          <p:cNvSpPr txBox="1"/>
          <p:nvPr/>
        </p:nvSpPr>
        <p:spPr>
          <a:xfrm>
            <a:off x="1606150" y="3788200"/>
            <a:ext cx="3948300" cy="219900"/>
          </a:xfrm>
          <a:prstGeom prst="rect">
            <a:avLst/>
          </a:prstGeom>
          <a:noFill/>
          <a:ln>
            <a:noFill/>
          </a:ln>
        </p:spPr>
        <p:txBody>
          <a:bodyPr wrap="square" lIns="91425" tIns="91425" rIns="91425" bIns="91425" anchor="t" anchorCtr="0">
            <a:noAutofit/>
          </a:bodyPr>
          <a:lstStyle/>
          <a:p>
            <a:pPr lvl="0">
              <a:spcBef>
                <a:spcPts val="0"/>
              </a:spcBef>
              <a:buNone/>
            </a:pPr>
            <a:r>
              <a:rPr lang="pt-BR"/>
              <a:t>Recorrente: &gt;3 episódios agudos em um ano</a:t>
            </a:r>
          </a:p>
        </p:txBody>
      </p:sp>
      <p:sp>
        <p:nvSpPr>
          <p:cNvPr id="674" name="Shape 674"/>
          <p:cNvSpPr/>
          <p:nvPr/>
        </p:nvSpPr>
        <p:spPr>
          <a:xfrm rot="8100000">
            <a:off x="1287463" y="2845435"/>
            <a:ext cx="261771" cy="269408"/>
          </a:xfrm>
          <a:prstGeom prst="halfFrame">
            <a:avLst>
              <a:gd name="adj1" fmla="val 33333"/>
              <a:gd name="adj2" fmla="val 33333"/>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5" name="Shape 675"/>
          <p:cNvSpPr/>
          <p:nvPr/>
        </p:nvSpPr>
        <p:spPr>
          <a:xfrm rot="8100000">
            <a:off x="1287463" y="3343360"/>
            <a:ext cx="261771" cy="269408"/>
          </a:xfrm>
          <a:prstGeom prst="halfFrame">
            <a:avLst>
              <a:gd name="adj1" fmla="val 33333"/>
              <a:gd name="adj2" fmla="val 33333"/>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6" name="Shape 676"/>
          <p:cNvSpPr/>
          <p:nvPr/>
        </p:nvSpPr>
        <p:spPr>
          <a:xfrm rot="8100000">
            <a:off x="1287463" y="3841285"/>
            <a:ext cx="261771" cy="269408"/>
          </a:xfrm>
          <a:prstGeom prst="halfFrame">
            <a:avLst>
              <a:gd name="adj1" fmla="val 33333"/>
              <a:gd name="adj2" fmla="val 33333"/>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7" name="Shape 677"/>
          <p:cNvSpPr/>
          <p:nvPr/>
        </p:nvSpPr>
        <p:spPr>
          <a:xfrm rot="8100000">
            <a:off x="1287463" y="4315360"/>
            <a:ext cx="261771" cy="269408"/>
          </a:xfrm>
          <a:prstGeom prst="halfFrame">
            <a:avLst>
              <a:gd name="adj1" fmla="val 33333"/>
              <a:gd name="adj2" fmla="val 33333"/>
            </a:avLst>
          </a:prstGeom>
          <a:solidFill>
            <a:srgbClr val="FFE5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78" name="Shape 678"/>
          <p:cNvSpPr txBox="1"/>
          <p:nvPr/>
        </p:nvSpPr>
        <p:spPr>
          <a:xfrm>
            <a:off x="1639600" y="4340125"/>
            <a:ext cx="2103300" cy="219900"/>
          </a:xfrm>
          <a:prstGeom prst="rect">
            <a:avLst/>
          </a:prstGeom>
          <a:noFill/>
          <a:ln>
            <a:noFill/>
          </a:ln>
        </p:spPr>
        <p:txBody>
          <a:bodyPr wrap="square" lIns="91425" tIns="91425" rIns="91425" bIns="91425" anchor="t" anchorCtr="0">
            <a:noAutofit/>
          </a:bodyPr>
          <a:lstStyle/>
          <a:p>
            <a:pPr lvl="0" rtl="0">
              <a:spcBef>
                <a:spcPts val="0"/>
              </a:spcBef>
              <a:buNone/>
            </a:pPr>
            <a:r>
              <a:rPr lang="pt-BR"/>
              <a:t>Crônica: &gt; 3 meses</a:t>
            </a:r>
          </a:p>
        </p:txBody>
      </p:sp>
      <p:sp>
        <p:nvSpPr>
          <p:cNvPr id="679" name="Shape 679"/>
          <p:cNvSpPr/>
          <p:nvPr/>
        </p:nvSpPr>
        <p:spPr>
          <a:xfrm rot="8100000">
            <a:off x="1434593" y="4512549"/>
            <a:ext cx="165463" cy="177342"/>
          </a:xfrm>
          <a:prstGeom prst="halfFrame">
            <a:avLst>
              <a:gd name="adj1" fmla="val 33333"/>
              <a:gd name="adj2" fmla="val 33333"/>
            </a:avLst>
          </a:prstGeom>
          <a:solidFill>
            <a:srgbClr val="6D9EE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0" name="Shape 680"/>
          <p:cNvSpPr/>
          <p:nvPr/>
        </p:nvSpPr>
        <p:spPr>
          <a:xfrm rot="8100000">
            <a:off x="1434593" y="3572437"/>
            <a:ext cx="165463" cy="177342"/>
          </a:xfrm>
          <a:prstGeom prst="halfFrame">
            <a:avLst>
              <a:gd name="adj1" fmla="val 33333"/>
              <a:gd name="adj2" fmla="val 33333"/>
            </a:avLst>
          </a:prstGeom>
          <a:solidFill>
            <a:srgbClr val="6D9EE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1" name="Shape 681"/>
          <p:cNvSpPr/>
          <p:nvPr/>
        </p:nvSpPr>
        <p:spPr>
          <a:xfrm rot="8100000">
            <a:off x="1434593" y="4042487"/>
            <a:ext cx="165463" cy="177342"/>
          </a:xfrm>
          <a:prstGeom prst="halfFrame">
            <a:avLst>
              <a:gd name="adj1" fmla="val 33333"/>
              <a:gd name="adj2" fmla="val 33333"/>
            </a:avLst>
          </a:prstGeom>
          <a:solidFill>
            <a:srgbClr val="6D9EE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82" name="Shape 682"/>
          <p:cNvSpPr/>
          <p:nvPr/>
        </p:nvSpPr>
        <p:spPr>
          <a:xfrm rot="8100000">
            <a:off x="1434593" y="3050674"/>
            <a:ext cx="165463" cy="177342"/>
          </a:xfrm>
          <a:prstGeom prst="halfFrame">
            <a:avLst>
              <a:gd name="adj1" fmla="val 33333"/>
              <a:gd name="adj2" fmla="val 33333"/>
            </a:avLst>
          </a:prstGeom>
          <a:solidFill>
            <a:srgbClr val="6D9EE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Shape 687"/>
          <p:cNvSpPr txBox="1">
            <a:spLocks noGrp="1"/>
          </p:cNvSpPr>
          <p:nvPr>
            <p:ph type="title"/>
          </p:nvPr>
        </p:nvSpPr>
        <p:spPr>
          <a:xfrm>
            <a:off x="448700" y="225025"/>
            <a:ext cx="7974600" cy="703800"/>
          </a:xfrm>
          <a:prstGeom prst="rect">
            <a:avLst/>
          </a:prstGeom>
        </p:spPr>
        <p:txBody>
          <a:bodyPr wrap="square" lIns="91425" tIns="91425" rIns="91425" bIns="91425" anchor="b" anchorCtr="0">
            <a:noAutofit/>
          </a:bodyPr>
          <a:lstStyle/>
          <a:p>
            <a:pPr lvl="0">
              <a:spcBef>
                <a:spcPts val="0"/>
              </a:spcBef>
              <a:buNone/>
            </a:pPr>
            <a:r>
              <a:rPr lang="pt-BR" sz="3000"/>
              <a:t>Principais Bactérias Causadoras de Sinusite</a:t>
            </a:r>
          </a:p>
        </p:txBody>
      </p:sp>
      <p:sp>
        <p:nvSpPr>
          <p:cNvPr id="688" name="Shape 688"/>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lvl="0" algn="just" rtl="0">
              <a:lnSpc>
                <a:spcPct val="115000"/>
              </a:lnSpc>
              <a:spcBef>
                <a:spcPts val="0"/>
              </a:spcBef>
              <a:spcAft>
                <a:spcPts val="1000"/>
              </a:spcAft>
              <a:buClr>
                <a:schemeClr val="dk1"/>
              </a:buClr>
              <a:buSzPct val="64705"/>
              <a:buFont typeface="Arial"/>
              <a:buNone/>
            </a:pPr>
            <a:r>
              <a:rPr lang="pt-BR" sz="1700">
                <a:solidFill>
                  <a:srgbClr val="333333"/>
                </a:solidFill>
                <a:highlight>
                  <a:srgbClr val="FFFFFF"/>
                </a:highlight>
              </a:rPr>
              <a:t>Em </a:t>
            </a:r>
            <a:r>
              <a:rPr lang="pt-BR" sz="1700" b="1">
                <a:solidFill>
                  <a:srgbClr val="333333"/>
                </a:solidFill>
                <a:highlight>
                  <a:srgbClr val="FFFFFF"/>
                </a:highlight>
              </a:rPr>
              <a:t>adultos </a:t>
            </a:r>
            <a:r>
              <a:rPr lang="pt-BR" sz="1700">
                <a:solidFill>
                  <a:srgbClr val="333333"/>
                </a:solidFill>
                <a:highlight>
                  <a:srgbClr val="FFFFFF"/>
                </a:highlight>
              </a:rPr>
              <a:t>as bactérias mais comumente isoladas nos seios paranasais de pacientes com rinossinusite bacteriana são:</a:t>
            </a:r>
          </a:p>
          <a:p>
            <a:pPr marL="457200" lvl="0" indent="-336550" algn="just" rtl="0">
              <a:lnSpc>
                <a:spcPct val="115000"/>
              </a:lnSpc>
              <a:spcBef>
                <a:spcPts val="0"/>
              </a:spcBef>
              <a:spcAft>
                <a:spcPts val="1000"/>
              </a:spcAft>
              <a:buClr>
                <a:srgbClr val="333333"/>
              </a:buClr>
              <a:buSzPct val="100000"/>
              <a:buFont typeface="Arial"/>
              <a:buChar char="●"/>
            </a:pPr>
            <a:r>
              <a:rPr lang="pt-BR" sz="1700" i="1">
                <a:solidFill>
                  <a:srgbClr val="333333"/>
                </a:solidFill>
                <a:highlight>
                  <a:srgbClr val="FFFFFF"/>
                </a:highlight>
              </a:rPr>
              <a:t>Streptococcus pneumoniae: </a:t>
            </a:r>
            <a:r>
              <a:rPr lang="pt-BR" sz="1700">
                <a:solidFill>
                  <a:srgbClr val="333333"/>
                </a:solidFill>
                <a:highlight>
                  <a:srgbClr val="FFFFFF"/>
                </a:highlight>
              </a:rPr>
              <a:t>20 - 40%;</a:t>
            </a:r>
          </a:p>
          <a:p>
            <a:pPr marL="457200" lvl="0" indent="-336550" algn="just" rtl="0">
              <a:lnSpc>
                <a:spcPct val="115000"/>
              </a:lnSpc>
              <a:spcBef>
                <a:spcPts val="0"/>
              </a:spcBef>
              <a:spcAft>
                <a:spcPts val="1000"/>
              </a:spcAft>
              <a:buClr>
                <a:srgbClr val="333333"/>
              </a:buClr>
              <a:buSzPct val="100000"/>
              <a:buFont typeface="Arial"/>
              <a:buChar char="●"/>
            </a:pPr>
            <a:r>
              <a:rPr lang="pt-BR" sz="1700" i="1">
                <a:solidFill>
                  <a:srgbClr val="333333"/>
                </a:solidFill>
                <a:highlight>
                  <a:srgbClr val="FFFFFF"/>
                </a:highlight>
              </a:rPr>
              <a:t>H. influenzae: </a:t>
            </a:r>
            <a:r>
              <a:rPr lang="pt-BR" sz="1700">
                <a:solidFill>
                  <a:srgbClr val="333333"/>
                </a:solidFill>
                <a:highlight>
                  <a:srgbClr val="FFFFFF"/>
                </a:highlight>
              </a:rPr>
              <a:t>20 - 30%;</a:t>
            </a:r>
          </a:p>
          <a:p>
            <a:pPr marL="457200" lvl="0" indent="-336550" algn="just" rtl="0">
              <a:lnSpc>
                <a:spcPct val="115000"/>
              </a:lnSpc>
              <a:spcBef>
                <a:spcPts val="0"/>
              </a:spcBef>
              <a:spcAft>
                <a:spcPts val="1000"/>
              </a:spcAft>
              <a:buClr>
                <a:srgbClr val="333333"/>
              </a:buClr>
              <a:buSzPct val="100000"/>
              <a:buFont typeface="Arial"/>
              <a:buChar char="●"/>
            </a:pPr>
            <a:r>
              <a:rPr lang="pt-BR" sz="1700" b="1" i="1">
                <a:solidFill>
                  <a:srgbClr val="333333"/>
                </a:solidFill>
                <a:highlight>
                  <a:srgbClr val="FFFFFF"/>
                </a:highlight>
              </a:rPr>
              <a:t>M. catarrhalis: </a:t>
            </a:r>
            <a:r>
              <a:rPr lang="pt-BR" sz="1700" b="1">
                <a:solidFill>
                  <a:srgbClr val="333333"/>
                </a:solidFill>
                <a:highlight>
                  <a:srgbClr val="FFFFFF"/>
                </a:highlight>
              </a:rPr>
              <a:t>5 - 10%;</a:t>
            </a:r>
          </a:p>
          <a:p>
            <a:pPr marL="457200" lvl="0" indent="-336550" algn="just" rtl="0">
              <a:lnSpc>
                <a:spcPct val="115000"/>
              </a:lnSpc>
              <a:spcBef>
                <a:spcPts val="0"/>
              </a:spcBef>
              <a:spcAft>
                <a:spcPts val="1000"/>
              </a:spcAft>
              <a:buClr>
                <a:srgbClr val="333333"/>
              </a:buClr>
              <a:buSzPct val="100000"/>
              <a:buFont typeface="Arial"/>
              <a:buChar char="●"/>
            </a:pPr>
            <a:r>
              <a:rPr lang="pt-BR" sz="1700">
                <a:solidFill>
                  <a:srgbClr val="333333"/>
                </a:solidFill>
                <a:highlight>
                  <a:srgbClr val="FFFFFF"/>
                </a:highlight>
              </a:rPr>
              <a:t>outras espécies de estreptococos.</a:t>
            </a:r>
          </a:p>
          <a:p>
            <a:pPr lvl="0" algn="just" rtl="0">
              <a:lnSpc>
                <a:spcPct val="115000"/>
              </a:lnSpc>
              <a:spcBef>
                <a:spcPts val="0"/>
              </a:spcBef>
              <a:spcAft>
                <a:spcPts val="1000"/>
              </a:spcAft>
              <a:buClr>
                <a:schemeClr val="dk1"/>
              </a:buClr>
              <a:buSzPct val="64705"/>
              <a:buFont typeface="Arial"/>
              <a:buNone/>
            </a:pPr>
            <a:r>
              <a:rPr lang="pt-BR" sz="1700">
                <a:solidFill>
                  <a:srgbClr val="333333"/>
                </a:solidFill>
                <a:highlight>
                  <a:srgbClr val="FFFFFF"/>
                </a:highlight>
              </a:rPr>
              <a:t>Em </a:t>
            </a:r>
            <a:r>
              <a:rPr lang="pt-BR" sz="1700" b="1">
                <a:solidFill>
                  <a:srgbClr val="333333"/>
                </a:solidFill>
                <a:highlight>
                  <a:srgbClr val="FFFFFF"/>
                </a:highlight>
              </a:rPr>
              <a:t>crianças</a:t>
            </a:r>
            <a:r>
              <a:rPr lang="pt-BR" sz="1700">
                <a:solidFill>
                  <a:srgbClr val="333333"/>
                </a:solidFill>
                <a:highlight>
                  <a:srgbClr val="FFFFFF"/>
                </a:highlight>
              </a:rPr>
              <a:t>, os agentes mais comuns da rinossinusite bacteriana são:</a:t>
            </a:r>
          </a:p>
          <a:p>
            <a:pPr marL="457200" lvl="0" indent="-336550" algn="just" rtl="0">
              <a:lnSpc>
                <a:spcPct val="115000"/>
              </a:lnSpc>
              <a:spcBef>
                <a:spcPts val="0"/>
              </a:spcBef>
              <a:spcAft>
                <a:spcPts val="1000"/>
              </a:spcAft>
              <a:buClr>
                <a:srgbClr val="333333"/>
              </a:buClr>
              <a:buSzPct val="100000"/>
              <a:buFont typeface="Arial"/>
              <a:buChar char="●"/>
            </a:pPr>
            <a:r>
              <a:rPr lang="pt-BR" sz="1700" i="1">
                <a:solidFill>
                  <a:srgbClr val="333333"/>
                </a:solidFill>
                <a:highlight>
                  <a:srgbClr val="FFFFFF"/>
                </a:highlight>
              </a:rPr>
              <a:t>S. pneumoniae: </a:t>
            </a:r>
            <a:r>
              <a:rPr lang="pt-BR" sz="1700">
                <a:solidFill>
                  <a:srgbClr val="333333"/>
                </a:solidFill>
                <a:highlight>
                  <a:srgbClr val="FFFFFF"/>
                </a:highlight>
              </a:rPr>
              <a:t>35 - 42%;</a:t>
            </a:r>
          </a:p>
          <a:p>
            <a:pPr marL="457200" lvl="0" indent="-336550" algn="just" rtl="0">
              <a:lnSpc>
                <a:spcPct val="115000"/>
              </a:lnSpc>
              <a:spcBef>
                <a:spcPts val="0"/>
              </a:spcBef>
              <a:spcAft>
                <a:spcPts val="1000"/>
              </a:spcAft>
              <a:buClr>
                <a:srgbClr val="333333"/>
              </a:buClr>
              <a:buSzPct val="100000"/>
              <a:buFont typeface="Arial"/>
              <a:buChar char="●"/>
            </a:pPr>
            <a:r>
              <a:rPr lang="pt-BR" sz="1700" i="1">
                <a:solidFill>
                  <a:srgbClr val="333333"/>
                </a:solidFill>
                <a:highlight>
                  <a:srgbClr val="FFFFFF"/>
                </a:highlight>
              </a:rPr>
              <a:t>H. influenzae </a:t>
            </a:r>
            <a:r>
              <a:rPr lang="pt-BR" sz="1700">
                <a:solidFill>
                  <a:srgbClr val="333333"/>
                </a:solidFill>
                <a:highlight>
                  <a:srgbClr val="FFFFFF"/>
                </a:highlight>
              </a:rPr>
              <a:t>e </a:t>
            </a:r>
            <a:r>
              <a:rPr lang="pt-BR" sz="1700" b="1" i="1">
                <a:solidFill>
                  <a:srgbClr val="333333"/>
                </a:solidFill>
                <a:highlight>
                  <a:srgbClr val="FFFFFF"/>
                </a:highlight>
              </a:rPr>
              <a:t>M. catarrhalis: </a:t>
            </a:r>
            <a:r>
              <a:rPr lang="pt-BR" sz="1700" b="1">
                <a:solidFill>
                  <a:srgbClr val="333333"/>
                </a:solidFill>
                <a:highlight>
                  <a:srgbClr val="FFFFFF"/>
                </a:highlight>
              </a:rPr>
              <a:t>21 - 28%;</a:t>
            </a:r>
          </a:p>
          <a:p>
            <a:pPr marL="457200" lvl="0" indent="-336550" algn="just" rtl="0">
              <a:lnSpc>
                <a:spcPct val="115000"/>
              </a:lnSpc>
              <a:spcBef>
                <a:spcPts val="0"/>
              </a:spcBef>
              <a:spcAft>
                <a:spcPts val="1000"/>
              </a:spcAft>
              <a:buClr>
                <a:srgbClr val="333333"/>
              </a:buClr>
              <a:buSzPct val="100000"/>
              <a:buFont typeface="Arial"/>
              <a:buChar char="●"/>
            </a:pPr>
            <a:r>
              <a:rPr lang="pt-BR" sz="1700" i="1">
                <a:solidFill>
                  <a:srgbClr val="333333"/>
                </a:solidFill>
                <a:highlight>
                  <a:srgbClr val="FFFFFF"/>
                </a:highlight>
              </a:rPr>
              <a:t>Streptococcus pyogenes </a:t>
            </a:r>
            <a:r>
              <a:rPr lang="pt-BR" sz="1700">
                <a:solidFill>
                  <a:srgbClr val="333333"/>
                </a:solidFill>
                <a:highlight>
                  <a:srgbClr val="FFFFFF"/>
                </a:highlight>
              </a:rPr>
              <a:t>e os anaeróbios: 3 - 7%.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rtl="0">
              <a:spcBef>
                <a:spcPts val="0"/>
              </a:spcBef>
              <a:buNone/>
            </a:pPr>
            <a:r>
              <a:rPr lang="pt-BR" sz="3600"/>
              <a:t>Mas como eu pego Sinusite?</a:t>
            </a:r>
          </a:p>
        </p:txBody>
      </p:sp>
      <p:sp>
        <p:nvSpPr>
          <p:cNvPr id="694" name="Shape 694"/>
          <p:cNvSpPr txBox="1">
            <a:spLocks noGrp="1"/>
          </p:cNvSpPr>
          <p:nvPr>
            <p:ph type="body" idx="1"/>
          </p:nvPr>
        </p:nvSpPr>
        <p:spPr>
          <a:xfrm>
            <a:off x="252500" y="1302825"/>
            <a:ext cx="5017500" cy="3610800"/>
          </a:xfrm>
          <a:prstGeom prst="rect">
            <a:avLst/>
          </a:prstGeom>
        </p:spPr>
        <p:txBody>
          <a:bodyPr wrap="square" lIns="91425" tIns="91425" rIns="91425" bIns="91425" anchor="t" anchorCtr="0">
            <a:noAutofit/>
          </a:bodyPr>
          <a:lstStyle/>
          <a:p>
            <a:pPr lvl="0" indent="387350" algn="just" rtl="0">
              <a:lnSpc>
                <a:spcPct val="115000"/>
              </a:lnSpc>
              <a:spcBef>
                <a:spcPts val="0"/>
              </a:spcBef>
              <a:spcAft>
                <a:spcPts val="1000"/>
              </a:spcAft>
              <a:buClr>
                <a:schemeClr val="dk1"/>
              </a:buClr>
              <a:buSzPct val="64705"/>
              <a:buFont typeface="Arial"/>
              <a:buNone/>
            </a:pPr>
            <a:r>
              <a:rPr lang="pt-BR" sz="1700">
                <a:solidFill>
                  <a:srgbClr val="333333"/>
                </a:solidFill>
                <a:highlight>
                  <a:srgbClr val="FFFFFF"/>
                </a:highlight>
              </a:rPr>
              <a:t>Acreditava-se que a inflamação primária do revestimento do seio maxilar fosse a maior causa da sinusite, entretanto, avanços têm demonstrado que a maioria das doenças sinusais começa a partir do </a:t>
            </a:r>
            <a:r>
              <a:rPr lang="pt-BR" sz="1700" b="1">
                <a:solidFill>
                  <a:srgbClr val="333333"/>
                </a:solidFill>
                <a:highlight>
                  <a:srgbClr val="FFFFFF"/>
                </a:highlight>
              </a:rPr>
              <a:t>bloqueio do Complexo Ostiomeatal</a:t>
            </a:r>
            <a:r>
              <a:rPr lang="pt-BR" sz="1700">
                <a:solidFill>
                  <a:srgbClr val="333333"/>
                </a:solidFill>
                <a:highlight>
                  <a:srgbClr val="FFFFFF"/>
                </a:highlight>
              </a:rPr>
              <a:t>, que compromete a drenagem normal , diminui a ventilação e precipita a doença.</a:t>
            </a:r>
          </a:p>
        </p:txBody>
      </p:sp>
      <p:pic>
        <p:nvPicPr>
          <p:cNvPr id="695" name="Shape 695"/>
          <p:cNvPicPr preferRelativeResize="0"/>
          <p:nvPr/>
        </p:nvPicPr>
        <p:blipFill>
          <a:blip r:embed="rId3">
            <a:alphaModFix/>
          </a:blip>
          <a:stretch>
            <a:fillRect/>
          </a:stretch>
        </p:blipFill>
        <p:spPr>
          <a:xfrm>
            <a:off x="5394200" y="1607375"/>
            <a:ext cx="3569374" cy="3001696"/>
          </a:xfrm>
          <a:prstGeom prst="rect">
            <a:avLst/>
          </a:prstGeom>
          <a:noFill/>
          <a:ln>
            <a:noFill/>
          </a:ln>
        </p:spPr>
      </p:pic>
      <p:sp>
        <p:nvSpPr>
          <p:cNvPr id="696" name="Shape 696"/>
          <p:cNvSpPr/>
          <p:nvPr/>
        </p:nvSpPr>
        <p:spPr>
          <a:xfrm>
            <a:off x="308550" y="3325275"/>
            <a:ext cx="4863300" cy="1373400"/>
          </a:xfrm>
          <a:prstGeom prst="rect">
            <a:avLst/>
          </a:prstGeom>
          <a:noFill/>
          <a:ln w="76200" cap="flat" cmpd="sng">
            <a:solidFill>
              <a:srgbClr val="00FF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697" name="Shape 697"/>
          <p:cNvSpPr txBox="1"/>
          <p:nvPr/>
        </p:nvSpPr>
        <p:spPr>
          <a:xfrm>
            <a:off x="336575" y="3325275"/>
            <a:ext cx="4821300" cy="1163400"/>
          </a:xfrm>
          <a:prstGeom prst="rect">
            <a:avLst/>
          </a:prstGeom>
          <a:noFill/>
          <a:ln>
            <a:noFill/>
          </a:ln>
        </p:spPr>
        <p:txBody>
          <a:bodyPr wrap="square" lIns="91425" tIns="91425" rIns="91425" bIns="91425" anchor="t" anchorCtr="0">
            <a:noAutofit/>
          </a:bodyPr>
          <a:lstStyle/>
          <a:p>
            <a:pPr lvl="0" indent="387350" algn="just" rtl="0">
              <a:lnSpc>
                <a:spcPct val="115000"/>
              </a:lnSpc>
              <a:spcBef>
                <a:spcPts val="0"/>
              </a:spcBef>
              <a:spcAft>
                <a:spcPts val="1000"/>
              </a:spcAft>
              <a:buClr>
                <a:schemeClr val="dk1"/>
              </a:buClr>
              <a:buSzPct val="73333"/>
              <a:buFont typeface="Arial"/>
              <a:buNone/>
            </a:pPr>
            <a:r>
              <a:rPr lang="pt-BR" sz="1500" i="1">
                <a:solidFill>
                  <a:schemeClr val="dk1"/>
                </a:solidFill>
                <a:highlight>
                  <a:srgbClr val="FFFFFF"/>
                </a:highlight>
                <a:latin typeface="Dosis"/>
                <a:ea typeface="Dosis"/>
                <a:cs typeface="Dosis"/>
                <a:sym typeface="Dosis"/>
              </a:rPr>
              <a:t>Stammberger e Kennedy, que definiram o complexo </a:t>
            </a:r>
            <a:r>
              <a:rPr lang="pt-BR" sz="1500" b="1" i="1">
                <a:solidFill>
                  <a:schemeClr val="dk1"/>
                </a:solidFill>
                <a:highlight>
                  <a:srgbClr val="FFFFFF"/>
                </a:highlight>
                <a:latin typeface="Dosis"/>
                <a:ea typeface="Dosis"/>
                <a:cs typeface="Dosis"/>
                <a:sym typeface="Dosis"/>
              </a:rPr>
              <a:t>ostiomeatal </a:t>
            </a:r>
            <a:r>
              <a:rPr lang="pt-BR" sz="1500" i="1">
                <a:solidFill>
                  <a:schemeClr val="dk1"/>
                </a:solidFill>
                <a:highlight>
                  <a:srgbClr val="FFFFFF"/>
                </a:highlight>
                <a:latin typeface="Dosis"/>
                <a:ea typeface="Dosis"/>
                <a:cs typeface="Dosis"/>
                <a:sym typeface="Dosis"/>
              </a:rPr>
              <a:t>como a unidade funcional do complexo etmoidal que representa o lugar final de drenagem e ventilação comum aos seios maxilar e frontal e das células etmoidais anteriores.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Shape 702"/>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Clr>
                <a:schemeClr val="dk1"/>
              </a:buClr>
              <a:buSzPct val="30555"/>
              <a:buFont typeface="Arial"/>
              <a:buNone/>
            </a:pPr>
            <a:r>
              <a:rPr lang="pt-BR" sz="3600"/>
              <a:t>Mas como eu pego Sinusite?</a:t>
            </a:r>
          </a:p>
        </p:txBody>
      </p:sp>
      <p:sp>
        <p:nvSpPr>
          <p:cNvPr id="703" name="Shape 703"/>
          <p:cNvSpPr txBox="1">
            <a:spLocks noGrp="1"/>
          </p:cNvSpPr>
          <p:nvPr>
            <p:ph type="body" idx="1"/>
          </p:nvPr>
        </p:nvSpPr>
        <p:spPr>
          <a:xfrm>
            <a:off x="747925" y="1302825"/>
            <a:ext cx="6441900" cy="3610800"/>
          </a:xfrm>
          <a:prstGeom prst="rect">
            <a:avLst/>
          </a:prstGeom>
        </p:spPr>
        <p:txBody>
          <a:bodyPr wrap="square" lIns="91425" tIns="91425" rIns="91425" bIns="91425" anchor="t" anchorCtr="0">
            <a:noAutofit/>
          </a:bodyPr>
          <a:lstStyle/>
          <a:p>
            <a:pPr lvl="0" indent="387350" algn="just" rtl="0">
              <a:lnSpc>
                <a:spcPct val="115000"/>
              </a:lnSpc>
              <a:spcBef>
                <a:spcPts val="0"/>
              </a:spcBef>
              <a:spcAft>
                <a:spcPts val="1000"/>
              </a:spcAft>
              <a:buClr>
                <a:schemeClr val="dk1"/>
              </a:buClr>
              <a:buSzPct val="61111"/>
              <a:buFont typeface="Arial"/>
              <a:buNone/>
            </a:pPr>
            <a:r>
              <a:rPr lang="pt-BR" sz="1800">
                <a:solidFill>
                  <a:srgbClr val="333333"/>
                </a:solidFill>
                <a:highlight>
                  <a:srgbClr val="FFFFFF"/>
                </a:highlight>
              </a:rPr>
              <a:t>Todos os seios contêm bactérias. Com as bactérias presentes nos seios, pequenas alterações como um leve espessamento da mucosa no complexo ostiomeatal podem causar uma drenagem sinusal inadequada e infecção.</a:t>
            </a:r>
          </a:p>
          <a:p>
            <a:pPr lvl="0" indent="457200" algn="just" rtl="0">
              <a:lnSpc>
                <a:spcPct val="115000"/>
              </a:lnSpc>
              <a:spcBef>
                <a:spcPts val="0"/>
              </a:spcBef>
              <a:spcAft>
                <a:spcPts val="1000"/>
              </a:spcAft>
              <a:buNone/>
            </a:pPr>
            <a:r>
              <a:rPr lang="pt-BR" sz="1800" b="1">
                <a:solidFill>
                  <a:srgbClr val="333333"/>
                </a:solidFill>
                <a:highlight>
                  <a:srgbClr val="FFFFFF"/>
                </a:highlight>
              </a:rPr>
              <a:t>Fatores predisponentes mais comuns para a sinusite crônica:</a:t>
            </a:r>
          </a:p>
          <a:p>
            <a:pPr marL="1371600" lvl="0" indent="-342900" algn="just" rtl="0">
              <a:lnSpc>
                <a:spcPct val="115000"/>
              </a:lnSpc>
              <a:spcBef>
                <a:spcPts val="0"/>
              </a:spcBef>
              <a:spcAft>
                <a:spcPts val="1000"/>
              </a:spcAft>
              <a:buClr>
                <a:srgbClr val="333333"/>
              </a:buClr>
              <a:buSzPct val="100000"/>
            </a:pPr>
            <a:r>
              <a:rPr lang="pt-BR" sz="1800">
                <a:solidFill>
                  <a:srgbClr val="333333"/>
                </a:solidFill>
                <a:highlight>
                  <a:srgbClr val="FFFFFF"/>
                </a:highlight>
              </a:rPr>
              <a:t>Infecção viral recente das vias aéreas superiores; </a:t>
            </a:r>
          </a:p>
          <a:p>
            <a:pPr marL="1371600" lvl="0" indent="-342900" algn="just" rtl="0">
              <a:lnSpc>
                <a:spcPct val="115000"/>
              </a:lnSpc>
              <a:spcBef>
                <a:spcPts val="0"/>
              </a:spcBef>
              <a:spcAft>
                <a:spcPts val="1000"/>
              </a:spcAft>
              <a:buClr>
                <a:srgbClr val="333333"/>
              </a:buClr>
              <a:buSzPct val="100000"/>
            </a:pPr>
            <a:r>
              <a:rPr lang="pt-BR" sz="1800">
                <a:solidFill>
                  <a:srgbClr val="333333"/>
                </a:solidFill>
                <a:highlight>
                  <a:srgbClr val="FFFFFF"/>
                </a:highlight>
              </a:rPr>
              <a:t>Rinite alérgica;</a:t>
            </a:r>
          </a:p>
          <a:p>
            <a:pPr marL="1371600" lvl="0" indent="-342900" algn="just" rtl="0">
              <a:lnSpc>
                <a:spcPct val="115000"/>
              </a:lnSpc>
              <a:spcBef>
                <a:spcPts val="0"/>
              </a:spcBef>
              <a:spcAft>
                <a:spcPts val="1000"/>
              </a:spcAft>
              <a:buClr>
                <a:srgbClr val="333333"/>
              </a:buClr>
              <a:buSzPct val="100000"/>
            </a:pPr>
            <a:r>
              <a:rPr lang="pt-BR" sz="1800">
                <a:solidFill>
                  <a:srgbClr val="333333"/>
                </a:solidFill>
                <a:highlight>
                  <a:srgbClr val="FFFFFF"/>
                </a:highlight>
              </a:rPr>
              <a:t>Infecção odontogênica;</a:t>
            </a:r>
          </a:p>
          <a:p>
            <a:pPr marL="1371600" lvl="0" indent="-342900" algn="just" rtl="0">
              <a:lnSpc>
                <a:spcPct val="115000"/>
              </a:lnSpc>
              <a:spcBef>
                <a:spcPts val="0"/>
              </a:spcBef>
              <a:spcAft>
                <a:spcPts val="1000"/>
              </a:spcAft>
              <a:buClr>
                <a:srgbClr val="333333"/>
              </a:buClr>
              <a:buSzPct val="100000"/>
            </a:pPr>
            <a:r>
              <a:rPr lang="pt-BR" sz="1800">
                <a:solidFill>
                  <a:srgbClr val="333333"/>
                </a:solidFill>
                <a:highlight>
                  <a:srgbClr val="FFFFFF"/>
                </a:highlight>
              </a:rPr>
              <a:t>Variação anatômica no Ostiomeatal.</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rtl="0">
              <a:spcBef>
                <a:spcPts val="0"/>
              </a:spcBef>
              <a:buNone/>
            </a:pPr>
            <a:r>
              <a:rPr lang="pt-BR" sz="2700"/>
              <a:t>Epidemiologia da </a:t>
            </a:r>
            <a:r>
              <a:rPr lang="pt-BR" sz="2700" i="1">
                <a:solidFill>
                  <a:schemeClr val="accent1"/>
                </a:solidFill>
              </a:rPr>
              <a:t>Moraxella Catarrhalis</a:t>
            </a:r>
          </a:p>
          <a:p>
            <a:pPr lvl="0">
              <a:spcBef>
                <a:spcPts val="0"/>
              </a:spcBef>
              <a:buNone/>
            </a:pPr>
            <a:endParaRPr sz="2700"/>
          </a:p>
        </p:txBody>
      </p:sp>
      <p:sp>
        <p:nvSpPr>
          <p:cNvPr id="709" name="Shape 709"/>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marL="457200" lvl="0" indent="-336550" rtl="0">
              <a:lnSpc>
                <a:spcPct val="115000"/>
              </a:lnSpc>
              <a:spcBef>
                <a:spcPts val="0"/>
              </a:spcBef>
              <a:buSzPct val="100000"/>
            </a:pPr>
            <a:r>
              <a:rPr lang="pt-BR" sz="1700" i="1"/>
              <a:t>Moraxella Catarrhalis </a:t>
            </a:r>
            <a:r>
              <a:rPr lang="pt-BR" sz="1700"/>
              <a:t>é membro da microbiota normal de 40 a 50% </a:t>
            </a:r>
            <a:r>
              <a:rPr lang="pt-BR" sz="1700">
                <a:solidFill>
                  <a:srgbClr val="3D4965"/>
                </a:solidFill>
              </a:rPr>
              <a:t>das crianças em idade escolar</a:t>
            </a:r>
          </a:p>
          <a:p>
            <a:pPr marL="457200" lvl="0" indent="-336550" rtl="0">
              <a:lnSpc>
                <a:spcPct val="115000"/>
              </a:lnSpc>
              <a:spcBef>
                <a:spcPts val="0"/>
              </a:spcBef>
              <a:buSzPct val="100000"/>
            </a:pPr>
            <a:r>
              <a:rPr lang="pt-BR" sz="1700"/>
              <a:t>Em crianças menores de 2 anos a taxa de colonização é maior que 80% devido a ausência de anticorpo IgG</a:t>
            </a:r>
          </a:p>
          <a:p>
            <a:pPr marL="457200" lvl="0" indent="-336550" rtl="0">
              <a:spcBef>
                <a:spcPts val="0"/>
              </a:spcBef>
              <a:buSzPct val="100000"/>
            </a:pPr>
            <a:r>
              <a:rPr lang="pt-BR" sz="1700"/>
              <a:t>Em crianças saudáveis existe uma variação cíclica sazonal da colonização, com o pico sendo no inverno</a:t>
            </a:r>
          </a:p>
          <a:p>
            <a:pPr marL="457200" lvl="0" indent="-336550" rtl="0">
              <a:spcBef>
                <a:spcPts val="0"/>
              </a:spcBef>
              <a:buSzPct val="100000"/>
            </a:pPr>
            <a:r>
              <a:rPr lang="pt-BR" sz="1700"/>
              <a:t>Com a introdução da vacina pneumocócica conjugada, ocorreu um aumento na prevalência de Moraxella</a:t>
            </a:r>
            <a:r>
              <a:rPr lang="pt-BR"/>
              <a:t> </a:t>
            </a:r>
          </a:p>
          <a:p>
            <a:pPr lvl="0">
              <a:spcBef>
                <a:spcPts val="0"/>
              </a:spcBef>
              <a:buNone/>
            </a:pPr>
            <a:endParaRPr sz="1700"/>
          </a:p>
        </p:txBody>
      </p:sp>
      <p:pic>
        <p:nvPicPr>
          <p:cNvPr id="710" name="Shape 710"/>
          <p:cNvPicPr preferRelativeResize="0"/>
          <p:nvPr/>
        </p:nvPicPr>
        <p:blipFill>
          <a:blip r:embed="rId3">
            <a:alphaModFix/>
          </a:blip>
          <a:stretch>
            <a:fillRect/>
          </a:stretch>
        </p:blipFill>
        <p:spPr>
          <a:xfrm>
            <a:off x="4562475" y="3405725"/>
            <a:ext cx="2510050" cy="1606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Shape 715"/>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3600"/>
              <a:t>Epidemiologia da sinusite</a:t>
            </a:r>
          </a:p>
        </p:txBody>
      </p:sp>
      <p:sp>
        <p:nvSpPr>
          <p:cNvPr id="716" name="Shape 716"/>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lvl="0" rtl="0">
              <a:spcBef>
                <a:spcPts val="0"/>
              </a:spcBef>
              <a:buNone/>
            </a:pPr>
            <a:r>
              <a:rPr lang="pt-BR"/>
              <a:t>Fatores que aumentam o risco:</a:t>
            </a:r>
          </a:p>
          <a:p>
            <a:pPr marL="457200" lvl="0" indent="-336550" rtl="0">
              <a:spcBef>
                <a:spcPts val="0"/>
              </a:spcBef>
              <a:buSzPct val="100000"/>
            </a:pPr>
            <a:r>
              <a:rPr lang="pt-BR" sz="1700"/>
              <a:t>Idade: crianças, devido a uma menor via aérea e a falta de anticorpos estão mais suscetíveis</a:t>
            </a:r>
          </a:p>
          <a:p>
            <a:pPr marL="457200" lvl="0" indent="-336550" rtl="0">
              <a:spcBef>
                <a:spcPts val="0"/>
              </a:spcBef>
              <a:buSzPct val="100000"/>
            </a:pPr>
            <a:r>
              <a:rPr lang="pt-BR" sz="1700"/>
              <a:t>cigarro: em um estudo realizado de 1988 à 1994 ficou comprovado que o risco de contrair sinusite aumenta muito com o uso ativo de cigarro</a:t>
            </a:r>
          </a:p>
          <a:p>
            <a:pPr marL="457200" lvl="0" indent="-336550" rtl="0">
              <a:spcBef>
                <a:spcPts val="0"/>
              </a:spcBef>
              <a:buSzPct val="100000"/>
            </a:pPr>
            <a:r>
              <a:rPr lang="pt-BR" sz="1700"/>
              <a:t>Refluxo gastroesofágico: pacientes com refluxo apresentam uma taxa maior de sinusite</a:t>
            </a:r>
          </a:p>
          <a:p>
            <a:pPr marL="457200" lvl="0" indent="-336550">
              <a:spcBef>
                <a:spcPts val="0"/>
              </a:spcBef>
              <a:buSzPct val="100000"/>
            </a:pPr>
            <a:r>
              <a:rPr lang="pt-BR" sz="1700"/>
              <a:t>Anormalidades anatômicas: desvio de septo por exemplo aumenta o risco de infecção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3600"/>
              <a:t>Formas de controle</a:t>
            </a:r>
          </a:p>
        </p:txBody>
      </p:sp>
      <p:sp>
        <p:nvSpPr>
          <p:cNvPr id="722" name="Shape 722"/>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marL="457200" lvl="0" indent="-228600" rtl="0">
              <a:spcBef>
                <a:spcPts val="0"/>
              </a:spcBef>
            </a:pPr>
            <a:r>
              <a:rPr lang="pt-BR"/>
              <a:t>Tratamento dos doentes (remédios, cirurgias)</a:t>
            </a:r>
          </a:p>
          <a:p>
            <a:pPr marL="457200" lvl="0" indent="-228600" rtl="0">
              <a:spcBef>
                <a:spcPts val="0"/>
              </a:spcBef>
            </a:pPr>
            <a:r>
              <a:rPr lang="pt-BR"/>
              <a:t>Cirurgia para desvio de septo</a:t>
            </a:r>
          </a:p>
          <a:p>
            <a:pPr marL="457200" lvl="0" indent="-228600" rtl="0">
              <a:spcBef>
                <a:spcPts val="0"/>
              </a:spcBef>
            </a:pPr>
            <a:r>
              <a:rPr lang="pt-BR"/>
              <a:t>Evitar uso de cigarro</a:t>
            </a:r>
          </a:p>
          <a:p>
            <a:pPr lvl="0" rt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3600"/>
              <a:t>Mas sinusite é perigoso?</a:t>
            </a:r>
          </a:p>
        </p:txBody>
      </p:sp>
      <p:sp>
        <p:nvSpPr>
          <p:cNvPr id="728" name="Shape 728"/>
          <p:cNvSpPr txBox="1">
            <a:spLocks noGrp="1"/>
          </p:cNvSpPr>
          <p:nvPr>
            <p:ph type="body" idx="1"/>
          </p:nvPr>
        </p:nvSpPr>
        <p:spPr>
          <a:xfrm>
            <a:off x="747925" y="1302837"/>
            <a:ext cx="6140400" cy="3610800"/>
          </a:xfrm>
          <a:prstGeom prst="rect">
            <a:avLst/>
          </a:prstGeom>
          <a:noFill/>
        </p:spPr>
        <p:txBody>
          <a:bodyPr wrap="square" lIns="91425" tIns="91425" rIns="91425" bIns="91425" anchor="t" anchorCtr="0">
            <a:noAutofit/>
          </a:bodyPr>
          <a:lstStyle/>
          <a:p>
            <a:pPr lvl="0" algn="l" rtl="0">
              <a:lnSpc>
                <a:spcPct val="115000"/>
              </a:lnSpc>
              <a:spcBef>
                <a:spcPts val="0"/>
              </a:spcBef>
              <a:buNone/>
            </a:pPr>
            <a:endParaRPr sz="1700">
              <a:solidFill>
                <a:schemeClr val="accent1"/>
              </a:solidFill>
            </a:endParaRPr>
          </a:p>
          <a:p>
            <a:pPr marL="457200" lvl="0" indent="-336550" rtl="0">
              <a:spcBef>
                <a:spcPts val="0"/>
              </a:spcBef>
              <a:buSzPct val="100000"/>
            </a:pPr>
            <a:r>
              <a:rPr lang="pt-BR" sz="1700"/>
              <a:t>Em crianças, a sinusite aguda é responsável por 5-10% das complicações infecciosas no trato respiratório superior </a:t>
            </a:r>
          </a:p>
          <a:p>
            <a:pPr marL="457200" lvl="0" indent="-336550" rtl="0">
              <a:spcBef>
                <a:spcPts val="0"/>
              </a:spcBef>
              <a:buSzPct val="100000"/>
            </a:pPr>
            <a:r>
              <a:rPr lang="pt-BR" sz="1700"/>
              <a:t>Entre as pessoas que têm complicações, 11% gera cegueira</a:t>
            </a:r>
          </a:p>
          <a:p>
            <a:pPr marL="457200" lvl="0" indent="-336550" rtl="0">
              <a:spcBef>
                <a:spcPts val="0"/>
              </a:spcBef>
              <a:buSzPct val="100000"/>
            </a:pPr>
            <a:r>
              <a:rPr lang="pt-BR" sz="1700"/>
              <a:t>Pode ocorrer meningite a partir da sinusite e o índice de mortalidade nesse caso é de 1 à 2,5%</a:t>
            </a:r>
          </a:p>
          <a:p>
            <a:pPr marL="457200" lvl="0" indent="-336550" rtl="0">
              <a:spcBef>
                <a:spcPts val="0"/>
              </a:spcBef>
              <a:buSzPct val="100000"/>
            </a:pPr>
            <a:r>
              <a:rPr lang="pt-BR" sz="1700"/>
              <a:t>Pode também ocorrer doenças intracranianas e a taxa de mortalidade nesse caso oscila de 20 a 40%</a:t>
            </a:r>
          </a:p>
          <a:p>
            <a:pPr lvl="0" rtl="0">
              <a:spcBef>
                <a:spcPts val="0"/>
              </a:spcBef>
              <a:buNone/>
            </a:pPr>
            <a:endParaRPr sz="1700"/>
          </a:p>
          <a:p>
            <a:pPr lvl="0" rtl="0">
              <a:spcBef>
                <a:spcPts val="0"/>
              </a:spcBef>
              <a:buNone/>
            </a:pPr>
            <a:r>
              <a:rPr lang="pt-BR" sz="1700"/>
              <a:t>Obs: esses valores variam de acordo com a região estudada!</a:t>
            </a:r>
          </a:p>
          <a:p>
            <a:pPr lvl="0" rtl="0">
              <a:spcBef>
                <a:spcPts val="0"/>
              </a:spcBef>
              <a:buNone/>
            </a:pPr>
            <a:endParaRPr sz="1700"/>
          </a:p>
          <a:p>
            <a:pPr lvl="0">
              <a:spcBef>
                <a:spcPts val="0"/>
              </a:spcBef>
              <a:buNone/>
            </a:pPr>
            <a:endParaRPr sz="17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a:spLocks noGrp="1"/>
          </p:cNvSpPr>
          <p:nvPr>
            <p:ph type="title"/>
          </p:nvPr>
        </p:nvSpPr>
        <p:spPr>
          <a:xfrm>
            <a:off x="747925" y="225025"/>
            <a:ext cx="6462000" cy="857400"/>
          </a:xfrm>
          <a:prstGeom prst="rect">
            <a:avLst/>
          </a:prstGeom>
        </p:spPr>
        <p:txBody>
          <a:bodyPr wrap="square" lIns="91425" tIns="91425" rIns="91425" bIns="91425" anchor="b" anchorCtr="0">
            <a:noAutofit/>
          </a:bodyPr>
          <a:lstStyle/>
          <a:p>
            <a:pPr lvl="0">
              <a:spcBef>
                <a:spcPts val="0"/>
              </a:spcBef>
              <a:buNone/>
            </a:pPr>
            <a:r>
              <a:rPr lang="pt-BR" sz="3600"/>
              <a:t>Diagnóstico da Otite e Sinusite  </a:t>
            </a:r>
          </a:p>
        </p:txBody>
      </p:sp>
      <p:sp>
        <p:nvSpPr>
          <p:cNvPr id="734" name="Shape 734"/>
          <p:cNvSpPr txBox="1">
            <a:spLocks noGrp="1"/>
          </p:cNvSpPr>
          <p:nvPr>
            <p:ph type="body" idx="1"/>
          </p:nvPr>
        </p:nvSpPr>
        <p:spPr>
          <a:xfrm>
            <a:off x="747925" y="902578"/>
            <a:ext cx="6936000" cy="3996300"/>
          </a:xfrm>
          <a:prstGeom prst="rect">
            <a:avLst/>
          </a:prstGeom>
        </p:spPr>
        <p:txBody>
          <a:bodyPr wrap="square" lIns="91425" tIns="91425" rIns="91425" bIns="91425" anchor="t" anchorCtr="0">
            <a:noAutofit/>
          </a:bodyPr>
          <a:lstStyle/>
          <a:p>
            <a:pPr marL="457200" lvl="0" indent="-228600" rtl="0">
              <a:spcBef>
                <a:spcPts val="0"/>
              </a:spcBef>
              <a:buClr>
                <a:srgbClr val="3D4965"/>
              </a:buClr>
            </a:pPr>
            <a:r>
              <a:rPr lang="pt-BR" sz="2400" dirty="0">
                <a:solidFill>
                  <a:srgbClr val="3D4965"/>
                </a:solidFill>
              </a:rPr>
              <a:t>Presença de sintomas</a:t>
            </a:r>
            <a:r>
              <a:rPr lang="pt-BR" dirty="0">
                <a:solidFill>
                  <a:srgbClr val="3D4965"/>
                </a:solidFill>
              </a:rPr>
              <a:t> </a:t>
            </a:r>
            <a:r>
              <a:rPr lang="pt-BR" sz="1400" dirty="0">
                <a:solidFill>
                  <a:srgbClr val="3D4965"/>
                </a:solidFill>
              </a:rPr>
              <a:t>(</a:t>
            </a:r>
            <a:r>
              <a:rPr lang="pt-BR" sz="1400" dirty="0" err="1">
                <a:solidFill>
                  <a:srgbClr val="3D4965"/>
                </a:solidFill>
              </a:rPr>
              <a:t>ex</a:t>
            </a:r>
            <a:r>
              <a:rPr lang="pt-BR" sz="1400" dirty="0">
                <a:solidFill>
                  <a:srgbClr val="3D4965"/>
                </a:solidFill>
              </a:rPr>
              <a:t>: dor de ouvido, do</a:t>
            </a:r>
            <a:r>
              <a:rPr lang="pt-BR" sz="1400" dirty="0"/>
              <a:t>r</a:t>
            </a:r>
            <a:r>
              <a:rPr lang="pt-BR" sz="1400" dirty="0">
                <a:solidFill>
                  <a:srgbClr val="3D4965"/>
                </a:solidFill>
              </a:rPr>
              <a:t> ou pressão facial,               congestão </a:t>
            </a:r>
            <a:r>
              <a:rPr lang="pt-BR" sz="1400" dirty="0"/>
              <a:t>e</a:t>
            </a:r>
            <a:r>
              <a:rPr lang="pt-BR" sz="1400" dirty="0">
                <a:solidFill>
                  <a:srgbClr val="3D4965"/>
                </a:solidFill>
              </a:rPr>
              <a:t> obstrução nasal)</a:t>
            </a:r>
          </a:p>
          <a:p>
            <a:pPr marL="457200" lvl="0" indent="-228600" rtl="0">
              <a:spcBef>
                <a:spcPts val="0"/>
              </a:spcBef>
              <a:buClr>
                <a:srgbClr val="3D4965"/>
              </a:buClr>
            </a:pPr>
            <a:r>
              <a:rPr lang="pt-BR" sz="2400" dirty="0">
                <a:solidFill>
                  <a:srgbClr val="3D4965"/>
                </a:solidFill>
              </a:rPr>
              <a:t>Endoscopia nasal</a:t>
            </a:r>
            <a:r>
              <a:rPr lang="pt-BR" sz="1700" dirty="0"/>
              <a:t>(Fig. 1)</a:t>
            </a:r>
            <a:r>
              <a:rPr lang="pt-BR" dirty="0"/>
              <a:t> </a:t>
            </a:r>
            <a:r>
              <a:rPr lang="pt-BR" sz="2400" dirty="0">
                <a:solidFill>
                  <a:srgbClr val="3D4965"/>
                </a:solidFill>
              </a:rPr>
              <a:t>e </a:t>
            </a:r>
            <a:r>
              <a:rPr lang="pt-BR" sz="2400" dirty="0" err="1">
                <a:solidFill>
                  <a:srgbClr val="3D4965"/>
                </a:solidFill>
              </a:rPr>
              <a:t>Ot</a:t>
            </a:r>
            <a:r>
              <a:rPr lang="pt-BR" sz="2400" dirty="0" err="1"/>
              <a:t>oscopia</a:t>
            </a:r>
            <a:r>
              <a:rPr lang="pt-BR" sz="1700" dirty="0"/>
              <a:t>(Fig. 2)</a:t>
            </a:r>
          </a:p>
          <a:p>
            <a:pPr lvl="0" rtl="0">
              <a:spcBef>
                <a:spcPts val="0"/>
              </a:spcBef>
              <a:buNone/>
            </a:pPr>
            <a:endParaRPr dirty="0"/>
          </a:p>
          <a:p>
            <a:pPr lvl="0" rtl="0">
              <a:spcBef>
                <a:spcPts val="0"/>
              </a:spcBef>
              <a:buNone/>
            </a:pPr>
            <a:endParaRPr sz="2400" dirty="0"/>
          </a:p>
          <a:p>
            <a:pPr lvl="0" rtl="0">
              <a:spcBef>
                <a:spcPts val="0"/>
              </a:spcBef>
              <a:buNone/>
            </a:pPr>
            <a:endParaRPr lang="pt-BR" sz="2400" dirty="0" smtClean="0"/>
          </a:p>
          <a:p>
            <a:pPr lvl="0" rtl="0">
              <a:spcBef>
                <a:spcPts val="0"/>
              </a:spcBef>
              <a:buNone/>
            </a:pPr>
            <a:endParaRPr lang="pt-BR" sz="2400" dirty="0"/>
          </a:p>
          <a:p>
            <a:pPr lvl="0" rtl="0">
              <a:spcBef>
                <a:spcPts val="0"/>
              </a:spcBef>
              <a:buNone/>
            </a:pPr>
            <a:endParaRPr sz="2400" dirty="0"/>
          </a:p>
          <a:p>
            <a:pPr lvl="0" rtl="0">
              <a:spcBef>
                <a:spcPts val="0"/>
              </a:spcBef>
              <a:buNone/>
            </a:pPr>
            <a:endParaRPr sz="1400" dirty="0"/>
          </a:p>
          <a:p>
            <a:pPr marL="457200" lvl="0" indent="-228600" rtl="0">
              <a:spcBef>
                <a:spcPts val="0"/>
              </a:spcBef>
              <a:buClr>
                <a:srgbClr val="3D4965"/>
              </a:buClr>
            </a:pPr>
            <a:r>
              <a:rPr lang="pt-BR" sz="2400" dirty="0"/>
              <a:t>Radiografia e Tomografia Computadorizada</a:t>
            </a:r>
            <a:r>
              <a:rPr lang="pt-BR" sz="1700" dirty="0"/>
              <a:t>(Fig. 3)</a:t>
            </a:r>
          </a:p>
          <a:p>
            <a:pPr marL="457200" lvl="0" indent="-381000" rtl="0">
              <a:spcBef>
                <a:spcPts val="0"/>
              </a:spcBef>
              <a:buSzPct val="100000"/>
            </a:pPr>
            <a:r>
              <a:rPr lang="pt-BR" sz="2400" dirty="0">
                <a:highlight>
                  <a:srgbClr val="FFFFFF"/>
                </a:highlight>
              </a:rPr>
              <a:t>Hemograma completo</a:t>
            </a:r>
          </a:p>
          <a:p>
            <a:pPr lvl="0" rtl="0">
              <a:spcBef>
                <a:spcPts val="0"/>
              </a:spcBef>
              <a:buNone/>
            </a:pPr>
            <a:endParaRPr sz="2400" dirty="0">
              <a:highlight>
                <a:srgbClr val="FFFFFF"/>
              </a:highlight>
            </a:endParaRPr>
          </a:p>
        </p:txBody>
      </p:sp>
      <p:pic>
        <p:nvPicPr>
          <p:cNvPr id="735" name="Shape 735"/>
          <p:cNvPicPr preferRelativeResize="0"/>
          <p:nvPr/>
        </p:nvPicPr>
        <p:blipFill>
          <a:blip r:embed="rId3">
            <a:alphaModFix/>
          </a:blip>
          <a:stretch>
            <a:fillRect/>
          </a:stretch>
        </p:blipFill>
        <p:spPr>
          <a:xfrm>
            <a:off x="7158388" y="1012500"/>
            <a:ext cx="1742175" cy="3118500"/>
          </a:xfrm>
          <a:prstGeom prst="rect">
            <a:avLst/>
          </a:prstGeom>
          <a:noFill/>
          <a:ln>
            <a:noFill/>
          </a:ln>
        </p:spPr>
      </p:pic>
      <p:sp>
        <p:nvSpPr>
          <p:cNvPr id="736" name="Shape 736"/>
          <p:cNvSpPr txBox="1"/>
          <p:nvPr/>
        </p:nvSpPr>
        <p:spPr>
          <a:xfrm>
            <a:off x="7100375" y="3969425"/>
            <a:ext cx="1858200" cy="815100"/>
          </a:xfrm>
          <a:prstGeom prst="rect">
            <a:avLst/>
          </a:prstGeom>
          <a:noFill/>
          <a:ln>
            <a:noFill/>
          </a:ln>
        </p:spPr>
        <p:txBody>
          <a:bodyPr wrap="square" lIns="91425" tIns="91425" rIns="91425" bIns="91425" anchor="t" anchorCtr="0">
            <a:noAutofit/>
          </a:bodyPr>
          <a:lstStyle/>
          <a:p>
            <a:pPr lvl="0" algn="just" rtl="0">
              <a:spcBef>
                <a:spcPts val="600"/>
              </a:spcBef>
              <a:buClr>
                <a:schemeClr val="dk1"/>
              </a:buClr>
              <a:buSzPct val="122222"/>
              <a:buFont typeface="Arial"/>
              <a:buNone/>
            </a:pPr>
            <a:r>
              <a:rPr lang="pt-BR" sz="900" b="1">
                <a:solidFill>
                  <a:schemeClr val="dk1"/>
                </a:solidFill>
                <a:highlight>
                  <a:srgbClr val="FFFFFF"/>
                </a:highlight>
              </a:rPr>
              <a:t>Figura 3:</a:t>
            </a:r>
            <a:r>
              <a:rPr lang="pt-BR" sz="900">
                <a:solidFill>
                  <a:schemeClr val="dk1"/>
                </a:solidFill>
                <a:highlight>
                  <a:srgbClr val="FFFFFF"/>
                </a:highlight>
              </a:rPr>
              <a:t>Presença de edema de mucosa e secreção no interior de seios maxilares, etmoidais e até seio esfenoidal.</a:t>
            </a:r>
          </a:p>
        </p:txBody>
      </p:sp>
      <p:pic>
        <p:nvPicPr>
          <p:cNvPr id="737" name="Shape 737"/>
          <p:cNvPicPr preferRelativeResize="0"/>
          <p:nvPr/>
        </p:nvPicPr>
        <p:blipFill>
          <a:blip r:embed="rId4">
            <a:alphaModFix/>
          </a:blip>
          <a:stretch>
            <a:fillRect/>
          </a:stretch>
        </p:blipFill>
        <p:spPr>
          <a:xfrm>
            <a:off x="1042100" y="2079713"/>
            <a:ext cx="1742175" cy="1602817"/>
          </a:xfrm>
          <a:prstGeom prst="rect">
            <a:avLst/>
          </a:prstGeom>
          <a:noFill/>
          <a:ln>
            <a:noFill/>
          </a:ln>
        </p:spPr>
      </p:pic>
      <p:sp>
        <p:nvSpPr>
          <p:cNvPr id="738" name="Shape 738"/>
          <p:cNvSpPr txBox="1"/>
          <p:nvPr/>
        </p:nvSpPr>
        <p:spPr>
          <a:xfrm>
            <a:off x="2719850" y="3163225"/>
            <a:ext cx="1552800" cy="582300"/>
          </a:xfrm>
          <a:prstGeom prst="rect">
            <a:avLst/>
          </a:prstGeom>
          <a:noFill/>
          <a:ln>
            <a:noFill/>
          </a:ln>
        </p:spPr>
        <p:txBody>
          <a:bodyPr wrap="square" lIns="91425" tIns="91425" rIns="91425" bIns="91425" anchor="t" anchorCtr="0">
            <a:noAutofit/>
          </a:bodyPr>
          <a:lstStyle/>
          <a:p>
            <a:pPr lvl="0">
              <a:spcBef>
                <a:spcPts val="0"/>
              </a:spcBef>
              <a:buNone/>
            </a:pPr>
            <a:r>
              <a:rPr lang="pt-BR" sz="900" b="1">
                <a:solidFill>
                  <a:schemeClr val="dk1"/>
                </a:solidFill>
                <a:highlight>
                  <a:srgbClr val="FFFFFF"/>
                </a:highlight>
              </a:rPr>
              <a:t>Figura 1</a:t>
            </a:r>
            <a:r>
              <a:rPr lang="pt-BR" sz="900">
                <a:solidFill>
                  <a:schemeClr val="dk1"/>
                </a:solidFill>
                <a:highlight>
                  <a:srgbClr val="FFFFFF"/>
                </a:highlight>
              </a:rPr>
              <a:t>: Presença de secreção purulenta em meato médio a esquerda.</a:t>
            </a:r>
          </a:p>
        </p:txBody>
      </p:sp>
      <p:pic>
        <p:nvPicPr>
          <p:cNvPr id="739" name="Shape 739"/>
          <p:cNvPicPr preferRelativeResize="0"/>
          <p:nvPr/>
        </p:nvPicPr>
        <p:blipFill>
          <a:blip r:embed="rId5">
            <a:alphaModFix/>
          </a:blip>
          <a:stretch>
            <a:fillRect/>
          </a:stretch>
        </p:blipFill>
        <p:spPr>
          <a:xfrm>
            <a:off x="4218800" y="2079725"/>
            <a:ext cx="1742175" cy="1642006"/>
          </a:xfrm>
          <a:prstGeom prst="rect">
            <a:avLst/>
          </a:prstGeom>
          <a:noFill/>
          <a:ln>
            <a:noFill/>
          </a:ln>
        </p:spPr>
      </p:pic>
      <p:sp>
        <p:nvSpPr>
          <p:cNvPr id="740" name="Shape 740"/>
          <p:cNvSpPr txBox="1"/>
          <p:nvPr/>
        </p:nvSpPr>
        <p:spPr>
          <a:xfrm>
            <a:off x="5901050" y="3100225"/>
            <a:ext cx="1629600" cy="645300"/>
          </a:xfrm>
          <a:prstGeom prst="rect">
            <a:avLst/>
          </a:prstGeom>
          <a:noFill/>
          <a:ln>
            <a:noFill/>
          </a:ln>
        </p:spPr>
        <p:txBody>
          <a:bodyPr wrap="square" lIns="91425" tIns="91425" rIns="91425" bIns="91425" anchor="t" anchorCtr="0">
            <a:noAutofit/>
          </a:bodyPr>
          <a:lstStyle/>
          <a:p>
            <a:pPr lvl="0">
              <a:spcBef>
                <a:spcPts val="0"/>
              </a:spcBef>
              <a:buNone/>
            </a:pPr>
            <a:r>
              <a:rPr lang="pt-BR" sz="900" b="1">
                <a:solidFill>
                  <a:schemeClr val="dk1"/>
                </a:solidFill>
                <a:highlight>
                  <a:srgbClr val="FFFFFF"/>
                </a:highlight>
              </a:rPr>
              <a:t>Figura 2</a:t>
            </a:r>
            <a:r>
              <a:rPr lang="pt-BR" sz="900">
                <a:solidFill>
                  <a:schemeClr val="dk1"/>
                </a:solidFill>
                <a:highlight>
                  <a:srgbClr val="FFFFFF"/>
                </a:highlight>
              </a:rPr>
              <a:t>: Membrana timpânica opaca e levemente retraída à esquerda.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747925" y="225025"/>
            <a:ext cx="6231600" cy="857400"/>
          </a:xfrm>
          <a:prstGeom prst="rect">
            <a:avLst/>
          </a:prstGeom>
        </p:spPr>
        <p:txBody>
          <a:bodyPr wrap="square" lIns="91425" tIns="91425" rIns="91425" bIns="91425" anchor="b" anchorCtr="0">
            <a:noAutofit/>
          </a:bodyPr>
          <a:lstStyle/>
          <a:p>
            <a:pPr lvl="0" rtl="0">
              <a:spcBef>
                <a:spcPts val="0"/>
              </a:spcBef>
              <a:buNone/>
            </a:pPr>
            <a:r>
              <a:rPr lang="pt-BR" sz="2400"/>
              <a:t>TRATO RESPIRATÓRIO SUPERIOR - Microbiota</a:t>
            </a:r>
          </a:p>
        </p:txBody>
      </p:sp>
      <p:pic>
        <p:nvPicPr>
          <p:cNvPr id="533" name="Shape 533" descr="153d85c6a8b35c8558c478a5f8337fa0--upper-respiratory-infection-bacterial-infection.jpg"/>
          <p:cNvPicPr preferRelativeResize="0"/>
          <p:nvPr/>
        </p:nvPicPr>
        <p:blipFill>
          <a:blip r:embed="rId3">
            <a:alphaModFix/>
          </a:blip>
          <a:stretch>
            <a:fillRect/>
          </a:stretch>
        </p:blipFill>
        <p:spPr>
          <a:xfrm>
            <a:off x="3906775" y="1649613"/>
            <a:ext cx="3170800" cy="2847025"/>
          </a:xfrm>
          <a:prstGeom prst="rect">
            <a:avLst/>
          </a:prstGeom>
          <a:noFill/>
          <a:ln>
            <a:noFill/>
          </a:ln>
        </p:spPr>
      </p:pic>
      <p:pic>
        <p:nvPicPr>
          <p:cNvPr id="534" name="Shape 534" descr="microbio.png"/>
          <p:cNvPicPr preferRelativeResize="0"/>
          <p:nvPr/>
        </p:nvPicPr>
        <p:blipFill>
          <a:blip r:embed="rId4">
            <a:alphaModFix/>
          </a:blip>
          <a:stretch>
            <a:fillRect/>
          </a:stretch>
        </p:blipFill>
        <p:spPr>
          <a:xfrm>
            <a:off x="650300" y="1301000"/>
            <a:ext cx="2751925" cy="35442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747925" y="225025"/>
            <a:ext cx="6480600" cy="857400"/>
          </a:xfrm>
          <a:prstGeom prst="rect">
            <a:avLst/>
          </a:prstGeom>
        </p:spPr>
        <p:txBody>
          <a:bodyPr wrap="square" lIns="91425" tIns="91425" rIns="91425" bIns="91425" anchor="b" anchorCtr="0">
            <a:noAutofit/>
          </a:bodyPr>
          <a:lstStyle/>
          <a:p>
            <a:pPr lvl="0">
              <a:spcBef>
                <a:spcPts val="0"/>
              </a:spcBef>
              <a:buNone/>
            </a:pPr>
            <a:r>
              <a:rPr lang="pt-BR" sz="3600"/>
              <a:t>Tratamento da Otite e Sinusite  </a:t>
            </a:r>
          </a:p>
        </p:txBody>
      </p:sp>
      <p:sp>
        <p:nvSpPr>
          <p:cNvPr id="746" name="Shape 746"/>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marL="457200" lvl="0" indent="-228600" rtl="0">
              <a:spcBef>
                <a:spcPts val="0"/>
              </a:spcBef>
            </a:pPr>
            <a:r>
              <a:rPr lang="pt-BR"/>
              <a:t>Lavagem com Solução salina isotônica ou hipertônica</a:t>
            </a:r>
          </a:p>
          <a:p>
            <a:pPr marL="457200" lvl="0" indent="-381000" rtl="0">
              <a:spcBef>
                <a:spcPts val="0"/>
              </a:spcBef>
              <a:buSzPct val="100000"/>
            </a:pPr>
            <a:r>
              <a:rPr lang="pt-BR" sz="2400">
                <a:highlight>
                  <a:srgbClr val="FFFFFF"/>
                </a:highlight>
              </a:rPr>
              <a:t>Aplicação de corticoides nasais em spray</a:t>
            </a:r>
          </a:p>
          <a:p>
            <a:pPr marL="457200" lvl="0" indent="-228600" rtl="0">
              <a:spcBef>
                <a:spcPts val="0"/>
              </a:spcBef>
            </a:pPr>
            <a:r>
              <a:rPr lang="pt-BR"/>
              <a:t>Uso de antimicrobiano: Amoxicilina</a:t>
            </a:r>
          </a:p>
          <a:p>
            <a:pPr marL="457200" lvl="0" indent="-228600" rtl="0">
              <a:spcBef>
                <a:spcPts val="0"/>
              </a:spcBef>
            </a:pPr>
            <a:r>
              <a:rPr lang="pt-BR"/>
              <a:t>Terapia alternativa: Amoxicilina-clavulanato</a:t>
            </a:r>
          </a:p>
          <a:p>
            <a:pPr marL="457200" lvl="0" indent="-381000" rtl="0">
              <a:spcBef>
                <a:spcPts val="0"/>
              </a:spcBef>
              <a:buSzPct val="96000"/>
            </a:pPr>
            <a:r>
              <a:rPr lang="pt-BR"/>
              <a:t>Cirurgia</a:t>
            </a:r>
          </a:p>
        </p:txBody>
      </p:sp>
      <p:pic>
        <p:nvPicPr>
          <p:cNvPr id="747" name="Shape 747"/>
          <p:cNvPicPr preferRelativeResize="0"/>
          <p:nvPr/>
        </p:nvPicPr>
        <p:blipFill>
          <a:blip r:embed="rId3">
            <a:alphaModFix/>
          </a:blip>
          <a:stretch>
            <a:fillRect/>
          </a:stretch>
        </p:blipFill>
        <p:spPr>
          <a:xfrm>
            <a:off x="6710425" y="2026125"/>
            <a:ext cx="1428750" cy="2486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595525" y="68925"/>
            <a:ext cx="6140400" cy="421200"/>
          </a:xfrm>
          <a:prstGeom prst="rect">
            <a:avLst/>
          </a:prstGeom>
        </p:spPr>
        <p:txBody>
          <a:bodyPr wrap="square" lIns="91425" tIns="91425" rIns="91425" bIns="91425" anchor="b" anchorCtr="0">
            <a:noAutofit/>
          </a:bodyPr>
          <a:lstStyle/>
          <a:p>
            <a:pPr lvl="0">
              <a:spcBef>
                <a:spcPts val="0"/>
              </a:spcBef>
              <a:buNone/>
            </a:pPr>
            <a:r>
              <a:rPr lang="pt-BR"/>
              <a:t>Referências</a:t>
            </a:r>
          </a:p>
        </p:txBody>
      </p:sp>
      <p:sp>
        <p:nvSpPr>
          <p:cNvPr id="753" name="Shape 753"/>
          <p:cNvSpPr txBox="1">
            <a:spLocks noGrp="1"/>
          </p:cNvSpPr>
          <p:nvPr>
            <p:ph type="body" idx="1"/>
          </p:nvPr>
        </p:nvSpPr>
        <p:spPr>
          <a:xfrm>
            <a:off x="683950" y="349950"/>
            <a:ext cx="6451200" cy="4622700"/>
          </a:xfrm>
          <a:prstGeom prst="rect">
            <a:avLst/>
          </a:prstGeom>
        </p:spPr>
        <p:txBody>
          <a:bodyPr wrap="square" lIns="91425" tIns="91425" rIns="91425" bIns="91425" anchor="t" anchorCtr="0">
            <a:noAutofit/>
          </a:bodyPr>
          <a:lstStyle/>
          <a:p>
            <a:pPr lvl="0">
              <a:spcBef>
                <a:spcPts val="0"/>
              </a:spcBef>
              <a:buNone/>
            </a:pPr>
            <a:r>
              <a:rPr lang="pt-BR" sz="1000" dirty="0">
                <a:solidFill>
                  <a:schemeClr val="tx1"/>
                </a:solidFill>
                <a:latin typeface="Arial"/>
                <a:ea typeface="Arial"/>
                <a:cs typeface="Arial"/>
                <a:sym typeface="Arial"/>
              </a:rPr>
              <a:t>1. </a:t>
            </a:r>
            <a:r>
              <a:rPr lang="pt-BR" sz="1000" dirty="0" err="1">
                <a:solidFill>
                  <a:schemeClr val="tx1"/>
                </a:solidFill>
                <a:highlight>
                  <a:srgbClr val="FFFFFF"/>
                </a:highlight>
                <a:latin typeface="Arial"/>
                <a:ea typeface="Arial"/>
                <a:cs typeface="Arial"/>
                <a:sym typeface="Arial"/>
              </a:rPr>
              <a:t>Virulence</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mechanisms</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of</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Moraxella</a:t>
            </a:r>
            <a:r>
              <a:rPr lang="pt-BR" sz="1000" dirty="0">
                <a:solidFill>
                  <a:schemeClr val="tx1"/>
                </a:solidFill>
                <a:highlight>
                  <a:srgbClr val="FFFFFF"/>
                </a:highlight>
                <a:latin typeface="Arial"/>
                <a:ea typeface="Arial"/>
                <a:cs typeface="Arial"/>
                <a:sym typeface="Arial"/>
              </a:rPr>
              <a:t> in </a:t>
            </a:r>
            <a:r>
              <a:rPr lang="pt-BR" sz="1000" dirty="0" err="1">
                <a:solidFill>
                  <a:schemeClr val="tx1"/>
                </a:solidFill>
                <a:highlight>
                  <a:srgbClr val="FFFFFF"/>
                </a:highlight>
                <a:latin typeface="Arial"/>
                <a:ea typeface="Arial"/>
                <a:cs typeface="Arial"/>
                <a:sym typeface="Arial"/>
              </a:rPr>
              <a:t>the</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pathogenesis</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of</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infection</a:t>
            </a:r>
            <a:r>
              <a:rPr lang="pt-BR" sz="1000" dirty="0">
                <a:solidFill>
                  <a:schemeClr val="tx1"/>
                </a:solidFill>
                <a:highlight>
                  <a:srgbClr val="FFFFFF"/>
                </a:highlight>
                <a:latin typeface="Arial"/>
                <a:ea typeface="Arial"/>
                <a:cs typeface="Arial"/>
                <a:sym typeface="Arial"/>
              </a:rPr>
              <a:t>. </a:t>
            </a:r>
            <a:r>
              <a:rPr lang="pt-BR" sz="1000" dirty="0">
                <a:solidFill>
                  <a:schemeClr val="tx1"/>
                </a:solidFill>
                <a:highlight>
                  <a:srgbClr val="FFFFFF"/>
                </a:highlight>
                <a:latin typeface="Arial"/>
                <a:ea typeface="Arial"/>
                <a:cs typeface="Arial"/>
                <a:sym typeface="Arial"/>
                <a:hlinkClick r:id="rId3"/>
              </a:rPr>
              <a:t>Perez </a:t>
            </a:r>
            <a:r>
              <a:rPr lang="pt-BR" sz="1000" dirty="0" err="1">
                <a:solidFill>
                  <a:schemeClr val="tx1"/>
                </a:solidFill>
                <a:highlight>
                  <a:srgbClr val="FFFFFF"/>
                </a:highlight>
                <a:latin typeface="Arial"/>
                <a:ea typeface="Arial"/>
                <a:cs typeface="Arial"/>
                <a:sym typeface="Arial"/>
                <a:hlinkClick r:id="rId3"/>
              </a:rPr>
              <a:t>Vidakovics</a:t>
            </a:r>
            <a:r>
              <a:rPr lang="pt-BR" sz="1000" dirty="0">
                <a:solidFill>
                  <a:schemeClr val="tx1"/>
                </a:solidFill>
                <a:highlight>
                  <a:srgbClr val="FFFFFF"/>
                </a:highlight>
                <a:latin typeface="Arial"/>
                <a:ea typeface="Arial"/>
                <a:cs typeface="Arial"/>
                <a:sym typeface="Arial"/>
                <a:hlinkClick r:id="rId3"/>
              </a:rPr>
              <a:t> ML</a:t>
            </a:r>
            <a:r>
              <a:rPr lang="pt-BR" sz="1000" dirty="0">
                <a:solidFill>
                  <a:schemeClr val="tx1"/>
                </a:solidFill>
                <a:highlight>
                  <a:srgbClr val="FFFFFF"/>
                </a:highlight>
                <a:latin typeface="Arial"/>
                <a:ea typeface="Arial"/>
                <a:cs typeface="Arial"/>
                <a:sym typeface="Arial"/>
              </a:rPr>
              <a:t>1, </a:t>
            </a:r>
            <a:r>
              <a:rPr lang="pt-BR" sz="1000" dirty="0" err="1">
                <a:solidFill>
                  <a:schemeClr val="tx1"/>
                </a:solidFill>
                <a:highlight>
                  <a:srgbClr val="FFFFFF"/>
                </a:highlight>
                <a:latin typeface="Arial"/>
                <a:ea typeface="Arial"/>
                <a:cs typeface="Arial"/>
                <a:sym typeface="Arial"/>
                <a:hlinkClick r:id="rId4"/>
              </a:rPr>
              <a:t>Riesbeck</a:t>
            </a:r>
            <a:r>
              <a:rPr lang="pt-BR" sz="1000" dirty="0">
                <a:solidFill>
                  <a:schemeClr val="tx1"/>
                </a:solidFill>
                <a:highlight>
                  <a:srgbClr val="FFFFFF"/>
                </a:highlight>
                <a:latin typeface="Arial"/>
                <a:ea typeface="Arial"/>
                <a:cs typeface="Arial"/>
                <a:sym typeface="Arial"/>
                <a:hlinkClick r:id="rId4"/>
              </a:rPr>
              <a:t> K</a:t>
            </a:r>
            <a:r>
              <a:rPr lang="pt-BR" sz="1000" dirty="0">
                <a:solidFill>
                  <a:schemeClr val="tx1"/>
                </a:solidFill>
                <a:highlight>
                  <a:srgbClr val="FFFFFF"/>
                </a:highlight>
                <a:latin typeface="Arial"/>
                <a:ea typeface="Arial"/>
                <a:cs typeface="Arial"/>
                <a:sym typeface="Arial"/>
              </a:rPr>
              <a:t>. Disponível em &lt;https://www.ncbi.nlm.nih.gov/pubmed/19405217&gt;</a:t>
            </a:r>
          </a:p>
          <a:p>
            <a:pPr lvl="0">
              <a:spcBef>
                <a:spcPts val="0"/>
              </a:spcBef>
              <a:buNone/>
            </a:pPr>
            <a:r>
              <a:rPr lang="pt-BR" sz="1000" dirty="0">
                <a:solidFill>
                  <a:schemeClr val="tx1"/>
                </a:solidFill>
                <a:highlight>
                  <a:srgbClr val="FFFFFF"/>
                </a:highlight>
                <a:latin typeface="Arial"/>
                <a:ea typeface="Arial"/>
                <a:cs typeface="Arial"/>
                <a:sym typeface="Arial"/>
              </a:rPr>
              <a:t>2.</a:t>
            </a:r>
            <a:r>
              <a:rPr lang="pt-BR" sz="1000" dirty="0">
                <a:solidFill>
                  <a:schemeClr val="tx1"/>
                </a:solidFill>
                <a:latin typeface="Arial"/>
                <a:ea typeface="Arial"/>
                <a:cs typeface="Arial"/>
                <a:sym typeface="Arial"/>
              </a:rPr>
              <a:t>Beta-lactamases: Sua importância na resistência bacteriana. Departamento de microbiologia Universidade de São Paulo. Disponível em &lt;</a:t>
            </a:r>
            <a:r>
              <a:rPr lang="pt-BR" sz="1000" dirty="0">
                <a:solidFill>
                  <a:schemeClr val="tx1"/>
                </a:solidFill>
                <a:latin typeface="Arial"/>
                <a:ea typeface="Arial"/>
                <a:cs typeface="Arial"/>
                <a:sym typeface="Arial"/>
                <a:hlinkClick r:id="rId5"/>
              </a:rPr>
              <a:t>http://www.icb.usp.br/bmm/mariojac/index.php?option=com_content&amp;view=article&amp;id=47&amp;Itemid=57&amp;lang=br</a:t>
            </a:r>
            <a:r>
              <a:rPr lang="pt-BR" sz="1000" dirty="0">
                <a:solidFill>
                  <a:schemeClr val="tx1"/>
                </a:solidFill>
                <a:latin typeface="Arial"/>
                <a:ea typeface="Arial"/>
                <a:cs typeface="Arial"/>
                <a:sym typeface="Arial"/>
              </a:rPr>
              <a:t>&gt;</a:t>
            </a:r>
          </a:p>
          <a:p>
            <a:pPr lvl="0" rtl="0">
              <a:lnSpc>
                <a:spcPct val="100000"/>
              </a:lnSpc>
              <a:spcBef>
                <a:spcPts val="0"/>
              </a:spcBef>
              <a:buNone/>
            </a:pPr>
            <a:r>
              <a:rPr lang="pt-BR" sz="1000" dirty="0">
                <a:solidFill>
                  <a:schemeClr val="tx1"/>
                </a:solidFill>
                <a:latin typeface="Arial"/>
                <a:ea typeface="Arial"/>
                <a:cs typeface="Arial"/>
                <a:sym typeface="Arial"/>
              </a:rPr>
              <a:t>3. PITREZ, Paulo M.C; PITREZ, José L.B. Infecções agudas das vias aéreas superiores – diagnóstico e tratamento ambulatorial. Jornal de Pediatria. 79(Supl.1):S77-S86. Disponível em: &lt;http://www.jped.com.br/conteudo/03-79-S77/port.pdf&gt;. </a:t>
            </a:r>
          </a:p>
          <a:p>
            <a:pPr lvl="0" rtl="0">
              <a:lnSpc>
                <a:spcPct val="100000"/>
              </a:lnSpc>
              <a:spcBef>
                <a:spcPts val="0"/>
              </a:spcBef>
              <a:buNone/>
            </a:pPr>
            <a:r>
              <a:rPr lang="pt-BR" sz="1000" dirty="0">
                <a:solidFill>
                  <a:schemeClr val="tx1"/>
                </a:solidFill>
                <a:latin typeface="Arial"/>
                <a:ea typeface="Arial"/>
                <a:cs typeface="Arial"/>
                <a:sym typeface="Arial"/>
              </a:rPr>
              <a:t>4. FUNDAÇÃO OTORRINOLARINGOLOGIA. Sinusite. Disponível em: &lt;</a:t>
            </a:r>
            <a:r>
              <a:rPr lang="pt-BR" sz="1000" u="sng" dirty="0">
                <a:solidFill>
                  <a:schemeClr val="tx1"/>
                </a:solidFill>
                <a:latin typeface="Arial"/>
                <a:ea typeface="Arial"/>
                <a:cs typeface="Arial"/>
                <a:sym typeface="Arial"/>
                <a:hlinkClick r:id="rId6"/>
              </a:rPr>
              <a:t>http://www.sinusite.org.br/</a:t>
            </a:r>
            <a:r>
              <a:rPr lang="pt-BR" sz="1000" dirty="0">
                <a:solidFill>
                  <a:schemeClr val="tx1"/>
                </a:solidFill>
                <a:latin typeface="Arial"/>
                <a:ea typeface="Arial"/>
                <a:cs typeface="Arial"/>
                <a:sym typeface="Arial"/>
              </a:rPr>
              <a:t>&gt;</a:t>
            </a:r>
          </a:p>
          <a:p>
            <a:pPr lvl="0" rtl="0">
              <a:lnSpc>
                <a:spcPct val="100000"/>
              </a:lnSpc>
              <a:spcBef>
                <a:spcPts val="0"/>
              </a:spcBef>
              <a:buNone/>
            </a:pPr>
            <a:r>
              <a:rPr lang="pt-BR" sz="1000" dirty="0">
                <a:solidFill>
                  <a:schemeClr val="tx1"/>
                </a:solidFill>
                <a:latin typeface="Arial"/>
                <a:ea typeface="Arial"/>
                <a:cs typeface="Arial"/>
                <a:sym typeface="Arial"/>
              </a:rPr>
              <a:t>5. ANVISA. Tratamento das infecções comunitárias e relacionadas à assistência à saúde diante da resistência microbiana. Trato respiratório. Disponível em: &lt;</a:t>
            </a:r>
            <a:r>
              <a:rPr lang="pt-BR" sz="1000" u="sng" dirty="0">
                <a:solidFill>
                  <a:schemeClr val="tx1"/>
                </a:solidFill>
                <a:latin typeface="Arial"/>
                <a:ea typeface="Arial"/>
                <a:cs typeface="Arial"/>
                <a:sym typeface="Arial"/>
                <a:hlinkClick r:id="rId7"/>
              </a:rPr>
              <a:t>http://www.anvisa.gov.br/servicosaude/controle/rede_rm/cursos/atm_racional/modulo3/comunitarias12.htm</a:t>
            </a:r>
            <a:r>
              <a:rPr lang="pt-BR" sz="1000" dirty="0">
                <a:solidFill>
                  <a:schemeClr val="tx1"/>
                </a:solidFill>
                <a:latin typeface="Arial"/>
                <a:ea typeface="Arial"/>
                <a:cs typeface="Arial"/>
                <a:sym typeface="Arial"/>
              </a:rPr>
              <a:t>&gt;</a:t>
            </a:r>
          </a:p>
          <a:p>
            <a:pPr lvl="0" rtl="0">
              <a:lnSpc>
                <a:spcPct val="100000"/>
              </a:lnSpc>
              <a:spcBef>
                <a:spcPts val="0"/>
              </a:spcBef>
              <a:buNone/>
            </a:pPr>
            <a:r>
              <a:rPr lang="pt-BR" sz="1000" dirty="0">
                <a:solidFill>
                  <a:schemeClr val="tx1"/>
                </a:solidFill>
                <a:latin typeface="Arial"/>
                <a:ea typeface="Arial"/>
                <a:cs typeface="Arial"/>
                <a:sym typeface="Arial"/>
              </a:rPr>
              <a:t>6. VRIES, Stefan ,et al. Molecular </a:t>
            </a:r>
            <a:r>
              <a:rPr lang="pt-BR" sz="1000" dirty="0" err="1">
                <a:solidFill>
                  <a:schemeClr val="tx1"/>
                </a:solidFill>
                <a:latin typeface="Arial"/>
                <a:ea typeface="Arial"/>
                <a:cs typeface="Arial"/>
                <a:sym typeface="Arial"/>
              </a:rPr>
              <a:t>Aspects</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of</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Moraxella</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catarrhalis</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Pathogenesis</a:t>
            </a:r>
            <a:r>
              <a:rPr lang="pt-BR" sz="1000" dirty="0">
                <a:solidFill>
                  <a:schemeClr val="tx1"/>
                </a:solidFill>
                <a:latin typeface="Arial"/>
                <a:ea typeface="Arial"/>
                <a:cs typeface="Arial"/>
                <a:sym typeface="Arial"/>
              </a:rPr>
              <a:t>. Disponível em: &lt;</a:t>
            </a:r>
            <a:r>
              <a:rPr lang="pt-BR" sz="1000" u="sng" dirty="0">
                <a:solidFill>
                  <a:schemeClr val="tx1"/>
                </a:solidFill>
                <a:latin typeface="Arial"/>
                <a:ea typeface="Arial"/>
                <a:cs typeface="Arial"/>
                <a:sym typeface="Arial"/>
                <a:hlinkClick r:id="rId8"/>
              </a:rPr>
              <a:t>http://pubmedcentralcanada.ca/pmcc/articles/PMC2738133/</a:t>
            </a:r>
            <a:r>
              <a:rPr lang="pt-BR" sz="1000" dirty="0">
                <a:solidFill>
                  <a:schemeClr val="tx1"/>
                </a:solidFill>
                <a:latin typeface="Arial"/>
                <a:ea typeface="Arial"/>
                <a:cs typeface="Arial"/>
                <a:sym typeface="Arial"/>
              </a:rPr>
              <a:t>&gt;. </a:t>
            </a:r>
          </a:p>
          <a:p>
            <a:pPr lvl="0" algn="just" rtl="0">
              <a:lnSpc>
                <a:spcPct val="115000"/>
              </a:lnSpc>
              <a:spcBef>
                <a:spcPts val="0"/>
              </a:spcBef>
              <a:spcAft>
                <a:spcPts val="0"/>
              </a:spcAft>
              <a:buNone/>
            </a:pPr>
            <a:r>
              <a:rPr lang="pt-BR" sz="1000" dirty="0">
                <a:solidFill>
                  <a:schemeClr val="tx1"/>
                </a:solidFill>
                <a:latin typeface="Arial"/>
                <a:ea typeface="Arial"/>
                <a:cs typeface="Arial"/>
                <a:sym typeface="Arial"/>
              </a:rPr>
              <a:t>7. ZALESKI, A, et al. </a:t>
            </a:r>
            <a:r>
              <a:rPr lang="pt-BR" sz="1000" dirty="0" err="1">
                <a:solidFill>
                  <a:schemeClr val="tx1"/>
                </a:solidFill>
                <a:highlight>
                  <a:srgbClr val="FFFFFF"/>
                </a:highlight>
                <a:latin typeface="Arial"/>
                <a:ea typeface="Arial"/>
                <a:cs typeface="Arial"/>
                <a:sym typeface="Arial"/>
              </a:rPr>
              <a:t>Lipooligosaccharide</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P</a:t>
            </a:r>
            <a:r>
              <a:rPr lang="pt-BR" sz="1000" baseline="30000" dirty="0" err="1">
                <a:solidFill>
                  <a:schemeClr val="tx1"/>
                </a:solidFill>
                <a:highlight>
                  <a:srgbClr val="FFFFFF"/>
                </a:highlight>
                <a:latin typeface="Arial"/>
                <a:ea typeface="Arial"/>
                <a:cs typeface="Arial"/>
                <a:sym typeface="Arial"/>
              </a:rPr>
              <a:t>k</a:t>
            </a:r>
            <a:r>
              <a:rPr lang="pt-BR" sz="1000" dirty="0">
                <a:solidFill>
                  <a:schemeClr val="tx1"/>
                </a:solidFill>
                <a:highlight>
                  <a:srgbClr val="FFFFFF"/>
                </a:highlight>
                <a:latin typeface="Arial"/>
                <a:ea typeface="Arial"/>
                <a:cs typeface="Arial"/>
                <a:sym typeface="Arial"/>
              </a:rPr>
              <a:t>(Galα1-4Galβ1-4Glc) </a:t>
            </a:r>
            <a:r>
              <a:rPr lang="pt-BR" sz="1000" dirty="0" err="1">
                <a:solidFill>
                  <a:schemeClr val="tx1"/>
                </a:solidFill>
                <a:highlight>
                  <a:srgbClr val="FFFFFF"/>
                </a:highlight>
                <a:latin typeface="Arial"/>
                <a:ea typeface="Arial"/>
                <a:cs typeface="Arial"/>
                <a:sym typeface="Arial"/>
              </a:rPr>
              <a:t>Epitope</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of</a:t>
            </a:r>
            <a:r>
              <a:rPr lang="pt-BR" sz="1000" dirty="0">
                <a:solidFill>
                  <a:schemeClr val="tx1"/>
                </a:solidFill>
                <a:highlight>
                  <a:srgbClr val="FFFFFF"/>
                </a:highlight>
                <a:latin typeface="Arial"/>
                <a:ea typeface="Arial"/>
                <a:cs typeface="Arial"/>
                <a:sym typeface="Arial"/>
              </a:rPr>
              <a:t> </a:t>
            </a:r>
            <a:r>
              <a:rPr lang="pt-BR" sz="1000" i="1" dirty="0" err="1">
                <a:solidFill>
                  <a:schemeClr val="tx1"/>
                </a:solidFill>
                <a:highlight>
                  <a:srgbClr val="FFFFFF"/>
                </a:highlight>
                <a:latin typeface="Arial"/>
                <a:ea typeface="Arial"/>
                <a:cs typeface="Arial"/>
                <a:sym typeface="Arial"/>
              </a:rPr>
              <a:t>Moraxella</a:t>
            </a:r>
            <a:r>
              <a:rPr lang="pt-BR" sz="1000" i="1" dirty="0">
                <a:solidFill>
                  <a:schemeClr val="tx1"/>
                </a:solidFill>
                <a:highlight>
                  <a:srgbClr val="FFFFFF"/>
                </a:highlight>
                <a:latin typeface="Arial"/>
                <a:ea typeface="Arial"/>
                <a:cs typeface="Arial"/>
                <a:sym typeface="Arial"/>
              </a:rPr>
              <a:t> </a:t>
            </a:r>
            <a:r>
              <a:rPr lang="pt-BR" sz="1000" i="1" dirty="0" err="1">
                <a:solidFill>
                  <a:schemeClr val="tx1"/>
                </a:solidFill>
                <a:highlight>
                  <a:srgbClr val="FFFFFF"/>
                </a:highlight>
                <a:latin typeface="Arial"/>
                <a:ea typeface="Arial"/>
                <a:cs typeface="Arial"/>
                <a:sym typeface="Arial"/>
              </a:rPr>
              <a:t>catarrhalis</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Is</a:t>
            </a:r>
            <a:r>
              <a:rPr lang="pt-BR" sz="1000" dirty="0">
                <a:solidFill>
                  <a:schemeClr val="tx1"/>
                </a:solidFill>
                <a:highlight>
                  <a:srgbClr val="FFFFFF"/>
                </a:highlight>
                <a:latin typeface="Arial"/>
                <a:ea typeface="Arial"/>
                <a:cs typeface="Arial"/>
                <a:sym typeface="Arial"/>
              </a:rPr>
              <a:t> a </a:t>
            </a:r>
            <a:r>
              <a:rPr lang="pt-BR" sz="1000" dirty="0" err="1">
                <a:solidFill>
                  <a:schemeClr val="tx1"/>
                </a:solidFill>
                <a:highlight>
                  <a:srgbClr val="FFFFFF"/>
                </a:highlight>
                <a:latin typeface="Arial"/>
                <a:ea typeface="Arial"/>
                <a:cs typeface="Arial"/>
                <a:sym typeface="Arial"/>
              </a:rPr>
              <a:t>Factor</a:t>
            </a:r>
            <a:r>
              <a:rPr lang="pt-BR" sz="1000" dirty="0">
                <a:solidFill>
                  <a:schemeClr val="tx1"/>
                </a:solidFill>
                <a:highlight>
                  <a:srgbClr val="FFFFFF"/>
                </a:highlight>
                <a:latin typeface="Arial"/>
                <a:ea typeface="Arial"/>
                <a:cs typeface="Arial"/>
                <a:sym typeface="Arial"/>
              </a:rPr>
              <a:t> in </a:t>
            </a:r>
            <a:r>
              <a:rPr lang="pt-BR" sz="1000" dirty="0" err="1">
                <a:solidFill>
                  <a:schemeClr val="tx1"/>
                </a:solidFill>
                <a:highlight>
                  <a:srgbClr val="FFFFFF"/>
                </a:highlight>
                <a:latin typeface="Arial"/>
                <a:ea typeface="Arial"/>
                <a:cs typeface="Arial"/>
                <a:sym typeface="Arial"/>
              </a:rPr>
              <a:t>Resistance</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to</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Bactericidal</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Activity</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Mediated</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by</a:t>
            </a:r>
            <a:r>
              <a:rPr lang="pt-BR" sz="1000" dirty="0">
                <a:solidFill>
                  <a:schemeClr val="tx1"/>
                </a:solidFill>
                <a:highlight>
                  <a:srgbClr val="FFFFFF"/>
                </a:highlight>
                <a:latin typeface="Arial"/>
                <a:ea typeface="Arial"/>
                <a:cs typeface="Arial"/>
                <a:sym typeface="Arial"/>
              </a:rPr>
              <a:t> Normal </a:t>
            </a:r>
            <a:r>
              <a:rPr lang="pt-BR" sz="1000" dirty="0" err="1">
                <a:solidFill>
                  <a:schemeClr val="tx1"/>
                </a:solidFill>
                <a:highlight>
                  <a:srgbClr val="FFFFFF"/>
                </a:highlight>
                <a:latin typeface="Arial"/>
                <a:ea typeface="Arial"/>
                <a:cs typeface="Arial"/>
                <a:sym typeface="Arial"/>
              </a:rPr>
              <a:t>Human</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Serum</a:t>
            </a:r>
            <a:r>
              <a:rPr lang="pt-BR" sz="1000" dirty="0">
                <a:solidFill>
                  <a:schemeClr val="tx1"/>
                </a:solidFill>
                <a:highlight>
                  <a:srgbClr val="FFFFFF"/>
                </a:highlight>
                <a:latin typeface="Arial"/>
                <a:ea typeface="Arial"/>
                <a:cs typeface="Arial"/>
                <a:sym typeface="Arial"/>
              </a:rPr>
              <a:t>. Disponível em: &lt;</a:t>
            </a:r>
            <a:r>
              <a:rPr lang="pt-BR" sz="1000" u="sng" dirty="0">
                <a:solidFill>
                  <a:schemeClr val="tx1"/>
                </a:solidFill>
                <a:latin typeface="Arial"/>
                <a:ea typeface="Arial"/>
                <a:cs typeface="Arial"/>
                <a:sym typeface="Arial"/>
                <a:hlinkClick r:id="rId9"/>
              </a:rPr>
              <a:t>http://iai.asm.org/content/68/9/5261.full</a:t>
            </a:r>
            <a:r>
              <a:rPr lang="pt-BR" sz="1000" dirty="0">
                <a:solidFill>
                  <a:schemeClr val="tx1"/>
                </a:solidFill>
                <a:latin typeface="Arial"/>
                <a:ea typeface="Arial"/>
                <a:cs typeface="Arial"/>
                <a:sym typeface="Arial"/>
              </a:rPr>
              <a:t>&gt;.</a:t>
            </a:r>
          </a:p>
          <a:p>
            <a:pPr lvl="0" algn="just" rtl="0">
              <a:lnSpc>
                <a:spcPct val="115000"/>
              </a:lnSpc>
              <a:spcBef>
                <a:spcPts val="0"/>
              </a:spcBef>
              <a:spcAft>
                <a:spcPts val="0"/>
              </a:spcAft>
              <a:buNone/>
            </a:pPr>
            <a:r>
              <a:rPr lang="pt-BR" sz="1000" dirty="0">
                <a:solidFill>
                  <a:schemeClr val="tx1"/>
                </a:solidFill>
                <a:latin typeface="Arial"/>
                <a:ea typeface="Arial"/>
                <a:cs typeface="Arial"/>
                <a:sym typeface="Arial"/>
              </a:rPr>
              <a:t>8.VERDUIN, C. M. et al. </a:t>
            </a:r>
            <a:r>
              <a:rPr lang="pt-BR" sz="1000" dirty="0" err="1">
                <a:solidFill>
                  <a:schemeClr val="tx1"/>
                </a:solidFill>
                <a:latin typeface="Arial"/>
                <a:ea typeface="Arial"/>
                <a:cs typeface="Arial"/>
                <a:sym typeface="Arial"/>
              </a:rPr>
              <a:t>Moraxella</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catarrhalis</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from</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Emerging</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to</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Established</a:t>
            </a:r>
            <a:r>
              <a:rPr lang="pt-BR" sz="1000" dirty="0">
                <a:solidFill>
                  <a:schemeClr val="tx1"/>
                </a:solidFill>
                <a:latin typeface="Arial"/>
                <a:ea typeface="Arial"/>
                <a:cs typeface="Arial"/>
                <a:sym typeface="Arial"/>
              </a:rPr>
              <a:t> </a:t>
            </a:r>
            <a:r>
              <a:rPr lang="pt-BR" sz="1000" dirty="0" err="1">
                <a:solidFill>
                  <a:schemeClr val="tx1"/>
                </a:solidFill>
                <a:latin typeface="Arial"/>
                <a:ea typeface="Arial"/>
                <a:cs typeface="Arial"/>
                <a:sym typeface="Arial"/>
              </a:rPr>
              <a:t>Pathogen</a:t>
            </a:r>
            <a:r>
              <a:rPr lang="pt-BR" sz="1000" dirty="0">
                <a:solidFill>
                  <a:schemeClr val="tx1"/>
                </a:solidFill>
                <a:latin typeface="Arial"/>
                <a:ea typeface="Arial"/>
                <a:cs typeface="Arial"/>
                <a:sym typeface="Arial"/>
              </a:rPr>
              <a:t>. CLINICAL MICROBIOLOGY REVIEWS, v. 15, n. 1, p. 125-144, jan. 2002.</a:t>
            </a:r>
          </a:p>
          <a:p>
            <a:pPr lvl="0" algn="just" rtl="0">
              <a:lnSpc>
                <a:spcPct val="115000"/>
              </a:lnSpc>
              <a:spcBef>
                <a:spcPts val="0"/>
              </a:spcBef>
              <a:spcAft>
                <a:spcPts val="0"/>
              </a:spcAft>
              <a:buNone/>
            </a:pPr>
            <a:r>
              <a:rPr lang="pt-BR" sz="1000" dirty="0">
                <a:solidFill>
                  <a:schemeClr val="tx1"/>
                </a:solidFill>
                <a:latin typeface="Arial"/>
                <a:ea typeface="Arial"/>
                <a:cs typeface="Arial"/>
                <a:sym typeface="Arial"/>
              </a:rPr>
              <a:t>9. </a:t>
            </a:r>
            <a:r>
              <a:rPr lang="pt-BR" sz="1000" dirty="0">
                <a:solidFill>
                  <a:schemeClr val="tx1"/>
                </a:solidFill>
                <a:highlight>
                  <a:srgbClr val="FFFFFF"/>
                </a:highlight>
                <a:latin typeface="Arial"/>
                <a:ea typeface="Arial"/>
                <a:cs typeface="Arial"/>
                <a:sym typeface="Arial"/>
              </a:rPr>
              <a:t>MURRAY, P. R.; ROSENTHAL, K. S.; PFALLER, M. A. </a:t>
            </a:r>
            <a:r>
              <a:rPr lang="pt-BR" sz="1000" b="1" dirty="0">
                <a:solidFill>
                  <a:schemeClr val="tx1"/>
                </a:solidFill>
                <a:highlight>
                  <a:srgbClr val="FFFFFF"/>
                </a:highlight>
                <a:latin typeface="Arial"/>
                <a:ea typeface="Arial"/>
                <a:cs typeface="Arial"/>
                <a:sym typeface="Arial"/>
              </a:rPr>
              <a:t>Medical </a:t>
            </a:r>
            <a:r>
              <a:rPr lang="pt-BR" sz="1000" b="1" dirty="0" err="1">
                <a:solidFill>
                  <a:schemeClr val="tx1"/>
                </a:solidFill>
                <a:highlight>
                  <a:srgbClr val="FFFFFF"/>
                </a:highlight>
                <a:latin typeface="Arial"/>
                <a:ea typeface="Arial"/>
                <a:cs typeface="Arial"/>
                <a:sym typeface="Arial"/>
              </a:rPr>
              <a:t>Microbiology</a:t>
            </a:r>
            <a:r>
              <a:rPr lang="pt-BR" sz="1000" dirty="0">
                <a:solidFill>
                  <a:schemeClr val="tx1"/>
                </a:solidFill>
                <a:highlight>
                  <a:srgbClr val="FFFFFF"/>
                </a:highlight>
                <a:latin typeface="Arial"/>
                <a:ea typeface="Arial"/>
                <a:cs typeface="Arial"/>
                <a:sym typeface="Arial"/>
              </a:rPr>
              <a:t>. 7 ed. Philadelphia, USA: </a:t>
            </a:r>
            <a:r>
              <a:rPr lang="pt-BR" sz="1000" dirty="0" err="1">
                <a:solidFill>
                  <a:schemeClr val="tx1"/>
                </a:solidFill>
                <a:highlight>
                  <a:srgbClr val="FFFFFF"/>
                </a:highlight>
                <a:latin typeface="Arial"/>
                <a:ea typeface="Arial"/>
                <a:cs typeface="Arial"/>
                <a:sym typeface="Arial"/>
              </a:rPr>
              <a:t>Elsevier</a:t>
            </a:r>
            <a:r>
              <a:rPr lang="pt-BR" sz="1000" dirty="0">
                <a:solidFill>
                  <a:schemeClr val="tx1"/>
                </a:solidFill>
                <a:highlight>
                  <a:srgbClr val="FFFFFF"/>
                </a:highlight>
                <a:latin typeface="Arial"/>
                <a:ea typeface="Arial"/>
                <a:cs typeface="Arial"/>
                <a:sym typeface="Arial"/>
              </a:rPr>
              <a:t>, 2013. p. 295.</a:t>
            </a:r>
          </a:p>
          <a:p>
            <a:pPr lvl="0" algn="just" rtl="0">
              <a:lnSpc>
                <a:spcPct val="115000"/>
              </a:lnSpc>
              <a:spcBef>
                <a:spcPts val="0"/>
              </a:spcBef>
              <a:spcAft>
                <a:spcPts val="0"/>
              </a:spcAft>
              <a:buNone/>
            </a:pPr>
            <a:r>
              <a:rPr lang="pt-BR" sz="1000" dirty="0">
                <a:solidFill>
                  <a:schemeClr val="tx1"/>
                </a:solidFill>
                <a:highlight>
                  <a:srgbClr val="FFFFFF"/>
                </a:highlight>
                <a:latin typeface="Arial"/>
                <a:ea typeface="Arial"/>
                <a:cs typeface="Arial"/>
                <a:sym typeface="Arial"/>
              </a:rPr>
              <a:t>10. MADIGAN, M. et al. </a:t>
            </a:r>
            <a:r>
              <a:rPr lang="pt-BR" sz="1000" b="1" dirty="0">
                <a:solidFill>
                  <a:schemeClr val="tx1"/>
                </a:solidFill>
                <a:highlight>
                  <a:srgbClr val="FFFFFF"/>
                </a:highlight>
                <a:latin typeface="Arial"/>
                <a:ea typeface="Arial"/>
                <a:cs typeface="Arial"/>
                <a:sym typeface="Arial"/>
              </a:rPr>
              <a:t>Microbiologia de </a:t>
            </a:r>
            <a:r>
              <a:rPr lang="pt-BR" sz="1000" b="1" dirty="0" err="1">
                <a:solidFill>
                  <a:schemeClr val="tx1"/>
                </a:solidFill>
                <a:highlight>
                  <a:srgbClr val="FFFFFF"/>
                </a:highlight>
                <a:latin typeface="Arial"/>
                <a:ea typeface="Arial"/>
                <a:cs typeface="Arial"/>
                <a:sym typeface="Arial"/>
              </a:rPr>
              <a:t>Brock</a:t>
            </a:r>
            <a:r>
              <a:rPr lang="pt-BR" sz="1000" dirty="0">
                <a:solidFill>
                  <a:schemeClr val="tx1"/>
                </a:solidFill>
                <a:highlight>
                  <a:srgbClr val="FFFFFF"/>
                </a:highlight>
                <a:latin typeface="Arial"/>
                <a:ea typeface="Arial"/>
                <a:cs typeface="Arial"/>
                <a:sym typeface="Arial"/>
              </a:rPr>
              <a:t>. 14 ed. Porto Alegre: Artmed, 2016.</a:t>
            </a:r>
          </a:p>
          <a:p>
            <a:pPr lvl="0" algn="just" rtl="0">
              <a:lnSpc>
                <a:spcPct val="115000"/>
              </a:lnSpc>
              <a:spcBef>
                <a:spcPts val="0"/>
              </a:spcBef>
              <a:spcAft>
                <a:spcPts val="0"/>
              </a:spcAft>
              <a:buNone/>
            </a:pPr>
            <a:r>
              <a:rPr lang="pt-BR" sz="1000" dirty="0">
                <a:solidFill>
                  <a:schemeClr val="tx1"/>
                </a:solidFill>
                <a:highlight>
                  <a:srgbClr val="FFFFFF"/>
                </a:highlight>
                <a:latin typeface="Arial"/>
                <a:ea typeface="Arial"/>
                <a:cs typeface="Arial"/>
                <a:sym typeface="Arial"/>
              </a:rPr>
              <a:t>11.BERNHARD, Sara; SPANIOL, Violeta; AEBI, </a:t>
            </a:r>
            <a:r>
              <a:rPr lang="pt-BR" sz="1000" dirty="0" err="1">
                <a:solidFill>
                  <a:schemeClr val="tx1"/>
                </a:solidFill>
                <a:highlight>
                  <a:srgbClr val="FFFFFF"/>
                </a:highlight>
                <a:latin typeface="Arial"/>
                <a:ea typeface="Arial"/>
                <a:cs typeface="Arial"/>
                <a:sym typeface="Arial"/>
              </a:rPr>
              <a:t>Christoph</a:t>
            </a:r>
            <a:r>
              <a:rPr lang="pt-BR" sz="1000" dirty="0">
                <a:solidFill>
                  <a:schemeClr val="tx1"/>
                </a:solidFill>
                <a:highlight>
                  <a:srgbClr val="FFFFFF"/>
                </a:highlight>
                <a:latin typeface="Arial"/>
                <a:ea typeface="Arial"/>
                <a:cs typeface="Arial"/>
                <a:sym typeface="Arial"/>
              </a:rPr>
              <a:t>. Molecular </a:t>
            </a:r>
            <a:r>
              <a:rPr lang="pt-BR" sz="1000" dirty="0" err="1">
                <a:solidFill>
                  <a:schemeClr val="tx1"/>
                </a:solidFill>
                <a:highlight>
                  <a:srgbClr val="FFFFFF"/>
                </a:highlight>
                <a:latin typeface="Arial"/>
                <a:ea typeface="Arial"/>
                <a:cs typeface="Arial"/>
                <a:sym typeface="Arial"/>
              </a:rPr>
              <a:t>pathogenesis</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of</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infections</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caused</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by</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moraxella</a:t>
            </a:r>
            <a:r>
              <a:rPr lang="pt-BR" sz="1000" dirty="0">
                <a:solidFill>
                  <a:schemeClr val="tx1"/>
                </a:solidFill>
                <a:highlight>
                  <a:srgbClr val="FFFFFF"/>
                </a:highlight>
                <a:latin typeface="Arial"/>
                <a:ea typeface="Arial"/>
                <a:cs typeface="Arial"/>
                <a:sym typeface="Arial"/>
              </a:rPr>
              <a:t> </a:t>
            </a:r>
            <a:r>
              <a:rPr lang="pt-BR" sz="1000" dirty="0" err="1">
                <a:solidFill>
                  <a:schemeClr val="tx1"/>
                </a:solidFill>
                <a:highlight>
                  <a:srgbClr val="FFFFFF"/>
                </a:highlight>
                <a:latin typeface="Arial"/>
                <a:ea typeface="Arial"/>
                <a:cs typeface="Arial"/>
                <a:sym typeface="Arial"/>
              </a:rPr>
              <a:t>catarrhalis</a:t>
            </a:r>
            <a:r>
              <a:rPr lang="pt-BR" sz="1000" dirty="0">
                <a:solidFill>
                  <a:schemeClr val="tx1"/>
                </a:solidFill>
                <a:highlight>
                  <a:srgbClr val="FFFFFF"/>
                </a:highlight>
                <a:latin typeface="Arial"/>
                <a:ea typeface="Arial"/>
                <a:cs typeface="Arial"/>
                <a:sym typeface="Arial"/>
              </a:rPr>
              <a:t> in </a:t>
            </a:r>
            <a:r>
              <a:rPr lang="pt-BR" sz="1000" dirty="0" err="1">
                <a:solidFill>
                  <a:schemeClr val="tx1"/>
                </a:solidFill>
                <a:highlight>
                  <a:srgbClr val="FFFFFF"/>
                </a:highlight>
                <a:latin typeface="Arial"/>
                <a:ea typeface="Arial"/>
                <a:cs typeface="Arial"/>
                <a:sym typeface="Arial"/>
              </a:rPr>
              <a:t>children</a:t>
            </a:r>
            <a:r>
              <a:rPr lang="pt-BR" sz="1000" dirty="0">
                <a:solidFill>
                  <a:schemeClr val="tx1"/>
                </a:solidFill>
                <a:highlight>
                  <a:srgbClr val="FFFFFF"/>
                </a:highlight>
                <a:latin typeface="Arial"/>
                <a:ea typeface="Arial"/>
                <a:cs typeface="Arial"/>
                <a:sym typeface="Arial"/>
              </a:rPr>
              <a:t>. </a:t>
            </a:r>
            <a:r>
              <a:rPr lang="pt-BR" sz="1000" b="1" dirty="0" err="1">
                <a:solidFill>
                  <a:schemeClr val="tx1"/>
                </a:solidFill>
                <a:highlight>
                  <a:srgbClr val="FFFFFF"/>
                </a:highlight>
                <a:latin typeface="Arial"/>
                <a:ea typeface="Arial"/>
                <a:cs typeface="Arial"/>
                <a:sym typeface="Arial"/>
              </a:rPr>
              <a:t>Swiss</a:t>
            </a:r>
            <a:r>
              <a:rPr lang="pt-BR" sz="1000" b="1" dirty="0">
                <a:solidFill>
                  <a:schemeClr val="tx1"/>
                </a:solidFill>
                <a:highlight>
                  <a:srgbClr val="FFFFFF"/>
                </a:highlight>
                <a:latin typeface="Arial"/>
                <a:ea typeface="Arial"/>
                <a:cs typeface="Arial"/>
                <a:sym typeface="Arial"/>
              </a:rPr>
              <a:t> medical </a:t>
            </a:r>
            <a:r>
              <a:rPr lang="pt-BR" sz="1000" b="1" dirty="0" err="1">
                <a:solidFill>
                  <a:schemeClr val="tx1"/>
                </a:solidFill>
                <a:highlight>
                  <a:srgbClr val="FFFFFF"/>
                </a:highlight>
                <a:latin typeface="Arial"/>
                <a:ea typeface="Arial"/>
                <a:cs typeface="Arial"/>
                <a:sym typeface="Arial"/>
              </a:rPr>
              <a:t>weekly</a:t>
            </a:r>
            <a:r>
              <a:rPr lang="pt-BR" sz="1000" b="1" dirty="0">
                <a:solidFill>
                  <a:schemeClr val="tx1"/>
                </a:solidFill>
                <a:highlight>
                  <a:srgbClr val="FFFFFF"/>
                </a:highlight>
                <a:latin typeface="Arial"/>
                <a:ea typeface="Arial"/>
                <a:cs typeface="Arial"/>
                <a:sym typeface="Arial"/>
              </a:rPr>
              <a:t>, </a:t>
            </a:r>
            <a:r>
              <a:rPr lang="pt-BR" sz="1000" dirty="0">
                <a:solidFill>
                  <a:schemeClr val="tx1"/>
                </a:solidFill>
                <a:highlight>
                  <a:srgbClr val="FFFFFF"/>
                </a:highlight>
                <a:latin typeface="Arial"/>
                <a:ea typeface="Arial"/>
                <a:cs typeface="Arial"/>
                <a:sym typeface="Arial"/>
              </a:rPr>
              <a:t>n. 142, p. 01-12, out. 2012. Disponível em: &lt;https://smw.ch/article/doi/smw.2012.13694&gt;.Acesso em: 15 out. 2017.</a:t>
            </a:r>
          </a:p>
          <a:p>
            <a:pPr lvl="0" rtl="0">
              <a:lnSpc>
                <a:spcPct val="115000"/>
              </a:lnSpc>
              <a:spcBef>
                <a:spcPts val="0"/>
              </a:spcBef>
              <a:buClr>
                <a:schemeClr val="dk1"/>
              </a:buClr>
              <a:buSzPct val="73333"/>
              <a:buFont typeface="Arial"/>
              <a:buNone/>
            </a:pPr>
            <a:endParaRPr sz="1450" dirty="0">
              <a:solidFill>
                <a:schemeClr val="dk1"/>
              </a:solidFill>
              <a:highlight>
                <a:srgbClr val="FFFFFF"/>
              </a:highlight>
              <a:latin typeface="Arial"/>
              <a:ea typeface="Arial"/>
              <a:cs typeface="Arial"/>
              <a:sym typeface="Arial"/>
            </a:endParaRPr>
          </a:p>
          <a:p>
            <a:pPr lvl="0" algn="just" rtl="0">
              <a:lnSpc>
                <a:spcPct val="115000"/>
              </a:lnSpc>
              <a:spcBef>
                <a:spcPts val="0"/>
              </a:spcBef>
              <a:spcAft>
                <a:spcPts val="0"/>
              </a:spcAft>
              <a:buNone/>
            </a:pPr>
            <a:endParaRPr sz="1000" dirty="0">
              <a:solidFill>
                <a:srgbClr val="333333"/>
              </a:solidFill>
              <a:highlight>
                <a:srgbClr val="FFFFFF"/>
              </a:highlight>
              <a:latin typeface="Arial"/>
              <a:ea typeface="Arial"/>
              <a:cs typeface="Arial"/>
              <a:sym typeface="Arial"/>
            </a:endParaRPr>
          </a:p>
          <a:p>
            <a:pPr lvl="0" algn="just" rtl="0">
              <a:lnSpc>
                <a:spcPct val="115000"/>
              </a:lnSpc>
              <a:spcBef>
                <a:spcPts val="0"/>
              </a:spcBef>
              <a:spcAft>
                <a:spcPts val="0"/>
              </a:spcAft>
              <a:buNone/>
            </a:pPr>
            <a:endParaRPr sz="1000" dirty="0">
              <a:solidFill>
                <a:srgbClr val="333333"/>
              </a:solidFill>
              <a:highlight>
                <a:srgbClr val="FFFFFF"/>
              </a:highlight>
              <a:latin typeface="Arial"/>
              <a:ea typeface="Arial"/>
              <a:cs typeface="Arial"/>
              <a:sym typeface="Arial"/>
            </a:endParaRPr>
          </a:p>
          <a:p>
            <a:pPr lvl="0" algn="just" rtl="0">
              <a:lnSpc>
                <a:spcPct val="115000"/>
              </a:lnSpc>
              <a:spcBef>
                <a:spcPts val="0"/>
              </a:spcBef>
              <a:spcAft>
                <a:spcPts val="0"/>
              </a:spcAft>
              <a:buNone/>
            </a:pPr>
            <a:endParaRPr sz="1000" dirty="0">
              <a:solidFill>
                <a:srgbClr val="000000"/>
              </a:solidFill>
              <a:latin typeface="Arial"/>
              <a:ea typeface="Arial"/>
              <a:cs typeface="Arial"/>
              <a:sym typeface="Arial"/>
            </a:endParaRPr>
          </a:p>
          <a:p>
            <a:pPr lvl="0" algn="just" rtl="0">
              <a:lnSpc>
                <a:spcPct val="115000"/>
              </a:lnSpc>
              <a:spcBef>
                <a:spcPts val="0"/>
              </a:spcBef>
              <a:spcAft>
                <a:spcPts val="1000"/>
              </a:spcAft>
              <a:buNone/>
            </a:pPr>
            <a:endParaRPr sz="1000" dirty="0">
              <a:solidFill>
                <a:schemeClr val="dk1"/>
              </a:solidFill>
              <a:latin typeface="Arial"/>
              <a:ea typeface="Arial"/>
              <a:cs typeface="Arial"/>
              <a:sym typeface="Arial"/>
            </a:endParaRPr>
          </a:p>
          <a:p>
            <a:pPr lvl="0" algn="just" rtl="0">
              <a:lnSpc>
                <a:spcPct val="115000"/>
              </a:lnSpc>
              <a:spcBef>
                <a:spcPts val="0"/>
              </a:spcBef>
              <a:spcAft>
                <a:spcPts val="1000"/>
              </a:spcAft>
              <a:buNone/>
            </a:pPr>
            <a:endParaRPr sz="1000" dirty="0">
              <a:solidFill>
                <a:schemeClr val="dk1"/>
              </a:solidFill>
              <a:latin typeface="Arial"/>
              <a:ea typeface="Arial"/>
              <a:cs typeface="Arial"/>
              <a:sym typeface="Arial"/>
            </a:endParaRPr>
          </a:p>
          <a:p>
            <a:pPr lvl="0" algn="just" rtl="0">
              <a:lnSpc>
                <a:spcPct val="115000"/>
              </a:lnSpc>
              <a:spcBef>
                <a:spcPts val="0"/>
              </a:spcBef>
              <a:spcAft>
                <a:spcPts val="1000"/>
              </a:spcAft>
              <a:buClr>
                <a:schemeClr val="dk1"/>
              </a:buClr>
              <a:buSzPct val="110000"/>
              <a:buFont typeface="Arial"/>
              <a:buNone/>
            </a:pPr>
            <a:endParaRPr sz="1000" dirty="0">
              <a:solidFill>
                <a:srgbClr val="000000"/>
              </a:solidFill>
              <a:latin typeface="Arial"/>
              <a:ea typeface="Arial"/>
              <a:cs typeface="Arial"/>
              <a:sym typeface="Arial"/>
            </a:endParaRPr>
          </a:p>
          <a:p>
            <a:pPr lvl="0" rtl="0">
              <a:spcBef>
                <a:spcPts val="0"/>
              </a:spcBef>
              <a:buNone/>
            </a:pPr>
            <a:endParaRPr sz="1000" dirty="0">
              <a:solidFill>
                <a:srgbClr val="000000"/>
              </a:solidFill>
              <a:latin typeface="Verdana"/>
              <a:ea typeface="Verdana"/>
              <a:cs typeface="Verdana"/>
              <a:sym typeface="Verdana"/>
            </a:endParaRPr>
          </a:p>
          <a:p>
            <a:pPr lvl="0" rtl="0">
              <a:spcBef>
                <a:spcPts val="0"/>
              </a:spcBef>
              <a:buNone/>
            </a:pPr>
            <a:endParaRPr sz="11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sp>
        <p:nvSpPr>
          <p:cNvPr id="758" name="Shape 758"/>
          <p:cNvSpPr txBox="1">
            <a:spLocks noGrp="1"/>
          </p:cNvSpPr>
          <p:nvPr>
            <p:ph type="title"/>
          </p:nvPr>
        </p:nvSpPr>
        <p:spPr>
          <a:xfrm>
            <a:off x="595525" y="691975"/>
            <a:ext cx="6140400" cy="421200"/>
          </a:xfrm>
          <a:prstGeom prst="rect">
            <a:avLst/>
          </a:prstGeom>
        </p:spPr>
        <p:txBody>
          <a:bodyPr wrap="square" lIns="91425" tIns="91425" rIns="91425" bIns="91425" anchor="b" anchorCtr="0">
            <a:noAutofit/>
          </a:bodyPr>
          <a:lstStyle/>
          <a:p>
            <a:pPr lvl="0" rtl="0">
              <a:spcBef>
                <a:spcPts val="0"/>
              </a:spcBef>
              <a:buNone/>
            </a:pPr>
            <a:r>
              <a:rPr lang="pt-BR"/>
              <a:t>Referências</a:t>
            </a:r>
          </a:p>
        </p:txBody>
      </p:sp>
      <p:sp>
        <p:nvSpPr>
          <p:cNvPr id="759" name="Shape 759"/>
          <p:cNvSpPr txBox="1">
            <a:spLocks noGrp="1"/>
          </p:cNvSpPr>
          <p:nvPr>
            <p:ph type="body" idx="1"/>
          </p:nvPr>
        </p:nvSpPr>
        <p:spPr>
          <a:xfrm>
            <a:off x="595525" y="1113175"/>
            <a:ext cx="6451200" cy="4426200"/>
          </a:xfrm>
          <a:prstGeom prst="rect">
            <a:avLst/>
          </a:prstGeom>
        </p:spPr>
        <p:txBody>
          <a:bodyPr wrap="square" lIns="91425" tIns="91425" rIns="91425" bIns="91425" anchor="t" anchorCtr="0">
            <a:noAutofit/>
          </a:bodyPr>
          <a:lstStyle/>
          <a:p>
            <a:pPr lvl="0" rtl="0">
              <a:lnSpc>
                <a:spcPct val="115000"/>
              </a:lnSpc>
              <a:spcBef>
                <a:spcPts val="0"/>
              </a:spcBef>
              <a:buClr>
                <a:schemeClr val="dk1"/>
              </a:buClr>
              <a:buSzPct val="110000"/>
              <a:buFont typeface="Arial"/>
              <a:buNone/>
            </a:pPr>
            <a:r>
              <a:rPr lang="pt-BR" sz="1000">
                <a:solidFill>
                  <a:schemeClr val="dk1"/>
                </a:solidFill>
                <a:latin typeface="Arial"/>
                <a:ea typeface="Arial"/>
                <a:cs typeface="Arial"/>
                <a:sym typeface="Arial"/>
              </a:rPr>
              <a:t>12. KONEMAN. Diagnostico microbiologico. 6 ed. [S.L.]: MEDICA PANAMERICAN, 2013. 1696 p.</a:t>
            </a:r>
          </a:p>
          <a:p>
            <a:pPr lvl="0" rtl="0">
              <a:lnSpc>
                <a:spcPct val="115000"/>
              </a:lnSpc>
              <a:spcBef>
                <a:spcPts val="0"/>
              </a:spcBef>
              <a:buClr>
                <a:schemeClr val="dk1"/>
              </a:buClr>
              <a:buSzPct val="110000"/>
              <a:buFont typeface="Arial"/>
              <a:buNone/>
            </a:pPr>
            <a:r>
              <a:rPr lang="pt-BR" sz="1000">
                <a:solidFill>
                  <a:schemeClr val="dk1"/>
                </a:solidFill>
                <a:latin typeface="Arial"/>
                <a:ea typeface="Arial"/>
                <a:cs typeface="Arial"/>
                <a:sym typeface="Arial"/>
              </a:rPr>
              <a:t>13. CAUDURO. Moraxella catarrahalis: um antigo microorganismo em novas roupagens. Caderno de farmácia , Cidade, v. 15, n. 1, p. 15-17, mai./out. 2017. Disponível em: &lt;https://www.lume.ufrgs.br/bitstream/handle/10183/19382/000296768.pdf?sequence=1&gt;.Acesso em: 15 out. 2017.</a:t>
            </a:r>
          </a:p>
          <a:p>
            <a:pPr lvl="0" rtl="0">
              <a:lnSpc>
                <a:spcPct val="115000"/>
              </a:lnSpc>
              <a:spcBef>
                <a:spcPts val="0"/>
              </a:spcBef>
              <a:buClr>
                <a:schemeClr val="dk1"/>
              </a:buClr>
              <a:buSzPct val="110000"/>
              <a:buFont typeface="Arial"/>
              <a:buNone/>
            </a:pPr>
            <a:endParaRPr sz="1000">
              <a:solidFill>
                <a:srgbClr val="000000"/>
              </a:solidFill>
              <a:highlight>
                <a:srgbClr val="FFFFFF"/>
              </a:highlight>
              <a:latin typeface="Arial"/>
              <a:ea typeface="Arial"/>
              <a:cs typeface="Arial"/>
              <a:sym typeface="Arial"/>
            </a:endParaRPr>
          </a:p>
          <a:p>
            <a:pPr lvl="0" algn="just" rtl="0">
              <a:lnSpc>
                <a:spcPct val="115000"/>
              </a:lnSpc>
              <a:spcBef>
                <a:spcPts val="0"/>
              </a:spcBef>
              <a:spcAft>
                <a:spcPts val="0"/>
              </a:spcAft>
              <a:buNone/>
            </a:pPr>
            <a:endParaRPr sz="1000">
              <a:solidFill>
                <a:srgbClr val="333333"/>
              </a:solidFill>
              <a:highlight>
                <a:srgbClr val="FFFFFF"/>
              </a:highlight>
              <a:latin typeface="Arial"/>
              <a:ea typeface="Arial"/>
              <a:cs typeface="Arial"/>
              <a:sym typeface="Arial"/>
            </a:endParaRPr>
          </a:p>
          <a:p>
            <a:pPr lvl="0" algn="just" rtl="0">
              <a:lnSpc>
                <a:spcPct val="115000"/>
              </a:lnSpc>
              <a:spcBef>
                <a:spcPts val="0"/>
              </a:spcBef>
              <a:spcAft>
                <a:spcPts val="0"/>
              </a:spcAft>
              <a:buNone/>
            </a:pPr>
            <a:endParaRPr sz="1000">
              <a:solidFill>
                <a:srgbClr val="333333"/>
              </a:solidFill>
              <a:highlight>
                <a:srgbClr val="FFFFFF"/>
              </a:highlight>
              <a:latin typeface="Arial"/>
              <a:ea typeface="Arial"/>
              <a:cs typeface="Arial"/>
              <a:sym typeface="Arial"/>
            </a:endParaRPr>
          </a:p>
          <a:p>
            <a:pPr lvl="0" algn="just" rtl="0">
              <a:lnSpc>
                <a:spcPct val="115000"/>
              </a:lnSpc>
              <a:spcBef>
                <a:spcPts val="0"/>
              </a:spcBef>
              <a:spcAft>
                <a:spcPts val="0"/>
              </a:spcAft>
              <a:buNone/>
            </a:pPr>
            <a:endParaRPr sz="1000">
              <a:solidFill>
                <a:srgbClr val="000000"/>
              </a:solidFill>
              <a:latin typeface="Arial"/>
              <a:ea typeface="Arial"/>
              <a:cs typeface="Arial"/>
              <a:sym typeface="Arial"/>
            </a:endParaRPr>
          </a:p>
          <a:p>
            <a:pPr lvl="0" algn="just" rtl="0">
              <a:lnSpc>
                <a:spcPct val="115000"/>
              </a:lnSpc>
              <a:spcBef>
                <a:spcPts val="0"/>
              </a:spcBef>
              <a:spcAft>
                <a:spcPts val="1000"/>
              </a:spcAft>
              <a:buNone/>
            </a:pPr>
            <a:endParaRPr sz="1000">
              <a:solidFill>
                <a:schemeClr val="dk1"/>
              </a:solidFill>
              <a:latin typeface="Arial"/>
              <a:ea typeface="Arial"/>
              <a:cs typeface="Arial"/>
              <a:sym typeface="Arial"/>
            </a:endParaRPr>
          </a:p>
          <a:p>
            <a:pPr lvl="0" algn="just" rtl="0">
              <a:lnSpc>
                <a:spcPct val="115000"/>
              </a:lnSpc>
              <a:spcBef>
                <a:spcPts val="0"/>
              </a:spcBef>
              <a:spcAft>
                <a:spcPts val="1000"/>
              </a:spcAft>
              <a:buNone/>
            </a:pPr>
            <a:endParaRPr sz="1000">
              <a:solidFill>
                <a:schemeClr val="dk1"/>
              </a:solidFill>
              <a:latin typeface="Arial"/>
              <a:ea typeface="Arial"/>
              <a:cs typeface="Arial"/>
              <a:sym typeface="Arial"/>
            </a:endParaRPr>
          </a:p>
          <a:p>
            <a:pPr lvl="0" algn="just" rtl="0">
              <a:lnSpc>
                <a:spcPct val="115000"/>
              </a:lnSpc>
              <a:spcBef>
                <a:spcPts val="0"/>
              </a:spcBef>
              <a:spcAft>
                <a:spcPts val="1000"/>
              </a:spcAft>
              <a:buClr>
                <a:schemeClr val="dk1"/>
              </a:buClr>
              <a:buSzPct val="110000"/>
              <a:buFont typeface="Arial"/>
              <a:buNone/>
            </a:pPr>
            <a:endParaRPr sz="1000">
              <a:solidFill>
                <a:srgbClr val="000000"/>
              </a:solidFill>
              <a:latin typeface="Arial"/>
              <a:ea typeface="Arial"/>
              <a:cs typeface="Arial"/>
              <a:sym typeface="Arial"/>
            </a:endParaRPr>
          </a:p>
          <a:p>
            <a:pPr lvl="0" rtl="0">
              <a:spcBef>
                <a:spcPts val="0"/>
              </a:spcBef>
              <a:buNone/>
            </a:pPr>
            <a:endParaRPr sz="1000">
              <a:solidFill>
                <a:srgbClr val="000000"/>
              </a:solidFill>
              <a:latin typeface="Verdana"/>
              <a:ea typeface="Verdana"/>
              <a:cs typeface="Verdana"/>
              <a:sym typeface="Verdana"/>
            </a:endParaRPr>
          </a:p>
          <a:p>
            <a:pPr lvl="0" rtl="0">
              <a:spcBef>
                <a:spcPts val="0"/>
              </a:spcBef>
              <a:buNone/>
            </a:pPr>
            <a:endParaRPr sz="110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ctrTitle"/>
          </p:nvPr>
        </p:nvSpPr>
        <p:spPr>
          <a:xfrm>
            <a:off x="311700" y="2082900"/>
            <a:ext cx="8520600" cy="977700"/>
          </a:xfrm>
          <a:prstGeom prst="rect">
            <a:avLst/>
          </a:prstGeom>
        </p:spPr>
        <p:txBody>
          <a:bodyPr wrap="square" lIns="91425" tIns="91425" rIns="91425" bIns="91425" anchor="b" anchorCtr="0">
            <a:noAutofit/>
          </a:bodyPr>
          <a:lstStyle/>
          <a:p>
            <a:pPr lvl="0" rtl="0">
              <a:lnSpc>
                <a:spcPct val="115000"/>
              </a:lnSpc>
              <a:spcBef>
                <a:spcPts val="0"/>
              </a:spcBef>
              <a:buClr>
                <a:schemeClr val="dk1"/>
              </a:buClr>
              <a:buSzPct val="25000"/>
              <a:buFont typeface="Arial"/>
              <a:buNone/>
            </a:pPr>
            <a:r>
              <a:rPr lang="pt-BR" sz="4800" i="1">
                <a:solidFill>
                  <a:schemeClr val="accent1"/>
                </a:solidFill>
              </a:rPr>
              <a:t>Moraxella Catarrhalis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2400" i="1"/>
              <a:t>MORAXELLA CATARRHALIS</a:t>
            </a:r>
          </a:p>
        </p:txBody>
      </p:sp>
      <p:sp>
        <p:nvSpPr>
          <p:cNvPr id="545" name="Shape 545"/>
          <p:cNvSpPr txBox="1"/>
          <p:nvPr/>
        </p:nvSpPr>
        <p:spPr>
          <a:xfrm>
            <a:off x="3699950" y="1401500"/>
            <a:ext cx="3524700" cy="3545700"/>
          </a:xfrm>
          <a:prstGeom prst="rect">
            <a:avLst/>
          </a:prstGeom>
          <a:noFill/>
          <a:ln>
            <a:noFill/>
          </a:ln>
        </p:spPr>
        <p:txBody>
          <a:bodyPr wrap="square" lIns="91425" tIns="91425" rIns="91425" bIns="91425" anchor="t" anchorCtr="0">
            <a:noAutofit/>
          </a:bodyPr>
          <a:lstStyle/>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Arranjo: Diplococo</a:t>
            </a: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Gram-negativo</a:t>
            </a: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Oxidase positivo</a:t>
            </a: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Aeróbio </a:t>
            </a: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Imóvel</a:t>
            </a: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Não flagelado</a:t>
            </a: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Tamanho: 0,5 - 1,5μm em diâmetro</a:t>
            </a:r>
          </a:p>
          <a:p>
            <a:pPr lvl="0" rtl="0">
              <a:lnSpc>
                <a:spcPct val="115000"/>
              </a:lnSpc>
              <a:spcBef>
                <a:spcPts val="0"/>
              </a:spcBef>
              <a:buNone/>
            </a:pPr>
            <a:endParaRPr>
              <a:solidFill>
                <a:srgbClr val="3D4965"/>
              </a:solidFill>
              <a:latin typeface="Sniglet"/>
              <a:ea typeface="Sniglet"/>
              <a:cs typeface="Sniglet"/>
              <a:sym typeface="Sniglet"/>
            </a:endParaRPr>
          </a:p>
          <a:p>
            <a:pPr marL="457200" lvl="0"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3º patógeno mais importante do Trato Respiratório humano </a:t>
            </a:r>
          </a:p>
          <a:p>
            <a:pPr marL="914400" lvl="1" indent="-228600" rtl="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1º: </a:t>
            </a:r>
            <a:r>
              <a:rPr lang="pt-BR" i="1">
                <a:solidFill>
                  <a:srgbClr val="3D4965"/>
                </a:solidFill>
                <a:latin typeface="Sniglet"/>
                <a:ea typeface="Sniglet"/>
                <a:cs typeface="Sniglet"/>
                <a:sym typeface="Sniglet"/>
              </a:rPr>
              <a:t>Streptococcus pneumoniae</a:t>
            </a:r>
          </a:p>
          <a:p>
            <a:pPr marL="914400" lvl="1" indent="-228600">
              <a:lnSpc>
                <a:spcPct val="115000"/>
              </a:lnSpc>
              <a:spcBef>
                <a:spcPts val="0"/>
              </a:spcBef>
              <a:buClr>
                <a:srgbClr val="3D4965"/>
              </a:buClr>
              <a:buFont typeface="Sniglet"/>
              <a:buChar char="○"/>
            </a:pPr>
            <a:r>
              <a:rPr lang="pt-BR">
                <a:solidFill>
                  <a:srgbClr val="3D4965"/>
                </a:solidFill>
                <a:latin typeface="Sniglet"/>
                <a:ea typeface="Sniglet"/>
                <a:cs typeface="Sniglet"/>
                <a:sym typeface="Sniglet"/>
              </a:rPr>
              <a:t>2º: </a:t>
            </a:r>
            <a:r>
              <a:rPr lang="pt-BR" i="1">
                <a:solidFill>
                  <a:srgbClr val="3D4965"/>
                </a:solidFill>
                <a:latin typeface="Sniglet"/>
                <a:ea typeface="Sniglet"/>
                <a:cs typeface="Sniglet"/>
                <a:sym typeface="Sniglet"/>
              </a:rPr>
              <a:t>Haemophilus influenzae</a:t>
            </a:r>
          </a:p>
        </p:txBody>
      </p:sp>
      <p:pic>
        <p:nvPicPr>
          <p:cNvPr id="546" name="Shape 546" descr="microbio 2.png"/>
          <p:cNvPicPr preferRelativeResize="0"/>
          <p:nvPr/>
        </p:nvPicPr>
        <p:blipFill>
          <a:blip r:embed="rId3">
            <a:alphaModFix/>
          </a:blip>
          <a:stretch>
            <a:fillRect/>
          </a:stretch>
        </p:blipFill>
        <p:spPr>
          <a:xfrm>
            <a:off x="502775" y="1767400"/>
            <a:ext cx="3028950" cy="2266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Shape 551"/>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Clr>
                <a:schemeClr val="dk1"/>
              </a:buClr>
              <a:buSzPct val="45833"/>
              <a:buFont typeface="Arial"/>
              <a:buNone/>
            </a:pPr>
            <a:r>
              <a:rPr lang="pt-BR" sz="2400" i="1"/>
              <a:t>MORAXELLA CATARRHALIS - </a:t>
            </a:r>
            <a:r>
              <a:rPr lang="pt-BR" sz="2400"/>
              <a:t>Taxonomia</a:t>
            </a:r>
          </a:p>
        </p:txBody>
      </p:sp>
      <p:sp>
        <p:nvSpPr>
          <p:cNvPr id="552" name="Shape 552"/>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marL="457200" lvl="0" indent="-317500" algn="just" rtl="0">
              <a:lnSpc>
                <a:spcPct val="115000"/>
              </a:lnSpc>
              <a:spcBef>
                <a:spcPts val="0"/>
              </a:spcBef>
              <a:spcAft>
                <a:spcPts val="1000"/>
              </a:spcAft>
              <a:buSzPct val="100000"/>
              <a:buFont typeface="Sniglet"/>
            </a:pPr>
            <a:r>
              <a:rPr lang="pt-BR" sz="1400">
                <a:latin typeface="Sniglet"/>
                <a:ea typeface="Sniglet"/>
                <a:cs typeface="Sniglet"/>
                <a:sym typeface="Sniglet"/>
              </a:rPr>
              <a:t>Domínio: </a:t>
            </a:r>
            <a:r>
              <a:rPr lang="pt-BR" sz="1400" i="1">
                <a:latin typeface="Sniglet"/>
                <a:ea typeface="Sniglet"/>
                <a:cs typeface="Sniglet"/>
                <a:sym typeface="Sniglet"/>
              </a:rPr>
              <a:t>Bacteria</a:t>
            </a:r>
          </a:p>
          <a:p>
            <a:pPr marL="457200" lvl="0" indent="-317500" algn="just" rtl="0">
              <a:lnSpc>
                <a:spcPct val="115000"/>
              </a:lnSpc>
              <a:spcBef>
                <a:spcPts val="0"/>
              </a:spcBef>
              <a:spcAft>
                <a:spcPts val="1000"/>
              </a:spcAft>
              <a:buSzPct val="100000"/>
              <a:buFont typeface="Sniglet"/>
            </a:pPr>
            <a:r>
              <a:rPr lang="pt-BR" sz="1400">
                <a:latin typeface="Sniglet"/>
                <a:ea typeface="Sniglet"/>
                <a:cs typeface="Sniglet"/>
                <a:sym typeface="Sniglet"/>
              </a:rPr>
              <a:t>Filo: </a:t>
            </a:r>
            <a:r>
              <a:rPr lang="pt-BR" sz="1400" i="1">
                <a:latin typeface="Sniglet"/>
                <a:ea typeface="Sniglet"/>
                <a:cs typeface="Sniglet"/>
                <a:sym typeface="Sniglet"/>
              </a:rPr>
              <a:t>Proteobacteria</a:t>
            </a:r>
          </a:p>
          <a:p>
            <a:pPr marL="457200" lvl="0" indent="-317500" algn="just" rtl="0">
              <a:lnSpc>
                <a:spcPct val="115000"/>
              </a:lnSpc>
              <a:spcBef>
                <a:spcPts val="0"/>
              </a:spcBef>
              <a:spcAft>
                <a:spcPts val="1000"/>
              </a:spcAft>
              <a:buSzPct val="100000"/>
              <a:buFont typeface="Sniglet"/>
            </a:pPr>
            <a:r>
              <a:rPr lang="pt-BR" sz="1400">
                <a:latin typeface="Sniglet"/>
                <a:ea typeface="Sniglet"/>
                <a:cs typeface="Sniglet"/>
                <a:sym typeface="Sniglet"/>
              </a:rPr>
              <a:t>Classe: </a:t>
            </a:r>
            <a:r>
              <a:rPr lang="pt-BR" sz="1400" i="1">
                <a:latin typeface="Sniglet"/>
                <a:ea typeface="Sniglet"/>
                <a:cs typeface="Sniglet"/>
                <a:sym typeface="Sniglet"/>
              </a:rPr>
              <a:t>Gammaproteobacteria</a:t>
            </a:r>
          </a:p>
          <a:p>
            <a:pPr lvl="0" algn="just" rtl="0">
              <a:lnSpc>
                <a:spcPct val="115000"/>
              </a:lnSpc>
              <a:spcBef>
                <a:spcPts val="0"/>
              </a:spcBef>
              <a:spcAft>
                <a:spcPts val="1000"/>
              </a:spcAft>
              <a:buNone/>
            </a:pPr>
            <a:endParaRPr i="1"/>
          </a:p>
        </p:txBody>
      </p:sp>
      <p:pic>
        <p:nvPicPr>
          <p:cNvPr id="553" name="Shape 553"/>
          <p:cNvPicPr preferRelativeResize="0"/>
          <p:nvPr/>
        </p:nvPicPr>
        <p:blipFill>
          <a:blip r:embed="rId3">
            <a:alphaModFix/>
          </a:blip>
          <a:stretch>
            <a:fillRect/>
          </a:stretch>
        </p:blipFill>
        <p:spPr>
          <a:xfrm>
            <a:off x="1039025" y="2421740"/>
            <a:ext cx="5558200" cy="2615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sz="2400" i="1"/>
              <a:t>MORAXELLA CATARRHALIS - </a:t>
            </a:r>
            <a:r>
              <a:rPr lang="pt-BR" sz="2400"/>
              <a:t>Morfologia</a:t>
            </a:r>
          </a:p>
        </p:txBody>
      </p:sp>
      <p:sp>
        <p:nvSpPr>
          <p:cNvPr id="559" name="Shape 559"/>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lvl="0">
              <a:spcBef>
                <a:spcPts val="0"/>
              </a:spcBef>
              <a:buNone/>
            </a:pPr>
            <a:r>
              <a:rPr lang="pt-BR" sz="1400">
                <a:latin typeface="Sniglet"/>
                <a:ea typeface="Sniglet"/>
                <a:cs typeface="Sniglet"/>
                <a:sym typeface="Sniglet"/>
              </a:rPr>
              <a:t>Gram - Negativa: Parede Celular</a:t>
            </a:r>
          </a:p>
        </p:txBody>
      </p:sp>
      <p:pic>
        <p:nvPicPr>
          <p:cNvPr id="560" name="Shape 560"/>
          <p:cNvPicPr preferRelativeResize="0"/>
          <p:nvPr/>
        </p:nvPicPr>
        <p:blipFill>
          <a:blip r:embed="rId3">
            <a:alphaModFix/>
          </a:blip>
          <a:stretch>
            <a:fillRect/>
          </a:stretch>
        </p:blipFill>
        <p:spPr>
          <a:xfrm>
            <a:off x="926550" y="1854829"/>
            <a:ext cx="6140400" cy="281957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rtl="0">
              <a:spcBef>
                <a:spcPts val="0"/>
              </a:spcBef>
              <a:buNone/>
            </a:pPr>
            <a:r>
              <a:rPr lang="pt-BR" sz="2400" i="1"/>
              <a:t>MORAXELLA CATARRHALIS - </a:t>
            </a:r>
            <a:r>
              <a:rPr lang="pt-BR" sz="2400"/>
              <a:t>Morfologia</a:t>
            </a:r>
          </a:p>
        </p:txBody>
      </p:sp>
      <p:sp>
        <p:nvSpPr>
          <p:cNvPr id="566" name="Shape 566"/>
          <p:cNvSpPr txBox="1">
            <a:spLocks noGrp="1"/>
          </p:cNvSpPr>
          <p:nvPr>
            <p:ph type="body" idx="1"/>
          </p:nvPr>
        </p:nvSpPr>
        <p:spPr>
          <a:xfrm>
            <a:off x="747925" y="1302837"/>
            <a:ext cx="6140400" cy="3610800"/>
          </a:xfrm>
          <a:prstGeom prst="rect">
            <a:avLst/>
          </a:prstGeom>
        </p:spPr>
        <p:txBody>
          <a:bodyPr wrap="square" lIns="91425" tIns="91425" rIns="91425" bIns="91425" anchor="t" anchorCtr="0">
            <a:noAutofit/>
          </a:bodyPr>
          <a:lstStyle/>
          <a:p>
            <a:pPr lvl="0" rtl="0">
              <a:spcBef>
                <a:spcPts val="0"/>
              </a:spcBef>
              <a:buNone/>
            </a:pPr>
            <a:r>
              <a:rPr lang="pt-BR" sz="1400">
                <a:latin typeface="Sniglet"/>
                <a:ea typeface="Sniglet"/>
                <a:cs typeface="Sniglet"/>
                <a:sym typeface="Sniglet"/>
              </a:rPr>
              <a:t>Cápsula e fímbrias/pili (em algumas cepas) </a:t>
            </a:r>
          </a:p>
        </p:txBody>
      </p:sp>
      <p:pic>
        <p:nvPicPr>
          <p:cNvPr id="567" name="Shape 567"/>
          <p:cNvPicPr preferRelativeResize="0"/>
          <p:nvPr/>
        </p:nvPicPr>
        <p:blipFill>
          <a:blip r:embed="rId3">
            <a:alphaModFix/>
          </a:blip>
          <a:stretch>
            <a:fillRect/>
          </a:stretch>
        </p:blipFill>
        <p:spPr>
          <a:xfrm>
            <a:off x="1779899" y="1879924"/>
            <a:ext cx="3801951" cy="2914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747925" y="225025"/>
            <a:ext cx="6140400" cy="857400"/>
          </a:xfrm>
          <a:prstGeom prst="rect">
            <a:avLst/>
          </a:prstGeom>
        </p:spPr>
        <p:txBody>
          <a:bodyPr wrap="square" lIns="91425" tIns="91425" rIns="91425" bIns="91425" anchor="b" anchorCtr="0">
            <a:noAutofit/>
          </a:bodyPr>
          <a:lstStyle/>
          <a:p>
            <a:pPr lvl="0">
              <a:spcBef>
                <a:spcPts val="0"/>
              </a:spcBef>
              <a:buNone/>
            </a:pPr>
            <a:r>
              <a:rPr lang="pt-BR"/>
              <a:t>Condições de cultivo </a:t>
            </a:r>
          </a:p>
        </p:txBody>
      </p:sp>
      <p:sp>
        <p:nvSpPr>
          <p:cNvPr id="573" name="Shape 573"/>
          <p:cNvSpPr txBox="1">
            <a:spLocks noGrp="1"/>
          </p:cNvSpPr>
          <p:nvPr>
            <p:ph type="body" idx="1"/>
          </p:nvPr>
        </p:nvSpPr>
        <p:spPr>
          <a:xfrm>
            <a:off x="747925" y="1082425"/>
            <a:ext cx="2330400" cy="3831300"/>
          </a:xfrm>
          <a:prstGeom prst="rect">
            <a:avLst/>
          </a:prstGeom>
        </p:spPr>
        <p:txBody>
          <a:bodyPr wrap="square" lIns="91425" tIns="91425" rIns="91425" bIns="91425" anchor="t" anchorCtr="0">
            <a:noAutofit/>
          </a:bodyPr>
          <a:lstStyle/>
          <a:p>
            <a:pPr marL="457200" lvl="0" indent="-317500" rtl="0">
              <a:spcBef>
                <a:spcPts val="0"/>
              </a:spcBef>
              <a:buSzPct val="100000"/>
              <a:buFont typeface="Sniglet"/>
            </a:pPr>
            <a:r>
              <a:rPr lang="pt-BR" sz="1400">
                <a:latin typeface="Sniglet"/>
                <a:ea typeface="Sniglet"/>
                <a:cs typeface="Sniglet"/>
                <a:sym typeface="Sniglet"/>
              </a:rPr>
              <a:t>Crescem tanto em ágar chocolate como em ágar sangue </a:t>
            </a:r>
          </a:p>
          <a:p>
            <a:pPr lvl="0" rtl="0">
              <a:spcBef>
                <a:spcPts val="0"/>
              </a:spcBef>
              <a:buNone/>
            </a:pPr>
            <a:endParaRPr sz="1400">
              <a:latin typeface="Sniglet"/>
              <a:ea typeface="Sniglet"/>
              <a:cs typeface="Sniglet"/>
              <a:sym typeface="Sniglet"/>
            </a:endParaRPr>
          </a:p>
          <a:p>
            <a:pPr marL="457200" lvl="0" indent="-317500" rtl="0">
              <a:spcBef>
                <a:spcPts val="0"/>
              </a:spcBef>
              <a:buSzPct val="100000"/>
              <a:buFont typeface="Sniglet"/>
            </a:pPr>
            <a:r>
              <a:rPr lang="pt-BR" sz="1400">
                <a:latin typeface="Sniglet"/>
                <a:ea typeface="Sniglet"/>
                <a:cs typeface="Sniglet"/>
                <a:sym typeface="Sniglet"/>
              </a:rPr>
              <a:t>Temperatura 35-37°C</a:t>
            </a:r>
          </a:p>
          <a:p>
            <a:pPr lvl="0" rtl="0">
              <a:spcBef>
                <a:spcPts val="0"/>
              </a:spcBef>
              <a:buNone/>
            </a:pPr>
            <a:endParaRPr sz="1400">
              <a:latin typeface="Sniglet"/>
              <a:ea typeface="Sniglet"/>
              <a:cs typeface="Sniglet"/>
              <a:sym typeface="Sniglet"/>
            </a:endParaRPr>
          </a:p>
          <a:p>
            <a:pPr marL="457200" lvl="0" indent="-317500" rtl="0">
              <a:spcBef>
                <a:spcPts val="0"/>
              </a:spcBef>
              <a:buSzPct val="100000"/>
              <a:buFont typeface="Sniglet"/>
            </a:pPr>
            <a:r>
              <a:rPr lang="pt-BR" sz="1400">
                <a:latin typeface="Sniglet"/>
                <a:ea typeface="Sniglet"/>
                <a:cs typeface="Sniglet"/>
                <a:sym typeface="Sniglet"/>
              </a:rPr>
              <a:t>Colônias opacas e cinzentas</a:t>
            </a:r>
          </a:p>
          <a:p>
            <a:pPr lvl="0">
              <a:spcBef>
                <a:spcPts val="0"/>
              </a:spcBef>
              <a:buNone/>
            </a:pPr>
            <a:endParaRPr/>
          </a:p>
        </p:txBody>
      </p:sp>
      <p:pic>
        <p:nvPicPr>
          <p:cNvPr id="574" name="Shape 574"/>
          <p:cNvPicPr preferRelativeResize="0"/>
          <p:nvPr/>
        </p:nvPicPr>
        <p:blipFill>
          <a:blip r:embed="rId3">
            <a:alphaModFix/>
          </a:blip>
          <a:stretch>
            <a:fillRect/>
          </a:stretch>
        </p:blipFill>
        <p:spPr>
          <a:xfrm>
            <a:off x="3078325" y="1143000"/>
            <a:ext cx="3810000" cy="2857500"/>
          </a:xfrm>
          <a:prstGeom prst="rect">
            <a:avLst/>
          </a:prstGeom>
          <a:noFill/>
          <a:ln>
            <a:noFill/>
          </a:ln>
        </p:spPr>
      </p:pic>
    </p:spTree>
  </p:cSld>
  <p:clrMapOvr>
    <a:masterClrMapping/>
  </p:clrMapOvr>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2189</Words>
  <Application>Microsoft Macintosh PowerPoint</Application>
  <PresentationFormat>On-screen Show (16:9)</PresentationFormat>
  <Paragraphs>225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Dosis</vt:lpstr>
      <vt:lpstr>Verdana</vt:lpstr>
      <vt:lpstr>Sniglet</vt:lpstr>
      <vt:lpstr>Friar template</vt:lpstr>
      <vt:lpstr>Seminário de Microbiologia Tema: Trato respiratório superior </vt:lpstr>
      <vt:lpstr>O TRATO RESPIRATÓRIO SUPERIOR</vt:lpstr>
      <vt:lpstr>TRATO RESPIRATÓRIO SUPERIOR - Microbiota</vt:lpstr>
      <vt:lpstr>Moraxella Catarrhalis</vt:lpstr>
      <vt:lpstr>MORAXELLA CATARRHALIS</vt:lpstr>
      <vt:lpstr>MORAXELLA CATARRHALIS - Taxonomia</vt:lpstr>
      <vt:lpstr>MORAXELLA CATARRHALIS - Morfologia</vt:lpstr>
      <vt:lpstr>MORAXELLA CATARRHALIS - Morfologia</vt:lpstr>
      <vt:lpstr>Condições de cultivo </vt:lpstr>
      <vt:lpstr>Caracterização da cultura </vt:lpstr>
      <vt:lpstr>Fatores de virulência &amp; Mecanismos de Patogenicidade</vt:lpstr>
      <vt:lpstr>Fatores de virulência &amp; Mecanismos de Patogenicidade </vt:lpstr>
      <vt:lpstr>Fatores de virulência &amp; Mecanismos de Patogenicidade </vt:lpstr>
      <vt:lpstr>Fatores de virulência &amp; Mecanismos de Patogenicidade </vt:lpstr>
      <vt:lpstr>Fatores de virulência &amp; Mecanismos de Patogenicidade </vt:lpstr>
      <vt:lpstr>Fatores de virulência &amp; Mecanismos de Patogenicidade </vt:lpstr>
      <vt:lpstr>   Fatores de virulência &amp; Mecanismos de Patogenicidade  </vt:lpstr>
      <vt:lpstr>Manifestações clínicas</vt:lpstr>
      <vt:lpstr>Manifestações clínicas - Otite média</vt:lpstr>
      <vt:lpstr>Manifestações clínicas - infecções no trato respiratório inferior</vt:lpstr>
      <vt:lpstr>Manifestações clínicas - Sinusite</vt:lpstr>
      <vt:lpstr>Principais Bactérias Causadoras de Sinusite</vt:lpstr>
      <vt:lpstr>Mas como eu pego Sinusite?</vt:lpstr>
      <vt:lpstr>Mas como eu pego Sinusite?</vt:lpstr>
      <vt:lpstr>Epidemiologia da Moraxella Catarrhalis </vt:lpstr>
      <vt:lpstr>Epidemiologia da sinusite</vt:lpstr>
      <vt:lpstr>Formas de controle</vt:lpstr>
      <vt:lpstr>Mas sinusite é perigoso?</vt:lpstr>
      <vt:lpstr>Diagnóstico da Otite e Sinusite  </vt:lpstr>
      <vt:lpstr>Tratamento da Otite e Sinusite  </vt:lpstr>
      <vt:lpstr>Referências</vt:lpstr>
      <vt:lpstr>Referências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Seminário de Microbiologia Tema: Trato respiratório superior </dc:title>
  <dc:creator>Yumi</dc:creator>
  <cp:lastModifiedBy>Cristiane  Guzzo</cp:lastModifiedBy>
  <cp:revision>1</cp:revision>
  <dcterms:modified xsi:type="dcterms:W3CDTF">2017-10-27T10:51:14Z</dcterms:modified>
</cp:coreProperties>
</file>