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Default Extension="vsd" ContentType="application/vnd.visio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5" r:id="rId1"/>
  </p:sldMasterIdLst>
  <p:notesMasterIdLst>
    <p:notesMasterId r:id="rId57"/>
  </p:notesMasterIdLst>
  <p:handoutMasterIdLst>
    <p:handoutMasterId r:id="rId58"/>
  </p:handoutMasterIdLst>
  <p:sldIdLst>
    <p:sldId id="256" r:id="rId2"/>
    <p:sldId id="550" r:id="rId3"/>
    <p:sldId id="546" r:id="rId4"/>
    <p:sldId id="547" r:id="rId5"/>
    <p:sldId id="549" r:id="rId6"/>
    <p:sldId id="551" r:id="rId7"/>
    <p:sldId id="552" r:id="rId8"/>
    <p:sldId id="553" r:id="rId9"/>
    <p:sldId id="545" r:id="rId10"/>
    <p:sldId id="554" r:id="rId11"/>
    <p:sldId id="555" r:id="rId12"/>
    <p:sldId id="556" r:id="rId13"/>
    <p:sldId id="535" r:id="rId14"/>
    <p:sldId id="540" r:id="rId15"/>
    <p:sldId id="465" r:id="rId16"/>
    <p:sldId id="466" r:id="rId17"/>
    <p:sldId id="467" r:id="rId18"/>
    <p:sldId id="471" r:id="rId19"/>
    <p:sldId id="544" r:id="rId20"/>
    <p:sldId id="557" r:id="rId21"/>
    <p:sldId id="442" r:id="rId22"/>
    <p:sldId id="346" r:id="rId23"/>
    <p:sldId id="348" r:id="rId24"/>
    <p:sldId id="349" r:id="rId25"/>
    <p:sldId id="351" r:id="rId26"/>
    <p:sldId id="400" r:id="rId27"/>
    <p:sldId id="352" r:id="rId28"/>
    <p:sldId id="488" r:id="rId29"/>
    <p:sldId id="489" r:id="rId30"/>
    <p:sldId id="353" r:id="rId31"/>
    <p:sldId id="355" r:id="rId32"/>
    <p:sldId id="356" r:id="rId33"/>
    <p:sldId id="358" r:id="rId34"/>
    <p:sldId id="401" r:id="rId35"/>
    <p:sldId id="359" r:id="rId36"/>
    <p:sldId id="361" r:id="rId37"/>
    <p:sldId id="483" r:id="rId38"/>
    <p:sldId id="490" r:id="rId39"/>
    <p:sldId id="493" r:id="rId40"/>
    <p:sldId id="494" r:id="rId41"/>
    <p:sldId id="495" r:id="rId42"/>
    <p:sldId id="492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08" r:id="rId56"/>
  </p:sldIdLst>
  <p:sldSz cx="9144000" cy="6858000" type="screen4x3"/>
  <p:notesSz cx="10223500" cy="7099300"/>
  <p:embeddedFontLst>
    <p:embeddedFont>
      <p:font typeface="Calibri" pitchFamily="34" charset="0"/>
      <p:regular r:id="rId59"/>
      <p:bold r:id="rId60"/>
      <p:italic r:id="rId61"/>
      <p:boldItalic r:id="rId62"/>
    </p:embeddedFont>
    <p:embeddedFont>
      <p:font typeface="DejaVu Sans" pitchFamily="34" charset="0"/>
      <p:regular r:id="rId63"/>
      <p:bold r:id="rId64"/>
      <p:italic r:id="rId65"/>
      <p:boldItalic r:id="rId66"/>
    </p:embeddedFont>
  </p:embeddedFontLst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CFFCC"/>
    <a:srgbClr val="33CC33"/>
    <a:srgbClr val="006600"/>
    <a:srgbClr val="00CC99"/>
    <a:srgbClr val="FFCC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9" autoAdjust="0"/>
    <p:restoredTop sz="93728" autoAdjust="0"/>
  </p:normalViewPr>
  <p:slideViewPr>
    <p:cSldViewPr>
      <p:cViewPr>
        <p:scale>
          <a:sx n="70" d="100"/>
          <a:sy n="70" d="100"/>
        </p:scale>
        <p:origin x="-16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236"/>
        <p:guide pos="32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3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4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0488" cy="3549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0730" y="1"/>
            <a:ext cx="4430488" cy="3549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FE5CA2EA-5A7D-4561-A923-C0EAFEEEAE7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743235"/>
            <a:ext cx="4430488" cy="35496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0730" y="6743235"/>
            <a:ext cx="4430488" cy="35496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AFE02466-3B06-4818-BA77-C58BB67A87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0184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8" tIns="49485" rIns="98968" bIns="49485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3317" y="1"/>
            <a:ext cx="4430184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8" tIns="49485" rIns="98968" bIns="494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6925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136" y="3372170"/>
            <a:ext cx="7497233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8" tIns="49485" rIns="98968" bIns="49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4336"/>
            <a:ext cx="4430184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8" tIns="49485" rIns="98968" bIns="49485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3317" y="6744336"/>
            <a:ext cx="4430184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8" tIns="49485" rIns="98968" bIns="494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209E99-9D10-49C7-B20E-94128CA0BD7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E1F5B-38B5-40D5-BB3E-342AD8CF04E9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Fig</a:t>
            </a:r>
            <a:r>
              <a:rPr lang="pt-BR" dirty="0" smtClean="0"/>
              <a:t> 3.18</a:t>
            </a:r>
            <a:r>
              <a:rPr lang="pt-BR" baseline="0" dirty="0" smtClean="0"/>
              <a:t> rastreamento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Fig</a:t>
            </a:r>
            <a:r>
              <a:rPr lang="pt-BR" dirty="0" smtClean="0"/>
              <a:t> 3.20 e 21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saida</a:t>
            </a:r>
            <a:r>
              <a:rPr lang="pt-BR" baseline="0" dirty="0" smtClean="0"/>
              <a:t> dos 2 controladores – saturação e </a:t>
            </a:r>
            <a:r>
              <a:rPr lang="pt-BR" baseline="0" dirty="0" err="1" smtClean="0"/>
              <a:t>seq</a:t>
            </a:r>
            <a:r>
              <a:rPr lang="pt-BR" baseline="0" dirty="0" smtClean="0"/>
              <a:t> zero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Fig</a:t>
            </a:r>
            <a:r>
              <a:rPr lang="pt-BR" dirty="0" smtClean="0"/>
              <a:t> 3.20 e 21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saida</a:t>
            </a:r>
            <a:r>
              <a:rPr lang="pt-BR" baseline="0" dirty="0" smtClean="0"/>
              <a:t> dos 2 controladores – saturação e </a:t>
            </a:r>
            <a:r>
              <a:rPr lang="pt-BR" baseline="0" dirty="0" err="1" smtClean="0"/>
              <a:t>seq</a:t>
            </a:r>
            <a:r>
              <a:rPr lang="pt-BR" baseline="0" dirty="0" smtClean="0"/>
              <a:t> zero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Fig</a:t>
            </a:r>
            <a:r>
              <a:rPr lang="pt-BR" dirty="0" smtClean="0"/>
              <a:t> 3.22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ref</a:t>
            </a:r>
            <a:r>
              <a:rPr lang="pt-BR" baseline="0" dirty="0" smtClean="0"/>
              <a:t> dos </a:t>
            </a:r>
            <a:r>
              <a:rPr lang="pt-BR" baseline="0" dirty="0" err="1" smtClean="0"/>
              <a:t>PWMs</a:t>
            </a:r>
            <a:endParaRPr lang="pt-BR" baseline="0" dirty="0" smtClean="0"/>
          </a:p>
          <a:p>
            <a:pPr defTabSz="989680">
              <a:defRPr/>
            </a:pPr>
            <a:r>
              <a:rPr lang="pt-BR" baseline="0" dirty="0" smtClean="0"/>
              <a:t>Funciona com erros grandes nos transdutores (figura??)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E1F5B-38B5-40D5-BB3E-342AD8CF04E9}" type="slidenum">
              <a:rPr lang="pt-BR"/>
              <a:pPr/>
              <a:t>9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Figura 2.7 e explicação do PWM vetorial e da faixa de variação da </a:t>
            </a:r>
            <a:r>
              <a:rPr lang="pt-BR" dirty="0" err="1" smtClean="0"/>
              <a:t>tensao</a:t>
            </a:r>
            <a:r>
              <a:rPr lang="pt-BR" dirty="0" smtClean="0"/>
              <a:t> 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Controlador</a:t>
            </a:r>
            <a:r>
              <a:rPr lang="pt-BR" baseline="0" dirty="0" smtClean="0"/>
              <a:t> 3f3c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Fig</a:t>
            </a:r>
            <a:r>
              <a:rPr lang="pt-BR" dirty="0" smtClean="0"/>
              <a:t> 3.7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69241" algn="l"/>
                <a:tab pos="1540070" algn="l"/>
                <a:tab pos="2310898" algn="l"/>
                <a:tab pos="3081725" algn="l"/>
              </a:tabLst>
            </a:pPr>
            <a:fld id="{31FBC123-0202-4977-891D-5B28E01D35E3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tabLst>
                  <a:tab pos="769241" algn="l"/>
                  <a:tab pos="1540070" algn="l"/>
                  <a:tab pos="2310898" algn="l"/>
                  <a:tab pos="3081725" algn="l"/>
                </a:tabLst>
              </a:pPr>
              <a:t>28</a:t>
            </a:fld>
            <a:endParaRPr lang="en-US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6925" y="531813"/>
            <a:ext cx="3549650" cy="2663825"/>
          </a:xfrm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4814" y="3372913"/>
            <a:ext cx="7493880" cy="3194520"/>
          </a:xfrm>
          <a:noFill/>
          <a:ln/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69241" algn="l"/>
                <a:tab pos="1540070" algn="l"/>
                <a:tab pos="2310898" algn="l"/>
                <a:tab pos="3081725" algn="l"/>
              </a:tabLst>
            </a:pPr>
            <a:fld id="{31FBC123-0202-4977-891D-5B28E01D35E3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tabLst>
                  <a:tab pos="769241" algn="l"/>
                  <a:tab pos="1540070" algn="l"/>
                  <a:tab pos="2310898" algn="l"/>
                  <a:tab pos="3081725" algn="l"/>
                </a:tabLst>
              </a:pPr>
              <a:t>29</a:t>
            </a:fld>
            <a:endParaRPr lang="en-US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6925" y="531813"/>
            <a:ext cx="3549650" cy="2663825"/>
          </a:xfrm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4814" y="3372913"/>
            <a:ext cx="7493880" cy="3194520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Circuito 3f2c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Fig</a:t>
            </a:r>
            <a:r>
              <a:rPr lang="pt-BR" dirty="0" smtClean="0"/>
              <a:t> 3.17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9E99-9D10-49C7-B20E-94128CA0BD76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25AD-7ADA-4C7F-9678-0BBE93CD51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0C0B-67D2-4FA3-A3AB-70CD2C77B2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6DD-2383-419E-99FD-434B344AB2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771800" y="6389340"/>
            <a:ext cx="603374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PEA2488 – Eletrônica de Potência II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77933-31E8-4618-9186-049AB73383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83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771800" y="6389340"/>
            <a:ext cx="603374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PEA2488 – Eletrônica de Potência II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77933-31E8-4618-9186-049AB73383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83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771800" y="6389340"/>
            <a:ext cx="603374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PEA2488 – Eletrônica de Potência II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77933-31E8-4618-9186-049AB73383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83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08963" cy="9429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27488" cy="485933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37088" y="1438275"/>
            <a:ext cx="4029075" cy="2352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37088" y="3943350"/>
            <a:ext cx="4029075" cy="23542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1BDD-D12B-4C1C-92FF-5B4D0484B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C62-1668-4C76-B25F-BAA50360A2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7829-5FE6-4242-9C95-092D80642E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583-F048-4218-9352-837832D120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E760-CE76-4BB9-9810-FA4D3CBC7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8FE7-205C-4772-AF6E-9411638D8B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9D3-9574-4165-9C2A-5AD5CC6F33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EC86-7482-473A-A469-2EC36BE896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esenho_do_Microsoft_Visio_2003-20101.vsd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Desenho_do_Microsoft_Visio_2003-20102.vsd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696200" cy="3345160"/>
          </a:xfrm>
        </p:spPr>
        <p:txBody>
          <a:bodyPr/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Implementação de Controladores para Conversores Trifásicos, </a:t>
            </a: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3600" b="1" cap="all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5085184"/>
            <a:ext cx="6934200" cy="108924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Lourenço </a:t>
            </a:r>
            <a:r>
              <a:rPr lang="pt-BR" dirty="0" err="1"/>
              <a:t>Matakas</a:t>
            </a:r>
            <a:r>
              <a:rPr lang="pt-BR" dirty="0"/>
              <a:t> Jr.*, </a:t>
            </a:r>
          </a:p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1AF8-6E18-438D-B752-FEF39D687724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sintetizar os sinais PWM?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PWM com Portadora Triangular</a:t>
            </a:r>
          </a:p>
          <a:p>
            <a:r>
              <a:rPr lang="pt-BR" dirty="0" smtClean="0"/>
              <a:t>PWM vetorial</a:t>
            </a:r>
          </a:p>
          <a:p>
            <a:r>
              <a:rPr lang="pt-BR" dirty="0" smtClean="0"/>
              <a:t>PWM com Portadora Triangular + injeção de sequencia zero </a:t>
            </a:r>
            <a:r>
              <a:rPr lang="pt-BR" dirty="0" err="1" smtClean="0"/>
              <a:t>ótimizada</a:t>
            </a:r>
            <a:endParaRPr lang="pt-BR" dirty="0" smtClean="0"/>
          </a:p>
          <a:p>
            <a:r>
              <a:rPr lang="pt-BR" dirty="0" smtClean="0"/>
              <a:t>Outros....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 bwMode="auto">
          <a:xfrm>
            <a:off x="395536" y="1268760"/>
            <a:ext cx="8280920" cy="5328592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Conversor trifásico-  3F3B</a:t>
            </a:r>
            <a:br>
              <a:rPr lang="pt-BR" sz="3600" dirty="0" smtClean="0"/>
            </a:br>
            <a:r>
              <a:rPr lang="pt-BR" sz="3600" dirty="0" smtClean="0"/>
              <a:t>PWM escalar -portadora triangular</a:t>
            </a:r>
            <a:endParaRPr lang="pt-BR" dirty="0"/>
          </a:p>
        </p:txBody>
      </p:sp>
      <p:pic>
        <p:nvPicPr>
          <p:cNvPr id="6" name="Espaço Reservado para Conteúdo 5" descr="conversor 3p3w - c pwm.em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408712" cy="525658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 bwMode="auto">
          <a:xfrm>
            <a:off x="395536" y="1268760"/>
            <a:ext cx="8280920" cy="5328592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Conversor trifásico-  3F3B</a:t>
            </a:r>
            <a:br>
              <a:rPr lang="pt-BR" sz="3600" dirty="0" smtClean="0"/>
            </a:br>
            <a:r>
              <a:rPr lang="pt-BR" sz="3600" dirty="0" smtClean="0"/>
              <a:t>PWM </a:t>
            </a:r>
            <a:r>
              <a:rPr lang="pt-BR" sz="3600" dirty="0" smtClean="0"/>
              <a:t>Vetorial</a:t>
            </a:r>
            <a:endParaRPr lang="pt-BR" dirty="0"/>
          </a:p>
        </p:txBody>
      </p:sp>
      <p:pic>
        <p:nvPicPr>
          <p:cNvPr id="6" name="Espaço Reservado para Conteúdo 5" descr="conversor 3p3w - c pwm.emf"/>
          <p:cNvPicPr>
            <a:picLocks noGrp="1"/>
          </p:cNvPicPr>
          <p:nvPr>
            <p:ph idx="1"/>
          </p:nvPr>
        </p:nvPicPr>
        <p:blipFill>
          <a:blip r:embed="rId3" cstate="print"/>
          <a:srcRect b="41096"/>
          <a:stretch>
            <a:fillRect/>
          </a:stretch>
        </p:blipFill>
        <p:spPr>
          <a:xfrm>
            <a:off x="1403648" y="1268760"/>
            <a:ext cx="6408712" cy="309634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67744" y="4365104"/>
            <a:ext cx="2592288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PWM Vetorial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331640" y="5229200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1331640" y="4713143"/>
          <a:ext cx="504056" cy="588065"/>
        </p:xfrm>
        <a:graphic>
          <a:graphicData uri="http://schemas.openxmlformats.org/presentationml/2006/ole">
            <p:oleObj spid="_x0000_s645122" name="Equation" r:id="rId4" imgW="22860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Vetores gerados por conversor VSC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00D4-7C41-425F-879A-14560C1B3524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0" y="1916832"/>
          <a:ext cx="4598988" cy="4392612"/>
        </p:xfrm>
        <a:graphic>
          <a:graphicData uri="http://schemas.openxmlformats.org/presentationml/2006/ole">
            <p:oleObj spid="_x0000_s513026" name="Picture" r:id="rId3" imgW="2730500" imgH="2743200" progId="Word.Picture.8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69335" y="2924944"/>
            <a:ext cx="3432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dirty="0" smtClean="0"/>
              <a:t> 6 vetores de </a:t>
            </a:r>
          </a:p>
          <a:p>
            <a:r>
              <a:rPr lang="pt-BR" dirty="0" smtClean="0"/>
              <a:t>amplitude 4/3 </a:t>
            </a:r>
            <a:r>
              <a:rPr lang="pt-BR" dirty="0" err="1" smtClean="0"/>
              <a:t>Vd</a:t>
            </a:r>
            <a:endParaRPr lang="pt-BR" dirty="0" smtClean="0"/>
          </a:p>
          <a:p>
            <a:endParaRPr lang="pt-BR" dirty="0" smtClean="0"/>
          </a:p>
          <a:p>
            <a:pPr algn="l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 vetores nulos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179512" y="836712"/>
            <a:ext cx="8964488" cy="54726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143000"/>
          </a:xfrm>
        </p:spPr>
        <p:txBody>
          <a:bodyPr/>
          <a:lstStyle/>
          <a:p>
            <a:r>
              <a:rPr lang="pt-BR" sz="3200" dirty="0" smtClean="0"/>
              <a:t>Relação entre as tensões e as regiões no plano  </a:t>
            </a:r>
            <a:endParaRPr lang="pt-BR" sz="32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00D4-7C41-425F-879A-14560C1B3524}" type="slidenum">
              <a:rPr lang="pt-BR" smtClean="0"/>
              <a:pPr/>
              <a:t>14</a:t>
            </a:fld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107504" y="940172"/>
          <a:ext cx="4195763" cy="3136900"/>
        </p:xfrm>
        <a:graphic>
          <a:graphicData uri="http://schemas.openxmlformats.org/presentationml/2006/ole">
            <p:oleObj spid="_x0000_s515076" name="Visio" r:id="rId3" imgW="3151830" imgH="2357060" progId="Visio.Drawing.11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122900" y="2636912"/>
          <a:ext cx="5021099" cy="3527494"/>
        </p:xfrm>
        <a:graphic>
          <a:graphicData uri="http://schemas.openxmlformats.org/presentationml/2006/ole">
            <p:oleObj spid="_x0000_s515077" name="Visio" r:id="rId4" imgW="5928171" imgH="4167235" progId="Visio.Drawing.11">
              <p:embed/>
            </p:oleObj>
          </a:graphicData>
        </a:graphic>
      </p:graphicFrame>
      <p:sp>
        <p:nvSpPr>
          <p:cNvPr id="16" name="Seta para a esquerda e para a direita 15"/>
          <p:cNvSpPr/>
          <p:nvPr/>
        </p:nvSpPr>
        <p:spPr bwMode="auto">
          <a:xfrm rot="1789952">
            <a:off x="2621915" y="4555448"/>
            <a:ext cx="1440160" cy="36004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4932040" y="5085184"/>
            <a:ext cx="396044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4644008" y="2132856"/>
            <a:ext cx="4499992" cy="20162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0" y="1700808"/>
          <a:ext cx="4598634" cy="4392488"/>
        </p:xfrm>
        <a:graphic>
          <a:graphicData uri="http://schemas.openxmlformats.org/presentationml/2006/ole">
            <p:oleObj spid="_x0000_s368642" name="Picture" r:id="rId4" imgW="2730500" imgH="2743200" progId="Word.Picture.8">
              <p:embed/>
            </p:oleObj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/>
              <a:t>PWM vetorial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1- PWM</a:t>
            </a:r>
            <a:endParaRPr lang="pt-BR" sz="2400" dirty="0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980728"/>
            <a:ext cx="412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1-escolha dos vetores</a:t>
            </a:r>
          </a:p>
          <a:p>
            <a:pPr algn="l"/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16816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2- duração de cada vetor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860032" y="45619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3- sequência de aplicação</a:t>
            </a:r>
            <a:endParaRPr lang="pt-BR" sz="3200" dirty="0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4613276" y="2100263"/>
          <a:ext cx="4526610" cy="1832793"/>
        </p:xfrm>
        <a:graphic>
          <a:graphicData uri="http://schemas.openxmlformats.org/presentationml/2006/ole">
            <p:oleObj spid="_x0000_s368643" name="Equation" r:id="rId5" imgW="2234880" imgH="901440" progId="Equation.DSMT4">
              <p:embed/>
            </p:oleObj>
          </a:graphicData>
        </a:graphic>
      </p:graphicFrame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5833" name="Object 9"/>
          <p:cNvGraphicFramePr>
            <a:graphicFrameLocks noChangeAspect="1"/>
          </p:cNvGraphicFramePr>
          <p:nvPr/>
        </p:nvGraphicFramePr>
        <p:xfrm>
          <a:off x="5173663" y="5013325"/>
          <a:ext cx="3488876" cy="575915"/>
        </p:xfrm>
        <a:graphic>
          <a:graphicData uri="http://schemas.openxmlformats.org/presentationml/2006/ole">
            <p:oleObj spid="_x0000_s368644" name="Equation" r:id="rId6" imgW="1358640" imgH="228600" progId="Equation.DSMT4">
              <p:embed/>
            </p:oleObj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3460750" y="1885950"/>
          <a:ext cx="1358900" cy="228600"/>
        </p:xfrm>
        <a:graphic>
          <a:graphicData uri="http://schemas.openxmlformats.org/presentationml/2006/ole">
            <p:oleObj spid="_x0000_s368645" name="Equation" r:id="rId7" imgW="1358640" imgH="228600" progId="Equation.DSMT4">
              <p:embed/>
            </p:oleObj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/>
        </p:nvGraphicFramePr>
        <p:xfrm>
          <a:off x="3683000" y="1905000"/>
          <a:ext cx="914400" cy="190500"/>
        </p:xfrm>
        <a:graphic>
          <a:graphicData uri="http://schemas.openxmlformats.org/presentationml/2006/ole">
            <p:oleObj spid="_x0000_s368646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auto">
          <a:xfrm>
            <a:off x="1835696" y="1196752"/>
            <a:ext cx="5760640" cy="46085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/>
              <a:t>Sequencia de vetores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1- PWM</a:t>
            </a:r>
            <a:endParaRPr lang="pt-BR" sz="2400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Imagem 9" descr="fig2.8 nova.e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1827584"/>
            <a:ext cx="4824536" cy="368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395536" y="1268760"/>
            <a:ext cx="8496944" cy="4968552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Injeção de referencia de seq. </a:t>
            </a:r>
            <a:r>
              <a:rPr lang="pt-BR" sz="3200" dirty="0" smtClean="0"/>
              <a:t>zero ao PWM triangular =PWM vetorial</a:t>
            </a:r>
            <a:endParaRPr lang="pt-BR" sz="3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9" name="Imagem 8" descr="modulador  3 fios com inj de seq zero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51496"/>
            <a:ext cx="6048672" cy="4713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PWM </a:t>
            </a:r>
            <a:r>
              <a:rPr lang="pt-BR" dirty="0" smtClean="0"/>
              <a:t>triangular com injeção de sequencia zero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28800"/>
            <a:ext cx="8062664" cy="144016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PWM escalar = PWM vetorial </a:t>
            </a:r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se</a:t>
            </a:r>
            <a:r>
              <a:rPr lang="pt-BR" kern="0" dirty="0" smtClean="0"/>
              <a:t> forem </a:t>
            </a:r>
            <a:r>
              <a:rPr lang="pt-BR" kern="0" dirty="0"/>
              <a:t>injetada às 3 referências do PWM escalar o </a:t>
            </a:r>
            <a:r>
              <a:rPr lang="pt-BR" kern="0" dirty="0" smtClean="0"/>
              <a:t>sinal: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323528" y="3356992"/>
          <a:ext cx="8208912" cy="869818"/>
        </p:xfrm>
        <a:graphic>
          <a:graphicData uri="http://schemas.openxmlformats.org/presentationml/2006/ole">
            <p:oleObj spid="_x0000_s372739" name="Equation" r:id="rId3" imgW="4305240" imgH="482400" progId="Equation.DSMT4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1- PWM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899592" y="1556792"/>
            <a:ext cx="7488832" cy="4464496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/>
              <a:t>PWM </a:t>
            </a:r>
            <a:r>
              <a:rPr lang="pt-BR" dirty="0" smtClean="0"/>
              <a:t>triangula com injeção de </a:t>
            </a:r>
            <a:r>
              <a:rPr lang="pt-BR" dirty="0" err="1" smtClean="0"/>
              <a:t>vz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6" name="Imagem 5" descr="pwm inj seq zero 3p3w bloco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99749"/>
            <a:ext cx="6120680" cy="43526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1- PWM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PEA2488 – Eletrônica de Potência II</a:t>
            </a:r>
            <a:endParaRPr lang="pt-BR" sz="1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77933-31E8-4618-9186-049AB733839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1124744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Relembrando como funciona:</a:t>
            </a:r>
          </a:p>
          <a:p>
            <a:endParaRPr lang="pt-BR" dirty="0" smtClean="0"/>
          </a:p>
          <a:p>
            <a:pPr algn="l">
              <a:buFont typeface="Arial" pitchFamily="34" charset="0"/>
              <a:buChar char="•"/>
            </a:pPr>
            <a:r>
              <a:rPr lang="pt-BR" dirty="0" smtClean="0"/>
              <a:t> conversor conectado à rede</a:t>
            </a:r>
          </a:p>
          <a:p>
            <a:pPr algn="l">
              <a:buFont typeface="Arial" pitchFamily="34" charset="0"/>
              <a:buChar char="•"/>
            </a:pPr>
            <a:r>
              <a:rPr lang="pt-BR" dirty="0" smtClean="0"/>
              <a:t> injetando potência ativa na rede</a:t>
            </a:r>
          </a:p>
          <a:p>
            <a:pPr algn="l">
              <a:buFont typeface="Arial" pitchFamily="34" charset="0"/>
              <a:buChar char="•"/>
            </a:pPr>
            <a:r>
              <a:rPr lang="pt-BR" dirty="0" smtClean="0"/>
              <a:t> com fator de potência unitário</a:t>
            </a:r>
          </a:p>
          <a:p>
            <a:pPr lvl="1" algn="l">
              <a:buFont typeface="Arial" pitchFamily="34" charset="0"/>
              <a:buChar char="•"/>
            </a:pPr>
            <a:r>
              <a:rPr lang="pt-BR" dirty="0" smtClean="0"/>
              <a:t>Corrente senoidal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de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implementar as malhas de rastreamento de corrente no caso trifásico???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4644008" y="4725144"/>
            <a:ext cx="4499992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032" y="188640"/>
            <a:ext cx="7772400" cy="1143000"/>
          </a:xfrm>
        </p:spPr>
        <p:txBody>
          <a:bodyPr/>
          <a:lstStyle/>
          <a:p>
            <a:r>
              <a:rPr lang="pt-BR" dirty="0" smtClean="0"/>
              <a:t>Modelo 3F3B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7" name="Imagem 6" descr="conversor 3p3w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5472608" cy="3384376"/>
          </a:xfrm>
          <a:prstGeom prst="rect">
            <a:avLst/>
          </a:prstGeom>
        </p:spPr>
      </p:pic>
      <p:pic>
        <p:nvPicPr>
          <p:cNvPr id="8" name="Imagem 7" descr="conversor 3p3w model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4725144"/>
            <a:ext cx="4032448" cy="1800200"/>
          </a:xfrm>
          <a:prstGeom prst="rect">
            <a:avLst/>
          </a:prstGeom>
        </p:spPr>
      </p:pic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4321" name="Object 1"/>
          <p:cNvGraphicFramePr>
            <a:graphicFrameLocks noChangeAspect="1"/>
          </p:cNvGraphicFramePr>
          <p:nvPr/>
        </p:nvGraphicFramePr>
        <p:xfrm>
          <a:off x="4644008" y="4869160"/>
          <a:ext cx="4518989" cy="1296144"/>
        </p:xfrm>
        <a:graphic>
          <a:graphicData uri="http://schemas.openxmlformats.org/presentationml/2006/ole">
            <p:oleObj spid="_x0000_s333826" name="Equation" r:id="rId5" imgW="2450880" imgH="711000" progId="Equation.DSMT4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Consigo rastrear 3 correntes no 3F3C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>Que tal usar 3 controladores, um para cada fase?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187624" y="2492896"/>
            <a:ext cx="7272808" cy="3528392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124744"/>
            <a:ext cx="7772400" cy="871736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 smtClean="0"/>
              <a:t>3 </a:t>
            </a:r>
            <a:r>
              <a:rPr lang="pt-BR" dirty="0" smtClean="0"/>
              <a:t>controladores</a:t>
            </a: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6" name="Imagem 5" descr="controle 3p3w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2924944"/>
            <a:ext cx="6336704" cy="30963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/>
          <a:lstStyle/>
          <a:p>
            <a:r>
              <a:rPr lang="pt-BR" dirty="0" smtClean="0"/>
              <a:t>Simulação – 3 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5301208"/>
            <a:ext cx="7772400" cy="4114800"/>
          </a:xfrm>
        </p:spPr>
        <p:txBody>
          <a:bodyPr/>
          <a:lstStyle/>
          <a:p>
            <a:r>
              <a:rPr lang="pt-BR" dirty="0" smtClean="0"/>
              <a:t>Funcionou!!?! </a:t>
            </a:r>
          </a:p>
          <a:p>
            <a:r>
              <a:rPr lang="pt-BR" dirty="0" smtClean="0"/>
              <a:t>Mas na pratica não funciona! Porque?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10591" t="9392" r="10231" b="8840"/>
          <a:stretch>
            <a:fillRect/>
          </a:stretch>
        </p:blipFill>
        <p:spPr bwMode="auto">
          <a:xfrm>
            <a:off x="1115616" y="1124744"/>
            <a:ext cx="69127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F3B3C3 com erro de ganho de 1% nos transdutores de corrente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10579" t="9427" r="9421" b="6835"/>
          <a:stretch>
            <a:fillRect/>
          </a:stretch>
        </p:blipFill>
        <p:spPr bwMode="auto">
          <a:xfrm>
            <a:off x="683568" y="1412776"/>
            <a:ext cx="81369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5013176"/>
            <a:ext cx="475001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Falha no rastreamento!!!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F3B3C3 com erro de ganho de 1% nos transdutores de corrente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 l="10083" t="6115" r="9421" b="7554"/>
          <a:stretch>
            <a:fillRect/>
          </a:stretch>
        </p:blipFill>
        <p:spPr bwMode="auto">
          <a:xfrm>
            <a:off x="827584" y="1340768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3429000"/>
            <a:ext cx="69847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FF0000"/>
                </a:solidFill>
              </a:rPr>
              <a:t> Notar que a cada instante operam 1 , 2 ou 3 controladores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FF0000"/>
                </a:solidFill>
              </a:rPr>
              <a:t> rastreamento ocorre com 2 controladores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6021289"/>
            <a:ext cx="806489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</a:rPr>
              <a:t> ocorre saturação do PWM!!!</a:t>
            </a:r>
          </a:p>
          <a:p>
            <a:pPr algn="l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</a:rPr>
              <a:t> 3 controladores vão tentar  anular uma seq. 0 de corrente que não existe!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3F3C com erro de offset de 1% nos transdutores de corrente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10579" t="5396" r="9752" b="7914"/>
          <a:stretch>
            <a:fillRect/>
          </a:stretch>
        </p:blipFill>
        <p:spPr bwMode="auto">
          <a:xfrm>
            <a:off x="467544" y="1412776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51920" y="2852936"/>
            <a:ext cx="36004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rgbClr val="FF0000"/>
                </a:solidFill>
              </a:rPr>
              <a:t> pior!!! Instabilidade!!!!</a:t>
            </a:r>
            <a:endParaRPr lang="pt-BR" sz="1800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6876256" y="2564904"/>
            <a:ext cx="57606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ector de seta reta 10"/>
          <p:cNvCxnSpPr/>
          <p:nvPr/>
        </p:nvCxnSpPr>
        <p:spPr bwMode="auto">
          <a:xfrm>
            <a:off x="7028656" y="3149352"/>
            <a:ext cx="567680" cy="279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ector de seta reta 12"/>
          <p:cNvCxnSpPr/>
          <p:nvPr/>
        </p:nvCxnSpPr>
        <p:spPr bwMode="auto">
          <a:xfrm>
            <a:off x="6660232" y="3212976"/>
            <a:ext cx="864096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ixaDeTexto 14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2" name="Espaço Reservado para Número de Slide 5"/>
          <p:cNvSpPr txBox="1">
            <a:spLocks/>
          </p:cNvSpPr>
          <p:nvPr/>
        </p:nvSpPr>
        <p:spPr bwMode="auto">
          <a:xfrm>
            <a:off x="34925" y="126841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FE3E1F5-DC26-4A3A-89F4-D6D59768C2CF}" type="slidenum">
              <a:rPr lang="en-US" sz="1200" b="1"/>
              <a:pPr algn="ctr"/>
              <a:t>28</a:t>
            </a:fld>
            <a:endParaRPr lang="en-US" sz="1200" b="1"/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Espaço Reservado para Texto 4"/>
          <p:cNvSpPr txBox="1">
            <a:spLocks/>
          </p:cNvSpPr>
          <p:nvPr/>
        </p:nvSpPr>
        <p:spPr bwMode="auto">
          <a:xfrm>
            <a:off x="467544" y="908720"/>
            <a:ext cx="84969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defTabSz="9144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3C3B -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Conversores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reais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possuem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erro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ganho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e offset de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sensores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Symbol"/>
              </a:rPr>
              <a:t>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soma das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correntes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saída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não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é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nula</a:t>
            </a:r>
            <a:endParaRPr lang="pt-BR" sz="2800" baseline="-25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10550" cy="9445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   </a:t>
            </a:r>
            <a:r>
              <a:rPr lang="pt-BR" sz="4000" dirty="0" smtClean="0"/>
              <a:t> </a:t>
            </a:r>
            <a:r>
              <a:rPr lang="pt-BR" sz="3600" dirty="0" smtClean="0"/>
              <a:t>Solução 1– Três Controladores (3C) e filtro de Seq. Zero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00417" name="Picture 1" descr="Fig 4-1_3B3C"/>
          <p:cNvPicPr>
            <a:picLocks noChangeAspect="1" noChangeArrowheads="1"/>
          </p:cNvPicPr>
          <p:nvPr/>
        </p:nvPicPr>
        <p:blipFill>
          <a:blip r:embed="rId3" cstate="print"/>
          <a:srcRect t="-7895" b="-10526"/>
          <a:stretch>
            <a:fillRect/>
          </a:stretch>
        </p:blipFill>
        <p:spPr bwMode="auto">
          <a:xfrm>
            <a:off x="395536" y="1916832"/>
            <a:ext cx="8453989" cy="32403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Espaço Reservado para Texto 4"/>
          <p:cNvSpPr txBox="1">
            <a:spLocks/>
          </p:cNvSpPr>
          <p:nvPr/>
        </p:nvSpPr>
        <p:spPr bwMode="auto">
          <a:xfrm>
            <a:off x="251520" y="5256584"/>
            <a:ext cx="889248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defTabSz="9144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Solução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Matakas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Jr., 2012):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Filtrar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sequência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zero de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correntes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referência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malha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externa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 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medidas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Symbol"/>
              </a:rPr>
              <a:t> 3 controladores,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Symbol"/>
              </a:rPr>
              <a:t>mesmo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Symbol"/>
              </a:rPr>
              <a:t>ajuste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Symbol"/>
              </a:rPr>
              <a:t> dos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Symbol"/>
              </a:rPr>
              <a:t>casos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Symbol"/>
              </a:rPr>
              <a:t>monofásicos</a:t>
            </a:r>
            <a:endParaRPr lang="pt-BR" sz="2800" baseline="-25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48064" y="4797152"/>
            <a:ext cx="2738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Fernando Ortiz </a:t>
            </a:r>
            <a:r>
              <a:rPr lang="pt-BR" sz="1400" dirty="0" err="1" smtClean="0">
                <a:solidFill>
                  <a:schemeClr val="bg1"/>
                </a:solidFill>
              </a:rPr>
              <a:t>Martinz</a:t>
            </a:r>
            <a:r>
              <a:rPr lang="pt-BR" sz="1400" dirty="0" smtClean="0">
                <a:solidFill>
                  <a:schemeClr val="bg1"/>
                </a:solidFill>
              </a:rPr>
              <a:t> (tese 2013)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1- PWM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060848"/>
            <a:ext cx="81942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2" name="Espaço Reservado para Número de Slide 5"/>
          <p:cNvSpPr txBox="1">
            <a:spLocks/>
          </p:cNvSpPr>
          <p:nvPr/>
        </p:nvSpPr>
        <p:spPr bwMode="auto">
          <a:xfrm>
            <a:off x="34925" y="126841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FE3E1F5-DC26-4A3A-89F4-D6D59768C2CF}" type="slidenum">
              <a:rPr lang="en-US" sz="1200" b="1"/>
              <a:pPr algn="ctr"/>
              <a:t>29</a:t>
            </a:fld>
            <a:endParaRPr lang="en-US" sz="1200" b="1"/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Espaço Reservado para Texto 4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 defTabSz="91440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Controlador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PI com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PMAX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Symbol"/>
              </a:rPr>
              <a:t>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MIN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, com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filtro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sequência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zero</a:t>
            </a:r>
          </a:p>
          <a:p>
            <a:pPr marL="319088" indent="-319088" defTabSz="91440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cs typeface="+mn-cs"/>
              </a:rPr>
              <a:t>Erro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+mn-cs"/>
              </a:rPr>
              <a:t> de 1%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cs typeface="+mn-cs"/>
              </a:rPr>
              <a:t>offset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cs typeface="+mn-cs"/>
              </a:rPr>
              <a:t>ganho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+mn-cs"/>
              </a:rPr>
              <a:t> 1,02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fase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C;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ganho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0,98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fase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A</a:t>
            </a:r>
            <a:endParaRPr kumimoji="0" lang="pt-BR" sz="1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10550" cy="9445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   </a:t>
            </a:r>
            <a:r>
              <a:rPr lang="pt-BR" sz="4000" dirty="0" smtClean="0"/>
              <a:t> </a:t>
            </a:r>
            <a:r>
              <a:rPr lang="pt-BR" sz="3600" dirty="0" smtClean="0"/>
              <a:t>Caso trifásico – 3C – Simulação - PI</a:t>
            </a:r>
          </a:p>
        </p:txBody>
      </p:sp>
      <p:sp>
        <p:nvSpPr>
          <p:cNvPr id="14" name="CaixaDeTexto 13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Malha de corrente =&gt; para impor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i(t) </a:t>
            </a:r>
            <a:r>
              <a:rPr lang="pt-BR" sz="3200" dirty="0" smtClean="0"/>
              <a:t>=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32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pt-BR" sz="32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88451" y="5157192"/>
            <a:ext cx="6969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Controlador :  pode ser dos tipos P, PI, </a:t>
            </a:r>
            <a:r>
              <a:rPr lang="pt-BR" sz="2000" dirty="0" err="1" smtClean="0"/>
              <a:t>dead-beat</a:t>
            </a:r>
            <a:r>
              <a:rPr lang="pt-BR" sz="2000" dirty="0" smtClean="0"/>
              <a:t>, ressonante, </a:t>
            </a:r>
            <a:r>
              <a:rPr lang="pt-BR" sz="2000" dirty="0" err="1" smtClean="0"/>
              <a:t>etc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onde </a:t>
            </a:r>
            <a:r>
              <a:rPr lang="pt-BR" sz="2000" dirty="0" smtClean="0"/>
              <a:t>se obtém 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(t) ??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192071" cy="32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539552" y="1844824"/>
            <a:ext cx="8208912" cy="4320480"/>
          </a:xfrm>
          <a:prstGeom prst="rect">
            <a:avLst/>
          </a:prstGeom>
          <a:solidFill>
            <a:schemeClr val="accent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Solução 2:usar 2 controladores (3F2C)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6" name="Imagem 5" descr="controle 3p3w2C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2276872"/>
            <a:ext cx="7488832" cy="352839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Solução para a referencia da fase C: injeção de seq. Zero nos moduladores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6" name="Imagem 5" descr="controle 3p3w2C- c vinjetado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632848" cy="42484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pic>
      <p:sp>
        <p:nvSpPr>
          <p:cNvPr id="7" name="CaixaDeTexto 6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sz="3600" dirty="0" smtClean="0"/>
              <a:t>3F2C com injeção de seq. zero</a:t>
            </a:r>
            <a:endParaRPr lang="pt-BR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 l="10337" t="9392" r="9774" b="6906"/>
          <a:stretch>
            <a:fillRect/>
          </a:stretch>
        </p:blipFill>
        <p:spPr bwMode="auto">
          <a:xfrm>
            <a:off x="755576" y="1268760"/>
            <a:ext cx="792087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sz="3600" dirty="0" smtClean="0"/>
              <a:t>3F2C sinais de referência</a:t>
            </a:r>
            <a:endParaRPr lang="pt-BR" sz="3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 l="9956" t="9864" r="10371" b="6052"/>
          <a:stretch>
            <a:fillRect/>
          </a:stretch>
        </p:blipFill>
        <p:spPr bwMode="auto">
          <a:xfrm>
            <a:off x="611560" y="1556792"/>
            <a:ext cx="7848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187624" y="7647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Antes da injeção da seq. Zero ótima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1043608" y="3573016"/>
            <a:ext cx="720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5868144" y="1628800"/>
            <a:ext cx="261417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Tensões elevadas!!!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H="1">
            <a:off x="4932040" y="1916832"/>
            <a:ext cx="1008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ector de seta reta 17"/>
          <p:cNvCxnSpPr/>
          <p:nvPr/>
        </p:nvCxnSpPr>
        <p:spPr bwMode="auto">
          <a:xfrm flipH="1">
            <a:off x="3275856" y="1772816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611560" y="5085184"/>
            <a:ext cx="529503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Podem ser menores se somarmos </a:t>
            </a:r>
            <a:r>
              <a:rPr lang="pt-BR" sz="2400" dirty="0" err="1" smtClean="0">
                <a:solidFill>
                  <a:srgbClr val="FF0000"/>
                </a:solidFill>
              </a:rPr>
              <a:t>seq</a:t>
            </a:r>
            <a:r>
              <a:rPr lang="pt-BR" sz="2400" dirty="0" smtClean="0">
                <a:solidFill>
                  <a:srgbClr val="FF0000"/>
                </a:solidFill>
              </a:rPr>
              <a:t> 0!!!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sz="3600" dirty="0" smtClean="0"/>
              <a:t>3F2C sinais de referência</a:t>
            </a:r>
            <a:endParaRPr lang="pt-BR" sz="3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 l="10287" t="4440" r="10914" b="5285"/>
          <a:stretch>
            <a:fillRect/>
          </a:stretch>
        </p:blipFill>
        <p:spPr bwMode="auto">
          <a:xfrm>
            <a:off x="611560" y="1844824"/>
            <a:ext cx="81369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114551" y="908720"/>
            <a:ext cx="648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Após injeção da seq. Zero ótima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08190" y="1628800"/>
            <a:ext cx="303640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 menores amplitudes</a:t>
            </a:r>
            <a:r>
              <a:rPr lang="pt-BR" sz="2400" dirty="0" smtClean="0">
                <a:solidFill>
                  <a:srgbClr val="FF0000"/>
                </a:solidFill>
              </a:rPr>
              <a:t>!!!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3923928" y="191683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600" dirty="0" smtClean="0"/>
              <a:t>3F3B2C, com injeção de seq. zero ótima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   </a:t>
            </a:r>
            <a:r>
              <a:rPr lang="pt-BR" sz="3200" dirty="0" smtClean="0">
                <a:solidFill>
                  <a:schemeClr val="tx1"/>
                </a:solidFill>
              </a:rPr>
              <a:t>- erro de offset (+10%) no sensor da fase </a:t>
            </a:r>
            <a:r>
              <a:rPr lang="pt-BR" sz="3200" i="1" dirty="0" smtClean="0">
                <a:solidFill>
                  <a:schemeClr val="tx1"/>
                </a:solidFill>
              </a:rPr>
              <a:t>a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    - erro de ganho (1,1)  no sensor da fase </a:t>
            </a:r>
            <a:r>
              <a:rPr lang="pt-BR" sz="3200" i="1" dirty="0" smtClean="0">
                <a:solidFill>
                  <a:schemeClr val="tx1"/>
                </a:solidFill>
              </a:rPr>
              <a:t>b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968923"/>
            <a:ext cx="8229600" cy="378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159631" y="1159632"/>
            <a:ext cx="27809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Voltando à discussão sobre  a sequencia zero a ser injetada no 3F3B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629272"/>
            <a:ext cx="7772400" cy="2383904"/>
          </a:xfrm>
        </p:spPr>
        <p:txBody>
          <a:bodyPr/>
          <a:lstStyle/>
          <a:p>
            <a:r>
              <a:rPr lang="pt-BR" dirty="0" smtClean="0"/>
              <a:t>Seq. Zero ótima (</a:t>
            </a:r>
            <a:r>
              <a:rPr lang="pt-BR" dirty="0" err="1" smtClean="0"/>
              <a:t>max</a:t>
            </a:r>
            <a:r>
              <a:rPr lang="pt-BR" dirty="0" smtClean="0"/>
              <a:t> e </a:t>
            </a:r>
            <a:r>
              <a:rPr lang="pt-BR" dirty="0" err="1" smtClean="0"/>
              <a:t>min</a:t>
            </a:r>
            <a:r>
              <a:rPr lang="pt-BR" dirty="0" smtClean="0"/>
              <a:t>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cref</a:t>
            </a:r>
            <a:r>
              <a:rPr lang="pt-BR" dirty="0" smtClean="0"/>
              <a:t> tem mesma amplitude em módulo) - </a:t>
            </a:r>
          </a:p>
          <a:p>
            <a:endParaRPr lang="pt-BR" dirty="0" smtClean="0"/>
          </a:p>
          <a:p>
            <a:r>
              <a:rPr lang="pt-BR" dirty="0" err="1" smtClean="0"/>
              <a:t>Seq</a:t>
            </a:r>
            <a:r>
              <a:rPr lang="pt-BR" dirty="0" smtClean="0"/>
              <a:t> zero tal que : 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cref_a</a:t>
            </a:r>
            <a:r>
              <a:rPr lang="pt-BR" i="1" baseline="-25000" dirty="0" smtClean="0"/>
              <a:t> </a:t>
            </a:r>
            <a:r>
              <a:rPr lang="pt-BR" i="1" dirty="0" smtClean="0"/>
              <a:t>+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cref_b</a:t>
            </a:r>
            <a:r>
              <a:rPr lang="pt-BR" i="1" baseline="-25000" dirty="0" smtClean="0"/>
              <a:t> </a:t>
            </a:r>
            <a:r>
              <a:rPr lang="pt-BR" i="1" dirty="0" smtClean="0"/>
              <a:t>+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cref_c</a:t>
            </a:r>
            <a:r>
              <a:rPr lang="pt-BR" i="1" baseline="-25000" dirty="0" smtClean="0"/>
              <a:t> </a:t>
            </a:r>
            <a:r>
              <a:rPr lang="pt-BR" i="1" dirty="0" smtClean="0"/>
              <a:t>=0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2- malha de corrente sistema abc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683568" y="2204864"/>
            <a:ext cx="7704856" cy="38164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malha de corrente sistema </a:t>
            </a:r>
            <a:r>
              <a:rPr lang="pt-BR" sz="3200" dirty="0" smtClean="0">
                <a:latin typeface="Symbol" pitchFamily="18" charset="2"/>
              </a:rPr>
              <a:t>ab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629272"/>
            <a:ext cx="7772400" cy="238390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Universidade de </a:t>
            </a:r>
            <a:r>
              <a:rPr lang="pt-BR" dirty="0" err="1" smtClean="0"/>
              <a:t>Sao</a:t>
            </a:r>
            <a:r>
              <a:rPr lang="pt-BR" dirty="0" smtClean="0"/>
              <a:t> Paulo / Lab. de Eletrônica de Potência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pic>
        <p:nvPicPr>
          <p:cNvPr id="8" name="Imagem 7" descr="controle_alfabe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86528"/>
            <a:ext cx="7056784" cy="31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 bwMode="auto">
          <a:xfrm>
            <a:off x="539552" y="3861048"/>
            <a:ext cx="8352928" cy="280831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1259632" y="1412776"/>
            <a:ext cx="6552728" cy="21602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pt-BR" sz="3200" dirty="0" smtClean="0"/>
              <a:t>Voltando ao modelo do conversor no sistema abc (considerando R)</a:t>
            </a: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pic>
        <p:nvPicPr>
          <p:cNvPr id="8" name="Imagem 7" descr="Figura 3-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4087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0929" name="Object 1"/>
          <p:cNvGraphicFramePr>
            <a:graphicFrameLocks noChangeAspect="1"/>
          </p:cNvGraphicFramePr>
          <p:nvPr/>
        </p:nvGraphicFramePr>
        <p:xfrm>
          <a:off x="611560" y="4005064"/>
          <a:ext cx="8101847" cy="1224136"/>
        </p:xfrm>
        <a:graphic>
          <a:graphicData uri="http://schemas.openxmlformats.org/presentationml/2006/ole">
            <p:oleObj spid="_x0000_s380929" name="Equation" r:id="rId4" imgW="4787900" imgH="723900" progId="Equation.DSMT4">
              <p:embed/>
            </p:oleObj>
          </a:graphicData>
        </a:graphic>
      </p:graphicFrame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1835696" y="5805264"/>
          <a:ext cx="4486652" cy="720080"/>
        </p:xfrm>
        <a:graphic>
          <a:graphicData uri="http://schemas.openxmlformats.org/presentationml/2006/ole">
            <p:oleObj spid="_x0000_s380931" name="Equation" r:id="rId5" imgW="2311400" imgH="368300" progId="Equation.DSMT4">
              <p:embed/>
            </p:oleObj>
          </a:graphicData>
        </a:graphic>
      </p:graphicFrame>
      <p:cxnSp>
        <p:nvCxnSpPr>
          <p:cNvPr id="16" name="Conector de seta reta 15"/>
          <p:cNvCxnSpPr/>
          <p:nvPr/>
        </p:nvCxnSpPr>
        <p:spPr bwMode="auto">
          <a:xfrm>
            <a:off x="1331640" y="5229200"/>
            <a:ext cx="86409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ector de seta reta 17"/>
          <p:cNvCxnSpPr/>
          <p:nvPr/>
        </p:nvCxnSpPr>
        <p:spPr bwMode="auto">
          <a:xfrm>
            <a:off x="2555776" y="5085184"/>
            <a:ext cx="72008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ector de seta reta 19"/>
          <p:cNvCxnSpPr/>
          <p:nvPr/>
        </p:nvCxnSpPr>
        <p:spPr bwMode="auto">
          <a:xfrm>
            <a:off x="3563888" y="5157192"/>
            <a:ext cx="7200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4427984" y="5013176"/>
            <a:ext cx="21602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4860032" y="5157192"/>
            <a:ext cx="115212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ector de seta reta 25"/>
          <p:cNvCxnSpPr/>
          <p:nvPr/>
        </p:nvCxnSpPr>
        <p:spPr bwMode="auto">
          <a:xfrm flipH="1">
            <a:off x="5724128" y="5085184"/>
            <a:ext cx="158417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de seta reta 27"/>
          <p:cNvCxnSpPr/>
          <p:nvPr/>
        </p:nvCxnSpPr>
        <p:spPr bwMode="auto">
          <a:xfrm flipH="1">
            <a:off x="6084168" y="5157192"/>
            <a:ext cx="208823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 bwMode="auto">
          <a:xfrm>
            <a:off x="611560" y="1484784"/>
            <a:ext cx="8532440" cy="266429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pt-BR" sz="3200" dirty="0" smtClean="0"/>
              <a:t>Modelo no sistema </a:t>
            </a:r>
            <a:r>
              <a:rPr lang="pt-BR" sz="3200" dirty="0" smtClean="0">
                <a:latin typeface="Symbol" pitchFamily="18" charset="2"/>
              </a:rPr>
              <a:t>ab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683568" y="1700808"/>
          <a:ext cx="8335982" cy="1152128"/>
        </p:xfrm>
        <a:graphic>
          <a:graphicData uri="http://schemas.openxmlformats.org/presentationml/2006/ole">
            <p:oleObj spid="_x0000_s462851" name="Equation" r:id="rId3" imgW="4686300" imgH="647700" progId="Equation.DSMT4">
              <p:embed/>
            </p:oleObj>
          </a:graphicData>
        </a:graphic>
      </p:graphicFrame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683568" y="2924944"/>
          <a:ext cx="7182798" cy="1224136"/>
        </p:xfrm>
        <a:graphic>
          <a:graphicData uri="http://schemas.openxmlformats.org/presentationml/2006/ole">
            <p:oleObj spid="_x0000_s462852" name="Equation" r:id="rId4" imgW="3797300" imgH="647700" progId="Equation.DSMT4">
              <p:embed/>
            </p:oleObj>
          </a:graphicData>
        </a:graphic>
      </p:graphicFrame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(4)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(5)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9024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obtém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pt-BR" sz="2800" dirty="0" smtClean="0">
                <a:cs typeface="Times New Roman" pitchFamily="18" charset="0"/>
              </a:rPr>
              <a:t>em fase com a tensão da rede?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13176"/>
            <a:ext cx="75200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v(t) é normalizada pelo seu valor de pico</a:t>
            </a:r>
          </a:p>
          <a:p>
            <a:pPr>
              <a:buFontTx/>
              <a:buChar char="-"/>
            </a:pPr>
            <a:r>
              <a:rPr lang="pt-BR" sz="2000" dirty="0" smtClean="0"/>
              <a:t> resulta </a:t>
            </a:r>
            <a:r>
              <a:rPr lang="pt-BR" sz="2000" dirty="0" err="1" smtClean="0"/>
              <a:t>senoide</a:t>
            </a:r>
            <a:r>
              <a:rPr lang="pt-BR" sz="2000" dirty="0" smtClean="0"/>
              <a:t> de amplitude unitária em fase com v(t)</a:t>
            </a:r>
          </a:p>
          <a:p>
            <a:pPr>
              <a:buFontTx/>
              <a:buChar char="-"/>
            </a:pPr>
            <a:r>
              <a:rPr lang="pt-BR" sz="2000" dirty="0" smtClean="0"/>
              <a:t> geralmente se uma um </a:t>
            </a:r>
            <a:r>
              <a:rPr lang="pt-BR" sz="2000" dirty="0" err="1" smtClean="0"/>
              <a:t>Phase</a:t>
            </a:r>
            <a:r>
              <a:rPr lang="pt-BR" sz="2000" dirty="0" smtClean="0"/>
              <a:t> </a:t>
            </a:r>
            <a:r>
              <a:rPr lang="pt-BR" sz="2000" dirty="0" err="1" smtClean="0"/>
              <a:t>Locked</a:t>
            </a:r>
            <a:r>
              <a:rPr lang="pt-BR" sz="2000" dirty="0" smtClean="0"/>
              <a:t> Loop no lugar da divisão</a:t>
            </a:r>
          </a:p>
          <a:p>
            <a:pPr>
              <a:buFontTx/>
              <a:buChar char="-"/>
            </a:pPr>
            <a:r>
              <a:rPr lang="pt-BR" sz="2000" dirty="0" smtClean="0"/>
              <a:t> multiplica-se a </a:t>
            </a:r>
            <a:r>
              <a:rPr lang="pt-BR" sz="2000" dirty="0" err="1" smtClean="0"/>
              <a:t>senoide</a:t>
            </a:r>
            <a:r>
              <a:rPr lang="pt-BR" sz="2000" dirty="0" smtClean="0"/>
              <a:t> por </a:t>
            </a:r>
            <a:r>
              <a:rPr lang="pt-BR" sz="2000" dirty="0" err="1" smtClean="0"/>
              <a:t>Ipico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Como se obtém </a:t>
            </a:r>
            <a:r>
              <a:rPr lang="pt-BR" sz="2000" dirty="0" err="1" smtClean="0"/>
              <a:t>Ipico</a:t>
            </a:r>
            <a:r>
              <a:rPr lang="pt-BR" sz="2000" dirty="0" smtClean="0"/>
              <a:t>?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854234" cy="32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 bwMode="auto">
          <a:xfrm>
            <a:off x="539552" y="5265440"/>
            <a:ext cx="8352928" cy="133191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539552" y="836712"/>
            <a:ext cx="8352928" cy="43924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Multiplicando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os dois lados por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sz="3200" dirty="0" smtClean="0"/>
              <a:t>Modelo no sistema </a:t>
            </a:r>
            <a:r>
              <a:rPr lang="pt-BR" sz="3200" dirty="0" smtClean="0">
                <a:latin typeface="Symbol" pitchFamily="18" charset="2"/>
              </a:rPr>
              <a:t>ab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1979712" y="1052736"/>
          <a:ext cx="5400601" cy="866763"/>
        </p:xfrm>
        <a:graphic>
          <a:graphicData uri="http://schemas.openxmlformats.org/presentationml/2006/ole">
            <p:oleObj spid="_x0000_s463874" name="Equation" r:id="rId3" imgW="2311400" imgH="368300" progId="Equation.DSMT4">
              <p:embed/>
            </p:oleObj>
          </a:graphicData>
        </a:graphic>
      </p:graphicFrame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(4)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(5)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09" name="Object 9"/>
          <p:cNvGraphicFramePr>
            <a:graphicFrameLocks noChangeAspect="1"/>
          </p:cNvGraphicFramePr>
          <p:nvPr/>
        </p:nvGraphicFramePr>
        <p:xfrm>
          <a:off x="827584" y="2276872"/>
          <a:ext cx="7900570" cy="792088"/>
        </p:xfrm>
        <a:graphic>
          <a:graphicData uri="http://schemas.openxmlformats.org/presentationml/2006/ole">
            <p:oleObj spid="_x0000_s463875" name="Equation" r:id="rId4" imgW="3708400" imgH="368300" progId="Equation.DSMT4">
              <p:embed/>
            </p:oleObj>
          </a:graphicData>
        </a:graphic>
      </p:graphicFrame>
      <p:cxnSp>
        <p:nvCxnSpPr>
          <p:cNvPr id="32" name="Conector de seta reta 31"/>
          <p:cNvCxnSpPr/>
          <p:nvPr/>
        </p:nvCxnSpPr>
        <p:spPr bwMode="auto">
          <a:xfrm>
            <a:off x="3059832" y="5085184"/>
            <a:ext cx="50405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ector de seta reta 33"/>
          <p:cNvCxnSpPr/>
          <p:nvPr/>
        </p:nvCxnSpPr>
        <p:spPr bwMode="auto">
          <a:xfrm flipH="1">
            <a:off x="3851920" y="1700808"/>
            <a:ext cx="216024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tângulo 35"/>
          <p:cNvSpPr/>
          <p:nvPr/>
        </p:nvSpPr>
        <p:spPr bwMode="auto">
          <a:xfrm>
            <a:off x="1187624" y="2420888"/>
            <a:ext cx="1152128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tângulo 36"/>
          <p:cNvSpPr/>
          <p:nvPr/>
        </p:nvSpPr>
        <p:spPr bwMode="auto">
          <a:xfrm>
            <a:off x="2339752" y="1268760"/>
            <a:ext cx="576064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tângulo 37"/>
          <p:cNvSpPr/>
          <p:nvPr/>
        </p:nvSpPr>
        <p:spPr bwMode="auto">
          <a:xfrm>
            <a:off x="3923928" y="1268760"/>
            <a:ext cx="504056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tângulo 38"/>
          <p:cNvSpPr/>
          <p:nvPr/>
        </p:nvSpPr>
        <p:spPr bwMode="auto">
          <a:xfrm>
            <a:off x="3275856" y="2420888"/>
            <a:ext cx="1296144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tângulo 39"/>
          <p:cNvSpPr/>
          <p:nvPr/>
        </p:nvSpPr>
        <p:spPr bwMode="auto">
          <a:xfrm>
            <a:off x="5220072" y="1196752"/>
            <a:ext cx="792088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tângulo 40"/>
          <p:cNvSpPr/>
          <p:nvPr/>
        </p:nvSpPr>
        <p:spPr bwMode="auto">
          <a:xfrm>
            <a:off x="5220072" y="2420888"/>
            <a:ext cx="1512168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tângulo 41"/>
          <p:cNvSpPr/>
          <p:nvPr/>
        </p:nvSpPr>
        <p:spPr bwMode="auto">
          <a:xfrm>
            <a:off x="6804248" y="1268760"/>
            <a:ext cx="720080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tângulo 42"/>
          <p:cNvSpPr/>
          <p:nvPr/>
        </p:nvSpPr>
        <p:spPr bwMode="auto">
          <a:xfrm>
            <a:off x="7452320" y="2420888"/>
            <a:ext cx="1296144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" name="Conector de seta reta 43"/>
          <p:cNvCxnSpPr/>
          <p:nvPr/>
        </p:nvCxnSpPr>
        <p:spPr bwMode="auto">
          <a:xfrm>
            <a:off x="5652120" y="1700808"/>
            <a:ext cx="14401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ector de seta reta 45"/>
          <p:cNvCxnSpPr/>
          <p:nvPr/>
        </p:nvCxnSpPr>
        <p:spPr bwMode="auto">
          <a:xfrm>
            <a:off x="7164288" y="1700808"/>
            <a:ext cx="72008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3876" name="Object 4"/>
          <p:cNvGraphicFramePr>
            <a:graphicFrameLocks noChangeAspect="1"/>
          </p:cNvGraphicFramePr>
          <p:nvPr/>
        </p:nvGraphicFramePr>
        <p:xfrm>
          <a:off x="833635" y="3789363"/>
          <a:ext cx="8058845" cy="1404329"/>
        </p:xfrm>
        <a:graphic>
          <a:graphicData uri="http://schemas.openxmlformats.org/presentationml/2006/ole">
            <p:oleObj spid="_x0000_s463876" name="Equation" r:id="rId5" imgW="4317840" imgH="749160" progId="Equation.DSMT4">
              <p:embed/>
            </p:oleObj>
          </a:graphicData>
        </a:graphic>
      </p:graphicFrame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1691680" y="5445224"/>
          <a:ext cx="6214844" cy="1077240"/>
        </p:xfrm>
        <a:graphic>
          <a:graphicData uri="http://schemas.openxmlformats.org/presentationml/2006/ole">
            <p:oleObj spid="_x0000_s463878" name="Equation" r:id="rId6" imgW="2146300" imgH="368300" progId="Equation.DSMT4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6948264" y="3284985"/>
          <a:ext cx="1008112" cy="549880"/>
        </p:xfrm>
        <a:graphic>
          <a:graphicData uri="http://schemas.openxmlformats.org/presentationml/2006/ole">
            <p:oleObj spid="_x0000_s463879" name="Equation" r:id="rId7" imgW="419040" imgH="228600" progId="Equation.DSMT4">
              <p:embed/>
            </p:oleObj>
          </a:graphicData>
        </a:graphic>
      </p:graphicFrame>
      <p:cxnSp>
        <p:nvCxnSpPr>
          <p:cNvPr id="35" name="Conector reto 34"/>
          <p:cNvCxnSpPr/>
          <p:nvPr/>
        </p:nvCxnSpPr>
        <p:spPr bwMode="auto">
          <a:xfrm>
            <a:off x="1907704" y="5085184"/>
            <a:ext cx="1800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>
            <a:off x="4427984" y="5085184"/>
            <a:ext cx="136815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ector de seta reta 48"/>
          <p:cNvCxnSpPr/>
          <p:nvPr/>
        </p:nvCxnSpPr>
        <p:spPr bwMode="auto">
          <a:xfrm>
            <a:off x="4716016" y="5085184"/>
            <a:ext cx="50405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>
            <a:off x="1187624" y="4365104"/>
            <a:ext cx="129614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>
            <a:off x="1259632" y="4437112"/>
            <a:ext cx="1008112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>
            <a:off x="6948264" y="5085184"/>
            <a:ext cx="136815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flipH="1">
            <a:off x="7092280" y="5085184"/>
            <a:ext cx="28803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 bwMode="auto">
          <a:xfrm>
            <a:off x="611560" y="1268760"/>
            <a:ext cx="8352928" cy="29523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pt-BR" sz="3200" dirty="0" smtClean="0"/>
              <a:t>Modelo no sistema </a:t>
            </a:r>
            <a:r>
              <a:rPr lang="pt-BR" sz="3200" dirty="0" smtClean="0">
                <a:latin typeface="Symbol" pitchFamily="18" charset="2"/>
              </a:rPr>
              <a:t>ab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(4)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1835696" y="1340768"/>
          <a:ext cx="6214844" cy="1077240"/>
        </p:xfrm>
        <a:graphic>
          <a:graphicData uri="http://schemas.openxmlformats.org/presentationml/2006/ole">
            <p:oleObj spid="_x0000_s464901" name="Equation" r:id="rId3" imgW="2146300" imgH="368300" progId="Equation.DSMT4">
              <p:embed/>
            </p:oleObj>
          </a:graphicData>
        </a:graphic>
      </p:graphicFrame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611560" y="3068960"/>
          <a:ext cx="8352928" cy="1196563"/>
        </p:xfrm>
        <a:graphic>
          <a:graphicData uri="http://schemas.openxmlformats.org/presentationml/2006/ole">
            <p:oleObj spid="_x0000_s464902" name="Equation" r:id="rId4" imgW="3454400" imgH="495300" progId="Equation.DSMT4">
              <p:embed/>
            </p:oleObj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683568" y="429309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/>
              <a:t>- tem a mesma dinâmica do circuito p. fase</a:t>
            </a:r>
          </a:p>
          <a:p>
            <a:pPr algn="l"/>
            <a:r>
              <a:rPr lang="pt-BR" dirty="0" smtClean="0"/>
              <a:t>- tem os mesmos ganhos</a:t>
            </a:r>
          </a:p>
          <a:p>
            <a:pPr algn="l">
              <a:buFontTx/>
              <a:buChar char="-"/>
            </a:pPr>
            <a:r>
              <a:rPr lang="pt-BR" dirty="0" smtClean="0"/>
              <a:t>o sistema é DESACOPLADO!!!</a:t>
            </a:r>
          </a:p>
          <a:p>
            <a:pPr algn="l">
              <a:buFontTx/>
              <a:buChar char="-"/>
            </a:pPr>
            <a:r>
              <a:rPr lang="pt-BR" dirty="0" smtClean="0"/>
              <a:t>Posso usar os resultados do monofásico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smtClean="0">
                <a:latin typeface="Symbol" pitchFamily="18" charset="2"/>
              </a:rPr>
              <a:t>ab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93368"/>
            <a:ext cx="7772400" cy="22489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83568" y="112474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Duas opções de PWM:</a:t>
            </a:r>
          </a:p>
          <a:p>
            <a:pPr marL="514350" indent="-514350" algn="l">
              <a:buFont typeface="+mj-lt"/>
              <a:buAutoNum type="arabicPeriod"/>
            </a:pPr>
            <a:r>
              <a:rPr lang="pt-BR" sz="2800" dirty="0" smtClean="0"/>
              <a:t> vetorial no sistema </a:t>
            </a:r>
            <a:r>
              <a:rPr lang="pt-BR" sz="2800" dirty="0" smtClean="0">
                <a:latin typeface="Symbol" pitchFamily="18" charset="2"/>
              </a:rPr>
              <a:t>ab</a:t>
            </a:r>
          </a:p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683568" y="3068960"/>
            <a:ext cx="7704856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m 12" descr="controle_alfabe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0624"/>
            <a:ext cx="7056784" cy="299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smtClean="0">
                <a:latin typeface="Symbol" pitchFamily="18" charset="2"/>
              </a:rPr>
              <a:t>ab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93368"/>
            <a:ext cx="7772400" cy="22489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smtClean="0">
                <a:latin typeface="Symbol" pitchFamily="18" charset="2"/>
              </a:rPr>
              <a:t>ab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Duas opções de PWM: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pt-BR" sz="2800" dirty="0" smtClean="0"/>
              <a:t> PWM com portadora triangular e injeção de seq. Zero</a:t>
            </a:r>
            <a:endParaRPr lang="pt-BR" sz="2800" dirty="0" smtClean="0">
              <a:latin typeface="Symbol" pitchFamily="18" charset="2"/>
            </a:endParaRPr>
          </a:p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3068960"/>
            <a:ext cx="8352928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m 13" descr="3B2C_PWM natu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8064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93368"/>
            <a:ext cx="7772400" cy="22489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412776"/>
            <a:ext cx="8352928" cy="525658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print"/>
          <a:srcRect t="2275" b="4276"/>
          <a:stretch>
            <a:fillRect/>
          </a:stretch>
        </p:blipFill>
        <p:spPr bwMode="auto">
          <a:xfrm>
            <a:off x="539552" y="1412776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93368"/>
            <a:ext cx="7772400" cy="22489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352928" cy="55446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print"/>
          <a:srcRect t="2275" b="4276"/>
          <a:stretch>
            <a:fillRect/>
          </a:stretch>
        </p:blipFill>
        <p:spPr bwMode="auto">
          <a:xfrm>
            <a:off x="827584" y="1484784"/>
            <a:ext cx="56166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/>
          <p:nvPr/>
        </p:nvPicPr>
        <p:blipFill>
          <a:blip r:embed="rId3" cstate="print"/>
          <a:srcRect t="7716" b="10185"/>
          <a:stretch>
            <a:fillRect/>
          </a:stretch>
        </p:blipFill>
        <p:spPr bwMode="auto">
          <a:xfrm>
            <a:off x="2555776" y="4581128"/>
            <a:ext cx="52565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93368"/>
            <a:ext cx="7772400" cy="22489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352928" cy="55446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m 13" descr="fi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2305" name="Object 1"/>
          <p:cNvGraphicFramePr>
            <a:graphicFrameLocks noChangeAspect="1"/>
          </p:cNvGraphicFramePr>
          <p:nvPr/>
        </p:nvGraphicFramePr>
        <p:xfrm>
          <a:off x="1187624" y="4005064"/>
          <a:ext cx="7347585" cy="1008112"/>
        </p:xfrm>
        <a:graphic>
          <a:graphicData uri="http://schemas.openxmlformats.org/presentationml/2006/ole">
            <p:oleObj spid="_x0000_s482305" name="Equation" r:id="rId4" imgW="3632200" imgH="482600" progId="Equation.DSMT4">
              <p:embed/>
            </p:oleObj>
          </a:graphicData>
        </a:graphic>
      </p:graphicFrame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2307" name="Object 3"/>
          <p:cNvGraphicFramePr>
            <a:graphicFrameLocks noChangeAspect="1"/>
          </p:cNvGraphicFramePr>
          <p:nvPr/>
        </p:nvGraphicFramePr>
        <p:xfrm>
          <a:off x="1184854" y="5157192"/>
          <a:ext cx="5835418" cy="1008112"/>
        </p:xfrm>
        <a:graphic>
          <a:graphicData uri="http://schemas.openxmlformats.org/presentationml/2006/ole">
            <p:oleObj spid="_x0000_s482307" name="Equation" r:id="rId5" imgW="2870200" imgH="482600" progId="Equation.DSMT4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352928" cy="55446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7428" name="Object 4"/>
          <p:cNvGraphicFramePr>
            <a:graphicFrameLocks noChangeAspect="1"/>
          </p:cNvGraphicFramePr>
          <p:nvPr/>
        </p:nvGraphicFramePr>
        <p:xfrm>
          <a:off x="683569" y="1412776"/>
          <a:ext cx="7139730" cy="1728192"/>
        </p:xfrm>
        <a:graphic>
          <a:graphicData uri="http://schemas.openxmlformats.org/presentationml/2006/ole">
            <p:oleObj spid="_x0000_s487428" name="Equation" r:id="rId3" imgW="3556000" imgH="749300" progId="Equation.DSMT4">
              <p:embed/>
            </p:oleObj>
          </a:graphicData>
        </a:graphic>
      </p:graphicFrame>
      <p:sp>
        <p:nvSpPr>
          <p:cNvPr id="20" name="Retângulo 19"/>
          <p:cNvSpPr/>
          <p:nvPr/>
        </p:nvSpPr>
        <p:spPr bwMode="auto">
          <a:xfrm>
            <a:off x="1043608" y="1628800"/>
            <a:ext cx="504056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2195736" y="1628800"/>
            <a:ext cx="504056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131840" y="1628800"/>
            <a:ext cx="864096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4499992" y="1556792"/>
            <a:ext cx="648072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971600" y="2492896"/>
            <a:ext cx="1080120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2699792" y="2492896"/>
            <a:ext cx="1368152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4499992" y="2492896"/>
            <a:ext cx="1584176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tângulo 34"/>
          <p:cNvSpPr/>
          <p:nvPr/>
        </p:nvSpPr>
        <p:spPr bwMode="auto">
          <a:xfrm>
            <a:off x="6444208" y="2492896"/>
            <a:ext cx="1512168" cy="504056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Conector de seta reta 36"/>
          <p:cNvCxnSpPr/>
          <p:nvPr/>
        </p:nvCxnSpPr>
        <p:spPr bwMode="auto">
          <a:xfrm>
            <a:off x="1331640" y="2204864"/>
            <a:ext cx="144016" cy="4320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ector de seta reta 38"/>
          <p:cNvCxnSpPr/>
          <p:nvPr/>
        </p:nvCxnSpPr>
        <p:spPr bwMode="auto">
          <a:xfrm>
            <a:off x="2483768" y="2060848"/>
            <a:ext cx="720080" cy="4320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onector de seta reta 40"/>
          <p:cNvCxnSpPr/>
          <p:nvPr/>
        </p:nvCxnSpPr>
        <p:spPr bwMode="auto">
          <a:xfrm>
            <a:off x="3923928" y="2060848"/>
            <a:ext cx="1152128" cy="4320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onector de seta reta 42"/>
          <p:cNvCxnSpPr/>
          <p:nvPr/>
        </p:nvCxnSpPr>
        <p:spPr bwMode="auto">
          <a:xfrm>
            <a:off x="5220072" y="1988840"/>
            <a:ext cx="1584176" cy="4320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CaixaDeTexto 28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352928" cy="55446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8451" name="Object 3"/>
          <p:cNvGraphicFramePr>
            <a:graphicFrameLocks noChangeAspect="1"/>
          </p:cNvGraphicFramePr>
          <p:nvPr/>
        </p:nvGraphicFramePr>
        <p:xfrm>
          <a:off x="892175" y="1341438"/>
          <a:ext cx="7502525" cy="4659312"/>
        </p:xfrm>
        <a:graphic>
          <a:graphicData uri="http://schemas.openxmlformats.org/presentationml/2006/ole">
            <p:oleObj spid="_x0000_s488451" name="Equation" r:id="rId3" imgW="2958840" imgH="1841400" progId="Equation.DSMT4">
              <p:embed/>
            </p:oleObj>
          </a:graphicData>
        </a:graphic>
      </p:graphicFrame>
      <p:sp>
        <p:nvSpPr>
          <p:cNvPr id="14" name="CaixaDeTexto 13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 bwMode="auto">
          <a:xfrm>
            <a:off x="539552" y="5517232"/>
            <a:ext cx="8352928" cy="93610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96752"/>
            <a:ext cx="8352928" cy="424847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9477" name="Object 5"/>
          <p:cNvGraphicFramePr>
            <a:graphicFrameLocks noChangeAspect="1"/>
          </p:cNvGraphicFramePr>
          <p:nvPr/>
        </p:nvGraphicFramePr>
        <p:xfrm>
          <a:off x="827584" y="1196752"/>
          <a:ext cx="7707972" cy="5256584"/>
        </p:xfrm>
        <a:graphic>
          <a:graphicData uri="http://schemas.openxmlformats.org/presentationml/2006/ole">
            <p:oleObj spid="_x0000_s489477" name="Equation" r:id="rId3" imgW="2908080" imgH="1981080" progId="Equation.DSMT4">
              <p:embed/>
            </p:oleObj>
          </a:graphicData>
        </a:graphic>
      </p:graphicFrame>
      <p:sp>
        <p:nvSpPr>
          <p:cNvPr id="17" name="CaixaDeTexto 1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define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Ipico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?  </a:t>
            </a:r>
            <a:r>
              <a:rPr lang="pt-BR" sz="2800" dirty="0" smtClean="0">
                <a:cs typeface="Times New Roman" pitchFamily="18" charset="0"/>
              </a:rPr>
              <a:t>=&gt; Malha de regulação de </a:t>
            </a:r>
            <a:r>
              <a:rPr lang="pt-BR" sz="2800" dirty="0" err="1" smtClean="0">
                <a:cs typeface="Times New Roman" pitchFamily="18" charset="0"/>
              </a:rPr>
              <a:t>Vcc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13176"/>
            <a:ext cx="6293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se </a:t>
            </a:r>
            <a:r>
              <a:rPr lang="pt-BR" sz="2000" dirty="0" err="1" smtClean="0"/>
              <a:t>Pger</a:t>
            </a:r>
            <a:r>
              <a:rPr lang="pt-BR" sz="2000" dirty="0" smtClean="0"/>
              <a:t> &gt; </a:t>
            </a:r>
            <a:r>
              <a:rPr lang="pt-BR" sz="2000" dirty="0" err="1" smtClean="0"/>
              <a:t>Pinv</a:t>
            </a:r>
            <a:r>
              <a:rPr lang="pt-BR" sz="2000" dirty="0" smtClean="0"/>
              <a:t>, </a:t>
            </a:r>
            <a:r>
              <a:rPr lang="pt-BR" sz="2000" dirty="0" err="1" smtClean="0"/>
              <a:t>Vcc</a:t>
            </a:r>
            <a:r>
              <a:rPr lang="pt-BR" sz="2000" dirty="0" smtClean="0"/>
              <a:t> aumenta, </a:t>
            </a:r>
            <a:r>
              <a:rPr lang="pt-BR" sz="2000" dirty="0" err="1" smtClean="0"/>
              <a:t>Erro_vcc</a:t>
            </a:r>
            <a:r>
              <a:rPr lang="pt-BR" sz="2000" dirty="0" smtClean="0"/>
              <a:t> fica negativo</a:t>
            </a:r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Erro_vcc</a:t>
            </a:r>
            <a:r>
              <a:rPr lang="pt-BR" sz="2000" dirty="0" smtClean="0"/>
              <a:t> é multiplicado por -1, aumentando </a:t>
            </a:r>
            <a:r>
              <a:rPr lang="pt-BR" sz="2000" dirty="0" err="1" smtClean="0"/>
              <a:t>Ipico</a:t>
            </a:r>
            <a:r>
              <a:rPr lang="pt-BR" sz="2000" dirty="0" smtClean="0"/>
              <a:t> </a:t>
            </a:r>
          </a:p>
          <a:p>
            <a:pPr>
              <a:buFontTx/>
              <a:buChar char="-"/>
            </a:pPr>
            <a:r>
              <a:rPr lang="pt-BR" sz="2000" dirty="0" smtClean="0"/>
              <a:t> resulta em aumento de </a:t>
            </a:r>
            <a:r>
              <a:rPr lang="pt-BR" sz="2000" dirty="0" err="1" smtClean="0"/>
              <a:t>Pinv</a:t>
            </a:r>
            <a:r>
              <a:rPr lang="pt-BR" sz="2000" dirty="0" smtClean="0"/>
              <a:t> e </a:t>
            </a:r>
            <a:r>
              <a:rPr lang="pt-BR" sz="2000" dirty="0" err="1" smtClean="0"/>
              <a:t>Vcc</a:t>
            </a:r>
            <a:endParaRPr lang="pt-BR" sz="2000" dirty="0" smtClean="0"/>
          </a:p>
          <a:p>
            <a:pPr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016" y="1916832"/>
            <a:ext cx="8977076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539552" y="3212976"/>
            <a:ext cx="8352928" cy="316835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352928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0499" name="Object 3"/>
          <p:cNvGraphicFramePr>
            <a:graphicFrameLocks noChangeAspect="1"/>
          </p:cNvGraphicFramePr>
          <p:nvPr/>
        </p:nvGraphicFramePr>
        <p:xfrm>
          <a:off x="539552" y="1412776"/>
          <a:ext cx="8416563" cy="1008112"/>
        </p:xfrm>
        <a:graphic>
          <a:graphicData uri="http://schemas.openxmlformats.org/presentationml/2006/ole">
            <p:oleObj spid="_x0000_s490499" name="Equation" r:id="rId3" imgW="3416040" imgH="406080" progId="Equation.DSMT4">
              <p:embed/>
            </p:oleObj>
          </a:graphicData>
        </a:graphic>
      </p:graphicFrame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0501" name="Object 5"/>
          <p:cNvGraphicFramePr>
            <a:graphicFrameLocks noChangeAspect="1"/>
          </p:cNvGraphicFramePr>
          <p:nvPr/>
        </p:nvGraphicFramePr>
        <p:xfrm>
          <a:off x="683568" y="3257708"/>
          <a:ext cx="8208913" cy="891372"/>
        </p:xfrm>
        <a:graphic>
          <a:graphicData uri="http://schemas.openxmlformats.org/presentationml/2006/ole">
            <p:oleObj spid="_x0000_s490501" name="Equation" r:id="rId4" imgW="3771900" imgH="406400" progId="Equation.DSMT4">
              <p:embed/>
            </p:oleObj>
          </a:graphicData>
        </a:graphic>
      </p:graphicFrame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1475656" y="4149081"/>
          <a:ext cx="2808312" cy="877598"/>
        </p:xfrm>
        <a:graphic>
          <a:graphicData uri="http://schemas.openxmlformats.org/presentationml/2006/ole">
            <p:oleObj spid="_x0000_s490503" name="Equation" r:id="rId5" imgW="1066800" imgH="330200" progId="Equation.DSMT4">
              <p:embed/>
            </p:oleObj>
          </a:graphicData>
        </a:graphic>
      </p:graphicFrame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0505" name="Object 9"/>
          <p:cNvGraphicFramePr>
            <a:graphicFrameLocks noChangeAspect="1"/>
          </p:cNvGraphicFramePr>
          <p:nvPr/>
        </p:nvGraphicFramePr>
        <p:xfrm>
          <a:off x="1547663" y="5229200"/>
          <a:ext cx="2808313" cy="1080120"/>
        </p:xfrm>
        <a:graphic>
          <a:graphicData uri="http://schemas.openxmlformats.org/presentationml/2006/ole">
            <p:oleObj spid="_x0000_s490505" name="Equation" r:id="rId6" imgW="1117600" imgH="431800" progId="Equation.DSMT4">
              <p:embed/>
            </p:oleObj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6156176" y="2398540"/>
          <a:ext cx="1080120" cy="670420"/>
        </p:xfrm>
        <a:graphic>
          <a:graphicData uri="http://schemas.openxmlformats.org/presentationml/2006/ole">
            <p:oleObj spid="_x0000_s490507" name="Equation" r:id="rId7" imgW="368280" imgH="228600" progId="Equation.DSMT4">
              <p:embed/>
            </p:oleObj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755576" y="2348880"/>
            <a:ext cx="5506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Multiplicando dois lados por</a:t>
            </a:r>
          </a:p>
          <a:p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539552" y="2780928"/>
            <a:ext cx="8352928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352928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/>
        </p:nvGraphicFramePr>
        <p:xfrm>
          <a:off x="683568" y="1340768"/>
          <a:ext cx="8235915" cy="1296144"/>
        </p:xfrm>
        <a:graphic>
          <a:graphicData uri="http://schemas.openxmlformats.org/presentationml/2006/ole">
            <p:oleObj spid="_x0000_s491529" name="Equation" r:id="rId3" imgW="2908300" imgH="457200" progId="Equation.DSMT4">
              <p:embed/>
            </p:oleObj>
          </a:graphicData>
        </a:graphic>
      </p:graphicFrame>
      <p:pic>
        <p:nvPicPr>
          <p:cNvPr id="30" name="Imagem 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96952"/>
            <a:ext cx="55446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539552" y="2780928"/>
            <a:ext cx="8352928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características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208912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Acoplamento entre fases d e q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3200" dirty="0" smtClean="0">
                <a:solidFill>
                  <a:srgbClr val="FF0000"/>
                </a:solidFill>
              </a:rPr>
              <a:t>PI : erro </a:t>
            </a:r>
            <a:r>
              <a:rPr lang="pt-BR" sz="3200" dirty="0" smtClean="0">
                <a:solidFill>
                  <a:srgbClr val="FF0000"/>
                </a:solidFill>
              </a:rPr>
              <a:t>NULO </a:t>
            </a:r>
            <a:r>
              <a:rPr lang="pt-BR" sz="3200" dirty="0" smtClean="0">
                <a:solidFill>
                  <a:srgbClr val="FF0000"/>
                </a:solidFill>
              </a:rPr>
              <a:t>p/ rastreamento de </a:t>
            </a:r>
            <a:r>
              <a:rPr lang="pt-BR" sz="3200" dirty="0" err="1" smtClean="0">
                <a:solidFill>
                  <a:srgbClr val="FF0000"/>
                </a:solidFill>
              </a:rPr>
              <a:t>seq</a:t>
            </a:r>
            <a:r>
              <a:rPr lang="pt-BR" sz="3200" dirty="0" smtClean="0">
                <a:solidFill>
                  <a:srgbClr val="FF0000"/>
                </a:solidFill>
              </a:rPr>
              <a:t> +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	rejeição completa de perturbação de </a:t>
            </a: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seq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+</a:t>
            </a: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" name="Imagem 29"/>
          <p:cNvPicPr/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1475656" y="2852936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611560" y="2780928"/>
            <a:ext cx="8352928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611560" y="692696"/>
            <a:ext cx="8208912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Malha de desacoplamento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3200" dirty="0" smtClean="0">
                <a:solidFill>
                  <a:srgbClr val="FF0000"/>
                </a:solidFill>
              </a:rPr>
              <a:t> malha de rejeição de </a:t>
            </a:r>
            <a:r>
              <a:rPr lang="pt-BR" sz="3200" dirty="0" err="1" smtClean="0">
                <a:solidFill>
                  <a:srgbClr val="FF0000"/>
                </a:solidFill>
              </a:rPr>
              <a:t>vrede</a:t>
            </a:r>
            <a:endParaRPr lang="pt-BR" sz="32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3200" dirty="0" smtClean="0">
                <a:solidFill>
                  <a:srgbClr val="FF0000"/>
                </a:solidFill>
              </a:rPr>
              <a:t>Malha de rastreamento de corrente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96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877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a livre 21"/>
          <p:cNvSpPr/>
          <p:nvPr/>
        </p:nvSpPr>
        <p:spPr>
          <a:xfrm>
            <a:off x="2210937" y="2784143"/>
            <a:ext cx="122830" cy="3057099"/>
          </a:xfrm>
          <a:custGeom>
            <a:avLst/>
            <a:gdLst>
              <a:gd name="connsiteX0" fmla="*/ 122830 w 122830"/>
              <a:gd name="connsiteY0" fmla="*/ 0 h 3057099"/>
              <a:gd name="connsiteX1" fmla="*/ 109182 w 122830"/>
              <a:gd name="connsiteY1" fmla="*/ 450376 h 3057099"/>
              <a:gd name="connsiteX2" fmla="*/ 95535 w 122830"/>
              <a:gd name="connsiteY2" fmla="*/ 491320 h 3057099"/>
              <a:gd name="connsiteX3" fmla="*/ 81887 w 122830"/>
              <a:gd name="connsiteY3" fmla="*/ 1037230 h 3057099"/>
              <a:gd name="connsiteX4" fmla="*/ 68239 w 122830"/>
              <a:gd name="connsiteY4" fmla="*/ 1119117 h 3057099"/>
              <a:gd name="connsiteX5" fmla="*/ 54591 w 122830"/>
              <a:gd name="connsiteY5" fmla="*/ 1241947 h 3057099"/>
              <a:gd name="connsiteX6" fmla="*/ 40944 w 122830"/>
              <a:gd name="connsiteY6" fmla="*/ 1992573 h 3057099"/>
              <a:gd name="connsiteX7" fmla="*/ 27296 w 122830"/>
              <a:gd name="connsiteY7" fmla="*/ 2047164 h 3057099"/>
              <a:gd name="connsiteX8" fmla="*/ 13648 w 122830"/>
              <a:gd name="connsiteY8" fmla="*/ 2265529 h 3057099"/>
              <a:gd name="connsiteX9" fmla="*/ 0 w 122830"/>
              <a:gd name="connsiteY9" fmla="*/ 2402006 h 3057099"/>
              <a:gd name="connsiteX10" fmla="*/ 13648 w 122830"/>
              <a:gd name="connsiteY10" fmla="*/ 3057099 h 30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830" h="3057099">
                <a:moveTo>
                  <a:pt x="122830" y="0"/>
                </a:moveTo>
                <a:cubicBezTo>
                  <a:pt x="118281" y="150125"/>
                  <a:pt x="117513" y="300413"/>
                  <a:pt x="109182" y="450376"/>
                </a:cubicBezTo>
                <a:cubicBezTo>
                  <a:pt x="108384" y="464740"/>
                  <a:pt x="96203" y="476949"/>
                  <a:pt x="95535" y="491320"/>
                </a:cubicBezTo>
                <a:cubicBezTo>
                  <a:pt x="87078" y="673150"/>
                  <a:pt x="89794" y="855375"/>
                  <a:pt x="81887" y="1037230"/>
                </a:cubicBezTo>
                <a:cubicBezTo>
                  <a:pt x="80685" y="1064876"/>
                  <a:pt x="71896" y="1091688"/>
                  <a:pt x="68239" y="1119117"/>
                </a:cubicBezTo>
                <a:cubicBezTo>
                  <a:pt x="62794" y="1159951"/>
                  <a:pt x="59140" y="1201004"/>
                  <a:pt x="54591" y="1241947"/>
                </a:cubicBezTo>
                <a:cubicBezTo>
                  <a:pt x="50042" y="1492156"/>
                  <a:pt x="49422" y="1742467"/>
                  <a:pt x="40944" y="1992573"/>
                </a:cubicBezTo>
                <a:cubicBezTo>
                  <a:pt x="40309" y="2011319"/>
                  <a:pt x="29162" y="2028500"/>
                  <a:pt x="27296" y="2047164"/>
                </a:cubicBezTo>
                <a:cubicBezTo>
                  <a:pt x="20039" y="2119732"/>
                  <a:pt x="19242" y="2192813"/>
                  <a:pt x="13648" y="2265529"/>
                </a:cubicBezTo>
                <a:cubicBezTo>
                  <a:pt x="10141" y="2311114"/>
                  <a:pt x="4549" y="2356514"/>
                  <a:pt x="0" y="2402006"/>
                </a:cubicBezTo>
                <a:cubicBezTo>
                  <a:pt x="17184" y="2865965"/>
                  <a:pt x="13648" y="2647582"/>
                  <a:pt x="13648" y="3057099"/>
                </a:cubicBezTo>
              </a:path>
            </a:pathLst>
          </a:custGeom>
          <a:ln w="793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3419872" y="2708920"/>
            <a:ext cx="122830" cy="3057099"/>
          </a:xfrm>
          <a:custGeom>
            <a:avLst/>
            <a:gdLst>
              <a:gd name="connsiteX0" fmla="*/ 122830 w 122830"/>
              <a:gd name="connsiteY0" fmla="*/ 0 h 3057099"/>
              <a:gd name="connsiteX1" fmla="*/ 109182 w 122830"/>
              <a:gd name="connsiteY1" fmla="*/ 450376 h 3057099"/>
              <a:gd name="connsiteX2" fmla="*/ 95535 w 122830"/>
              <a:gd name="connsiteY2" fmla="*/ 491320 h 3057099"/>
              <a:gd name="connsiteX3" fmla="*/ 81887 w 122830"/>
              <a:gd name="connsiteY3" fmla="*/ 1037230 h 3057099"/>
              <a:gd name="connsiteX4" fmla="*/ 68239 w 122830"/>
              <a:gd name="connsiteY4" fmla="*/ 1119117 h 3057099"/>
              <a:gd name="connsiteX5" fmla="*/ 54591 w 122830"/>
              <a:gd name="connsiteY5" fmla="*/ 1241947 h 3057099"/>
              <a:gd name="connsiteX6" fmla="*/ 40944 w 122830"/>
              <a:gd name="connsiteY6" fmla="*/ 1992573 h 3057099"/>
              <a:gd name="connsiteX7" fmla="*/ 27296 w 122830"/>
              <a:gd name="connsiteY7" fmla="*/ 2047164 h 3057099"/>
              <a:gd name="connsiteX8" fmla="*/ 13648 w 122830"/>
              <a:gd name="connsiteY8" fmla="*/ 2265529 h 3057099"/>
              <a:gd name="connsiteX9" fmla="*/ 0 w 122830"/>
              <a:gd name="connsiteY9" fmla="*/ 2402006 h 3057099"/>
              <a:gd name="connsiteX10" fmla="*/ 13648 w 122830"/>
              <a:gd name="connsiteY10" fmla="*/ 3057099 h 30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830" h="3057099">
                <a:moveTo>
                  <a:pt x="122830" y="0"/>
                </a:moveTo>
                <a:cubicBezTo>
                  <a:pt x="118281" y="150125"/>
                  <a:pt x="117513" y="300413"/>
                  <a:pt x="109182" y="450376"/>
                </a:cubicBezTo>
                <a:cubicBezTo>
                  <a:pt x="108384" y="464740"/>
                  <a:pt x="96203" y="476949"/>
                  <a:pt x="95535" y="491320"/>
                </a:cubicBezTo>
                <a:cubicBezTo>
                  <a:pt x="87078" y="673150"/>
                  <a:pt x="89794" y="855375"/>
                  <a:pt x="81887" y="1037230"/>
                </a:cubicBezTo>
                <a:cubicBezTo>
                  <a:pt x="80685" y="1064876"/>
                  <a:pt x="71896" y="1091688"/>
                  <a:pt x="68239" y="1119117"/>
                </a:cubicBezTo>
                <a:cubicBezTo>
                  <a:pt x="62794" y="1159951"/>
                  <a:pt x="59140" y="1201004"/>
                  <a:pt x="54591" y="1241947"/>
                </a:cubicBezTo>
                <a:cubicBezTo>
                  <a:pt x="50042" y="1492156"/>
                  <a:pt x="49422" y="1742467"/>
                  <a:pt x="40944" y="1992573"/>
                </a:cubicBezTo>
                <a:cubicBezTo>
                  <a:pt x="40309" y="2011319"/>
                  <a:pt x="29162" y="2028500"/>
                  <a:pt x="27296" y="2047164"/>
                </a:cubicBezTo>
                <a:cubicBezTo>
                  <a:pt x="20039" y="2119732"/>
                  <a:pt x="19242" y="2192813"/>
                  <a:pt x="13648" y="2265529"/>
                </a:cubicBezTo>
                <a:cubicBezTo>
                  <a:pt x="10141" y="2311114"/>
                  <a:pt x="4549" y="2356514"/>
                  <a:pt x="0" y="2402006"/>
                </a:cubicBezTo>
                <a:cubicBezTo>
                  <a:pt x="17184" y="2865965"/>
                  <a:pt x="13648" y="2647582"/>
                  <a:pt x="13648" y="3057099"/>
                </a:cubicBezTo>
              </a:path>
            </a:pathLst>
          </a:custGeom>
          <a:ln w="793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611560" y="2780928"/>
            <a:ext cx="8352928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modelo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764704"/>
            <a:ext cx="8208912" cy="129614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não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rastre</a:t>
            </a:r>
            <a:r>
              <a:rPr lang="pt-BR" sz="3200" dirty="0" smtClean="0">
                <a:solidFill>
                  <a:srgbClr val="FF0000"/>
                </a:solidFill>
              </a:rPr>
              <a:t>ia bem </a:t>
            </a:r>
            <a:r>
              <a:rPr lang="pt-BR" sz="3200" dirty="0" err="1" smtClean="0">
                <a:solidFill>
                  <a:srgbClr val="FF0000"/>
                </a:solidFill>
              </a:rPr>
              <a:t>seq</a:t>
            </a:r>
            <a:r>
              <a:rPr lang="pt-BR" sz="3200" dirty="0" smtClean="0">
                <a:solidFill>
                  <a:srgbClr val="FF0000"/>
                </a:solidFill>
              </a:rPr>
              <a:t> negativa nas referências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3200" dirty="0" smtClean="0">
                <a:solidFill>
                  <a:srgbClr val="FF0000"/>
                </a:solidFill>
              </a:rPr>
              <a:t> não rejeita bem </a:t>
            </a:r>
            <a:r>
              <a:rPr lang="pt-BR" sz="3200" dirty="0" err="1" smtClean="0">
                <a:solidFill>
                  <a:srgbClr val="FF0000"/>
                </a:solidFill>
              </a:rPr>
              <a:t>seq</a:t>
            </a:r>
            <a:r>
              <a:rPr lang="pt-BR" sz="3200" dirty="0" smtClean="0">
                <a:solidFill>
                  <a:srgbClr val="FF0000"/>
                </a:solidFill>
              </a:rPr>
              <a:t> negativa em </a:t>
            </a:r>
            <a:r>
              <a:rPr lang="pt-BR" sz="3200" dirty="0" err="1" smtClean="0">
                <a:solidFill>
                  <a:srgbClr val="FF0000"/>
                </a:solidFill>
              </a:rPr>
              <a:t>vrede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 bwMode="auto">
          <a:xfrm>
            <a:off x="611560" y="2780928"/>
            <a:ext cx="8352928" cy="3600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sz="3200" dirty="0" smtClean="0"/>
              <a:t>Controle no </a:t>
            </a:r>
            <a:r>
              <a:rPr lang="pt-BR" sz="3200" dirty="0" err="1" smtClean="0"/>
              <a:t>dq</a:t>
            </a:r>
            <a:r>
              <a:rPr lang="pt-BR" sz="3200" dirty="0" smtClean="0"/>
              <a:t>- Problema!!!</a:t>
            </a:r>
            <a:endParaRPr lang="pt-BR" sz="3200" dirty="0">
              <a:latin typeface="Symbol" pitchFamily="18" charset="2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812360" y="6400800"/>
            <a:ext cx="1331640" cy="457200"/>
          </a:xfrm>
        </p:spPr>
        <p:txBody>
          <a:bodyPr/>
          <a:lstStyle/>
          <a:p>
            <a:fld id="{482B7BA1-C2DC-49BC-961D-472573C534C0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rot="16200000" flipH="1">
            <a:off x="-1951717" y="1951720"/>
            <a:ext cx="43651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3- malha de corrente sistema </a:t>
            </a:r>
            <a:r>
              <a:rPr lang="pt-BR" sz="2400" dirty="0" err="1" smtClean="0"/>
              <a:t>dq</a:t>
            </a:r>
            <a:endParaRPr lang="pt-BR" sz="2400" dirty="0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124744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1124744"/>
            <a:ext cx="8208912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PROBLEMA!!!!!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não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rastre</a:t>
            </a:r>
            <a:r>
              <a:rPr lang="pt-BR" sz="3200" dirty="0" smtClean="0">
                <a:solidFill>
                  <a:srgbClr val="FF0000"/>
                </a:solidFill>
              </a:rPr>
              <a:t>ia bem </a:t>
            </a:r>
            <a:r>
              <a:rPr lang="pt-BR" sz="3200" dirty="0" err="1" smtClean="0">
                <a:solidFill>
                  <a:srgbClr val="FF0000"/>
                </a:solidFill>
              </a:rPr>
              <a:t>seq</a:t>
            </a:r>
            <a:r>
              <a:rPr lang="pt-BR" sz="3200" dirty="0" smtClean="0">
                <a:solidFill>
                  <a:srgbClr val="FF0000"/>
                </a:solidFill>
              </a:rPr>
              <a:t> negativa nas referências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3200" dirty="0" smtClean="0">
                <a:solidFill>
                  <a:srgbClr val="FF0000"/>
                </a:solidFill>
              </a:rPr>
              <a:t> não rejeita bem </a:t>
            </a:r>
            <a:r>
              <a:rPr lang="pt-BR" sz="3200" dirty="0" err="1" smtClean="0">
                <a:solidFill>
                  <a:srgbClr val="FF0000"/>
                </a:solidFill>
              </a:rPr>
              <a:t>seq</a:t>
            </a:r>
            <a:r>
              <a:rPr lang="pt-BR" sz="3200" dirty="0" smtClean="0">
                <a:solidFill>
                  <a:srgbClr val="FF0000"/>
                </a:solidFill>
              </a:rPr>
              <a:t> negativa em </a:t>
            </a:r>
            <a:r>
              <a:rPr lang="pt-BR" sz="3200" dirty="0" err="1" smtClean="0">
                <a:solidFill>
                  <a:srgbClr val="FF0000"/>
                </a:solidFill>
              </a:rPr>
              <a:t>vrede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tângulo 21"/>
          <p:cNvSpPr/>
          <p:nvPr/>
        </p:nvSpPr>
        <p:spPr bwMode="auto">
          <a:xfrm>
            <a:off x="683568" y="3501008"/>
            <a:ext cx="8208912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SOLUÇÃO!!!!!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Inclusão de um par de PI em </a:t>
            </a: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dq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que gira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ao</a:t>
            </a:r>
            <a:r>
              <a:rPr kumimoji="0" lang="pt-BR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contrario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 do conversor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Obtendo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6</a:t>
            </a:fld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2555776" y="1628800"/>
          <a:ext cx="2260718" cy="523825"/>
        </p:xfrm>
        <a:graphic>
          <a:graphicData uri="http://schemas.openxmlformats.org/presentationml/2006/ole">
            <p:oleObj spid="_x0000_s642050" name="Equation" r:id="rId3" imgW="1041120" imgH="241200" progId="Equation.DSMT4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6192071" cy="32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51520" y="4365104"/>
            <a:ext cx="302433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6660232" y="2996952"/>
          <a:ext cx="473496" cy="360759"/>
        </p:xfrm>
        <a:graphic>
          <a:graphicData uri="http://schemas.openxmlformats.org/presentationml/2006/ole">
            <p:oleObj spid="_x0000_s642051" name="Equation" r:id="rId5" imgW="266400" imgH="203040" progId="Equation.DSMT4">
              <p:embed/>
            </p:oleObj>
          </a:graphicData>
        </a:graphic>
      </p:graphicFrame>
      <p:sp>
        <p:nvSpPr>
          <p:cNvPr id="11" name="Forma livre 10"/>
          <p:cNvSpPr/>
          <p:nvPr/>
        </p:nvSpPr>
        <p:spPr>
          <a:xfrm>
            <a:off x="599984" y="2420888"/>
            <a:ext cx="5700208" cy="3091700"/>
          </a:xfrm>
          <a:custGeom>
            <a:avLst/>
            <a:gdLst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12943 w 5786650"/>
              <a:gd name="connsiteY6" fmla="*/ 2415654 h 3098042"/>
              <a:gd name="connsiteX7" fmla="*/ 4558352 w 5786650"/>
              <a:gd name="connsiteY7" fmla="*/ 2565779 h 3098042"/>
              <a:gd name="connsiteX8" fmla="*/ 4544704 w 5786650"/>
              <a:gd name="connsiteY8" fmla="*/ 2661314 h 3098042"/>
              <a:gd name="connsiteX9" fmla="*/ 4544704 w 5786650"/>
              <a:gd name="connsiteY9" fmla="*/ 2975212 h 3098042"/>
              <a:gd name="connsiteX10" fmla="*/ 4626591 w 5786650"/>
              <a:gd name="connsiteY10" fmla="*/ 3057099 h 3098042"/>
              <a:gd name="connsiteX11" fmla="*/ 4653886 w 5786650"/>
              <a:gd name="connsiteY11" fmla="*/ 3098042 h 3098042"/>
              <a:gd name="connsiteX12" fmla="*/ 3057098 w 5786650"/>
              <a:gd name="connsiteY12" fmla="*/ 3084394 h 3098042"/>
              <a:gd name="connsiteX13" fmla="*/ 3057098 w 5786650"/>
              <a:gd name="connsiteY13" fmla="*/ 3084394 h 3098042"/>
              <a:gd name="connsiteX14" fmla="*/ 3070746 w 5786650"/>
              <a:gd name="connsiteY14" fmla="*/ 2101756 h 3098042"/>
              <a:gd name="connsiteX15" fmla="*/ 3057098 w 5786650"/>
              <a:gd name="connsiteY15" fmla="*/ 2047164 h 3098042"/>
              <a:gd name="connsiteX16" fmla="*/ 3084394 w 5786650"/>
              <a:gd name="connsiteY16" fmla="*/ 1774209 h 3098042"/>
              <a:gd name="connsiteX17" fmla="*/ 40943 w 5786650"/>
              <a:gd name="connsiteY17" fmla="*/ 1746914 h 3098042"/>
              <a:gd name="connsiteX18" fmla="*/ 0 w 5786650"/>
              <a:gd name="connsiteY18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12943 w 5786650"/>
              <a:gd name="connsiteY6" fmla="*/ 2415654 h 3098042"/>
              <a:gd name="connsiteX7" fmla="*/ 4558352 w 5786650"/>
              <a:gd name="connsiteY7" fmla="*/ 2565779 h 3098042"/>
              <a:gd name="connsiteX8" fmla="*/ 4548080 w 5786650"/>
              <a:gd name="connsiteY8" fmla="*/ 2731660 h 3098042"/>
              <a:gd name="connsiteX9" fmla="*/ 4544704 w 5786650"/>
              <a:gd name="connsiteY9" fmla="*/ 2975212 h 3098042"/>
              <a:gd name="connsiteX10" fmla="*/ 4626591 w 5786650"/>
              <a:gd name="connsiteY10" fmla="*/ 3057099 h 3098042"/>
              <a:gd name="connsiteX11" fmla="*/ 4653886 w 5786650"/>
              <a:gd name="connsiteY11" fmla="*/ 3098042 h 3098042"/>
              <a:gd name="connsiteX12" fmla="*/ 3057098 w 5786650"/>
              <a:gd name="connsiteY12" fmla="*/ 3084394 h 3098042"/>
              <a:gd name="connsiteX13" fmla="*/ 3057098 w 5786650"/>
              <a:gd name="connsiteY13" fmla="*/ 3084394 h 3098042"/>
              <a:gd name="connsiteX14" fmla="*/ 3070746 w 5786650"/>
              <a:gd name="connsiteY14" fmla="*/ 2101756 h 3098042"/>
              <a:gd name="connsiteX15" fmla="*/ 3057098 w 5786650"/>
              <a:gd name="connsiteY15" fmla="*/ 2047164 h 3098042"/>
              <a:gd name="connsiteX16" fmla="*/ 3084394 w 5786650"/>
              <a:gd name="connsiteY16" fmla="*/ 1774209 h 3098042"/>
              <a:gd name="connsiteX17" fmla="*/ 40943 w 5786650"/>
              <a:gd name="connsiteY17" fmla="*/ 1746914 h 3098042"/>
              <a:gd name="connsiteX18" fmla="*/ 0 w 5786650"/>
              <a:gd name="connsiteY18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12943 w 5786650"/>
              <a:gd name="connsiteY6" fmla="*/ 2415654 h 3098042"/>
              <a:gd name="connsiteX7" fmla="*/ 4558352 w 5786650"/>
              <a:gd name="connsiteY7" fmla="*/ 2565779 h 3098042"/>
              <a:gd name="connsiteX8" fmla="*/ 4620088 w 5786650"/>
              <a:gd name="connsiteY8" fmla="*/ 2803668 h 3098042"/>
              <a:gd name="connsiteX9" fmla="*/ 4544704 w 5786650"/>
              <a:gd name="connsiteY9" fmla="*/ 2975212 h 3098042"/>
              <a:gd name="connsiteX10" fmla="*/ 4626591 w 5786650"/>
              <a:gd name="connsiteY10" fmla="*/ 3057099 h 3098042"/>
              <a:gd name="connsiteX11" fmla="*/ 4653886 w 5786650"/>
              <a:gd name="connsiteY11" fmla="*/ 3098042 h 3098042"/>
              <a:gd name="connsiteX12" fmla="*/ 3057098 w 5786650"/>
              <a:gd name="connsiteY12" fmla="*/ 3084394 h 3098042"/>
              <a:gd name="connsiteX13" fmla="*/ 3057098 w 5786650"/>
              <a:gd name="connsiteY13" fmla="*/ 3084394 h 3098042"/>
              <a:gd name="connsiteX14" fmla="*/ 3070746 w 5786650"/>
              <a:gd name="connsiteY14" fmla="*/ 2101756 h 3098042"/>
              <a:gd name="connsiteX15" fmla="*/ 3057098 w 5786650"/>
              <a:gd name="connsiteY15" fmla="*/ 2047164 h 3098042"/>
              <a:gd name="connsiteX16" fmla="*/ 3084394 w 5786650"/>
              <a:gd name="connsiteY16" fmla="*/ 1774209 h 3098042"/>
              <a:gd name="connsiteX17" fmla="*/ 40943 w 5786650"/>
              <a:gd name="connsiteY17" fmla="*/ 1746914 h 3098042"/>
              <a:gd name="connsiteX18" fmla="*/ 0 w 5786650"/>
              <a:gd name="connsiteY18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12943 w 5786650"/>
              <a:gd name="connsiteY6" fmla="*/ 2415654 h 3098042"/>
              <a:gd name="connsiteX7" fmla="*/ 4620088 w 5786650"/>
              <a:gd name="connsiteY7" fmla="*/ 2587644 h 3098042"/>
              <a:gd name="connsiteX8" fmla="*/ 4620088 w 5786650"/>
              <a:gd name="connsiteY8" fmla="*/ 2803668 h 3098042"/>
              <a:gd name="connsiteX9" fmla="*/ 4544704 w 5786650"/>
              <a:gd name="connsiteY9" fmla="*/ 2975212 h 3098042"/>
              <a:gd name="connsiteX10" fmla="*/ 4626591 w 5786650"/>
              <a:gd name="connsiteY10" fmla="*/ 3057099 h 3098042"/>
              <a:gd name="connsiteX11" fmla="*/ 4653886 w 5786650"/>
              <a:gd name="connsiteY11" fmla="*/ 3098042 h 3098042"/>
              <a:gd name="connsiteX12" fmla="*/ 3057098 w 5786650"/>
              <a:gd name="connsiteY12" fmla="*/ 3084394 h 3098042"/>
              <a:gd name="connsiteX13" fmla="*/ 3057098 w 5786650"/>
              <a:gd name="connsiteY13" fmla="*/ 3084394 h 3098042"/>
              <a:gd name="connsiteX14" fmla="*/ 3070746 w 5786650"/>
              <a:gd name="connsiteY14" fmla="*/ 2101756 h 3098042"/>
              <a:gd name="connsiteX15" fmla="*/ 3057098 w 5786650"/>
              <a:gd name="connsiteY15" fmla="*/ 2047164 h 3098042"/>
              <a:gd name="connsiteX16" fmla="*/ 3084394 w 5786650"/>
              <a:gd name="connsiteY16" fmla="*/ 1774209 h 3098042"/>
              <a:gd name="connsiteX17" fmla="*/ 40943 w 5786650"/>
              <a:gd name="connsiteY17" fmla="*/ 1746914 h 3098042"/>
              <a:gd name="connsiteX18" fmla="*/ 0 w 5786650"/>
              <a:gd name="connsiteY18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12943 w 5786650"/>
              <a:gd name="connsiteY6" fmla="*/ 2415654 h 3098042"/>
              <a:gd name="connsiteX7" fmla="*/ 4620088 w 5786650"/>
              <a:gd name="connsiteY7" fmla="*/ 2803668 h 3098042"/>
              <a:gd name="connsiteX8" fmla="*/ 4544704 w 5786650"/>
              <a:gd name="connsiteY8" fmla="*/ 2975212 h 3098042"/>
              <a:gd name="connsiteX9" fmla="*/ 4626591 w 5786650"/>
              <a:gd name="connsiteY9" fmla="*/ 3057099 h 3098042"/>
              <a:gd name="connsiteX10" fmla="*/ 4653886 w 5786650"/>
              <a:gd name="connsiteY10" fmla="*/ 3098042 h 3098042"/>
              <a:gd name="connsiteX11" fmla="*/ 3057098 w 5786650"/>
              <a:gd name="connsiteY11" fmla="*/ 3084394 h 3098042"/>
              <a:gd name="connsiteX12" fmla="*/ 3057098 w 5786650"/>
              <a:gd name="connsiteY12" fmla="*/ 3084394 h 3098042"/>
              <a:gd name="connsiteX13" fmla="*/ 3070746 w 5786650"/>
              <a:gd name="connsiteY13" fmla="*/ 2101756 h 3098042"/>
              <a:gd name="connsiteX14" fmla="*/ 3057098 w 5786650"/>
              <a:gd name="connsiteY14" fmla="*/ 2047164 h 3098042"/>
              <a:gd name="connsiteX15" fmla="*/ 3084394 w 5786650"/>
              <a:gd name="connsiteY15" fmla="*/ 1774209 h 3098042"/>
              <a:gd name="connsiteX16" fmla="*/ 40943 w 5786650"/>
              <a:gd name="connsiteY16" fmla="*/ 1746914 h 3098042"/>
              <a:gd name="connsiteX17" fmla="*/ 0 w 5786650"/>
              <a:gd name="connsiteY17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20088 w 5786650"/>
              <a:gd name="connsiteY6" fmla="*/ 2803668 h 3098042"/>
              <a:gd name="connsiteX7" fmla="*/ 4544704 w 5786650"/>
              <a:gd name="connsiteY7" fmla="*/ 2975212 h 3098042"/>
              <a:gd name="connsiteX8" fmla="*/ 4626591 w 5786650"/>
              <a:gd name="connsiteY8" fmla="*/ 3057099 h 3098042"/>
              <a:gd name="connsiteX9" fmla="*/ 4653886 w 5786650"/>
              <a:gd name="connsiteY9" fmla="*/ 3098042 h 3098042"/>
              <a:gd name="connsiteX10" fmla="*/ 3057098 w 5786650"/>
              <a:gd name="connsiteY10" fmla="*/ 3084394 h 3098042"/>
              <a:gd name="connsiteX11" fmla="*/ 3057098 w 5786650"/>
              <a:gd name="connsiteY11" fmla="*/ 3084394 h 3098042"/>
              <a:gd name="connsiteX12" fmla="*/ 3070746 w 5786650"/>
              <a:gd name="connsiteY12" fmla="*/ 2101756 h 3098042"/>
              <a:gd name="connsiteX13" fmla="*/ 3057098 w 5786650"/>
              <a:gd name="connsiteY13" fmla="*/ 2047164 h 3098042"/>
              <a:gd name="connsiteX14" fmla="*/ 3084394 w 5786650"/>
              <a:gd name="connsiteY14" fmla="*/ 1774209 h 3098042"/>
              <a:gd name="connsiteX15" fmla="*/ 40943 w 5786650"/>
              <a:gd name="connsiteY15" fmla="*/ 1746914 h 3098042"/>
              <a:gd name="connsiteX16" fmla="*/ 0 w 5786650"/>
              <a:gd name="connsiteY16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544704 w 5786650"/>
              <a:gd name="connsiteY6" fmla="*/ 2975212 h 3098042"/>
              <a:gd name="connsiteX7" fmla="*/ 4626591 w 5786650"/>
              <a:gd name="connsiteY7" fmla="*/ 3057099 h 3098042"/>
              <a:gd name="connsiteX8" fmla="*/ 4653886 w 5786650"/>
              <a:gd name="connsiteY8" fmla="*/ 3098042 h 3098042"/>
              <a:gd name="connsiteX9" fmla="*/ 3057098 w 5786650"/>
              <a:gd name="connsiteY9" fmla="*/ 3084394 h 3098042"/>
              <a:gd name="connsiteX10" fmla="*/ 3057098 w 5786650"/>
              <a:gd name="connsiteY10" fmla="*/ 3084394 h 3098042"/>
              <a:gd name="connsiteX11" fmla="*/ 3070746 w 5786650"/>
              <a:gd name="connsiteY11" fmla="*/ 2101756 h 3098042"/>
              <a:gd name="connsiteX12" fmla="*/ 3057098 w 5786650"/>
              <a:gd name="connsiteY12" fmla="*/ 2047164 h 3098042"/>
              <a:gd name="connsiteX13" fmla="*/ 3084394 w 5786650"/>
              <a:gd name="connsiteY13" fmla="*/ 1774209 h 3098042"/>
              <a:gd name="connsiteX14" fmla="*/ 40943 w 5786650"/>
              <a:gd name="connsiteY14" fmla="*/ 1746914 h 3098042"/>
              <a:gd name="connsiteX15" fmla="*/ 0 w 5786650"/>
              <a:gd name="connsiteY15" fmla="*/ 0 h 3098042"/>
              <a:gd name="connsiteX0" fmla="*/ 0 w 5786650"/>
              <a:gd name="connsiteY0" fmla="*/ 0 h 3098042"/>
              <a:gd name="connsiteX1" fmla="*/ 5786650 w 5786650"/>
              <a:gd name="connsiteY1" fmla="*/ 40944 h 3098042"/>
              <a:gd name="connsiteX2" fmla="*/ 5773003 w 5786650"/>
              <a:gd name="connsiteY2" fmla="*/ 1132764 h 3098042"/>
              <a:gd name="connsiteX3" fmla="*/ 4653886 w 5786650"/>
              <a:gd name="connsiteY3" fmla="*/ 1132764 h 3098042"/>
              <a:gd name="connsiteX4" fmla="*/ 4653886 w 5786650"/>
              <a:gd name="connsiteY4" fmla="*/ 1132764 h 3098042"/>
              <a:gd name="connsiteX5" fmla="*/ 4640238 w 5786650"/>
              <a:gd name="connsiteY5" fmla="*/ 2238233 h 3098042"/>
              <a:gd name="connsiteX6" fmla="*/ 4626591 w 5786650"/>
              <a:gd name="connsiteY6" fmla="*/ 3057099 h 3098042"/>
              <a:gd name="connsiteX7" fmla="*/ 4653886 w 5786650"/>
              <a:gd name="connsiteY7" fmla="*/ 3098042 h 3098042"/>
              <a:gd name="connsiteX8" fmla="*/ 3057098 w 5786650"/>
              <a:gd name="connsiteY8" fmla="*/ 3084394 h 3098042"/>
              <a:gd name="connsiteX9" fmla="*/ 3057098 w 5786650"/>
              <a:gd name="connsiteY9" fmla="*/ 3084394 h 3098042"/>
              <a:gd name="connsiteX10" fmla="*/ 3070746 w 5786650"/>
              <a:gd name="connsiteY10" fmla="*/ 2101756 h 3098042"/>
              <a:gd name="connsiteX11" fmla="*/ 3057098 w 5786650"/>
              <a:gd name="connsiteY11" fmla="*/ 2047164 h 3098042"/>
              <a:gd name="connsiteX12" fmla="*/ 3084394 w 5786650"/>
              <a:gd name="connsiteY12" fmla="*/ 1774209 h 3098042"/>
              <a:gd name="connsiteX13" fmla="*/ 40943 w 5786650"/>
              <a:gd name="connsiteY13" fmla="*/ 1746914 h 3098042"/>
              <a:gd name="connsiteX14" fmla="*/ 0 w 5786650"/>
              <a:gd name="connsiteY14" fmla="*/ 0 h 3098042"/>
              <a:gd name="connsiteX0" fmla="*/ 0 w 5786650"/>
              <a:gd name="connsiteY0" fmla="*/ 0 h 3084394"/>
              <a:gd name="connsiteX1" fmla="*/ 5786650 w 5786650"/>
              <a:gd name="connsiteY1" fmla="*/ 40944 h 3084394"/>
              <a:gd name="connsiteX2" fmla="*/ 5773003 w 5786650"/>
              <a:gd name="connsiteY2" fmla="*/ 1132764 h 3084394"/>
              <a:gd name="connsiteX3" fmla="*/ 4653886 w 5786650"/>
              <a:gd name="connsiteY3" fmla="*/ 1132764 h 3084394"/>
              <a:gd name="connsiteX4" fmla="*/ 4653886 w 5786650"/>
              <a:gd name="connsiteY4" fmla="*/ 1132764 h 3084394"/>
              <a:gd name="connsiteX5" fmla="*/ 4640238 w 5786650"/>
              <a:gd name="connsiteY5" fmla="*/ 2238233 h 3084394"/>
              <a:gd name="connsiteX6" fmla="*/ 4626591 w 5786650"/>
              <a:gd name="connsiteY6" fmla="*/ 3057099 h 3084394"/>
              <a:gd name="connsiteX7" fmla="*/ 3057098 w 5786650"/>
              <a:gd name="connsiteY7" fmla="*/ 3084394 h 3084394"/>
              <a:gd name="connsiteX8" fmla="*/ 3057098 w 5786650"/>
              <a:gd name="connsiteY8" fmla="*/ 3084394 h 3084394"/>
              <a:gd name="connsiteX9" fmla="*/ 3070746 w 5786650"/>
              <a:gd name="connsiteY9" fmla="*/ 2101756 h 3084394"/>
              <a:gd name="connsiteX10" fmla="*/ 3057098 w 5786650"/>
              <a:gd name="connsiteY10" fmla="*/ 2047164 h 3084394"/>
              <a:gd name="connsiteX11" fmla="*/ 3084394 w 5786650"/>
              <a:gd name="connsiteY11" fmla="*/ 1774209 h 3084394"/>
              <a:gd name="connsiteX12" fmla="*/ 40943 w 5786650"/>
              <a:gd name="connsiteY12" fmla="*/ 1746914 h 3084394"/>
              <a:gd name="connsiteX13" fmla="*/ 0 w 5786650"/>
              <a:gd name="connsiteY13" fmla="*/ 0 h 3084394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3070746 w 5786650"/>
              <a:gd name="connsiteY9" fmla="*/ 2101756 h 3091700"/>
              <a:gd name="connsiteX10" fmla="*/ 3057098 w 5786650"/>
              <a:gd name="connsiteY10" fmla="*/ 2047164 h 3091700"/>
              <a:gd name="connsiteX11" fmla="*/ 3084394 w 5786650"/>
              <a:gd name="connsiteY11" fmla="*/ 1774209 h 3091700"/>
              <a:gd name="connsiteX12" fmla="*/ 40943 w 5786650"/>
              <a:gd name="connsiteY12" fmla="*/ 1746914 h 3091700"/>
              <a:gd name="connsiteX13" fmla="*/ 0 w 5786650"/>
              <a:gd name="connsiteY13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3070746 w 5786650"/>
              <a:gd name="connsiteY9" fmla="*/ 2101756 h 3091700"/>
              <a:gd name="connsiteX10" fmla="*/ 3084394 w 5786650"/>
              <a:gd name="connsiteY10" fmla="*/ 1774209 h 3091700"/>
              <a:gd name="connsiteX11" fmla="*/ 40943 w 5786650"/>
              <a:gd name="connsiteY11" fmla="*/ 1746914 h 3091700"/>
              <a:gd name="connsiteX12" fmla="*/ 0 w 5786650"/>
              <a:gd name="connsiteY12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3084394 w 5786650"/>
              <a:gd name="connsiteY9" fmla="*/ 1774209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2963904 w 5786650"/>
              <a:gd name="connsiteY9" fmla="*/ 1723548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2963904 w 5786650"/>
              <a:gd name="connsiteY9" fmla="*/ 1723548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3107920 w 5786650"/>
              <a:gd name="connsiteY9" fmla="*/ 1723548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057098 w 5786650"/>
              <a:gd name="connsiteY8" fmla="*/ 3084394 h 3091700"/>
              <a:gd name="connsiteX9" fmla="*/ 3107920 w 5786650"/>
              <a:gd name="connsiteY9" fmla="*/ 1723548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107920 w 5786650"/>
              <a:gd name="connsiteY8" fmla="*/ 3091700 h 3091700"/>
              <a:gd name="connsiteX9" fmla="*/ 3107920 w 5786650"/>
              <a:gd name="connsiteY9" fmla="*/ 1723548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107920 w 5786650"/>
              <a:gd name="connsiteY8" fmla="*/ 3091700 h 3091700"/>
              <a:gd name="connsiteX9" fmla="*/ 3155051 w 5786650"/>
              <a:gd name="connsiteY9" fmla="*/ 1795556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155051 w 5786650"/>
              <a:gd name="connsiteY8" fmla="*/ 3091700 h 3091700"/>
              <a:gd name="connsiteX9" fmla="*/ 3155051 w 5786650"/>
              <a:gd name="connsiteY9" fmla="*/ 1795556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155051 w 5786650"/>
              <a:gd name="connsiteY8" fmla="*/ 3091700 h 3091700"/>
              <a:gd name="connsiteX9" fmla="*/ 3301251 w 5786650"/>
              <a:gd name="connsiteY9" fmla="*/ 1795556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057098 w 5786650"/>
              <a:gd name="connsiteY7" fmla="*/ 3084394 h 3091700"/>
              <a:gd name="connsiteX8" fmla="*/ 3301251 w 5786650"/>
              <a:gd name="connsiteY8" fmla="*/ 3091700 h 3091700"/>
              <a:gd name="connsiteX9" fmla="*/ 3301251 w 5786650"/>
              <a:gd name="connsiteY9" fmla="*/ 1795556 h 3091700"/>
              <a:gd name="connsiteX10" fmla="*/ 40943 w 5786650"/>
              <a:gd name="connsiteY10" fmla="*/ 1746914 h 3091700"/>
              <a:gd name="connsiteX11" fmla="*/ 0 w 5786650"/>
              <a:gd name="connsiteY11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301251 w 5786650"/>
              <a:gd name="connsiteY7" fmla="*/ 3091700 h 3091700"/>
              <a:gd name="connsiteX8" fmla="*/ 3301251 w 5786650"/>
              <a:gd name="connsiteY8" fmla="*/ 1795556 h 3091700"/>
              <a:gd name="connsiteX9" fmla="*/ 40943 w 5786650"/>
              <a:gd name="connsiteY9" fmla="*/ 1746914 h 3091700"/>
              <a:gd name="connsiteX10" fmla="*/ 0 w 5786650"/>
              <a:gd name="connsiteY10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301251 w 5786650"/>
              <a:gd name="connsiteY7" fmla="*/ 3091700 h 3091700"/>
              <a:gd name="connsiteX8" fmla="*/ 3228151 w 5786650"/>
              <a:gd name="connsiteY8" fmla="*/ 1795556 h 3091700"/>
              <a:gd name="connsiteX9" fmla="*/ 40943 w 5786650"/>
              <a:gd name="connsiteY9" fmla="*/ 1746914 h 3091700"/>
              <a:gd name="connsiteX10" fmla="*/ 0 w 5786650"/>
              <a:gd name="connsiteY10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155051 w 5786650"/>
              <a:gd name="connsiteY7" fmla="*/ 3091700 h 3091700"/>
              <a:gd name="connsiteX8" fmla="*/ 3228151 w 5786650"/>
              <a:gd name="connsiteY8" fmla="*/ 1795556 h 3091700"/>
              <a:gd name="connsiteX9" fmla="*/ 40943 w 5786650"/>
              <a:gd name="connsiteY9" fmla="*/ 1746914 h 3091700"/>
              <a:gd name="connsiteX10" fmla="*/ 0 w 5786650"/>
              <a:gd name="connsiteY10" fmla="*/ 0 h 3091700"/>
              <a:gd name="connsiteX0" fmla="*/ 0 w 5786650"/>
              <a:gd name="connsiteY0" fmla="*/ 0 h 3091700"/>
              <a:gd name="connsiteX1" fmla="*/ 5786650 w 5786650"/>
              <a:gd name="connsiteY1" fmla="*/ 40944 h 3091700"/>
              <a:gd name="connsiteX2" fmla="*/ 5773003 w 5786650"/>
              <a:gd name="connsiteY2" fmla="*/ 1132764 h 3091700"/>
              <a:gd name="connsiteX3" fmla="*/ 4653886 w 5786650"/>
              <a:gd name="connsiteY3" fmla="*/ 1132764 h 3091700"/>
              <a:gd name="connsiteX4" fmla="*/ 4653886 w 5786650"/>
              <a:gd name="connsiteY4" fmla="*/ 1132764 h 3091700"/>
              <a:gd name="connsiteX5" fmla="*/ 4640238 w 5786650"/>
              <a:gd name="connsiteY5" fmla="*/ 2238233 h 3091700"/>
              <a:gd name="connsiteX6" fmla="*/ 4620088 w 5786650"/>
              <a:gd name="connsiteY6" fmla="*/ 3091700 h 3091700"/>
              <a:gd name="connsiteX7" fmla="*/ 3228151 w 5786650"/>
              <a:gd name="connsiteY7" fmla="*/ 3091700 h 3091700"/>
              <a:gd name="connsiteX8" fmla="*/ 3228151 w 5786650"/>
              <a:gd name="connsiteY8" fmla="*/ 1795556 h 3091700"/>
              <a:gd name="connsiteX9" fmla="*/ 40943 w 5786650"/>
              <a:gd name="connsiteY9" fmla="*/ 1746914 h 3091700"/>
              <a:gd name="connsiteX10" fmla="*/ 0 w 5786650"/>
              <a:gd name="connsiteY10" fmla="*/ 0 h 309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6650" h="3091700">
                <a:moveTo>
                  <a:pt x="0" y="0"/>
                </a:moveTo>
                <a:lnTo>
                  <a:pt x="5786650" y="40944"/>
                </a:lnTo>
                <a:lnTo>
                  <a:pt x="5773003" y="1132764"/>
                </a:lnTo>
                <a:lnTo>
                  <a:pt x="4653886" y="1132764"/>
                </a:lnTo>
                <a:lnTo>
                  <a:pt x="4653886" y="1132764"/>
                </a:lnTo>
                <a:cubicBezTo>
                  <a:pt x="4649337" y="1501254"/>
                  <a:pt x="4648517" y="1869808"/>
                  <a:pt x="4640238" y="2238233"/>
                </a:cubicBezTo>
                <a:cubicBezTo>
                  <a:pt x="4635689" y="2558955"/>
                  <a:pt x="4617813" y="2948399"/>
                  <a:pt x="4620088" y="3091700"/>
                </a:cubicBezTo>
                <a:lnTo>
                  <a:pt x="3228151" y="3091700"/>
                </a:lnTo>
                <a:cubicBezTo>
                  <a:pt x="3232700" y="2873336"/>
                  <a:pt x="3197151" y="2589407"/>
                  <a:pt x="3228151" y="1795556"/>
                </a:cubicBezTo>
                <a:lnTo>
                  <a:pt x="40943" y="17469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79903" y="4581128"/>
            <a:ext cx="1440160" cy="100811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Conversor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+</a:t>
            </a:r>
            <a:r>
              <a:rPr lang="pt-BR" sz="2000" dirty="0" err="1" smtClean="0">
                <a:solidFill>
                  <a:schemeClr val="tx1"/>
                </a:solidFill>
              </a:rPr>
              <a:t>pwm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+filtro L</a:t>
            </a:r>
            <a:endParaRPr lang="pt-BR" sz="200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6159823" y="4628635"/>
          <a:ext cx="696838" cy="456549"/>
        </p:xfrm>
        <a:graphic>
          <a:graphicData uri="http://schemas.openxmlformats.org/presentationml/2006/ole">
            <p:oleObj spid="_x0000_s642052" name="Equation" r:id="rId6" imgW="368280" imgH="241200" progId="Equation.DSMT4">
              <p:embed/>
            </p:oleObj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8464079" y="4653136"/>
          <a:ext cx="428401" cy="360759"/>
        </p:xfrm>
        <a:graphic>
          <a:graphicData uri="http://schemas.openxmlformats.org/presentationml/2006/ole">
            <p:oleObj spid="_x0000_s642053" name="Equation" r:id="rId7" imgW="241200" imgH="203040" progId="Equation.DSMT4">
              <p:embed/>
            </p:oleObj>
          </a:graphicData>
        </a:graphic>
      </p:graphicFrame>
      <p:graphicFrame>
        <p:nvGraphicFramePr>
          <p:cNvPr id="642054" name="Object 6"/>
          <p:cNvGraphicFramePr>
            <a:graphicFrameLocks noChangeAspect="1"/>
          </p:cNvGraphicFramePr>
          <p:nvPr/>
        </p:nvGraphicFramePr>
        <p:xfrm>
          <a:off x="7383959" y="4005064"/>
          <a:ext cx="474663" cy="360363"/>
        </p:xfrm>
        <a:graphic>
          <a:graphicData uri="http://schemas.openxmlformats.org/presentationml/2006/ole">
            <p:oleObj spid="_x0000_s642054" name="Equation" r:id="rId8" imgW="266400" imgH="203040" progId="Equation.DSMT4">
              <p:embed/>
            </p:oleObj>
          </a:graphicData>
        </a:graphic>
      </p:graphicFrame>
      <p:cxnSp>
        <p:nvCxnSpPr>
          <p:cNvPr id="17" name="Conector de seta reta 16"/>
          <p:cNvCxnSpPr>
            <a:endCxn id="12" idx="1"/>
          </p:cNvCxnSpPr>
          <p:nvPr/>
        </p:nvCxnSpPr>
        <p:spPr>
          <a:xfrm>
            <a:off x="6447855" y="508518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8320063" y="5013176"/>
            <a:ext cx="469347" cy="4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7383959" y="4225350"/>
            <a:ext cx="0" cy="283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 do conversor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Obtendo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Universidade de Sao Paulo / Lab. de Eletrônica de Potência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7BA1-C2DC-49BC-961D-472573C534C0}" type="slidenum">
              <a:rPr lang="pt-BR" smtClean="0"/>
              <a:pPr/>
              <a:t>7</a:t>
            </a:fld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2555776" y="1628800"/>
          <a:ext cx="2260718" cy="523825"/>
        </p:xfrm>
        <a:graphic>
          <a:graphicData uri="http://schemas.openxmlformats.org/presentationml/2006/ole">
            <p:oleObj spid="_x0000_s643074" name="Equation" r:id="rId3" imgW="1041120" imgH="241200" progId="Equation.DSMT4">
              <p:embed/>
            </p:oleObj>
          </a:graphicData>
        </a:graphic>
      </p:graphicFrame>
      <p:sp>
        <p:nvSpPr>
          <p:cNvPr id="8" name="Retângulo 7"/>
          <p:cNvSpPr/>
          <p:nvPr/>
        </p:nvSpPr>
        <p:spPr>
          <a:xfrm>
            <a:off x="251520" y="4365104"/>
            <a:ext cx="302433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619672" y="2852936"/>
            <a:ext cx="1440160" cy="100811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Conversor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+</a:t>
            </a:r>
            <a:r>
              <a:rPr lang="pt-BR" sz="2000" dirty="0" err="1" smtClean="0">
                <a:solidFill>
                  <a:schemeClr val="tx1"/>
                </a:solidFill>
              </a:rPr>
              <a:t>pwm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+filtro L</a:t>
            </a:r>
            <a:endParaRPr lang="pt-BR" sz="200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899592" y="2900443"/>
          <a:ext cx="696838" cy="456549"/>
        </p:xfrm>
        <a:graphic>
          <a:graphicData uri="http://schemas.openxmlformats.org/presentationml/2006/ole">
            <p:oleObj spid="_x0000_s643076" name="Equation" r:id="rId4" imgW="368280" imgH="241200" progId="Equation.DSMT4">
              <p:embed/>
            </p:oleObj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3203848" y="2924944"/>
          <a:ext cx="428401" cy="360759"/>
        </p:xfrm>
        <a:graphic>
          <a:graphicData uri="http://schemas.openxmlformats.org/presentationml/2006/ole">
            <p:oleObj spid="_x0000_s643077" name="Equation" r:id="rId5" imgW="241200" imgH="203040" progId="Equation.DSMT4">
              <p:embed/>
            </p:oleObj>
          </a:graphicData>
        </a:graphic>
      </p:graphicFrame>
      <p:graphicFrame>
        <p:nvGraphicFramePr>
          <p:cNvPr id="642054" name="Object 6"/>
          <p:cNvGraphicFramePr>
            <a:graphicFrameLocks noChangeAspect="1"/>
          </p:cNvGraphicFramePr>
          <p:nvPr/>
        </p:nvGraphicFramePr>
        <p:xfrm>
          <a:off x="2123728" y="2276872"/>
          <a:ext cx="474663" cy="360363"/>
        </p:xfrm>
        <a:graphic>
          <a:graphicData uri="http://schemas.openxmlformats.org/presentationml/2006/ole">
            <p:oleObj spid="_x0000_s643078" name="Equation" r:id="rId6" imgW="266400" imgH="203040" progId="Equation.DSMT4">
              <p:embed/>
            </p:oleObj>
          </a:graphicData>
        </a:graphic>
      </p:graphicFrame>
      <p:cxnSp>
        <p:nvCxnSpPr>
          <p:cNvPr id="17" name="Conector de seta reta 16"/>
          <p:cNvCxnSpPr>
            <a:endCxn id="12" idx="1"/>
          </p:cNvCxnSpPr>
          <p:nvPr/>
        </p:nvCxnSpPr>
        <p:spPr>
          <a:xfrm>
            <a:off x="1187624" y="335699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3059832" y="3284984"/>
            <a:ext cx="469347" cy="4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2123728" y="2497158"/>
            <a:ext cx="0" cy="283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4" descr="Figura 1.jpg"/>
          <p:cNvPicPr>
            <a:picLocks noChangeAspect="1"/>
          </p:cNvPicPr>
          <p:nvPr/>
        </p:nvPicPr>
        <p:blipFill>
          <a:blip r:embed="rId7" cstate="print"/>
          <a:srcRect l="29590" t="71111" r="31492"/>
          <a:stretch>
            <a:fillRect/>
          </a:stretch>
        </p:blipFill>
        <p:spPr bwMode="auto">
          <a:xfrm>
            <a:off x="5148064" y="2204864"/>
            <a:ext cx="3168352" cy="207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6" descr="Figura 2.jpg"/>
          <p:cNvPicPr>
            <a:picLocks noChangeAspect="1"/>
          </p:cNvPicPr>
          <p:nvPr/>
        </p:nvPicPr>
        <p:blipFill>
          <a:blip r:embed="rId8" cstate="print"/>
          <a:srcRect l="41411" t="3215" b="32491"/>
          <a:stretch>
            <a:fillRect/>
          </a:stretch>
        </p:blipFill>
        <p:spPr bwMode="auto">
          <a:xfrm>
            <a:off x="1224136" y="4365104"/>
            <a:ext cx="51480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3079" name="Object 4"/>
          <p:cNvGraphicFramePr>
            <a:graphicFrameLocks noChangeAspect="1"/>
          </p:cNvGraphicFramePr>
          <p:nvPr/>
        </p:nvGraphicFramePr>
        <p:xfrm>
          <a:off x="395536" y="4509120"/>
          <a:ext cx="1057275" cy="457200"/>
        </p:xfrm>
        <a:graphic>
          <a:graphicData uri="http://schemas.openxmlformats.org/presentationml/2006/ole">
            <p:oleObj spid="_x0000_s643079" name="Equation" r:id="rId9" imgW="55872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Modelagem </a:t>
            </a:r>
            <a:br>
              <a:rPr lang="pt-BR" dirty="0" smtClean="0"/>
            </a:br>
            <a:r>
              <a:rPr lang="pt-BR" dirty="0" smtClean="0"/>
              <a:t> conversor + controlador de corrente</a:t>
            </a:r>
            <a:endParaRPr lang="pt-BR" dirty="0"/>
          </a:p>
        </p:txBody>
      </p:sp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Imagem 6" descr="Figura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974975"/>
            <a:ext cx="878681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696200" cy="334516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 possível usar </a:t>
            </a:r>
            <a:r>
              <a:rPr lang="pt-BR" sz="3600" b="1" dirty="0" smtClean="0"/>
              <a:t>os Controladores </a:t>
            </a: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vistos para conversores  monofásicos em Conversores Trifásicos???</a:t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/>
              <a:t>Como fazer??</a:t>
            </a: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3600" b="1" cap="all" dirty="0">
              <a:solidFill>
                <a:srgbClr val="FFC000"/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Universidade de Sao Paulo / Lab. de Eletrônica de Potência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1AF8-6E18-438D-B752-FEF39D687724}" type="slidenum">
              <a:rPr lang="pt-BR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12236</TotalTime>
  <Words>1561</Words>
  <Application>Microsoft Office PowerPoint</Application>
  <PresentationFormat>Apresentação na tela (4:3)</PresentationFormat>
  <Paragraphs>312</Paragraphs>
  <Slides>55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55</vt:i4>
      </vt:variant>
    </vt:vector>
  </HeadingPairs>
  <TitlesOfParts>
    <vt:vector size="67" baseType="lpstr">
      <vt:lpstr>Arial</vt:lpstr>
      <vt:lpstr>Calibri</vt:lpstr>
      <vt:lpstr>Times New Roman</vt:lpstr>
      <vt:lpstr>CopprplGoth BT</vt:lpstr>
      <vt:lpstr>Wingdings</vt:lpstr>
      <vt:lpstr>Symbol</vt:lpstr>
      <vt:lpstr>DejaVu Sans</vt:lpstr>
      <vt:lpstr>Tema do Office</vt:lpstr>
      <vt:lpstr>Picture</vt:lpstr>
      <vt:lpstr>Visio</vt:lpstr>
      <vt:lpstr>Equation</vt:lpstr>
      <vt:lpstr>MathType 6.0 Equation</vt:lpstr>
      <vt:lpstr>Implementação de Controladores para Conversores Trifásicos,  :   </vt:lpstr>
      <vt:lpstr>Slide 2</vt:lpstr>
      <vt:lpstr>Slide 3</vt:lpstr>
      <vt:lpstr>Slide 4</vt:lpstr>
      <vt:lpstr>Slide 5</vt:lpstr>
      <vt:lpstr>Modelagem do conversor</vt:lpstr>
      <vt:lpstr>Modelagem do conversor</vt:lpstr>
      <vt:lpstr>Modelagem   conversor + controlador de corrente</vt:lpstr>
      <vt:lpstr>É possível usar os Controladores vistos para conversores  monofásicos em Conversores Trifásicos???   Como fazer??  </vt:lpstr>
      <vt:lpstr>Como sintetizar os sinais PWM?</vt:lpstr>
      <vt:lpstr>Conversor trifásico-  3F3B PWM escalar -portadora triangular</vt:lpstr>
      <vt:lpstr>Conversor trifásico-  3F3B PWM Vetorial</vt:lpstr>
      <vt:lpstr>Vetores gerados por conversor VSC</vt:lpstr>
      <vt:lpstr>Relação entre as tensões e as regiões no plano  </vt:lpstr>
      <vt:lpstr>PWM vetorial</vt:lpstr>
      <vt:lpstr>Sequencia de vetores </vt:lpstr>
      <vt:lpstr>Injeção de referencia de seq. zero ao PWM triangular =PWM vetorial</vt:lpstr>
      <vt:lpstr>PWM triangular com injeção de sequencia zero</vt:lpstr>
      <vt:lpstr>PWM triangula com injeção de vz</vt:lpstr>
      <vt:lpstr>Controle de corrente</vt:lpstr>
      <vt:lpstr>Modelo 3F3B</vt:lpstr>
      <vt:lpstr>Consigo rastrear 3 correntes no 3F3C? Que tal usar 3 controladores, um para cada fase?</vt:lpstr>
      <vt:lpstr>Slide 23</vt:lpstr>
      <vt:lpstr>Simulação – 3 controladores</vt:lpstr>
      <vt:lpstr>F3B3C3 com erro de ganho de 1% nos transdutores de corrente</vt:lpstr>
      <vt:lpstr>F3B3C3 com erro de ganho de 1% nos transdutores de corrente</vt:lpstr>
      <vt:lpstr>3F3C com erro de offset de 1% nos transdutores de corrente</vt:lpstr>
      <vt:lpstr>    Solução 1– Três Controladores (3C) e filtro de Seq. Zero</vt:lpstr>
      <vt:lpstr>    Caso trifásico – 3C – Simulação - PI</vt:lpstr>
      <vt:lpstr>Solução 2:usar 2 controladores (3F2C)</vt:lpstr>
      <vt:lpstr>Solução para a referencia da fase C: injeção de seq. Zero nos moduladores</vt:lpstr>
      <vt:lpstr>3F2C com injeção de seq. zero</vt:lpstr>
      <vt:lpstr>3F2C sinais de referência</vt:lpstr>
      <vt:lpstr>3F2C sinais de referência</vt:lpstr>
      <vt:lpstr>3F3B2C, com injeção de seq. zero ótima     - erro de offset (+10%) no sensor da fase a      - erro de ganho (1,1)  no sensor da fase b . </vt:lpstr>
      <vt:lpstr>Voltando à discussão sobre  a sequencia zero a ser injetada no 3F3B</vt:lpstr>
      <vt:lpstr>malha de corrente sistema ab</vt:lpstr>
      <vt:lpstr>Voltando ao modelo do conversor no sistema abc (considerando R)</vt:lpstr>
      <vt:lpstr>Modelo no sistema ab</vt:lpstr>
      <vt:lpstr>Modelo no sistema ab</vt:lpstr>
      <vt:lpstr>Modelo no sistema ab</vt:lpstr>
      <vt:lpstr>Controle no ab</vt:lpstr>
      <vt:lpstr>Controle no ab</vt:lpstr>
      <vt:lpstr>Controle no dq</vt:lpstr>
      <vt:lpstr>Controle no dq</vt:lpstr>
      <vt:lpstr>Controle no dq- modelo</vt:lpstr>
      <vt:lpstr>Controle no dq- modelo</vt:lpstr>
      <vt:lpstr>Controle no dq- modelo</vt:lpstr>
      <vt:lpstr>Controle no dq- modelo</vt:lpstr>
      <vt:lpstr>Controle no dq- modelo</vt:lpstr>
      <vt:lpstr>Controle no dq- modelo</vt:lpstr>
      <vt:lpstr>Controle no dq- características</vt:lpstr>
      <vt:lpstr>Controle no dq- modelo</vt:lpstr>
      <vt:lpstr>Controle no dq- modelo</vt:lpstr>
      <vt:lpstr>Controle no dq- Problema!!!</vt:lpstr>
    </vt:vector>
  </TitlesOfParts>
  <Company>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 Power Dynamic Voltage Restorer with Voltage Harmonic Compensation</dc:title>
  <dc:creator>lourenco</dc:creator>
  <cp:lastModifiedBy>aaa</cp:lastModifiedBy>
  <cp:revision>187</cp:revision>
  <dcterms:created xsi:type="dcterms:W3CDTF">2005-03-27T19:32:27Z</dcterms:created>
  <dcterms:modified xsi:type="dcterms:W3CDTF">2017-10-26T12:43:00Z</dcterms:modified>
</cp:coreProperties>
</file>